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58" r:id="rId2"/>
  </p:sldMasterIdLst>
  <p:notesMasterIdLst>
    <p:notesMasterId r:id="rId12"/>
  </p:notesMasterIdLst>
  <p:handoutMasterIdLst>
    <p:handoutMasterId r:id="rId13"/>
  </p:handoutMasterIdLst>
  <p:sldIdLst>
    <p:sldId id="426" r:id="rId3"/>
    <p:sldId id="497" r:id="rId4"/>
    <p:sldId id="487" r:id="rId5"/>
    <p:sldId id="488" r:id="rId6"/>
    <p:sldId id="494" r:id="rId7"/>
    <p:sldId id="446" r:id="rId8"/>
    <p:sldId id="496" r:id="rId9"/>
    <p:sldId id="448" r:id="rId10"/>
    <p:sldId id="482" r:id="rId1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190D9F-B7F8-DF49-9259-FA775C4CC27B}">
          <p14:sldIdLst>
            <p14:sldId id="426"/>
            <p14:sldId id="497"/>
            <p14:sldId id="487"/>
            <p14:sldId id="488"/>
            <p14:sldId id="494"/>
            <p14:sldId id="446"/>
            <p14:sldId id="496"/>
            <p14:sldId id="448"/>
            <p14:sldId id="48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Zisma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E508"/>
    <a:srgbClr val="0000FF"/>
    <a:srgbClr val="0066FF"/>
    <a:srgbClr val="008000"/>
    <a:srgbClr val="CC0000"/>
    <a:srgbClr val="6600FF"/>
    <a:srgbClr val="EEECE1"/>
    <a:srgbClr val="663300"/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8" autoAdjust="0"/>
    <p:restoredTop sz="94983" autoAdjust="0"/>
  </p:normalViewPr>
  <p:slideViewPr>
    <p:cSldViewPr snapToGrid="0">
      <p:cViewPr varScale="1">
        <p:scale>
          <a:sx n="92" d="100"/>
          <a:sy n="92" d="100"/>
        </p:scale>
        <p:origin x="-1608" y="-96"/>
      </p:cViewPr>
      <p:guideLst>
        <p:guide orient="horz" pos="2160"/>
        <p:guide pos="1263"/>
      </p:guideLst>
    </p:cSldViewPr>
  </p:slideViewPr>
  <p:outlineViewPr>
    <p:cViewPr>
      <p:scale>
        <a:sx n="33" d="100"/>
        <a:sy n="33" d="100"/>
      </p:scale>
      <p:origin x="0" y="1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B8A69BA4-EB0C-4B21-88CA-BF90123ACA24}" type="datetimeFigureOut">
              <a:rPr lang="en-US"/>
              <a:pPr>
                <a:defRPr/>
              </a:pPr>
              <a:t>12/3/15</a:t>
            </a:fld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FE747DA4-0842-4BF5-8C2C-60A5B815CB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9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65632C9-ED2E-4765-A6F5-24DD6D4281E1}" type="datetimeFigureOut">
              <a:rPr lang="en-US"/>
              <a:pPr>
                <a:defRPr/>
              </a:pPr>
              <a:t>12/3/15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1EE86C8-2A0E-4557-9A3D-82FE46918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24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19225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1442720" y="2286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43000"/>
            <a:ext cx="9144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960" y="55880"/>
            <a:ext cx="9271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38430"/>
            <a:ext cx="8715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 descr="LBL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2"/>
          <a:stretch>
            <a:fillRect/>
          </a:stretch>
        </p:blipFill>
        <p:spPr bwMode="auto">
          <a:xfrm>
            <a:off x="24605" y="6324600"/>
            <a:ext cx="81424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296906" y="6397712"/>
            <a:ext cx="6541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ja-JP" sz="1400" dirty="0" smtClean="0">
                <a:latin typeface="Calibri" panose="020F0502020204030204" pitchFamily="34" charset="0"/>
              </a:rPr>
              <a:t>MICE Spectrometer Solenoid Recovery Review  -  December 3-4, 2015  -  Steve Virostek</a:t>
            </a:r>
            <a:endParaRPr lang="en-US" altLang="ja-JP" sz="1400" dirty="0" smtClean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590280" y="6400800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C3EE8E7-3187-4AF5-9BE5-16EE4D9EFA1F}" type="slidenum">
              <a:rPr lang="en-US" sz="1400" b="1" smtClean="0">
                <a:latin typeface="Calibri" panose="020F0502020204030204" pitchFamily="34" charset="0"/>
              </a:rPr>
              <a:t>‹#›</a:t>
            </a:fld>
            <a:endParaRPr lang="en-US" sz="1400" b="1" dirty="0">
              <a:latin typeface="Calibri" panose="020F0502020204030204" pitchFamily="34" charset="0"/>
            </a:endParaRPr>
          </a:p>
        </p:txBody>
      </p:sp>
      <p:cxnSp>
        <p:nvCxnSpPr>
          <p:cNvPr id="12" name="Straight Connector 13"/>
          <p:cNvCxnSpPr/>
          <p:nvPr userDrawn="1"/>
        </p:nvCxnSpPr>
        <p:spPr>
          <a:xfrm>
            <a:off x="76200" y="6248400"/>
            <a:ext cx="891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xmlns:p14="http://schemas.microsoft.com/office/powerpoint/2010/main" spd="med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hlink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rgbClr val="6600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s"/>
        <a:defRPr sz="2000" kern="1200">
          <a:solidFill>
            <a:srgbClr val="66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1442720" y="2286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43000"/>
            <a:ext cx="9144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960" y="55880"/>
            <a:ext cx="9271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38430"/>
            <a:ext cx="8715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 descr="LBL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2"/>
          <a:stretch>
            <a:fillRect/>
          </a:stretch>
        </p:blipFill>
        <p:spPr bwMode="auto">
          <a:xfrm>
            <a:off x="24605" y="6324600"/>
            <a:ext cx="81424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296906" y="6397712"/>
            <a:ext cx="6541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ja-JP" sz="1400" dirty="0" smtClean="0">
                <a:latin typeface="Calibri" panose="020F0502020204030204" pitchFamily="34" charset="0"/>
              </a:rPr>
              <a:t>MICE Spectrometer Solenoid Recovery Review  -  December 3-4, 2015  -  Steve Virostek</a:t>
            </a:r>
            <a:endParaRPr lang="en-US" altLang="ja-JP" sz="1400" dirty="0" smtClean="0">
              <a:latin typeface="Calibri" panose="020F0502020204030204" pitchFamily="34" charset="0"/>
            </a:endParaRPr>
          </a:p>
        </p:txBody>
      </p:sp>
      <p:cxnSp>
        <p:nvCxnSpPr>
          <p:cNvPr id="12" name="Straight Connector 13"/>
          <p:cNvCxnSpPr/>
          <p:nvPr userDrawn="1"/>
        </p:nvCxnSpPr>
        <p:spPr>
          <a:xfrm>
            <a:off x="76200" y="6248400"/>
            <a:ext cx="891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95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 xmlns:p14="http://schemas.microsoft.com/office/powerpoint/2010/main" spd="med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hlink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rgbClr val="6600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s"/>
        <a:defRPr sz="2000" kern="1200">
          <a:solidFill>
            <a:srgbClr val="66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3073" y="76200"/>
            <a:ext cx="5948195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Spectrometer </a:t>
            </a:r>
            <a:r>
              <a:rPr lang="en-US" dirty="0" smtClean="0"/>
              <a:t>Solenoid </a:t>
            </a:r>
            <a:r>
              <a:rPr lang="en-US" dirty="0" smtClean="0"/>
              <a:t>Design - Question Responses -</a:t>
            </a:r>
            <a:endParaRPr lang="en-US" sz="3600" i="1" dirty="0"/>
          </a:p>
        </p:txBody>
      </p:sp>
      <p:pic>
        <p:nvPicPr>
          <p:cNvPr id="13" name="Picture 12" descr="IMG_1484.jpg"/>
          <p:cNvPicPr>
            <a:picLocks noChangeAspect="1"/>
          </p:cNvPicPr>
          <p:nvPr/>
        </p:nvPicPr>
        <p:blipFill>
          <a:blip r:embed="rId2"/>
          <a:srcRect t="4726"/>
          <a:stretch>
            <a:fillRect/>
          </a:stretch>
        </p:blipFill>
        <p:spPr bwMode="auto">
          <a:xfrm>
            <a:off x="1630229" y="1722783"/>
            <a:ext cx="5269737" cy="375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img_0963.jpg"/>
          <p:cNvPicPr>
            <a:picLocks noChangeAspect="1"/>
          </p:cNvPicPr>
          <p:nvPr/>
        </p:nvPicPr>
        <p:blipFill>
          <a:blip r:embed="rId3"/>
          <a:srcRect r="24583"/>
          <a:stretch>
            <a:fillRect/>
          </a:stretch>
        </p:blipFill>
        <p:spPr bwMode="auto">
          <a:xfrm>
            <a:off x="92764" y="1237831"/>
            <a:ext cx="2212891" cy="219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img_0846.jpg"/>
          <p:cNvPicPr>
            <a:picLocks noChangeAspect="1"/>
          </p:cNvPicPr>
          <p:nvPr/>
        </p:nvPicPr>
        <p:blipFill>
          <a:blip r:embed="rId4"/>
          <a:srcRect t="3917" r="14600" b="7069"/>
          <a:stretch>
            <a:fillRect/>
          </a:stretch>
        </p:blipFill>
        <p:spPr bwMode="auto">
          <a:xfrm>
            <a:off x="6281530" y="4008039"/>
            <a:ext cx="2754660" cy="214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15869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4944" y="0"/>
            <a:ext cx="6705600" cy="1143000"/>
          </a:xfrm>
        </p:spPr>
        <p:txBody>
          <a:bodyPr/>
          <a:lstStyle/>
          <a:p>
            <a:r>
              <a:rPr kumimoji="1" lang="en-US" altLang="ja-JP" dirty="0" smtClean="0"/>
              <a:t>Cold Mass Fill Level</a:t>
            </a:r>
            <a:endParaRPr kumimoji="1" lang="ja-JP" altLang="en-US" dirty="0"/>
          </a:p>
        </p:txBody>
      </p:sp>
      <p:pic>
        <p:nvPicPr>
          <p:cNvPr id="5" name="Picture 3" descr="img_09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063" y="1223959"/>
            <a:ext cx="763587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6124" y="4546362"/>
            <a:ext cx="5427230" cy="1631216"/>
          </a:xfrm>
          <a:prstGeom prst="rect">
            <a:avLst/>
          </a:prstGeom>
          <a:solidFill>
            <a:schemeClr val="tx2">
              <a:lumMod val="40000"/>
              <a:lumOff val="60000"/>
              <a:alpha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109538" indent="-109538">
              <a:buFontTx/>
              <a:buChar char="-"/>
              <a:defRPr b="1"/>
            </a:lvl1pPr>
          </a:lstStyle>
          <a:p>
            <a:pPr>
              <a:spcAft>
                <a:spcPts val="600"/>
              </a:spcAft>
            </a:pPr>
            <a:r>
              <a:rPr lang="en-US" b="0" dirty="0"/>
              <a:t>200L </a:t>
            </a:r>
            <a:r>
              <a:rPr lang="en-US" b="0" dirty="0" err="1"/>
              <a:t>LHe</a:t>
            </a:r>
            <a:r>
              <a:rPr lang="en-US" b="0" dirty="0"/>
              <a:t> volume in cold mass</a:t>
            </a:r>
          </a:p>
          <a:p>
            <a:pPr>
              <a:spcAft>
                <a:spcPts val="600"/>
              </a:spcAft>
            </a:pPr>
            <a:r>
              <a:rPr lang="en-US" b="0" dirty="0"/>
              <a:t>Cold mass was filled to close to 100% level for the majority of the training runs at Wang NMR</a:t>
            </a:r>
          </a:p>
          <a:p>
            <a:pPr>
              <a:spcAft>
                <a:spcPts val="600"/>
              </a:spcAft>
            </a:pPr>
            <a:r>
              <a:rPr lang="en-US" b="0" dirty="0"/>
              <a:t>Cold mass was approximately 90% full for the training runs at RAL</a:t>
            </a:r>
          </a:p>
        </p:txBody>
      </p:sp>
    </p:spTree>
    <p:extLst>
      <p:ext uri="{BB962C8B-B14F-4D97-AF65-F5344CB8AC3E}">
        <p14:creationId xmlns:p14="http://schemas.microsoft.com/office/powerpoint/2010/main" val="5018173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7438" y="0"/>
            <a:ext cx="6705600" cy="1143000"/>
          </a:xfrm>
        </p:spPr>
        <p:txBody>
          <a:bodyPr/>
          <a:lstStyle/>
          <a:p>
            <a:r>
              <a:rPr kumimoji="1" lang="en-US" altLang="ja-JP" dirty="0" smtClean="0"/>
              <a:t>Completed Coil Windings</a:t>
            </a:r>
            <a:endParaRPr kumimoji="1" lang="ja-JP" altLang="en-US" dirty="0"/>
          </a:p>
        </p:txBody>
      </p:sp>
      <p:pic>
        <p:nvPicPr>
          <p:cNvPr id="5" name="Picture 4" descr="P60700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1" b="17030"/>
          <a:stretch>
            <a:fillRect/>
          </a:stretch>
        </p:blipFill>
        <p:spPr bwMode="auto">
          <a:xfrm>
            <a:off x="419100" y="1336051"/>
            <a:ext cx="8270875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15049" y="5130938"/>
            <a:ext cx="4064509" cy="646331"/>
          </a:xfrm>
          <a:prstGeom prst="rect">
            <a:avLst/>
          </a:prstGeom>
          <a:solidFill>
            <a:schemeClr val="tx2">
              <a:lumMod val="40000"/>
              <a:lumOff val="60000"/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Coils are wound over G-10 bonded to mandrel at coil ID and sides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8249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3280" y="0"/>
            <a:ext cx="7077780" cy="1143000"/>
          </a:xfrm>
        </p:spPr>
        <p:txBody>
          <a:bodyPr/>
          <a:lstStyle/>
          <a:p>
            <a:r>
              <a:rPr kumimoji="1" lang="en-US" altLang="ja-JP" dirty="0" smtClean="0"/>
              <a:t>Resistor/Diode Location</a:t>
            </a:r>
            <a:endParaRPr kumimoji="1" lang="ja-JP" altLang="en-US" dirty="0"/>
          </a:p>
        </p:txBody>
      </p:sp>
      <p:pic>
        <p:nvPicPr>
          <p:cNvPr id="5" name="Picture 14" descr="P911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8" b="22621"/>
          <a:stretch>
            <a:fillRect/>
          </a:stretch>
        </p:blipFill>
        <p:spPr bwMode="auto">
          <a:xfrm>
            <a:off x="1701244" y="1259093"/>
            <a:ext cx="7313613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P9110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0" y="3637927"/>
            <a:ext cx="3162021" cy="246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00962" y="4886234"/>
            <a:ext cx="4481648" cy="923330"/>
          </a:xfrm>
          <a:prstGeom prst="rect">
            <a:avLst/>
          </a:prstGeom>
          <a:solidFill>
            <a:schemeClr val="tx2">
              <a:lumMod val="40000"/>
              <a:lumOff val="6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Passive quench resistor/diode assemblies are located approximately 45° above the horizontal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6215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932" y="0"/>
            <a:ext cx="6705600" cy="1143000"/>
          </a:xfrm>
        </p:spPr>
        <p:txBody>
          <a:bodyPr/>
          <a:lstStyle/>
          <a:p>
            <a:r>
              <a:rPr kumimoji="1" lang="en-US" altLang="ja-JP" dirty="0" smtClean="0"/>
              <a:t>Cold Mass Power </a:t>
            </a:r>
            <a:r>
              <a:rPr kumimoji="1" lang="en-US" altLang="ja-JP" dirty="0" err="1" smtClean="0"/>
              <a:t>Feedthroughs</a:t>
            </a:r>
            <a:endParaRPr kumimoji="1" lang="ja-JP" altLang="en-US" dirty="0"/>
          </a:p>
        </p:txBody>
      </p:sp>
      <p:pic>
        <p:nvPicPr>
          <p:cNvPr id="5" name="Picture 2" descr="PC1700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9"/>
          <a:stretch/>
        </p:blipFill>
        <p:spPr bwMode="auto">
          <a:xfrm>
            <a:off x="914400" y="1160631"/>
            <a:ext cx="7313613" cy="483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5298" y="4553631"/>
            <a:ext cx="6049343" cy="1631216"/>
          </a:xfrm>
          <a:prstGeom prst="rect">
            <a:avLst/>
          </a:prstGeom>
          <a:solidFill>
            <a:schemeClr val="tx2">
              <a:lumMod val="40000"/>
              <a:lumOff val="60000"/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marL="109538" indent="-109538">
              <a:spcAft>
                <a:spcPts val="600"/>
              </a:spcAft>
              <a:buFontTx/>
              <a:buChar char="-"/>
            </a:pPr>
            <a:r>
              <a:rPr lang="en-US" dirty="0" err="1" smtClean="0"/>
              <a:t>Feedthroughs</a:t>
            </a:r>
            <a:r>
              <a:rPr lang="en-US" dirty="0" smtClean="0"/>
              <a:t> are a proprietary Wang NMR design</a:t>
            </a:r>
          </a:p>
          <a:p>
            <a:pPr marL="109538" indent="-109538">
              <a:spcAft>
                <a:spcPts val="600"/>
              </a:spcAft>
              <a:buFontTx/>
              <a:buChar char="-"/>
            </a:pPr>
            <a:r>
              <a:rPr lang="en-US" dirty="0" smtClean="0"/>
              <a:t>Lead assemblies are thermally cycled and leak checked prior to installation on cold mass</a:t>
            </a:r>
            <a:endParaRPr lang="en-US" dirty="0"/>
          </a:p>
          <a:p>
            <a:pPr marL="109538" indent="-109538">
              <a:spcAft>
                <a:spcPts val="600"/>
              </a:spcAft>
              <a:buFontTx/>
              <a:buChar char="-"/>
            </a:pPr>
            <a:r>
              <a:rPr lang="en-US" dirty="0"/>
              <a:t>D</a:t>
            </a:r>
            <a:r>
              <a:rPr lang="en-US" dirty="0" smtClean="0"/>
              <a:t>esign spec or test results for voltage standoff not provided by vendor</a:t>
            </a:r>
          </a:p>
        </p:txBody>
      </p:sp>
    </p:spTree>
    <p:extLst>
      <p:ext uri="{BB962C8B-B14F-4D97-AF65-F5344CB8AC3E}">
        <p14:creationId xmlns:p14="http://schemas.microsoft.com/office/powerpoint/2010/main" val="302175046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4553" y="0"/>
            <a:ext cx="6705600" cy="1143000"/>
          </a:xfrm>
        </p:spPr>
        <p:txBody>
          <a:bodyPr/>
          <a:lstStyle/>
          <a:p>
            <a:r>
              <a:rPr kumimoji="1" lang="en-US" altLang="ja-JP" dirty="0" smtClean="0"/>
              <a:t>HTS Lead Testing</a:t>
            </a:r>
            <a:endParaRPr kumimoji="1" lang="ja-JP" altLang="en-US" dirty="0"/>
          </a:p>
        </p:txBody>
      </p:sp>
      <p:pic>
        <p:nvPicPr>
          <p:cNvPr id="5" name="Picture 2" descr="P512009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/>
          <a:stretch/>
        </p:blipFill>
        <p:spPr bwMode="auto">
          <a:xfrm>
            <a:off x="914400" y="1179438"/>
            <a:ext cx="7313613" cy="5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16544" y="4907929"/>
            <a:ext cx="5727766" cy="1277273"/>
          </a:xfrm>
          <a:prstGeom prst="rect">
            <a:avLst/>
          </a:prstGeom>
          <a:solidFill>
            <a:schemeClr val="tx2">
              <a:lumMod val="40000"/>
              <a:lumOff val="60000"/>
              <a:alpha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177800" indent="-177800">
              <a:defRPr b="1"/>
            </a:lvl1pPr>
          </a:lstStyle>
          <a:p>
            <a:pPr>
              <a:spcAft>
                <a:spcPts val="600"/>
              </a:spcAft>
            </a:pPr>
            <a:r>
              <a:rPr lang="en-US" b="0" dirty="0"/>
              <a:t>-	All HTS leads are tested off line prior to installation in the magnet</a:t>
            </a:r>
          </a:p>
          <a:p>
            <a:pPr>
              <a:spcAft>
                <a:spcPts val="600"/>
              </a:spcAft>
            </a:pPr>
            <a:r>
              <a:rPr lang="en-US" b="0" dirty="0"/>
              <a:t>-	Voltage drop measurements are carried out at LN temperature at 100 A to insure integrity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8548199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4891" y="0"/>
            <a:ext cx="7183798" cy="1143000"/>
          </a:xfrm>
        </p:spPr>
        <p:txBody>
          <a:bodyPr/>
          <a:lstStyle/>
          <a:p>
            <a:r>
              <a:rPr kumimoji="1" lang="en-US" altLang="ja-JP" dirty="0" smtClean="0"/>
              <a:t>Power </a:t>
            </a:r>
            <a:r>
              <a:rPr kumimoji="1" lang="en-US" altLang="ja-JP" dirty="0" err="1" smtClean="0"/>
              <a:t>Feedthrus</a:t>
            </a:r>
            <a:r>
              <a:rPr kumimoji="1" lang="en-US" altLang="ja-JP" dirty="0" smtClean="0"/>
              <a:t> w/Copper Flags</a:t>
            </a:r>
            <a:endParaRPr kumimoji="1" lang="ja-JP" altLang="en-US" dirty="0"/>
          </a:p>
        </p:txBody>
      </p:sp>
      <p:pic>
        <p:nvPicPr>
          <p:cNvPr id="5" name="Picture 2" descr="P2090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0" y="1259116"/>
            <a:ext cx="480377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0889" y="1372704"/>
            <a:ext cx="4192215" cy="1831271"/>
          </a:xfrm>
          <a:prstGeom prst="rect">
            <a:avLst/>
          </a:prstGeom>
          <a:solidFill>
            <a:schemeClr val="tx2">
              <a:lumMod val="40000"/>
              <a:lumOff val="60000"/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en-US" dirty="0" smtClean="0"/>
              <a:t>-	</a:t>
            </a:r>
            <a:r>
              <a:rPr lang="en-US" dirty="0" err="1" smtClean="0"/>
              <a:t>Feedthrus</a:t>
            </a:r>
            <a:r>
              <a:rPr lang="en-US" dirty="0" smtClean="0"/>
              <a:t> are fragile – ceramic braze joint susceptible to moisture and/or mechanical loads</a:t>
            </a:r>
          </a:p>
          <a:p>
            <a:pPr marL="177800" indent="-177800">
              <a:spcAft>
                <a:spcPts val="600"/>
              </a:spcAft>
            </a:pPr>
            <a:r>
              <a:rPr lang="en-US" dirty="0" smtClean="0"/>
              <a:t>-	</a:t>
            </a:r>
            <a:r>
              <a:rPr lang="en-US" dirty="0" err="1" smtClean="0"/>
              <a:t>Feedthrus</a:t>
            </a:r>
            <a:r>
              <a:rPr lang="en-US" dirty="0" smtClean="0"/>
              <a:t> are solid copper rods rated at 175 A, two in parallel for primary coil feeds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3940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4553" y="0"/>
            <a:ext cx="6705600" cy="1143000"/>
          </a:xfrm>
        </p:spPr>
        <p:txBody>
          <a:bodyPr/>
          <a:lstStyle/>
          <a:p>
            <a:r>
              <a:rPr kumimoji="1" lang="en-US" altLang="ja-JP" dirty="0" smtClean="0"/>
              <a:t>Warm Lead/</a:t>
            </a:r>
            <a:r>
              <a:rPr kumimoji="1" lang="en-US" altLang="ja-JP" dirty="0" err="1" smtClean="0"/>
              <a:t>Feedthru</a:t>
            </a:r>
            <a:r>
              <a:rPr kumimoji="1" lang="en-US" altLang="ja-JP" dirty="0" smtClean="0"/>
              <a:t> Assembly</a:t>
            </a:r>
            <a:endParaRPr kumimoji="1" lang="ja-JP" altLang="en-US" dirty="0"/>
          </a:p>
        </p:txBody>
      </p:sp>
      <p:pic>
        <p:nvPicPr>
          <p:cNvPr id="5" name="Picture 2" descr="P82604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6" y="1179442"/>
            <a:ext cx="376425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P82604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49" y="1179446"/>
            <a:ext cx="376425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588216" y="4765438"/>
            <a:ext cx="1652304" cy="68272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74366" y="3877894"/>
            <a:ext cx="4492628" cy="1000274"/>
          </a:xfrm>
          <a:prstGeom prst="rect">
            <a:avLst/>
          </a:prstGeom>
          <a:solidFill>
            <a:schemeClr val="tx2">
              <a:lumMod val="40000"/>
              <a:lumOff val="60000"/>
              <a:alpha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177800" indent="-177800">
              <a:defRPr b="1"/>
            </a:lvl1pPr>
          </a:lstStyle>
          <a:p>
            <a:pPr>
              <a:spcAft>
                <a:spcPts val="600"/>
              </a:spcAft>
            </a:pPr>
            <a:r>
              <a:rPr lang="en-US" b="0" dirty="0" smtClean="0"/>
              <a:t>-	Copper </a:t>
            </a:r>
            <a:r>
              <a:rPr lang="en-US" b="0" dirty="0"/>
              <a:t>sleeves soldered to welding cable are soldered to </a:t>
            </a:r>
            <a:r>
              <a:rPr lang="en-US" b="0" dirty="0" err="1"/>
              <a:t>feedthru</a:t>
            </a:r>
            <a:r>
              <a:rPr lang="en-US" b="0" dirty="0"/>
              <a:t> rods</a:t>
            </a:r>
          </a:p>
          <a:p>
            <a:pPr>
              <a:spcAft>
                <a:spcPts val="600"/>
              </a:spcAft>
            </a:pPr>
            <a:r>
              <a:rPr lang="en-US" b="0" dirty="0" smtClean="0"/>
              <a:t>-	Insulation voltage rating is not known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8548199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20323" y="0"/>
            <a:ext cx="6705600" cy="1143000"/>
          </a:xfrm>
        </p:spPr>
        <p:txBody>
          <a:bodyPr/>
          <a:lstStyle/>
          <a:p>
            <a:r>
              <a:rPr kumimoji="1" lang="en-US" altLang="ja-JP" dirty="0" smtClean="0"/>
              <a:t>Other Design Information</a:t>
            </a:r>
            <a:endParaRPr kumimoji="1" lang="ja-JP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69634" y="1249016"/>
            <a:ext cx="8920584" cy="5181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kumimoji="1" lang="en-US" altLang="ja-JP" sz="3400" dirty="0" smtClean="0">
                <a:latin typeface="Calibri" panose="020F0502020204030204" pitchFamily="34" charset="0"/>
              </a:rPr>
              <a:t>Wang NMR went thru several design iterations due to various performance deficiencies </a:t>
            </a:r>
          </a:p>
          <a:p>
            <a:pPr lvl="1">
              <a:spcAft>
                <a:spcPts val="1200"/>
              </a:spcAft>
            </a:pPr>
            <a:r>
              <a:rPr kumimoji="1" lang="en-US" altLang="ja-JP" sz="3000" dirty="0" smtClean="0">
                <a:latin typeface="Calibri" panose="020F0502020204030204" pitchFamily="34" charset="0"/>
              </a:rPr>
              <a:t>Thermal siphon cooling abandoned for direct </a:t>
            </a:r>
            <a:r>
              <a:rPr kumimoji="1" lang="en-US" altLang="ja-JP" sz="3000" dirty="0" err="1" smtClean="0">
                <a:latin typeface="Calibri" panose="020F0502020204030204" pitchFamily="34" charset="0"/>
              </a:rPr>
              <a:t>cryocooler</a:t>
            </a:r>
            <a:r>
              <a:rPr kumimoji="1" lang="en-US" altLang="ja-JP" sz="3000" dirty="0" smtClean="0">
                <a:latin typeface="Calibri" panose="020F0502020204030204" pitchFamily="34" charset="0"/>
              </a:rPr>
              <a:t> connection</a:t>
            </a:r>
          </a:p>
          <a:p>
            <a:pPr lvl="1">
              <a:spcAft>
                <a:spcPts val="1200"/>
              </a:spcAft>
            </a:pPr>
            <a:r>
              <a:rPr kumimoji="1" lang="en-US" altLang="ja-JP" sz="3000" dirty="0" smtClean="0">
                <a:latin typeface="Calibri" panose="020F0502020204030204" pitchFamily="34" charset="0"/>
              </a:rPr>
              <a:t>Single stage cooler added to direct cool HTS leads</a:t>
            </a:r>
          </a:p>
          <a:p>
            <a:pPr lvl="1">
              <a:spcAft>
                <a:spcPts val="1200"/>
              </a:spcAft>
            </a:pPr>
            <a:r>
              <a:rPr kumimoji="1" lang="en-US" altLang="ja-JP" sz="3000" dirty="0" smtClean="0">
                <a:latin typeface="Calibri" panose="020F0502020204030204" pitchFamily="34" charset="0"/>
              </a:rPr>
              <a:t>Two stage </a:t>
            </a:r>
            <a:r>
              <a:rPr kumimoji="1" lang="en-US" altLang="ja-JP" sz="3000" dirty="0" err="1" smtClean="0">
                <a:latin typeface="Calibri" panose="020F0502020204030204" pitchFamily="34" charset="0"/>
              </a:rPr>
              <a:t>cryocoolers</a:t>
            </a:r>
            <a:r>
              <a:rPr kumimoji="1" lang="en-US" altLang="ja-JP" sz="3000" dirty="0" smtClean="0">
                <a:latin typeface="Calibri" panose="020F0502020204030204" pitchFamily="34" charset="0"/>
              </a:rPr>
              <a:t> added for more 4K cooling power in order to maintain </a:t>
            </a:r>
            <a:r>
              <a:rPr kumimoji="1" lang="en-US" altLang="ja-JP" sz="3000" dirty="0" err="1" smtClean="0">
                <a:latin typeface="Calibri" panose="020F0502020204030204" pitchFamily="34" charset="0"/>
              </a:rPr>
              <a:t>LHe</a:t>
            </a:r>
            <a:r>
              <a:rPr kumimoji="1" lang="en-US" altLang="ja-JP" sz="3000" dirty="0" smtClean="0">
                <a:latin typeface="Calibri" panose="020F0502020204030204" pitchFamily="34" charset="0"/>
              </a:rPr>
              <a:t> in cold mass</a:t>
            </a:r>
            <a:endParaRPr kumimoji="1" lang="en-US" altLang="ja-JP" sz="3400" dirty="0">
              <a:latin typeface="Calibri" panose="020F0502020204030204" pitchFamily="34" charset="0"/>
            </a:endParaRPr>
          </a:p>
          <a:p>
            <a:pPr lvl="1">
              <a:spcAft>
                <a:spcPts val="0"/>
              </a:spcAft>
            </a:pPr>
            <a:r>
              <a:rPr kumimoji="1" lang="en-US" altLang="ja-JP" sz="3000" dirty="0" smtClean="0">
                <a:latin typeface="Calibri" panose="020F0502020204030204" pitchFamily="34" charset="0"/>
              </a:rPr>
              <a:t>Other improvements: 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kumimoji="1" lang="en-US" altLang="ja-JP" sz="2600" dirty="0">
                <a:latin typeface="Calibri" panose="020F0502020204030204" pitchFamily="34" charset="0"/>
              </a:rPr>
              <a:t>B</a:t>
            </a:r>
            <a:r>
              <a:rPr kumimoji="1" lang="en-US" altLang="ja-JP" sz="2600" dirty="0" smtClean="0">
                <a:latin typeface="Calibri" panose="020F0502020204030204" pitchFamily="34" charset="0"/>
              </a:rPr>
              <a:t>etter thermal shield and connections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kumimoji="1" lang="en-US" altLang="ja-JP" sz="2600" dirty="0">
                <a:latin typeface="Calibri" panose="020F0502020204030204" pitchFamily="34" charset="0"/>
              </a:rPr>
              <a:t>I</a:t>
            </a:r>
            <a:r>
              <a:rPr kumimoji="1" lang="en-US" altLang="ja-JP" sz="2600" dirty="0" smtClean="0">
                <a:latin typeface="Calibri" panose="020F0502020204030204" pitchFamily="34" charset="0"/>
              </a:rPr>
              <a:t>mproved MLI wrapping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kumimoji="1" lang="en-US" altLang="ja-JP" sz="2600" dirty="0" smtClean="0">
                <a:latin typeface="Calibri" panose="020F0502020204030204" pitchFamily="34" charset="0"/>
              </a:rPr>
              <a:t>HTS lead installation method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kumimoji="1" lang="en-US" altLang="ja-JP" sz="2600" dirty="0">
                <a:latin typeface="Calibri" panose="020F0502020204030204" pitchFamily="34" charset="0"/>
              </a:rPr>
              <a:t>C</a:t>
            </a:r>
            <a:r>
              <a:rPr kumimoji="1" lang="en-US" altLang="ja-JP" sz="2600" dirty="0" smtClean="0">
                <a:latin typeface="Calibri" panose="020F0502020204030204" pitchFamily="34" charset="0"/>
              </a:rPr>
              <a:t>ontrol, data logging and quench systems</a:t>
            </a:r>
          </a:p>
        </p:txBody>
      </p:sp>
    </p:spTree>
    <p:extLst>
      <p:ext uri="{BB962C8B-B14F-4D97-AF65-F5344CB8AC3E}">
        <p14:creationId xmlns:p14="http://schemas.microsoft.com/office/powerpoint/2010/main" val="132350886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9073</TotalTime>
  <Words>212</Words>
  <Application>Microsoft Macintosh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Presentation1</vt:lpstr>
      <vt:lpstr>1_Presentation1</vt:lpstr>
      <vt:lpstr>Spectrometer Solenoid Design - Question Responses -</vt:lpstr>
      <vt:lpstr>Cold Mass Fill Level</vt:lpstr>
      <vt:lpstr>Completed Coil Windings</vt:lpstr>
      <vt:lpstr>Resistor/Diode Location</vt:lpstr>
      <vt:lpstr>Cold Mass Power Feedthroughs</vt:lpstr>
      <vt:lpstr>HTS Lead Testing</vt:lpstr>
      <vt:lpstr>Power Feedthrus w/Copper Flags</vt:lpstr>
      <vt:lpstr>Warm Lead/Feedthru Assembly</vt:lpstr>
      <vt:lpstr>Other Design Information</vt:lpstr>
    </vt:vector>
  </TitlesOfParts>
  <Company>Fermilab | Accelerator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OVERVIEW</dc:title>
  <dc:creator>Derun</dc:creator>
  <cp:lastModifiedBy>Steve Virostek</cp:lastModifiedBy>
  <cp:revision>593</cp:revision>
  <dcterms:created xsi:type="dcterms:W3CDTF">2010-07-20T19:13:29Z</dcterms:created>
  <dcterms:modified xsi:type="dcterms:W3CDTF">2015-12-03T17:48:08Z</dcterms:modified>
</cp:coreProperties>
</file>