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9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Extrapolation</a:t>
            </a:r>
            <a:r>
              <a:rPr lang="en-US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of DUNE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094791666666666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Sheet1!$A$18:$A$26</c:f>
              <c:numCache>
                <c:formatCode>General</c:formatCode>
                <c:ptCount val="9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</c:numCache>
            </c:numRef>
          </c:cat>
          <c:val>
            <c:numRef>
              <c:f>Sheet1!$B$18:$B$26</c:f>
              <c:numCache>
                <c:formatCode>General</c:formatCode>
                <c:ptCount val="9"/>
                <c:pt idx="0">
                  <c:v>0</c:v>
                </c:pt>
                <c:pt idx="1">
                  <c:v>9</c:v>
                </c:pt>
                <c:pt idx="2">
                  <c:v>18</c:v>
                </c:pt>
                <c:pt idx="3">
                  <c:v>27</c:v>
                </c:pt>
                <c:pt idx="4">
                  <c:v>36</c:v>
                </c:pt>
                <c:pt idx="5">
                  <c:v>72</c:v>
                </c:pt>
                <c:pt idx="6">
                  <c:v>108</c:v>
                </c:pt>
                <c:pt idx="7">
                  <c:v>144</c:v>
                </c:pt>
                <c:pt idx="8">
                  <c:v>180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696512"/>
        <c:axId val="129698816"/>
      </c:lineChart>
      <c:catAx>
        <c:axId val="129696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9698816"/>
        <c:crosses val="autoZero"/>
        <c:auto val="1"/>
        <c:lblAlgn val="ctr"/>
        <c:lblOffset val="100"/>
        <c:noMultiLvlLbl val="0"/>
      </c:catAx>
      <c:valAx>
        <c:axId val="12969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Exposure (kT*yr)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9696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5D0D-D260-458D-A4D1-47CA6CBE396B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9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5D0D-D260-458D-A4D1-47CA6CBE396B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9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5D0D-D260-458D-A4D1-47CA6CBE396B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4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5D0D-D260-458D-A4D1-47CA6CBE396B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6027634"/>
            <a:ext cx="4191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31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5D0D-D260-458D-A4D1-47CA6CBE396B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0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5D0D-D260-458D-A4D1-47CA6CBE396B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1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5D0D-D260-458D-A4D1-47CA6CBE396B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3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5D0D-D260-458D-A4D1-47CA6CBE396B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7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5D0D-D260-458D-A4D1-47CA6CBE396B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5D0D-D260-458D-A4D1-47CA6CBE396B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5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5D0D-D260-458D-A4D1-47CA6CBE396B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1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15D0D-D260-458D-A4D1-47CA6CBE396B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3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Comprehensive (extensive) Nucleon </a:t>
            </a:r>
            <a:r>
              <a:rPr lang="en-US" dirty="0" smtClean="0"/>
              <a:t>decay mode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Maury Goodman</a:t>
            </a:r>
          </a:p>
          <a:p>
            <a:r>
              <a:rPr lang="en-US" dirty="0" smtClean="0"/>
              <a:t>Lisa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20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goal is to make a (hopefully) comprehensive look at nucleon decay modes to identify those modes (vis-à-vis water counters) for which a high resolution liquid Argon detector has a competitive advantage, using simplifying assumptions on </a:t>
            </a:r>
            <a:r>
              <a:rPr lang="en-US" dirty="0" smtClean="0">
                <a:latin typeface="Symbol" panose="05050102010706020507" pitchFamily="18" charset="2"/>
              </a:rPr>
              <a:t>e</a:t>
            </a:r>
            <a:r>
              <a:rPr lang="en-US" dirty="0" smtClean="0"/>
              <a:t>, backgrounds, etc.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Those modes would then be candidates for full simulations.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2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relevant “competition” is Super-</a:t>
            </a:r>
            <a:r>
              <a:rPr lang="en-US" dirty="0" err="1" smtClean="0"/>
              <a:t>Kamiokande</a:t>
            </a:r>
            <a:r>
              <a:rPr lang="en-US" dirty="0" smtClean="0"/>
              <a:t> which will continue to run.</a:t>
            </a:r>
          </a:p>
          <a:p>
            <a:r>
              <a:rPr lang="en-US" dirty="0" err="1" smtClean="0">
                <a:latin typeface="Symbol" panose="05050102010706020507" pitchFamily="18" charset="2"/>
              </a:rPr>
              <a:t>e</a:t>
            </a:r>
            <a:r>
              <a:rPr lang="en-US" baseline="-25000" dirty="0" err="1" smtClean="0"/>
              <a:t>recon</a:t>
            </a:r>
            <a:r>
              <a:rPr lang="en-US" dirty="0" smtClean="0"/>
              <a:t> = </a:t>
            </a:r>
            <a:r>
              <a:rPr lang="en-US" dirty="0" smtClean="0"/>
              <a:t>1, zero background </a:t>
            </a:r>
            <a:r>
              <a:rPr lang="en-US" dirty="0" smtClean="0"/>
              <a:t>for now</a:t>
            </a:r>
          </a:p>
          <a:p>
            <a:r>
              <a:rPr lang="en-US" dirty="0" smtClean="0"/>
              <a:t>The nuclear efficiency for a mode with n </a:t>
            </a:r>
            <a:r>
              <a:rPr lang="en-US" dirty="0" err="1" smtClean="0"/>
              <a:t>pions</a:t>
            </a:r>
            <a:r>
              <a:rPr lang="en-US" dirty="0" smtClean="0"/>
              <a:t> is </a:t>
            </a:r>
            <a:r>
              <a:rPr lang="en-US" dirty="0" smtClean="0">
                <a:latin typeface="Symbol" panose="05050102010706020507" pitchFamily="18" charset="2"/>
              </a:rPr>
              <a:t>e</a:t>
            </a:r>
            <a:r>
              <a:rPr lang="en-US" baseline="30000" dirty="0" smtClean="0"/>
              <a:t>n</a:t>
            </a:r>
            <a:r>
              <a:rPr lang="en-US" baseline="-25000" dirty="0" smtClean="0"/>
              <a:t>1</a:t>
            </a:r>
            <a:r>
              <a:rPr lang="en-US" baseline="-25000" dirty="0" smtClean="0">
                <a:latin typeface="Symbol" panose="05050102010706020507" pitchFamily="18" charset="2"/>
              </a:rPr>
              <a:t>p</a:t>
            </a:r>
            <a:r>
              <a:rPr lang="en-US" dirty="0" smtClean="0">
                <a:latin typeface="Symbol" panose="05050102010706020507" pitchFamily="18" charset="2"/>
              </a:rPr>
              <a:t>,  (e</a:t>
            </a:r>
            <a:r>
              <a:rPr lang="en-US" baseline="-25000" dirty="0" smtClean="0"/>
              <a:t>1</a:t>
            </a:r>
            <a:r>
              <a:rPr lang="en-US" baseline="-25000" dirty="0" smtClean="0">
                <a:latin typeface="Symbol" panose="05050102010706020507" pitchFamily="18" charset="2"/>
              </a:rPr>
              <a:t>p </a:t>
            </a:r>
            <a:r>
              <a:rPr lang="en-US" dirty="0" smtClean="0">
                <a:latin typeface="Symbol" panose="05050102010706020507" pitchFamily="18" charset="2"/>
              </a:rPr>
              <a:t>= 0.54 </a:t>
            </a:r>
            <a:r>
              <a:rPr lang="en-US" dirty="0" smtClean="0"/>
              <a:t>in </a:t>
            </a:r>
            <a:r>
              <a:rPr lang="en-US" dirty="0" err="1" smtClean="0"/>
              <a:t>Ar</a:t>
            </a:r>
            <a:r>
              <a:rPr lang="en-US" dirty="0" smtClean="0"/>
              <a:t> from Bueno paper)</a:t>
            </a:r>
          </a:p>
          <a:p>
            <a:r>
              <a:rPr lang="en-US" dirty="0" err="1" smtClean="0"/>
              <a:t>Ar</a:t>
            </a:r>
            <a:r>
              <a:rPr lang="en-US" dirty="0" smtClean="0"/>
              <a:t> has 2.7 10</a:t>
            </a:r>
            <a:r>
              <a:rPr lang="en-US" baseline="30000" dirty="0" smtClean="0"/>
              <a:t>32</a:t>
            </a:r>
            <a:r>
              <a:rPr lang="en-US" dirty="0" smtClean="0"/>
              <a:t> p and 3.3 10</a:t>
            </a:r>
            <a:r>
              <a:rPr lang="en-US" baseline="30000" dirty="0" smtClean="0"/>
              <a:t>32</a:t>
            </a:r>
            <a:r>
              <a:rPr lang="en-US" dirty="0" smtClean="0"/>
              <a:t> n per </a:t>
            </a:r>
            <a:r>
              <a:rPr lang="en-US" dirty="0" err="1" smtClean="0"/>
              <a:t>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3733800" cy="1143000"/>
          </a:xfrm>
        </p:spPr>
        <p:txBody>
          <a:bodyPr/>
          <a:lstStyle/>
          <a:p>
            <a:r>
              <a:rPr lang="en-US" dirty="0" smtClean="0"/>
              <a:t>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Dune starts with 10 </a:t>
            </a:r>
            <a:r>
              <a:rPr lang="en-US" dirty="0" err="1" smtClean="0"/>
              <a:t>kT</a:t>
            </a:r>
            <a:r>
              <a:rPr lang="en-US" dirty="0" smtClean="0"/>
              <a:t> </a:t>
            </a:r>
            <a:r>
              <a:rPr lang="en-US" dirty="0" smtClean="0"/>
              <a:t>                                              in </a:t>
            </a:r>
            <a:r>
              <a:rPr lang="en-US" dirty="0" smtClean="0"/>
              <a:t>2022, 40 in 2026</a:t>
            </a:r>
          </a:p>
          <a:p>
            <a:endParaRPr lang="en-US" dirty="0" smtClean="0"/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Duty Cycle </a:t>
            </a:r>
            <a:r>
              <a:rPr lang="en-US" dirty="0" err="1" smtClean="0">
                <a:latin typeface="Symbol" panose="05050102010706020507" pitchFamily="18" charset="2"/>
              </a:rPr>
              <a:t>l</a:t>
            </a:r>
            <a:r>
              <a:rPr lang="en-US" baseline="-25000" dirty="0" err="1" smtClean="0"/>
              <a:t>SK</a:t>
            </a:r>
            <a:r>
              <a:rPr lang="en-US" baseline="-25000" dirty="0" smtClean="0"/>
              <a:t> </a:t>
            </a:r>
            <a:r>
              <a:rPr lang="en-US" dirty="0"/>
              <a:t>= 0.8; </a:t>
            </a:r>
            <a:r>
              <a:rPr lang="en-US" dirty="0" err="1">
                <a:latin typeface="Symbol" panose="05050102010706020507" pitchFamily="18" charset="2"/>
              </a:rPr>
              <a:t>l</a:t>
            </a:r>
            <a:r>
              <a:rPr lang="en-US" baseline="-25000" dirty="0" err="1"/>
              <a:t>D</a:t>
            </a:r>
            <a:r>
              <a:rPr lang="en-US" baseline="-25000" dirty="0"/>
              <a:t> </a:t>
            </a:r>
            <a:r>
              <a:rPr lang="en-US" dirty="0"/>
              <a:t>= 0.9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DUNE</a:t>
            </a:r>
            <a:r>
              <a:rPr lang="en-US" dirty="0" smtClean="0"/>
              <a:t> </a:t>
            </a:r>
            <a:r>
              <a:rPr lang="en-US" dirty="0" smtClean="0"/>
              <a:t>= (y-2022)*10 </a:t>
            </a:r>
            <a:r>
              <a:rPr lang="en-US" dirty="0" err="1" smtClean="0"/>
              <a:t>kT</a:t>
            </a:r>
            <a:r>
              <a:rPr lang="en-US" dirty="0" smtClean="0"/>
              <a:t>*</a:t>
            </a:r>
            <a:r>
              <a:rPr lang="en-US" dirty="0" err="1" smtClean="0">
                <a:latin typeface="Symbol" panose="05050102010706020507" pitchFamily="18" charset="2"/>
              </a:rPr>
              <a:t>l</a:t>
            </a:r>
            <a:r>
              <a:rPr lang="en-US" baseline="-25000" dirty="0" err="1" smtClean="0"/>
              <a:t>D</a:t>
            </a:r>
            <a:r>
              <a:rPr lang="en-US" dirty="0" smtClean="0">
                <a:latin typeface="Symbol" panose="05050102010706020507" pitchFamily="18" charset="2"/>
              </a:rPr>
              <a:t> [</a:t>
            </a:r>
            <a:r>
              <a:rPr lang="en-US" dirty="0" smtClean="0"/>
              <a:t>for y&gt;2022]</a:t>
            </a:r>
            <a:endParaRPr lang="en-US" dirty="0" smtClean="0">
              <a:latin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latin typeface="Symbol" panose="05050102010706020507" pitchFamily="18" charset="2"/>
              </a:rPr>
              <a:t> </a:t>
            </a:r>
            <a:r>
              <a:rPr lang="en-US" dirty="0" smtClean="0">
                <a:latin typeface="Symbol" panose="05050102010706020507" pitchFamily="18" charset="2"/>
              </a:rPr>
              <a:t>           + </a:t>
            </a:r>
            <a:r>
              <a:rPr lang="en-US" dirty="0" smtClean="0"/>
              <a:t>(y-2026)*30 </a:t>
            </a:r>
            <a:r>
              <a:rPr lang="en-US" dirty="0" err="1" smtClean="0"/>
              <a:t>kT</a:t>
            </a:r>
            <a:r>
              <a:rPr lang="en-US" dirty="0" smtClean="0"/>
              <a:t>*</a:t>
            </a:r>
            <a:r>
              <a:rPr lang="en-US" dirty="0" err="1" smtClean="0">
                <a:latin typeface="Symbol" panose="05050102010706020507" pitchFamily="18" charset="2"/>
              </a:rPr>
              <a:t>l</a:t>
            </a:r>
            <a:r>
              <a:rPr lang="en-US" baseline="-25000" dirty="0" err="1" smtClean="0"/>
              <a:t>D</a:t>
            </a:r>
            <a:r>
              <a:rPr lang="en-US" dirty="0" smtClean="0">
                <a:latin typeface="Symbol" panose="05050102010706020507" pitchFamily="18" charset="2"/>
              </a:rPr>
              <a:t>  [</a:t>
            </a:r>
            <a:r>
              <a:rPr lang="en-US" dirty="0" smtClean="0"/>
              <a:t>for y&gt;2026]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SK</a:t>
            </a:r>
            <a:r>
              <a:rPr lang="en-US" dirty="0" smtClean="0"/>
              <a:t> = 149.2 + (y-1995.79)*</a:t>
            </a:r>
            <a:r>
              <a:rPr lang="en-US" dirty="0" smtClean="0"/>
              <a:t>22.5*</a:t>
            </a:r>
            <a:r>
              <a:rPr lang="en-US" dirty="0" err="1" smtClean="0">
                <a:latin typeface="Symbol" panose="05050102010706020507" pitchFamily="18" charset="2"/>
              </a:rPr>
              <a:t>l</a:t>
            </a:r>
            <a:r>
              <a:rPr lang="en-US" baseline="-25000" dirty="0" err="1" smtClean="0"/>
              <a:t>SK</a:t>
            </a:r>
            <a:endParaRPr lang="en-US" baseline="-25000" dirty="0" smtClean="0"/>
          </a:p>
          <a:p>
            <a:r>
              <a:rPr lang="en-US" dirty="0" smtClean="0"/>
              <a:t>Intersect in 2052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236798208"/>
              </p:ext>
            </p:extLst>
          </p:nvPr>
        </p:nvGraphicFramePr>
        <p:xfrm>
          <a:off x="5334000" y="381000"/>
          <a:ext cx="3657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344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identified 91 exclusive modes that conserve spin.  (Counting neutral kaon modes is a bit of </a:t>
            </a:r>
            <a:r>
              <a:rPr lang="en-US" smtClean="0"/>
              <a:t>an art.)</a:t>
            </a:r>
            <a:endParaRPr lang="en-US" dirty="0" smtClean="0"/>
          </a:p>
          <a:p>
            <a:r>
              <a:rPr lang="en-US" dirty="0" smtClean="0"/>
              <a:t>Will add inclusive modes, n-</a:t>
            </a:r>
            <a:r>
              <a:rPr lang="en-US" dirty="0" err="1" smtClean="0"/>
              <a:t>nbar</a:t>
            </a:r>
            <a:r>
              <a:rPr lang="en-US" dirty="0" smtClean="0"/>
              <a:t> and </a:t>
            </a:r>
            <a:r>
              <a:rPr lang="en-US" dirty="0" err="1" smtClean="0"/>
              <a:t>dinucleon</a:t>
            </a:r>
            <a:r>
              <a:rPr lang="en-US" dirty="0" smtClean="0"/>
              <a:t> decays</a:t>
            </a:r>
          </a:p>
          <a:p>
            <a:r>
              <a:rPr lang="en-US" dirty="0" smtClean="0"/>
              <a:t>In the 2014 RPP, Super-K only had the best limit for 14 modes (!) but they probably have the best real limits for most of the 91.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5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058" y="1752600"/>
            <a:ext cx="6386042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22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Docdb-679 v1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815421"/>
              </p:ext>
            </p:extLst>
          </p:nvPr>
        </p:nvGraphicFramePr>
        <p:xfrm>
          <a:off x="533400" y="1524000"/>
          <a:ext cx="3270205" cy="4508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272"/>
                <a:gridCol w="539584"/>
                <a:gridCol w="425127"/>
                <a:gridCol w="561385"/>
                <a:gridCol w="517782"/>
                <a:gridCol w="348822"/>
                <a:gridCol w="305219"/>
                <a:gridCol w="218014"/>
              </a:tblGrid>
              <a:tr h="1994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PROTONS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Limit (10</a:t>
                      </a:r>
                      <a:r>
                        <a:rPr lang="en-US" sz="500" u="none" strike="noStrike" baseline="30000">
                          <a:effectLst/>
                        </a:rPr>
                        <a:t>33</a:t>
                      </a:r>
                      <a:r>
                        <a:rPr lang="en-US" sz="500" u="none" strike="noStrike">
                          <a:effectLst/>
                        </a:rPr>
                        <a:t> years)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Institution*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Predicted Limit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(10</a:t>
                      </a:r>
                      <a:r>
                        <a:rPr lang="en-US" sz="500" u="none" strike="noStrike" baseline="30000">
                          <a:effectLst/>
                        </a:rPr>
                        <a:t>33</a:t>
                      </a:r>
                      <a:r>
                        <a:rPr lang="en-US" sz="500" u="none" strike="noStrike">
                          <a:effectLst/>
                        </a:rPr>
                        <a:t> years)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Efficiency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(%)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**</a:t>
                      </a:r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228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Mode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Partial Mean Life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BG=0, T=40kt*yr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BG=0, T=400kt*yr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-25000">
                          <a:effectLst/>
                        </a:rPr>
                        <a:t>nuclear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-25000">
                          <a:effectLst/>
                        </a:rPr>
                        <a:t>reconstruction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-25000">
                          <a:effectLst/>
                        </a:rPr>
                        <a:t>total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64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&gt;8.2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SKAM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&gt;2.137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&gt;21.37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83.9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45.3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r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&gt;0.16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SKAM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&gt;1.307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&gt;13.07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64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r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&gt;0.71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SKAM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&gt;1.307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&gt;13.07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64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&gt;0.030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FREJ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&gt;1.307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&gt;13.07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&gt;0.017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FREJ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&gt;1.307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&gt;13.07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64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&gt;0.082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&gt;0.878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&gt;8.776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63.8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18.6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&gt;0.133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&gt;1.307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&gt;13.07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64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&gt;0.793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&gt;4.482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&gt;44.824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&gt;0.675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&gt;4.482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&gt;44.824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64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&gt;0.359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&gt;4.482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&gt;44.824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8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&gt;0.006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HPW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&gt;4.482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&gt;44.824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39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&gt;0.529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&gt;4.482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&gt;44.824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64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&gt;0.075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&gt;2.35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&gt;23.497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52.4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49.8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&gt;2.35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&gt;23.497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52.4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49.8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&gt;0.245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&gt;2.411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&gt;24.11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52.4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97.6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51.1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8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&gt;2.35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&gt;23.497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52.4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49.8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&gt;2.35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&gt;23.497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52.4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49.8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8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&gt;2.35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&gt;23.497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52.4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49.8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&gt;0.708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&gt;7.077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8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SKAM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1046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-25000">
                          <a:effectLst/>
                        </a:rPr>
                        <a:t>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???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N/A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&gt;2.218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&gt;22.176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1111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-25000">
                          <a:effectLst/>
                        </a:rPr>
                        <a:t>L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???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N/A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&gt;0.222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&gt;2.218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SKAM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1046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-25000">
                          <a:effectLst/>
                        </a:rPr>
                        <a:t>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???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N/A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&gt;2.203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&gt;22.034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46.7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46.7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1046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-25000">
                          <a:effectLst/>
                        </a:rPr>
                        <a:t>L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???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N/A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&gt;0.22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&gt;2.203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46.7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0.467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8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g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&gt;0.670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&gt;4.624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&gt;46.239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8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gg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FREJ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&gt;4.482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&gt;44.824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8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h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&gt;4.20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SKAM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8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w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&gt;0.320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SKAM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&gt;0.708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&gt;7.077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g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&gt;0.478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&gt;4.624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&gt;46.239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&gt;6.60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SKAM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&gt;2.114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&gt;21.138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44.8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h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&gt;1.30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SKAM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w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&gt;0.780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SKAM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&gt;0.708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&gt;7.077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nK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&gt;2.30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SKAM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&gt;4.709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&gt;47.088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99.8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96.8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nr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&gt;0.162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&gt;1.307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&gt;13.07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nK</a:t>
                      </a:r>
                      <a:r>
                        <a:rPr lang="en-US" sz="500" u="none" strike="noStrike" baseline="30000">
                          <a:effectLst/>
                        </a:rPr>
                        <a:t>*+</a:t>
                      </a:r>
                      <a:r>
                        <a:rPr lang="en-US" sz="500" u="none" strike="noStrike">
                          <a:effectLst/>
                        </a:rPr>
                        <a:t> 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&gt;0.051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&gt;2.420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&gt;24.205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51.3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&gt;0.016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SOU2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&gt;1.977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&gt;19.77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77.6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41.9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1046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30000">
                          <a:effectLst/>
                        </a:rPr>
                        <a:t>*0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&gt;2.420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&gt;24.205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51.3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1046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&gt;0.147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&gt;1.307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&gt;13.07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&gt;0.101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&gt;1.307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&gt;13.07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1046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nn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&gt;0.017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&gt;4.482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&gt;44.824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  <a:tr h="94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nn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70" marR="3270" marT="3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&gt;0.021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FREJ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&gt;4.482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&gt;44.824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95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70" marR="3270" marT="327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880625"/>
              </p:ext>
            </p:extLst>
          </p:nvPr>
        </p:nvGraphicFramePr>
        <p:xfrm>
          <a:off x="5029200" y="1600200"/>
          <a:ext cx="3237455" cy="4525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724"/>
                <a:gridCol w="534180"/>
                <a:gridCol w="420869"/>
                <a:gridCol w="555763"/>
                <a:gridCol w="512597"/>
                <a:gridCol w="345329"/>
                <a:gridCol w="302163"/>
                <a:gridCol w="215830"/>
              </a:tblGrid>
              <a:tr h="171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NEUTRONS</a:t>
                      </a:r>
                      <a:endParaRPr lang="en-US" sz="500" b="0" i="0" u="none" strike="noStrike">
                        <a:solidFill>
                          <a:srgbClr val="FF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103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r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&gt;0.217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&gt;1.597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&gt;15.974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103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r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&gt;0.062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&gt;1.597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&gt;15.974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38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SKAM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&gt;2.958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&gt;29.584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51.3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38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&gt;0.049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&gt;2.584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&gt;25.836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44.8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38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r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&gt;0.228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&gt;1.597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&gt;15.974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38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r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&gt;0.007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&gt;1.597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&gt;15.974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87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ng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&gt;0.028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&gt;5.479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&gt;54.786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87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ngg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&gt;0.219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&gt;5.479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&gt;54.786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38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np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&gt;0.112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&gt;2.601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&gt;26.009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83.5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45.1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38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nK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&gt;0.086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KAMI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1003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nK</a:t>
                      </a:r>
                      <a:r>
                        <a:rPr lang="en-US" sz="500" u="none" strike="noStrike" baseline="-25000">
                          <a:effectLst/>
                        </a:rPr>
                        <a:t>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&gt;0.260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SKAM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&gt;5.479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&gt;54.786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1003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nK</a:t>
                      </a:r>
                      <a:r>
                        <a:rPr lang="en-US" sz="500" u="none" strike="noStrike" baseline="-25000">
                          <a:effectLst/>
                        </a:rPr>
                        <a:t>L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???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N/A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&gt;0.548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&gt;5.479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38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nh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&gt;0.158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38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nr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&gt;0.019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&gt;1.597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&gt;15.974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38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nw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&gt;0.108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&gt;0.865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&gt;8.650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38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nK</a:t>
                      </a:r>
                      <a:r>
                        <a:rPr lang="en-US" sz="500" u="none" strike="noStrike" baseline="30000">
                          <a:effectLst/>
                        </a:rPr>
                        <a:t>*0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&gt;0.078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&gt;2.958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&gt;29.584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51.3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103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&gt;0.257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&gt;5.479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&gt;54.786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103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&gt;0.083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&gt;5.479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&gt;54.786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38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&gt;0.079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&gt;5.479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&gt;54.786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71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SKAM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&gt;2.561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&gt;25.605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82.2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44.4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87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nmmp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&gt;2.958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&gt;29.584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51.3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87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neep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&gt;2.958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&gt;29.584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51.3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87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nmep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&gt;2.958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&gt;29.584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51.3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71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&gt;0.032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FREJ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&gt;5.536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&gt;55.363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38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&gt;0.057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FREJ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&gt;5.594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&gt;55.939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71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&gt;0.017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&gt;5.594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&gt;55.939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38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&gt;0.026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&gt;5.594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&gt;55.939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87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mppp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&gt;0.865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&gt;8.650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87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eppp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&gt;0.865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&gt;8.650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1003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epK</a:t>
                      </a:r>
                      <a:r>
                        <a:rPr lang="en-US" sz="500" u="none" strike="noStrike" baseline="-25000">
                          <a:effectLst/>
                        </a:rPr>
                        <a:t>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&gt;2.958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&gt;29.584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51.3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87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n4p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87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emmp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&gt;2.958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&gt;29.584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51.3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87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eeep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&gt;2.958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&gt;29.584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51.3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87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mmmp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&gt;2.958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&gt;29.584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51.3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87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eemp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&gt;2.958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&gt;29.584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51.3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87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nempp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&gt;1.597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&gt;15.974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103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&gt;0.052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&gt;1.597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&gt;15.974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38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&gt;0.074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&gt;1.597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&gt;15.974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103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&gt;0.018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FREJ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103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30000">
                          <a:effectLst/>
                        </a:rPr>
                        <a:t>s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&gt;2.958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&gt;29.584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51.3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1100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K</a:t>
                      </a:r>
                      <a:r>
                        <a:rPr lang="en-US" sz="500" u="none" strike="noStrike" baseline="-25000">
                          <a:effectLst/>
                        </a:rPr>
                        <a:t>L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&gt;0.296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&gt;2.958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0.513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103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&gt;0.065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IMB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&gt;2.958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&gt;29.584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51.3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103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&gt;0.029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FREJ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&gt;1.597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&gt;15.974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938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</a:t>
                      </a:r>
                      <a:r>
                        <a:rPr lang="en-US" sz="500" u="none" strike="noStrike" baseline="30000">
                          <a:effectLst/>
                        </a:rPr>
                        <a:t>-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+</a:t>
                      </a:r>
                      <a:r>
                        <a:rPr lang="en-US" sz="500" u="none" strike="noStrike">
                          <a:effectLst/>
                        </a:rPr>
                        <a:t>p</a:t>
                      </a:r>
                      <a:r>
                        <a:rPr lang="en-US" sz="500" u="none" strike="noStrike" baseline="30000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&gt;0.034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FREJ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&gt;1.597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&gt;15.974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29.2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27.7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87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3n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&gt;0.00000049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KAMI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  <a:tr h="87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5n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3237" marR="3237" marT="323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???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N/A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237" marR="3237" marT="323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9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No conclusions yet</a:t>
            </a:r>
          </a:p>
          <a:p>
            <a:r>
              <a:rPr lang="en-US" sz="2800" dirty="0" smtClean="0"/>
              <a:t>Extrapolate </a:t>
            </a:r>
            <a:r>
              <a:rPr lang="en-US" sz="2800" dirty="0" smtClean="0"/>
              <a:t>14 Super-K limits with background subtraction to 2026, 2035 (Dune’s 40, 400 </a:t>
            </a:r>
            <a:r>
              <a:rPr lang="en-US" sz="2800" dirty="0" err="1" smtClean="0"/>
              <a:t>kT</a:t>
            </a:r>
            <a:r>
              <a:rPr lang="en-US" sz="2800" dirty="0" smtClean="0"/>
              <a:t>-y)</a:t>
            </a:r>
          </a:p>
          <a:p>
            <a:r>
              <a:rPr lang="en-US" sz="2800" dirty="0" smtClean="0"/>
              <a:t>Find </a:t>
            </a:r>
            <a:r>
              <a:rPr lang="en-US" sz="2800" dirty="0" smtClean="0"/>
              <a:t>Super-K </a:t>
            </a:r>
            <a:r>
              <a:rPr lang="en-US" sz="2800" dirty="0" smtClean="0"/>
              <a:t>limits from theses, </a:t>
            </a:r>
            <a:r>
              <a:rPr lang="en-US" sz="2800" dirty="0" err="1" smtClean="0"/>
              <a:t>Conf.proc</a:t>
            </a:r>
            <a:r>
              <a:rPr lang="en-US" sz="2800" dirty="0" smtClean="0"/>
              <a:t>., </a:t>
            </a:r>
            <a:r>
              <a:rPr lang="en-US" sz="2800" dirty="0" smtClean="0"/>
              <a:t>papers since RPP2014</a:t>
            </a:r>
          </a:p>
          <a:p>
            <a:r>
              <a:rPr lang="en-US" sz="2800" dirty="0" smtClean="0"/>
              <a:t>Guestimate Super-K sensitivity for modes not found</a:t>
            </a:r>
          </a:p>
          <a:p>
            <a:r>
              <a:rPr lang="en-US" sz="2800" dirty="0" smtClean="0"/>
              <a:t>Include meson branching ratios and </a:t>
            </a:r>
            <a:r>
              <a:rPr lang="en-US" sz="2800" dirty="0" smtClean="0"/>
              <a:t>refine </a:t>
            </a:r>
            <a:r>
              <a:rPr lang="en-US" sz="2800" dirty="0" smtClean="0"/>
              <a:t>guestimates on DUNE </a:t>
            </a:r>
            <a:r>
              <a:rPr lang="en-US" sz="2800" dirty="0" err="1" smtClean="0">
                <a:latin typeface="Symbol" panose="05050102010706020507" pitchFamily="18" charset="2"/>
              </a:rPr>
              <a:t>e</a:t>
            </a:r>
            <a:r>
              <a:rPr lang="en-US" sz="2800" baseline="-25000" dirty="0" err="1" smtClean="0"/>
              <a:t>recon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Identify modes where DUNE will have background in 40/400 </a:t>
            </a:r>
            <a:r>
              <a:rPr lang="en-US" sz="2800" dirty="0" err="1" smtClean="0"/>
              <a:t>kT</a:t>
            </a:r>
            <a:r>
              <a:rPr lang="en-US" sz="2800" dirty="0" smtClean="0"/>
              <a:t>-y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Suggestions welcomed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605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1204</Words>
  <Application>Microsoft Office PowerPoint</Application>
  <PresentationFormat>On-screen Show (4:3)</PresentationFormat>
  <Paragraphs>669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Comprehensive (extensive) Nucleon decay mode list</vt:lpstr>
      <vt:lpstr>Mission</vt:lpstr>
      <vt:lpstr>Assumptions</vt:lpstr>
      <vt:lpstr>Exposure</vt:lpstr>
      <vt:lpstr>Modes</vt:lpstr>
      <vt:lpstr>Top of the list</vt:lpstr>
      <vt:lpstr>Docdb-679 v1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Nucleon decay mode lists</dc:title>
  <dc:creator>adminmcg</dc:creator>
  <cp:lastModifiedBy>adminmcg</cp:lastModifiedBy>
  <cp:revision>10</cp:revision>
  <dcterms:created xsi:type="dcterms:W3CDTF">2015-10-23T13:45:08Z</dcterms:created>
  <dcterms:modified xsi:type="dcterms:W3CDTF">2015-10-23T16:49:28Z</dcterms:modified>
</cp:coreProperties>
</file>