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21"/>
  </p:notesMasterIdLst>
  <p:handoutMasterIdLst>
    <p:handoutMasterId r:id="rId22"/>
  </p:handoutMasterIdLst>
  <p:sldIdLst>
    <p:sldId id="268" r:id="rId3"/>
    <p:sldId id="270" r:id="rId4"/>
    <p:sldId id="279" r:id="rId5"/>
    <p:sldId id="280" r:id="rId6"/>
    <p:sldId id="276" r:id="rId7"/>
    <p:sldId id="277" r:id="rId8"/>
    <p:sldId id="283" r:id="rId9"/>
    <p:sldId id="278" r:id="rId10"/>
    <p:sldId id="271" r:id="rId11"/>
    <p:sldId id="272" r:id="rId12"/>
    <p:sldId id="273" r:id="rId13"/>
    <p:sldId id="284" r:id="rId14"/>
    <p:sldId id="286" r:id="rId15"/>
    <p:sldId id="274" r:id="rId16"/>
    <p:sldId id="285" r:id="rId17"/>
    <p:sldId id="275" r:id="rId18"/>
    <p:sldId id="281" r:id="rId19"/>
    <p:sldId id="282" r:id="rId2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7C23"/>
    <a:srgbClr val="3C5A77"/>
    <a:srgbClr val="BC5F2B"/>
    <a:srgbClr val="32547A"/>
    <a:srgbClr val="B8561A"/>
    <a:srgbClr val="B65A1F"/>
    <a:srgbClr val="5680AB"/>
    <a:srgbClr val="7A7A7A"/>
    <a:srgbClr val="6FA8E1"/>
    <a:srgbClr val="CB5A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660"/>
  </p:normalViewPr>
  <p:slideViewPr>
    <p:cSldViewPr snapToGrid="0">
      <p:cViewPr>
        <p:scale>
          <a:sx n="100" d="100"/>
          <a:sy n="100" d="100"/>
        </p:scale>
        <p:origin x="-496" y="288"/>
      </p:cViewPr>
      <p:guideLst>
        <p:guide orient="horz" pos="4204"/>
        <p:guide orient="horz" pos="476"/>
        <p:guide orient="horz" pos="1443"/>
        <p:guide orient="horz" pos="966"/>
        <p:guide orient="horz" pos="1876"/>
        <p:guide orient="horz" pos="3616"/>
        <p:guide pos="2190"/>
        <p:guide pos="2188"/>
        <p:guide pos="5026"/>
        <p:guide pos="28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11/2/15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11/2/15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416"/>
            <a:ext cx="8218488" cy="1143000"/>
          </a:xfrm>
          <a:prstGeom prst="rect">
            <a:avLst/>
          </a:prstGeom>
        </p:spPr>
        <p:txBody>
          <a:bodyPr vert="horz" lIns="0" tIns="0" rIns="0" bIns="0" anchor="b" anchorCtr="0"/>
          <a:lstStyle>
            <a:lvl1pPr algn="l">
              <a:defRPr sz="3200" b="1" i="0" baseline="0">
                <a:solidFill>
                  <a:srgbClr val="BC5F2B"/>
                </a:solidFill>
                <a:latin typeface="Helvetica"/>
                <a:cs typeface="Helvetica"/>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454025" y="2696827"/>
            <a:ext cx="8221663" cy="1721069"/>
          </a:xfrm>
          <a:prstGeom prst="rect">
            <a:avLst/>
          </a:prstGeom>
        </p:spPr>
        <p:txBody>
          <a:bodyPr vert="horz" lIns="0" tIns="0" rIns="0" bIns="0"/>
          <a:lstStyle>
            <a:lvl1pPr marL="0" indent="0">
              <a:buFontTx/>
              <a:buNone/>
              <a:defRPr sz="2200" b="0" i="0" baseline="0">
                <a:solidFill>
                  <a:srgbClr val="BC5F2B"/>
                </a:solidFill>
                <a:latin typeface="Helvetica"/>
                <a:cs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smtClean="0"/>
              <a:t>Click to edit Master text styles</a:t>
            </a:r>
          </a:p>
        </p:txBody>
      </p:sp>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14" name="Title 1"/>
          <p:cNvSpPr>
            <a:spLocks noGrp="1"/>
          </p:cNvSpPr>
          <p:nvPr>
            <p:ph type="title"/>
          </p:nvPr>
        </p:nvSpPr>
        <p:spPr>
          <a:xfrm>
            <a:off x="457200" y="462518"/>
            <a:ext cx="8229600" cy="647102"/>
          </a:xfrm>
          <a:prstGeom prst="rect">
            <a:avLst/>
          </a:prstGeom>
        </p:spPr>
        <p:txBody>
          <a:bodyPr vert="horz" lIns="0" tIns="0" rIns="0" bIns="0"/>
          <a:lstStyle>
            <a:lvl1pPr algn="l">
              <a:defRPr sz="2200" b="1" i="0" baseline="0">
                <a:solidFill>
                  <a:srgbClr val="BC5F2B"/>
                </a:solidFill>
                <a:latin typeface="Helvetica"/>
              </a:defRPr>
            </a:lvl1pPr>
          </a:lstStyle>
          <a:p>
            <a:r>
              <a:rPr lang="en-US" dirty="0" smtClean="0"/>
              <a:t>Click to edit Master title style</a:t>
            </a:r>
            <a:endParaRPr lang="en-US" dirty="0"/>
          </a:p>
        </p:txBody>
      </p:sp>
      <p:sp>
        <p:nvSpPr>
          <p:cNvPr id="15" name="Content Placeholder 2"/>
          <p:cNvSpPr>
            <a:spLocks noGrp="1"/>
          </p:cNvSpPr>
          <p:nvPr>
            <p:ph idx="11"/>
          </p:nvPr>
        </p:nvSpPr>
        <p:spPr>
          <a:xfrm>
            <a:off x="454029" y="1207770"/>
            <a:ext cx="8232771"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3C5A77"/>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3C5A77"/>
                </a:solidFill>
                <a:latin typeface="Helvetica"/>
              </a:defRPr>
            </a:lvl2pPr>
            <a:lvl3pPr marL="640080" indent="228600">
              <a:lnSpc>
                <a:spcPct val="100000"/>
              </a:lnSpc>
              <a:spcBef>
                <a:spcPts val="1032"/>
              </a:spcBef>
              <a:spcAft>
                <a:spcPts val="0"/>
              </a:spcAft>
              <a:buSzPct val="88000"/>
              <a:buFont typeface="Arial"/>
              <a:buChar char="•"/>
              <a:defRPr sz="1800" b="0" i="0">
                <a:solidFill>
                  <a:srgbClr val="3C5A77"/>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3C5A77"/>
                </a:solidFill>
                <a:latin typeface="Helvetica"/>
              </a:defRPr>
            </a:lvl4pPr>
            <a:lvl5pPr marL="1143000" indent="192024">
              <a:lnSpc>
                <a:spcPct val="100000"/>
              </a:lnSpc>
              <a:spcBef>
                <a:spcPts val="1032"/>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BC5F2B"/>
                </a:solidFill>
                <a:latin typeface="+mn-lt"/>
                <a:ea typeface="+mn-ea"/>
                <a:cs typeface="+mn-cs"/>
              </a:defRPr>
            </a:lvl1pPr>
          </a:lstStyle>
          <a:p>
            <a:pPr>
              <a:defRPr/>
            </a:pPr>
            <a:r>
              <a:rPr lang="en-US" smtClean="0">
                <a:latin typeface="Helvetica"/>
                <a:cs typeface="Helvetica"/>
              </a:rPr>
              <a:t>11.03.15</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BC5F2B"/>
                </a:solidFill>
                <a:latin typeface="Helvetica"/>
                <a:ea typeface="+mn-ea"/>
                <a:cs typeface="Helvetica"/>
              </a:defRPr>
            </a:lvl1pPr>
          </a:lstStyle>
          <a:p>
            <a:pPr>
              <a:defRPr/>
            </a:pPr>
            <a:r>
              <a:rPr lang="en-US" smtClean="0"/>
              <a:t>Tom Junk | DUNE S&amp;C News &amp; Announcements</a:t>
            </a:r>
            <a:endParaRPr lang="en-US"/>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BC5F2B"/>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2200" b="1" i="0" baseline="0">
                <a:solidFill>
                  <a:srgbClr val="BC5F2B"/>
                </a:solidFill>
                <a:latin typeface="Helvetica"/>
              </a:defRPr>
            </a:lvl1pPr>
          </a:lstStyle>
          <a:p>
            <a:r>
              <a:rPr lang="en-US" dirty="0" smtClean="0"/>
              <a:t>Click to edit Master title style</a:t>
            </a:r>
            <a:endParaRPr lang="en-US" dirty="0"/>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BC5F2B"/>
                </a:solidFill>
                <a:latin typeface="+mn-lt"/>
                <a:ea typeface="+mn-ea"/>
                <a:cs typeface="+mn-cs"/>
              </a:defRPr>
            </a:lvl1pPr>
          </a:lstStyle>
          <a:p>
            <a:pPr>
              <a:defRPr/>
            </a:pPr>
            <a:r>
              <a:rPr lang="en-US" smtClean="0">
                <a:latin typeface="Helvetica"/>
                <a:cs typeface="Helvetica"/>
              </a:rPr>
              <a:t>11.03.15</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BC5F2B"/>
                </a:solidFill>
                <a:latin typeface="Helvetica"/>
                <a:ea typeface="+mn-ea"/>
                <a:cs typeface="Helvetica"/>
              </a:defRPr>
            </a:lvl1pPr>
          </a:lstStyle>
          <a:p>
            <a:pPr>
              <a:defRPr/>
            </a:pPr>
            <a:r>
              <a:rPr lang="en-US" smtClean="0"/>
              <a:t>Tom Junk | DUNE S&amp;C News &amp; Announcements</a:t>
            </a:r>
            <a:endParaRPr lang="en-US"/>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BC5F2B"/>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1" name="Content Placeholder 2"/>
          <p:cNvSpPr>
            <a:spLocks noGrp="1"/>
          </p:cNvSpPr>
          <p:nvPr>
            <p:ph idx="13"/>
          </p:nvPr>
        </p:nvSpPr>
        <p:spPr>
          <a:xfrm>
            <a:off x="454029" y="1207770"/>
            <a:ext cx="4008434"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3C5A77"/>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3C5A77"/>
                </a:solidFill>
                <a:latin typeface="Helvetica"/>
              </a:defRPr>
            </a:lvl2pPr>
            <a:lvl3pPr marL="640080" indent="228600">
              <a:lnSpc>
                <a:spcPct val="100000"/>
              </a:lnSpc>
              <a:spcBef>
                <a:spcPts val="1032"/>
              </a:spcBef>
              <a:spcAft>
                <a:spcPts val="0"/>
              </a:spcAft>
              <a:buSzPct val="88000"/>
              <a:buFont typeface="Arial"/>
              <a:buChar char="•"/>
              <a:defRPr sz="1800" b="0" i="0">
                <a:solidFill>
                  <a:srgbClr val="3C5A77"/>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3C5A77"/>
                </a:solidFill>
                <a:latin typeface="Helvetica"/>
              </a:defRPr>
            </a:lvl4pPr>
            <a:lvl5pPr marL="1143000" indent="192024">
              <a:lnSpc>
                <a:spcPct val="100000"/>
              </a:lnSpc>
              <a:spcBef>
                <a:spcPts val="1032"/>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4"/>
          </p:nvPr>
        </p:nvSpPr>
        <p:spPr>
          <a:xfrm>
            <a:off x="4678366" y="1207770"/>
            <a:ext cx="4008434"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3C5A77"/>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3C5A77"/>
                </a:solidFill>
                <a:latin typeface="Helvetica"/>
              </a:defRPr>
            </a:lvl2pPr>
            <a:lvl3pPr marL="640080" indent="228600">
              <a:lnSpc>
                <a:spcPct val="100000"/>
              </a:lnSpc>
              <a:spcBef>
                <a:spcPts val="1032"/>
              </a:spcBef>
              <a:spcAft>
                <a:spcPts val="0"/>
              </a:spcAft>
              <a:buSzPct val="88000"/>
              <a:buFont typeface="Arial"/>
              <a:buChar char="•"/>
              <a:defRPr sz="1800" b="0" i="0">
                <a:solidFill>
                  <a:srgbClr val="3C5A77"/>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3C5A77"/>
                </a:solidFill>
                <a:latin typeface="Helvetica"/>
              </a:defRPr>
            </a:lvl4pPr>
            <a:lvl5pPr marL="1143000" indent="192024">
              <a:lnSpc>
                <a:spcPct val="100000"/>
              </a:lnSpc>
              <a:spcBef>
                <a:spcPts val="1032"/>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8206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347368"/>
            <a:ext cx="4003605" cy="737519"/>
          </a:xfrm>
          <a:prstGeom prst="rect">
            <a:avLst/>
          </a:prstGeom>
        </p:spPr>
        <p:txBody>
          <a:bodyPr lIns="0" tIns="0" rIns="0" bIns="0" anchor="t" anchorCtr="0"/>
          <a:lstStyle>
            <a:lvl1pPr marL="0" indent="0">
              <a:buNone/>
              <a:defRPr sz="1600" b="0" i="0" baseline="0">
                <a:solidFill>
                  <a:srgbClr val="F37C23"/>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Text Placeholder 2"/>
          <p:cNvSpPr>
            <a:spLocks noGrp="1"/>
          </p:cNvSpPr>
          <p:nvPr>
            <p:ph type="body" idx="13"/>
          </p:nvPr>
        </p:nvSpPr>
        <p:spPr>
          <a:xfrm>
            <a:off x="4683195" y="5347368"/>
            <a:ext cx="4003605" cy="737519"/>
          </a:xfrm>
          <a:prstGeom prst="rect">
            <a:avLst/>
          </a:prstGeom>
        </p:spPr>
        <p:txBody>
          <a:bodyPr lIns="0" tIns="0" rIns="0" bIns="0" anchor="t" anchorCtr="0"/>
          <a:lstStyle>
            <a:lvl1pPr marL="0" indent="0">
              <a:buNone/>
              <a:defRPr sz="1600" b="0" i="0" baseline="0">
                <a:solidFill>
                  <a:srgbClr val="F37C23"/>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itle 1"/>
          <p:cNvSpPr>
            <a:spLocks noGrp="1"/>
          </p:cNvSpPr>
          <p:nvPr>
            <p:ph type="title"/>
          </p:nvPr>
        </p:nvSpPr>
        <p:spPr>
          <a:xfrm>
            <a:off x="457200" y="462518"/>
            <a:ext cx="8229600" cy="647102"/>
          </a:xfrm>
          <a:prstGeom prst="rect">
            <a:avLst/>
          </a:prstGeom>
        </p:spPr>
        <p:txBody>
          <a:bodyPr vert="horz" lIns="0" tIns="0" rIns="0" bIns="0"/>
          <a:lstStyle>
            <a:lvl1pPr algn="l">
              <a:defRPr sz="2200" b="1" i="0" baseline="0">
                <a:solidFill>
                  <a:srgbClr val="BC5F2B"/>
                </a:solidFill>
                <a:latin typeface="Helvetica"/>
              </a:defRPr>
            </a:lvl1pPr>
          </a:lstStyle>
          <a:p>
            <a:r>
              <a:rPr lang="en-US" dirty="0" smtClean="0"/>
              <a:t>Click to edit Master title style</a:t>
            </a:r>
            <a:endParaRPr lang="en-US" dirty="0"/>
          </a:p>
        </p:txBody>
      </p:sp>
      <p:sp>
        <p:nvSpPr>
          <p:cNvPr id="10"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BC5F2B"/>
                </a:solidFill>
                <a:latin typeface="+mn-lt"/>
                <a:ea typeface="+mn-ea"/>
                <a:cs typeface="+mn-cs"/>
              </a:defRPr>
            </a:lvl1pPr>
          </a:lstStyle>
          <a:p>
            <a:pPr>
              <a:defRPr/>
            </a:pPr>
            <a:r>
              <a:rPr lang="en-US" smtClean="0">
                <a:latin typeface="Helvetica"/>
                <a:cs typeface="Helvetica"/>
              </a:rPr>
              <a:t>11.03.15</a:t>
            </a:r>
            <a:endParaRPr lang="en-US" dirty="0">
              <a:latin typeface="Helvetica"/>
              <a:cs typeface="Helvetica"/>
            </a:endParaRPr>
          </a:p>
        </p:txBody>
      </p:sp>
      <p:sp>
        <p:nvSpPr>
          <p:cNvPr id="11"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BC5F2B"/>
                </a:solidFill>
                <a:latin typeface="Helvetica"/>
                <a:ea typeface="+mn-ea"/>
                <a:cs typeface="Helvetica"/>
              </a:defRPr>
            </a:lvl1pPr>
          </a:lstStyle>
          <a:p>
            <a:pPr>
              <a:defRPr/>
            </a:pPr>
            <a:r>
              <a:rPr lang="en-US" smtClean="0"/>
              <a:t>Tom Junk | DUNE S&amp;C News &amp; Announcements</a:t>
            </a:r>
            <a:endParaRPr lang="en-US"/>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BC5F2B"/>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4"/>
          </p:nvPr>
        </p:nvSpPr>
        <p:spPr>
          <a:xfrm>
            <a:off x="454029" y="1207770"/>
            <a:ext cx="4008434" cy="3934143"/>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3C5A77"/>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3C5A77"/>
                </a:solidFill>
                <a:latin typeface="Helvetica"/>
              </a:defRPr>
            </a:lvl2pPr>
            <a:lvl3pPr marL="640080" indent="228600">
              <a:lnSpc>
                <a:spcPct val="100000"/>
              </a:lnSpc>
              <a:spcBef>
                <a:spcPts val="1032"/>
              </a:spcBef>
              <a:spcAft>
                <a:spcPts val="0"/>
              </a:spcAft>
              <a:buSzPct val="88000"/>
              <a:buFont typeface="Arial"/>
              <a:buChar char="•"/>
              <a:defRPr sz="1800" b="0" i="0">
                <a:solidFill>
                  <a:srgbClr val="3C5A77"/>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3C5A77"/>
                </a:solidFill>
                <a:latin typeface="Helvetica"/>
              </a:defRPr>
            </a:lvl4pPr>
            <a:lvl5pPr marL="1143000" indent="192024">
              <a:lnSpc>
                <a:spcPct val="100000"/>
              </a:lnSpc>
              <a:spcBef>
                <a:spcPts val="1032"/>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78366" y="1207770"/>
            <a:ext cx="4008434" cy="3934143"/>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3C5A77"/>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3C5A77"/>
                </a:solidFill>
                <a:latin typeface="Helvetica"/>
              </a:defRPr>
            </a:lvl2pPr>
            <a:lvl3pPr marL="640080" indent="228600">
              <a:lnSpc>
                <a:spcPct val="100000"/>
              </a:lnSpc>
              <a:spcBef>
                <a:spcPts val="1032"/>
              </a:spcBef>
              <a:spcAft>
                <a:spcPts val="0"/>
              </a:spcAft>
              <a:buSzPct val="88000"/>
              <a:buFont typeface="Arial"/>
              <a:buChar char="•"/>
              <a:defRPr sz="1800" b="0" i="0">
                <a:solidFill>
                  <a:srgbClr val="3C5A77"/>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3C5A77"/>
                </a:solidFill>
                <a:latin typeface="Helvetica"/>
              </a:defRPr>
            </a:lvl4pPr>
            <a:lvl5pPr marL="1143000" indent="192024">
              <a:lnSpc>
                <a:spcPct val="100000"/>
              </a:lnSpc>
              <a:spcBef>
                <a:spcPts val="1032"/>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1962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0"/>
            <a:ext cx="8229600" cy="4846639"/>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2200" b="1" i="0" baseline="0">
                <a:solidFill>
                  <a:srgbClr val="BC5F2B"/>
                </a:solidFill>
                <a:latin typeface="Helvetica"/>
              </a:defRPr>
            </a:lvl1pPr>
          </a:lstStyle>
          <a:p>
            <a:r>
              <a:rPr lang="en-US" dirty="0" smtClean="0"/>
              <a:t>Click to edit Master title style</a:t>
            </a:r>
            <a:endParaRPr lang="en-US" dirty="0"/>
          </a:p>
        </p:txBody>
      </p:sp>
      <p:sp>
        <p:nvSpPr>
          <p:cNvPr id="7"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BC5F2B"/>
                </a:solidFill>
                <a:latin typeface="+mn-lt"/>
                <a:ea typeface="+mn-ea"/>
                <a:cs typeface="+mn-cs"/>
              </a:defRPr>
            </a:lvl1pPr>
          </a:lstStyle>
          <a:p>
            <a:pPr>
              <a:defRPr/>
            </a:pPr>
            <a:r>
              <a:rPr lang="en-US" smtClean="0">
                <a:latin typeface="Helvetica"/>
                <a:cs typeface="Helvetica"/>
              </a:rPr>
              <a:t>11.03.15</a:t>
            </a:r>
            <a:endParaRPr lang="en-US" dirty="0">
              <a:latin typeface="Helvetica"/>
              <a:cs typeface="Helvetica"/>
            </a:endParaRPr>
          </a:p>
        </p:txBody>
      </p:sp>
      <p:sp>
        <p:nvSpPr>
          <p:cNvPr id="8"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BC5F2B"/>
                </a:solidFill>
                <a:latin typeface="Helvetica"/>
                <a:ea typeface="+mn-ea"/>
                <a:cs typeface="Helvetica"/>
              </a:defRPr>
            </a:lvl1pPr>
          </a:lstStyle>
          <a:p>
            <a:pPr>
              <a:defRPr/>
            </a:pPr>
            <a:r>
              <a:rPr lang="en-US" smtClean="0"/>
              <a:t>Tom Junk | DUNE S&amp;C News &amp; Announcements</a:t>
            </a:r>
            <a:endParaRPr lang="en-US"/>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BC5F2B"/>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099175"/>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BC5F2B"/>
                </a:solidFill>
                <a:latin typeface="+mn-lt"/>
                <a:ea typeface="+mn-ea"/>
                <a:cs typeface="+mn-cs"/>
              </a:defRPr>
            </a:lvl1pPr>
          </a:lstStyle>
          <a:p>
            <a:pPr>
              <a:defRPr/>
            </a:pPr>
            <a:r>
              <a:rPr lang="en-US" smtClean="0">
                <a:latin typeface="Helvetica"/>
                <a:cs typeface="Helvetica"/>
              </a:rPr>
              <a:t>11.03.15</a:t>
            </a:r>
            <a:endParaRPr lang="en-US" dirty="0">
              <a:latin typeface="Helvetica"/>
              <a:cs typeface="Helvetica"/>
            </a:endParaRPr>
          </a:p>
        </p:txBody>
      </p:sp>
      <p:sp>
        <p:nvSpPr>
          <p:cNvPr id="7"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BC5F2B"/>
                </a:solidFill>
                <a:latin typeface="Helvetica"/>
                <a:ea typeface="+mn-ea"/>
                <a:cs typeface="Helvetica"/>
              </a:defRPr>
            </a:lvl1pPr>
          </a:lstStyle>
          <a:p>
            <a:pPr>
              <a:defRPr/>
            </a:pPr>
            <a:r>
              <a:rPr lang="en-US" smtClean="0"/>
              <a:t>Tom Junk | DUNE S&amp;C News &amp; Announcements</a:t>
            </a:r>
            <a:endParaRPr lang="en-US"/>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BC5F2B"/>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146022"/>
            <a:ext cx="3017520" cy="915332"/>
          </a:xfrm>
          <a:prstGeom prst="rect">
            <a:avLst/>
          </a:prstGeom>
        </p:spPr>
        <p:txBody>
          <a:bodyPr lIns="0" tIns="0" rIns="0" bIns="0" anchor="t" anchorCtr="0"/>
          <a:lstStyle>
            <a:lvl1pPr marL="0" indent="0">
              <a:buNone/>
              <a:defRPr sz="1600" b="0" i="0" baseline="0">
                <a:solidFill>
                  <a:srgbClr val="F37C23"/>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Picture Placeholder 12"/>
          <p:cNvSpPr>
            <a:spLocks noGrp="1"/>
          </p:cNvSpPr>
          <p:nvPr>
            <p:ph type="pic" sz="quarter" idx="15"/>
          </p:nvPr>
        </p:nvSpPr>
        <p:spPr>
          <a:xfrm>
            <a:off x="3716338" y="1208366"/>
            <a:ext cx="4959767" cy="485298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457200" y="462518"/>
            <a:ext cx="8229600" cy="647102"/>
          </a:xfrm>
          <a:prstGeom prst="rect">
            <a:avLst/>
          </a:prstGeom>
        </p:spPr>
        <p:txBody>
          <a:bodyPr vert="horz" lIns="0" tIns="0" rIns="0" bIns="0"/>
          <a:lstStyle>
            <a:lvl1pPr algn="l">
              <a:defRPr sz="2200" b="1" i="0" baseline="0">
                <a:solidFill>
                  <a:srgbClr val="BC5F2B"/>
                </a:solidFill>
                <a:latin typeface="Helvetica"/>
              </a:defRPr>
            </a:lvl1pPr>
          </a:lstStyle>
          <a:p>
            <a:r>
              <a:rPr lang="en-US" dirty="0" smtClean="0"/>
              <a:t>Click to edit Master title style</a:t>
            </a:r>
            <a:endParaRPr lang="en-US" dirty="0"/>
          </a:p>
        </p:txBody>
      </p:sp>
      <p:sp>
        <p:nvSpPr>
          <p:cNvPr id="9"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BC5F2B"/>
                </a:solidFill>
                <a:latin typeface="+mn-lt"/>
                <a:ea typeface="+mn-ea"/>
                <a:cs typeface="+mn-cs"/>
              </a:defRPr>
            </a:lvl1pPr>
          </a:lstStyle>
          <a:p>
            <a:pPr>
              <a:defRPr/>
            </a:pPr>
            <a:r>
              <a:rPr lang="en-US" smtClean="0">
                <a:latin typeface="Helvetica"/>
                <a:cs typeface="Helvetica"/>
              </a:rPr>
              <a:t>11.03.15</a:t>
            </a:r>
            <a:endParaRPr lang="en-US" dirty="0">
              <a:latin typeface="Helvetica"/>
              <a:cs typeface="Helvetica"/>
            </a:endParaRPr>
          </a:p>
        </p:txBody>
      </p:sp>
      <p:sp>
        <p:nvSpPr>
          <p:cNvPr id="10"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BC5F2B"/>
                </a:solidFill>
                <a:latin typeface="Helvetica"/>
                <a:ea typeface="+mn-ea"/>
                <a:cs typeface="Helvetica"/>
              </a:defRPr>
            </a:lvl1pPr>
          </a:lstStyle>
          <a:p>
            <a:pPr>
              <a:defRPr/>
            </a:pPr>
            <a:r>
              <a:rPr lang="en-US" smtClean="0"/>
              <a:t>Tom Junk | DUNE S&amp;C News &amp; Announcements</a:t>
            </a:r>
            <a:endParaRPr lang="en-US"/>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BC5F2B"/>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5" name="Content Placeholder 2"/>
          <p:cNvSpPr>
            <a:spLocks noGrp="1"/>
          </p:cNvSpPr>
          <p:nvPr>
            <p:ph idx="13"/>
          </p:nvPr>
        </p:nvSpPr>
        <p:spPr>
          <a:xfrm>
            <a:off x="454029" y="1207770"/>
            <a:ext cx="3022596" cy="3730289"/>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3C5A77"/>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3C5A77"/>
                </a:solidFill>
                <a:latin typeface="Helvetica"/>
              </a:defRPr>
            </a:lvl2pPr>
            <a:lvl3pPr marL="640080" indent="228600">
              <a:lnSpc>
                <a:spcPct val="100000"/>
              </a:lnSpc>
              <a:spcBef>
                <a:spcPts val="1032"/>
              </a:spcBef>
              <a:spcAft>
                <a:spcPts val="0"/>
              </a:spcAft>
              <a:buSzPct val="88000"/>
              <a:buFont typeface="Arial"/>
              <a:buChar char="•"/>
              <a:defRPr sz="1800" b="0" i="0">
                <a:solidFill>
                  <a:srgbClr val="3C5A77"/>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3C5A77"/>
                </a:solidFill>
                <a:latin typeface="Helvetica"/>
              </a:defRPr>
            </a:lvl4pPr>
            <a:lvl5pPr marL="1143000" indent="192024">
              <a:lnSpc>
                <a:spcPct val="100000"/>
              </a:lnSpc>
              <a:spcBef>
                <a:spcPts val="1032"/>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4548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7"/>
            <a:ext cx="8229600" cy="4241851"/>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4" y="5686118"/>
            <a:ext cx="8229596" cy="439738"/>
          </a:xfrm>
          <a:prstGeom prst="rect">
            <a:avLst/>
          </a:prstGeom>
        </p:spPr>
        <p:txBody>
          <a:bodyPr lIns="0" tIns="0" rIns="0" bIns="0" anchor="t" anchorCtr="0"/>
          <a:lstStyle>
            <a:lvl1pPr marL="0" indent="0">
              <a:buNone/>
              <a:defRPr sz="1600" b="0" i="0" baseline="0">
                <a:solidFill>
                  <a:srgbClr val="BC5F2B"/>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 name="Title 1"/>
          <p:cNvSpPr>
            <a:spLocks noGrp="1"/>
          </p:cNvSpPr>
          <p:nvPr>
            <p:ph type="title"/>
          </p:nvPr>
        </p:nvSpPr>
        <p:spPr>
          <a:xfrm>
            <a:off x="457204" y="458988"/>
            <a:ext cx="8229600" cy="603767"/>
          </a:xfrm>
          <a:prstGeom prst="rect">
            <a:avLst/>
          </a:prstGeom>
        </p:spPr>
        <p:txBody>
          <a:bodyPr vert="horz" lIns="0" tIns="0" rIns="0" bIns="0"/>
          <a:lstStyle>
            <a:lvl1pPr algn="l">
              <a:defRPr sz="2200" b="1" i="0" baseline="0">
                <a:solidFill>
                  <a:srgbClr val="BC5F2B"/>
                </a:solidFill>
                <a:latin typeface="Helvetica"/>
              </a:defRPr>
            </a:lvl1pPr>
          </a:lstStyle>
          <a:p>
            <a:r>
              <a:rPr lang="en-US" dirty="0" smtClean="0"/>
              <a:t>Click to edit Master title style</a:t>
            </a:r>
            <a:endParaRPr lang="en-US" dirty="0"/>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BC5F2B"/>
                </a:solidFill>
                <a:latin typeface="+mn-lt"/>
                <a:ea typeface="+mn-ea"/>
                <a:cs typeface="+mn-cs"/>
              </a:defRPr>
            </a:lvl1pPr>
          </a:lstStyle>
          <a:p>
            <a:pPr>
              <a:defRPr/>
            </a:pPr>
            <a:r>
              <a:rPr lang="en-US" smtClean="0">
                <a:latin typeface="Helvetica"/>
                <a:cs typeface="Helvetica"/>
              </a:rPr>
              <a:t>11.03.15</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BC5F2B"/>
                </a:solidFill>
                <a:latin typeface="Helvetica"/>
                <a:ea typeface="+mn-ea"/>
                <a:cs typeface="Helvetica"/>
              </a:defRPr>
            </a:lvl1pPr>
          </a:lstStyle>
          <a:p>
            <a:pPr>
              <a:defRPr/>
            </a:pPr>
            <a:r>
              <a:rPr lang="en-US" smtClean="0"/>
              <a:t>Tom Junk | DUNE S&amp;C News &amp; Announcements</a:t>
            </a:r>
            <a:endParaRPr lang="en-US"/>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BC5F2B"/>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theme" Target="../theme/theme2.xml"/><Relationship Id="rId9"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a:off x="457200" y="5760720"/>
            <a:ext cx="8229600" cy="0"/>
          </a:xfrm>
          <a:prstGeom prst="line">
            <a:avLst/>
          </a:prstGeom>
          <a:ln>
            <a:solidFill>
              <a:srgbClr val="BC5F2B"/>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457200" y="472239"/>
            <a:ext cx="8229600" cy="0"/>
          </a:xfrm>
          <a:prstGeom prst="line">
            <a:avLst/>
          </a:prstGeom>
          <a:ln>
            <a:solidFill>
              <a:srgbClr val="BC5F2B"/>
            </a:solidFill>
          </a:ln>
          <a:effectLst/>
        </p:spPr>
        <p:style>
          <a:lnRef idx="2">
            <a:schemeClr val="accent1"/>
          </a:lnRef>
          <a:fillRef idx="0">
            <a:schemeClr val="accent1"/>
          </a:fillRef>
          <a:effectRef idx="1">
            <a:schemeClr val="accent1"/>
          </a:effectRef>
          <a:fontRef idx="minor">
            <a:schemeClr val="tx1"/>
          </a:fontRef>
        </p:style>
      </p:cxnSp>
      <p:pic>
        <p:nvPicPr>
          <p:cNvPr id="4" name="Picture 3" descr="DUNElogoFINAL5.6.15_type-0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6243" y="212150"/>
            <a:ext cx="3598105" cy="214097"/>
          </a:xfrm>
          <a:prstGeom prst="rect">
            <a:avLst/>
          </a:prstGeom>
        </p:spPr>
      </p:pic>
      <p:pic>
        <p:nvPicPr>
          <p:cNvPr id="5" name="Picture 4" descr="DUNElogoFINAL5.6.15_noType-0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6733" y="5974039"/>
            <a:ext cx="1370067" cy="557369"/>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BC5F2B"/>
                </a:solidFill>
                <a:latin typeface="+mn-lt"/>
                <a:ea typeface="+mn-ea"/>
                <a:cs typeface="+mn-cs"/>
              </a:defRPr>
            </a:lvl1pPr>
          </a:lstStyle>
          <a:p>
            <a:pPr>
              <a:defRPr/>
            </a:pPr>
            <a:r>
              <a:rPr lang="en-US" smtClean="0">
                <a:latin typeface="Helvetica"/>
                <a:cs typeface="Helvetica"/>
              </a:rPr>
              <a:t>11.03.15</a:t>
            </a:r>
            <a:endParaRPr lang="en-US" dirty="0">
              <a:latin typeface="Helvetica"/>
              <a:cs typeface="Helvetica"/>
            </a:endParaRPr>
          </a:p>
        </p:txBody>
      </p:sp>
      <p:sp>
        <p:nvSpPr>
          <p:cNvPr id="5"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BC5F2B"/>
                </a:solidFill>
                <a:latin typeface="Helvetica"/>
                <a:ea typeface="+mn-ea"/>
                <a:cs typeface="Helvetica"/>
              </a:defRPr>
            </a:lvl1pPr>
          </a:lstStyle>
          <a:p>
            <a:pPr>
              <a:defRPr/>
            </a:pPr>
            <a:r>
              <a:rPr lang="en-US" smtClean="0"/>
              <a:t>Tom Junk | DUNE S&amp;C News &amp; Announcements</a:t>
            </a:r>
            <a:endParaRPr lang="en-US"/>
          </a:p>
        </p:txBody>
      </p:sp>
      <p:sp>
        <p:nvSpPr>
          <p:cNvPr id="6"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BC5F2B"/>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457200" y="6357635"/>
            <a:ext cx="8229600" cy="0"/>
          </a:xfrm>
          <a:prstGeom prst="line">
            <a:avLst/>
          </a:prstGeom>
          <a:ln>
            <a:solidFill>
              <a:srgbClr val="BC5F2B"/>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DUNElogoFINAL5.6.15_noType-01.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156008" y="6499785"/>
            <a:ext cx="541970" cy="220483"/>
          </a:xfrm>
          <a:prstGeom prst="rect">
            <a:avLst/>
          </a:prstGeom>
        </p:spPr>
      </p:pic>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2" r:id="rId4"/>
    <p:sldLayoutId id="2147483683" r:id="rId5"/>
    <p:sldLayoutId id="2147483685" r:id="rId6"/>
    <p:sldLayoutId id="2147483686"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ndico.fnal.gov/getFile.py/access?contribId=10&amp;resId=2&amp;materialId=slides&amp;confId=9319" TargetMode="Externa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github.com/DUNE/dune-computing-mode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dcvs.fnal.gov/redmine/projects/art/wiki/Release_Notes_11800" TargetMode="External"/><Relationship Id="rId3" Type="http://schemas.openxmlformats.org/officeDocument/2006/relationships/hyperlink" Target="https://cdcvs.fnal.gov/redmine/versions/87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ndico.fnal.gov/getFile.py/access?contribId=0&amp;resId=0&amp;materialId=slides&amp;confId=1013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dcvs.fnal.gov/redmine/projects/offline_production_operations_service" TargetMode="External"/><Relationship Id="rId3" Type="http://schemas.openxmlformats.org/officeDocument/2006/relationships/hyperlink" Target="http://indico.fnal.gov/getFile.py/access?contribId=1&amp;resId=0&amp;materialId=slides&amp;confId=10676"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fermipoint.fnal.gov/organization/cs/scd/_layouts/15/WopiFrame.aspx?sourcedoc=/organization/cs/scd/CS%20Liaison%20Meetings%20Library/sam_for_users_liaisons_meeting.pptx&amp;action=default"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ndico.fnal.gov/conferenceDisplay.py?confId=1067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fifemon.fnal.gov/monitor/" TargetMode="Externa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fermipoint.fnal.gov/organization/cs/scd/_layouts/15/WopiFrame.aspx?sourcedoc=/organization/cs/scd/CS%20Liaison%20Meetings%20Library/AFS-migration.pptx&amp;action=defaul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fermipoint.fnal.gov/organization/cs/scd/_layouts/15/WopiFrame.aspx?sourcedoc=/organization/cs/scd/CS%20Liaison%20Meetings%20Library/dcache_liaison.pptx&amp;action=defaul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fermipoint.fnal.gov/organization/cs/scd/_layouts/15/WopiFrame.aspx?sourcedoc=/organization/cs/scd/CS%20Liaison%20Meetings%20Library/KCA%20SLM%2010142015.pptx&amp;action=defaul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eb1.fnal.gov/scoreboard/weekly_reports/fife-efficiency.weekly.latest" TargetMode="External"/><Relationship Id="rId4" Type="http://schemas.openxmlformats.org/officeDocument/2006/relationships/hyperlink" Target="http://web1.fnal.gov/scoreboard/monthly_reports/fife-efficiency.monthly.latest" TargetMode="External"/><Relationship Id="rId1" Type="http://schemas.openxmlformats.org/officeDocument/2006/relationships/slideLayout" Target="../slideLayouts/slideLayout2.xml"/><Relationship Id="rId2" Type="http://schemas.openxmlformats.org/officeDocument/2006/relationships/hyperlink" Target="http://web1.fnal.gov/scoreboard/daily_reports/fife-efficiency.daily.late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DUNE Software and Computing </a:t>
            </a:r>
            <a:br>
              <a:rPr lang="en-US" dirty="0" smtClean="0"/>
            </a:br>
            <a:r>
              <a:rPr lang="en-US" dirty="0" smtClean="0"/>
              <a:t>News and Announcements</a:t>
            </a:r>
            <a:endParaRPr lang="en-US" dirty="0"/>
          </a:p>
        </p:txBody>
      </p:sp>
      <p:sp>
        <p:nvSpPr>
          <p:cNvPr id="3" name="Text Placeholder 2"/>
          <p:cNvSpPr>
            <a:spLocks noGrp="1"/>
          </p:cNvSpPr>
          <p:nvPr>
            <p:ph type="body" sz="quarter" idx="10"/>
          </p:nvPr>
        </p:nvSpPr>
        <p:spPr/>
        <p:txBody>
          <a:bodyPr/>
          <a:lstStyle/>
          <a:p>
            <a:r>
              <a:rPr lang="en-US" dirty="0" smtClean="0"/>
              <a:t>Tom Junk</a:t>
            </a:r>
            <a:endParaRPr lang="en-US" dirty="0"/>
          </a:p>
          <a:p>
            <a:r>
              <a:rPr lang="en-US" dirty="0" smtClean="0"/>
              <a:t>DUNE Software and Computing General Meeting</a:t>
            </a:r>
          </a:p>
          <a:p>
            <a:r>
              <a:rPr lang="en-US" dirty="0" smtClean="0"/>
              <a:t>November 3, 2015</a:t>
            </a:r>
            <a:endParaRPr lang="en-US" dirty="0"/>
          </a:p>
        </p:txBody>
      </p:sp>
      <p:pic>
        <p:nvPicPr>
          <p:cNvPr id="5" name="Picture 4"/>
          <p:cNvPicPr>
            <a:picLocks noChangeAspect="1"/>
          </p:cNvPicPr>
          <p:nvPr/>
        </p:nvPicPr>
        <p:blipFill>
          <a:blip r:embed="rId2"/>
          <a:stretch>
            <a:fillRect/>
          </a:stretch>
        </p:blipFill>
        <p:spPr>
          <a:xfrm>
            <a:off x="4531360" y="6045200"/>
            <a:ext cx="2472660" cy="467360"/>
          </a:xfrm>
          <a:prstGeom prst="rect">
            <a:avLst/>
          </a:prstGeom>
        </p:spPr>
      </p:pic>
    </p:spTree>
    <p:extLst>
      <p:ext uri="{BB962C8B-B14F-4D97-AF65-F5344CB8AC3E}">
        <p14:creationId xmlns:p14="http://schemas.microsoft.com/office/powerpoint/2010/main" val="299579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Upcoming SCPMT Requests</a:t>
            </a:r>
            <a:endParaRPr lang="en-US" dirty="0"/>
          </a:p>
        </p:txBody>
      </p:sp>
      <p:sp>
        <p:nvSpPr>
          <p:cNvPr id="9" name="Content Placeholder 8"/>
          <p:cNvSpPr>
            <a:spLocks noGrp="1"/>
          </p:cNvSpPr>
          <p:nvPr>
            <p:ph idx="11"/>
          </p:nvPr>
        </p:nvSpPr>
        <p:spPr/>
        <p:txBody>
          <a:bodyPr/>
          <a:lstStyle/>
          <a:p>
            <a:r>
              <a:rPr lang="en-US" dirty="0" smtClean="0"/>
              <a:t>Will get a template and guidance for how to format the request</a:t>
            </a:r>
          </a:p>
          <a:p>
            <a:pPr lvl="1"/>
            <a:r>
              <a:rPr lang="en-US" dirty="0" smtClean="0"/>
              <a:t>last year – CPU hours (not “slots”), though SCD was interested in the integrals of spikes: big demands in advance of conferences, etc.</a:t>
            </a:r>
          </a:p>
          <a:p>
            <a:pPr lvl="1" indent="0">
              <a:buNone/>
            </a:pPr>
            <a:r>
              <a:rPr lang="en-US" dirty="0" smtClean="0">
                <a:hlinkClick r:id="rId2"/>
              </a:rPr>
              <a:t>Last Year's request</a:t>
            </a:r>
            <a:endParaRPr lang="en-US" dirty="0" smtClean="0"/>
          </a:p>
          <a:p>
            <a:pPr lvl="1" indent="0">
              <a:buNone/>
            </a:pPr>
            <a:endParaRPr lang="en-US"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10</a:t>
            </a:fld>
            <a:endParaRPr lang="en-US" dirty="0"/>
          </a:p>
        </p:txBody>
      </p:sp>
      <p:pic>
        <p:nvPicPr>
          <p:cNvPr id="6" name="Picture 5"/>
          <p:cNvPicPr>
            <a:picLocks noChangeAspect="1"/>
          </p:cNvPicPr>
          <p:nvPr/>
        </p:nvPicPr>
        <p:blipFill>
          <a:blip r:embed="rId3"/>
          <a:stretch>
            <a:fillRect/>
          </a:stretch>
        </p:blipFill>
        <p:spPr>
          <a:xfrm>
            <a:off x="1945400" y="2936239"/>
            <a:ext cx="5633960" cy="3337813"/>
          </a:xfrm>
          <a:prstGeom prst="rect">
            <a:avLst/>
          </a:prstGeom>
        </p:spPr>
      </p:pic>
      <p:sp>
        <p:nvSpPr>
          <p:cNvPr id="7" name="TextBox 6"/>
          <p:cNvSpPr txBox="1"/>
          <p:nvPr/>
        </p:nvSpPr>
        <p:spPr>
          <a:xfrm>
            <a:off x="284480" y="4399280"/>
            <a:ext cx="1768596" cy="1200329"/>
          </a:xfrm>
          <a:prstGeom prst="rect">
            <a:avLst/>
          </a:prstGeom>
          <a:noFill/>
        </p:spPr>
        <p:txBody>
          <a:bodyPr wrap="none" rtlCol="0">
            <a:spAutoFit/>
          </a:bodyPr>
          <a:lstStyle/>
          <a:p>
            <a:r>
              <a:rPr lang="en-US" dirty="0" smtClean="0"/>
              <a:t>Need to make</a:t>
            </a:r>
          </a:p>
          <a:p>
            <a:r>
              <a:rPr lang="en-US" dirty="0" smtClean="0"/>
              <a:t>new requests</a:t>
            </a:r>
          </a:p>
          <a:p>
            <a:r>
              <a:rPr lang="en-US" dirty="0" smtClean="0"/>
              <a:t>for each group</a:t>
            </a:r>
          </a:p>
          <a:p>
            <a:r>
              <a:rPr lang="en-US" dirty="0" smtClean="0"/>
              <a:t>and justify them.</a:t>
            </a:r>
            <a:endParaRPr lang="en-US" dirty="0"/>
          </a:p>
        </p:txBody>
      </p:sp>
    </p:spTree>
    <p:extLst>
      <p:ext uri="{BB962C8B-B14F-4D97-AF65-F5344CB8AC3E}">
        <p14:creationId xmlns:p14="http://schemas.microsoft.com/office/powerpoint/2010/main" val="3703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26720" y="106918"/>
            <a:ext cx="8229600" cy="647102"/>
          </a:xfrm>
        </p:spPr>
        <p:txBody>
          <a:bodyPr/>
          <a:lstStyle/>
          <a:p>
            <a:r>
              <a:rPr lang="en-US" dirty="0" smtClean="0"/>
              <a:t>Computing Model Document</a:t>
            </a:r>
            <a:endParaRPr lang="en-US" dirty="0"/>
          </a:p>
        </p:txBody>
      </p:sp>
      <p:sp>
        <p:nvSpPr>
          <p:cNvPr id="9" name="Content Placeholder 8"/>
          <p:cNvSpPr>
            <a:spLocks noGrp="1"/>
          </p:cNvSpPr>
          <p:nvPr>
            <p:ph idx="11"/>
          </p:nvPr>
        </p:nvSpPr>
        <p:spPr>
          <a:xfrm>
            <a:off x="311789" y="577850"/>
            <a:ext cx="8232771" cy="4846638"/>
          </a:xfrm>
        </p:spPr>
        <p:txBody>
          <a:bodyPr/>
          <a:lstStyle/>
          <a:p>
            <a:r>
              <a:rPr lang="en-US" sz="2000" dirty="0" smtClean="0"/>
              <a:t>Just got started:</a:t>
            </a:r>
          </a:p>
          <a:p>
            <a:pPr lvl="1"/>
            <a:r>
              <a:rPr lang="en-US" sz="1800" dirty="0" smtClean="0"/>
              <a:t>Maxim </a:t>
            </a:r>
            <a:r>
              <a:rPr lang="en-US" sz="1800" dirty="0" err="1" smtClean="0"/>
              <a:t>Potekhin</a:t>
            </a:r>
            <a:r>
              <a:rPr lang="en-US" sz="1800" dirty="0" smtClean="0"/>
              <a:t> – main author</a:t>
            </a:r>
          </a:p>
          <a:p>
            <a:pPr lvl="1"/>
            <a:r>
              <a:rPr lang="en-US" sz="1800" dirty="0" smtClean="0"/>
              <a:t>Amir </a:t>
            </a:r>
            <a:r>
              <a:rPr lang="en-US" sz="1800" dirty="0" err="1" smtClean="0"/>
              <a:t>Farbin</a:t>
            </a:r>
            <a:endParaRPr lang="en-US" sz="1800" dirty="0" smtClean="0"/>
          </a:p>
          <a:p>
            <a:pPr lvl="1"/>
            <a:r>
              <a:rPr lang="en-US" sz="1800" dirty="0" smtClean="0"/>
              <a:t>Tom Junk</a:t>
            </a:r>
          </a:p>
          <a:p>
            <a:pPr lvl="1" indent="0">
              <a:buNone/>
            </a:pPr>
            <a:r>
              <a:rPr lang="en-US" sz="1800" dirty="0">
                <a:hlinkClick r:id="rId2"/>
              </a:rPr>
              <a:t>https://github.com/DUNE/dune-computing-</a:t>
            </a:r>
            <a:r>
              <a:rPr lang="en-US" sz="1800" dirty="0" smtClean="0">
                <a:hlinkClick r:id="rId2"/>
              </a:rPr>
              <a:t>model</a:t>
            </a:r>
            <a:endParaRPr lang="en-US" sz="1800" dirty="0" smtClean="0"/>
          </a:p>
          <a:p>
            <a:pPr lvl="1" indent="0">
              <a:buNone/>
            </a:pPr>
            <a:endParaRPr lang="en-US" sz="1800" dirty="0" smtClean="0"/>
          </a:p>
          <a:p>
            <a:r>
              <a:rPr lang="en-US" sz="2000" dirty="0" smtClean="0"/>
              <a:t>Timeline:  </a:t>
            </a:r>
          </a:p>
          <a:p>
            <a:pPr lvl="1"/>
            <a:r>
              <a:rPr lang="en-US" sz="1800" dirty="0" smtClean="0"/>
              <a:t>CD-3a</a:t>
            </a:r>
            <a:r>
              <a:rPr lang="en-US" sz="1800" dirty="0"/>
              <a:t> </a:t>
            </a:r>
            <a:r>
              <a:rPr lang="en-US" sz="1800" dirty="0" smtClean="0"/>
              <a:t>(Early Dec.)  Progress (LBNC’s wording).  We interpret this to mean that a rough draft should be ready.</a:t>
            </a:r>
          </a:p>
          <a:p>
            <a:pPr lvl="1"/>
            <a:r>
              <a:rPr lang="en-US" sz="1800" dirty="0" smtClean="0"/>
              <a:t>End of 2015:  polished draft.</a:t>
            </a:r>
          </a:p>
          <a:p>
            <a:pPr lvl="1"/>
            <a:r>
              <a:rPr lang="en-US" sz="1800" dirty="0" smtClean="0"/>
              <a:t>We will need reviewers!</a:t>
            </a:r>
          </a:p>
          <a:p>
            <a:pPr marL="598932" indent="-342900"/>
            <a:r>
              <a:rPr lang="en-US" sz="2000" dirty="0" smtClean="0"/>
              <a:t>Major Divisions:  </a:t>
            </a:r>
          </a:p>
          <a:p>
            <a:pPr marL="662940" lvl="1" indent="-342900"/>
            <a:r>
              <a:rPr lang="en-US" sz="1800" dirty="0" smtClean="0"/>
              <a:t>Design and prototyping era (2015-2020)</a:t>
            </a:r>
          </a:p>
          <a:p>
            <a:pPr marL="662940" lvl="1" indent="-342900"/>
            <a:r>
              <a:rPr lang="en-US" sz="1800" dirty="0" smtClean="0"/>
              <a:t>DUNE experiment construction, commissioning, and operations</a:t>
            </a:r>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11</a:t>
            </a:fld>
            <a:endParaRPr lang="en-US" dirty="0"/>
          </a:p>
        </p:txBody>
      </p:sp>
    </p:spTree>
    <p:extLst>
      <p:ext uri="{BB962C8B-B14F-4D97-AF65-F5344CB8AC3E}">
        <p14:creationId xmlns:p14="http://schemas.microsoft.com/office/powerpoint/2010/main" val="2002647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i="1" dirty="0" smtClean="0"/>
              <a:t>art</a:t>
            </a:r>
            <a:r>
              <a:rPr lang="en-US" dirty="0" smtClean="0"/>
              <a:t> News</a:t>
            </a:r>
            <a:endParaRPr lang="en-US" i="1" dirty="0"/>
          </a:p>
        </p:txBody>
      </p:sp>
      <p:sp>
        <p:nvSpPr>
          <p:cNvPr id="9" name="Content Placeholder 8"/>
          <p:cNvSpPr>
            <a:spLocks noGrp="1"/>
          </p:cNvSpPr>
          <p:nvPr>
            <p:ph idx="11"/>
          </p:nvPr>
        </p:nvSpPr>
        <p:spPr/>
        <p:txBody>
          <a:bodyPr/>
          <a:lstStyle/>
          <a:p>
            <a:r>
              <a:rPr lang="en-US" i="1" dirty="0" smtClean="0"/>
              <a:t>art</a:t>
            </a:r>
            <a:r>
              <a:rPr lang="en-US" dirty="0" smtClean="0"/>
              <a:t> release 1.16.02, on which </a:t>
            </a:r>
            <a:r>
              <a:rPr lang="en-US" dirty="0" err="1" smtClean="0"/>
              <a:t>larsoft</a:t>
            </a:r>
            <a:r>
              <a:rPr lang="en-US" dirty="0" smtClean="0"/>
              <a:t> v04_27_00 (use </a:t>
            </a:r>
          </a:p>
          <a:p>
            <a:pPr marL="0" indent="0">
              <a:buNone/>
            </a:pPr>
            <a:r>
              <a:rPr lang="en-US" dirty="0"/>
              <a:t> </a:t>
            </a:r>
            <a:r>
              <a:rPr lang="en-US" dirty="0" smtClean="0"/>
              <a:t>-q e9:prof or –q debug:e9 now) is built, has a bug in that </a:t>
            </a:r>
            <a:r>
              <a:rPr lang="en-US" i="1" dirty="0" smtClean="0"/>
              <a:t>art</a:t>
            </a:r>
            <a:r>
              <a:rPr lang="en-US" dirty="0" smtClean="0"/>
              <a:t>-formatted files written with earlier versions cannot be read.</a:t>
            </a:r>
            <a:endParaRPr lang="en-US" i="1" dirty="0"/>
          </a:p>
          <a:p>
            <a:pPr marL="0" indent="0">
              <a:buNone/>
            </a:pPr>
            <a:r>
              <a:rPr lang="en-US" dirty="0" smtClean="0"/>
              <a:t>Reason:  there’s a new </a:t>
            </a:r>
            <a:r>
              <a:rPr lang="en-US" dirty="0" err="1" smtClean="0"/>
              <a:t>ResultsTree</a:t>
            </a:r>
            <a:r>
              <a:rPr lang="en-US" dirty="0" smtClean="0"/>
              <a:t> produced in the output file, and this version of </a:t>
            </a:r>
            <a:r>
              <a:rPr lang="en-US" i="1" dirty="0" smtClean="0"/>
              <a:t>art</a:t>
            </a:r>
            <a:r>
              <a:rPr lang="en-US" dirty="0" smtClean="0"/>
              <a:t> insists on its presence and chokes if it it absent.</a:t>
            </a:r>
          </a:p>
          <a:p>
            <a:pPr marL="0" indent="0">
              <a:buNone/>
            </a:pPr>
            <a:endParaRPr lang="en-US" dirty="0"/>
          </a:p>
          <a:p>
            <a:pPr marL="0" indent="0">
              <a:buNone/>
            </a:pPr>
            <a:r>
              <a:rPr lang="en-US" dirty="0" smtClean="0"/>
              <a:t>The </a:t>
            </a:r>
            <a:r>
              <a:rPr lang="en-US" dirty="0" err="1" smtClean="0"/>
              <a:t>ResultsTree</a:t>
            </a:r>
            <a:r>
              <a:rPr lang="en-US" dirty="0" smtClean="0"/>
              <a:t> is now added so that trees, histograms, etc. can be stored in the </a:t>
            </a:r>
            <a:r>
              <a:rPr lang="en-US" i="1" dirty="0" smtClean="0"/>
              <a:t>art</a:t>
            </a:r>
            <a:r>
              <a:rPr lang="en-US" dirty="0" smtClean="0"/>
              <a:t>-formatted output file and not just in the </a:t>
            </a:r>
            <a:r>
              <a:rPr lang="en-US" dirty="0" err="1" smtClean="0"/>
              <a:t>TFileService</a:t>
            </a:r>
            <a:r>
              <a:rPr lang="en-US" dirty="0" smtClean="0"/>
              <a:t>-supported output file.  This way you get provenance info for your </a:t>
            </a:r>
            <a:r>
              <a:rPr lang="en-US" dirty="0" err="1" smtClean="0"/>
              <a:t>ntuples</a:t>
            </a:r>
            <a:r>
              <a:rPr lang="en-US" dirty="0" smtClean="0"/>
              <a:t> and histograms, not just events.</a:t>
            </a:r>
          </a:p>
          <a:p>
            <a:pPr marL="0" indent="0">
              <a:buNone/>
            </a:pPr>
            <a:endParaRPr lang="en-US" dirty="0"/>
          </a:p>
          <a:p>
            <a:pPr marL="0" indent="0">
              <a:buNone/>
            </a:pPr>
            <a:r>
              <a:rPr lang="en-US" dirty="0" smtClean="0"/>
              <a:t>Fixed in </a:t>
            </a:r>
            <a:r>
              <a:rPr lang="en-US" i="1" dirty="0" smtClean="0"/>
              <a:t>art</a:t>
            </a:r>
            <a:r>
              <a:rPr lang="en-US" dirty="0" smtClean="0"/>
              <a:t> release 1.17.02, on which </a:t>
            </a:r>
            <a:r>
              <a:rPr lang="en-US" dirty="0" err="1" smtClean="0"/>
              <a:t>larsoft</a:t>
            </a:r>
            <a:r>
              <a:rPr lang="en-US" dirty="0" smtClean="0"/>
              <a:t> v04_28_00 is built</a:t>
            </a:r>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12</a:t>
            </a:fld>
            <a:endParaRPr lang="en-US" dirty="0"/>
          </a:p>
        </p:txBody>
      </p:sp>
    </p:spTree>
    <p:extLst>
      <p:ext uri="{BB962C8B-B14F-4D97-AF65-F5344CB8AC3E}">
        <p14:creationId xmlns:p14="http://schemas.microsoft.com/office/powerpoint/2010/main" val="1681482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44500" y="145018"/>
            <a:ext cx="8229600" cy="647102"/>
          </a:xfrm>
        </p:spPr>
        <p:txBody>
          <a:bodyPr/>
          <a:lstStyle/>
          <a:p>
            <a:r>
              <a:rPr lang="en-US" i="1" dirty="0" smtClean="0"/>
              <a:t>art</a:t>
            </a:r>
            <a:r>
              <a:rPr lang="en-US" dirty="0" smtClean="0"/>
              <a:t> News</a:t>
            </a:r>
            <a:endParaRPr lang="en-US" i="1" dirty="0"/>
          </a:p>
        </p:txBody>
      </p:sp>
      <p:sp>
        <p:nvSpPr>
          <p:cNvPr id="9" name="Content Placeholder 8"/>
          <p:cNvSpPr>
            <a:spLocks noGrp="1"/>
          </p:cNvSpPr>
          <p:nvPr>
            <p:ph idx="11"/>
          </p:nvPr>
        </p:nvSpPr>
        <p:spPr>
          <a:xfrm>
            <a:off x="428629" y="661670"/>
            <a:ext cx="8232771" cy="4846638"/>
          </a:xfrm>
        </p:spPr>
        <p:txBody>
          <a:bodyPr/>
          <a:lstStyle/>
          <a:p>
            <a:r>
              <a:rPr lang="en-US" dirty="0" smtClean="0"/>
              <a:t>v1.18 is a “Technology Preview Release” built on ROOT6</a:t>
            </a:r>
          </a:p>
          <a:p>
            <a:endParaRPr lang="en-US" dirty="0"/>
          </a:p>
          <a:p>
            <a:pPr marL="0" indent="0">
              <a:buNone/>
            </a:pPr>
            <a:r>
              <a:rPr lang="en-US" dirty="0">
                <a:hlinkClick r:id="rId2"/>
              </a:rPr>
              <a:t>https://cdcvs.fnal.gov/redmine/projects/art/wiki/</a:t>
            </a:r>
            <a:r>
              <a:rPr lang="en-US" dirty="0" smtClean="0">
                <a:hlinkClick r:id="rId2"/>
              </a:rPr>
              <a:t>Release_Notes_11800</a:t>
            </a:r>
            <a:endParaRPr lang="en-US" dirty="0" smtClean="0"/>
          </a:p>
          <a:p>
            <a:pPr marL="0" indent="0">
              <a:buNone/>
            </a:pPr>
            <a:endParaRPr lang="en-US" dirty="0"/>
          </a:p>
          <a:p>
            <a:pPr marL="0" indent="0">
              <a:buNone/>
            </a:pPr>
            <a:r>
              <a:rPr lang="en-US" dirty="0"/>
              <a:t>Specifically, ROOT v5_34_32 -&gt; </a:t>
            </a:r>
            <a:r>
              <a:rPr lang="en-US" dirty="0" smtClean="0"/>
              <a:t>v6_04_06</a:t>
            </a:r>
          </a:p>
          <a:p>
            <a:pPr marL="0" indent="0">
              <a:buNone/>
            </a:pPr>
            <a:endParaRPr lang="en-US" dirty="0"/>
          </a:p>
          <a:p>
            <a:pPr marL="0" indent="0">
              <a:buNone/>
            </a:pPr>
            <a:r>
              <a:rPr lang="en-US" dirty="0" smtClean="0"/>
              <a:t>separate cpp0x package is now retired.  </a:t>
            </a:r>
            <a:r>
              <a:rPr lang="en-US" i="1" dirty="0" smtClean="0"/>
              <a:t>art</a:t>
            </a:r>
            <a:r>
              <a:rPr lang="en-US" dirty="0" smtClean="0"/>
              <a:t> now assumes that the compiler used will be fully compliant with the standards required by that version.</a:t>
            </a:r>
            <a:r>
              <a:rPr lang="en-US" dirty="0"/>
              <a:t> </a:t>
            </a:r>
            <a:r>
              <a:rPr lang="en-US" dirty="0" smtClean="0"/>
              <a:t>  (We distribute appropriate compilers along with the </a:t>
            </a:r>
            <a:r>
              <a:rPr lang="en-US" dirty="0" err="1" smtClean="0"/>
              <a:t>larsoft</a:t>
            </a:r>
            <a:r>
              <a:rPr lang="en-US" dirty="0" smtClean="0"/>
              <a:t>/art bundle).</a:t>
            </a:r>
          </a:p>
          <a:p>
            <a:pPr marL="0" indent="0">
              <a:buNone/>
            </a:pPr>
            <a:endParaRPr lang="en-US" dirty="0"/>
          </a:p>
          <a:p>
            <a:pPr marL="0" indent="0">
              <a:buNone/>
            </a:pPr>
            <a:r>
              <a:rPr lang="en-US" sz="1800" dirty="0" smtClean="0"/>
              <a:t>From the release notes page: there </a:t>
            </a:r>
            <a:r>
              <a:rPr lang="en-US" sz="1800" dirty="0"/>
              <a:t>is a significant memory increase relative to </a:t>
            </a:r>
            <a:r>
              <a:rPr lang="en-US" sz="1800" dirty="0">
                <a:hlinkClick r:id="rId3"/>
              </a:rPr>
              <a:t>1.17.03</a:t>
            </a:r>
            <a:r>
              <a:rPr lang="en-US" sz="1800" dirty="0"/>
              <a:t> due to ROOT 6's </a:t>
            </a:r>
            <a:r>
              <a:rPr lang="en-US" sz="1800" dirty="0" err="1"/>
              <a:t>autoparse</a:t>
            </a:r>
            <a:r>
              <a:rPr lang="en-US" sz="1800" dirty="0"/>
              <a:t> facility. The exact amount will vary with experiment's configurations and data product use, but could be over 200MiB. We are confident we will be able to address this significantly in a future art release by taking steps to avoid triggering the </a:t>
            </a:r>
            <a:r>
              <a:rPr lang="en-US" sz="1800" dirty="0" err="1"/>
              <a:t>autoparse</a:t>
            </a:r>
            <a:r>
              <a:rPr lang="en-US" sz="1800" dirty="0"/>
              <a:t> behavior.</a:t>
            </a:r>
            <a:endParaRPr lang="en-US" sz="1800" dirty="0" smtClean="0"/>
          </a:p>
          <a:p>
            <a:pPr marL="0" indent="0">
              <a:buNone/>
            </a:pPr>
            <a:endParaRPr lang="en-US" dirty="0"/>
          </a:p>
          <a:p>
            <a:pPr marL="0" indent="0">
              <a:buNone/>
            </a:pPr>
            <a:endParaRPr lang="en-US" dirty="0" smtClean="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13</a:t>
            </a:fld>
            <a:endParaRPr lang="en-US" dirty="0"/>
          </a:p>
        </p:txBody>
      </p:sp>
    </p:spTree>
    <p:extLst>
      <p:ext uri="{BB962C8B-B14F-4D97-AF65-F5344CB8AC3E}">
        <p14:creationId xmlns:p14="http://schemas.microsoft.com/office/powerpoint/2010/main" val="1321920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35t Computing News</a:t>
            </a:r>
            <a:endParaRPr lang="en-US" dirty="0"/>
          </a:p>
        </p:txBody>
      </p:sp>
      <p:sp>
        <p:nvSpPr>
          <p:cNvPr id="9" name="Content Placeholder 8"/>
          <p:cNvSpPr>
            <a:spLocks noGrp="1"/>
          </p:cNvSpPr>
          <p:nvPr>
            <p:ph idx="11"/>
          </p:nvPr>
        </p:nvSpPr>
        <p:spPr>
          <a:xfrm>
            <a:off x="454029" y="1024890"/>
            <a:ext cx="8232771" cy="4846638"/>
          </a:xfrm>
        </p:spPr>
        <p:txBody>
          <a:bodyPr/>
          <a:lstStyle/>
          <a:p>
            <a:r>
              <a:rPr lang="en-US" dirty="0" smtClean="0"/>
              <a:t>Data Handling</a:t>
            </a:r>
          </a:p>
          <a:p>
            <a:pPr marL="0" indent="0">
              <a:buNone/>
            </a:pPr>
            <a:r>
              <a:rPr lang="en-US" dirty="0"/>
              <a:t> </a:t>
            </a:r>
            <a:r>
              <a:rPr lang="en-US" dirty="0" smtClean="0"/>
              <a:t>   Following </a:t>
            </a:r>
            <a:r>
              <a:rPr lang="en-US" dirty="0" smtClean="0">
                <a:hlinkClick r:id="rId2"/>
              </a:rPr>
              <a:t>instructions</a:t>
            </a:r>
            <a:r>
              <a:rPr lang="en-US" dirty="0" smtClean="0"/>
              <a:t> from </a:t>
            </a:r>
            <a:r>
              <a:rPr lang="en-US" dirty="0" err="1" smtClean="0"/>
              <a:t>Qizhong</a:t>
            </a:r>
            <a:r>
              <a:rPr lang="en-US" dirty="0" smtClean="0"/>
              <a:t>. </a:t>
            </a:r>
            <a:r>
              <a:rPr lang="en-US" dirty="0"/>
              <a:t> </a:t>
            </a:r>
            <a:endParaRPr lang="en-US" dirty="0" smtClean="0"/>
          </a:p>
          <a:p>
            <a:pPr marL="406908" lvl="1" indent="-342900"/>
            <a:r>
              <a:rPr lang="en-US" dirty="0" smtClean="0"/>
              <a:t>Tom has written simple scripts that obtain Kerberos authentication, </a:t>
            </a:r>
            <a:r>
              <a:rPr lang="en-US" dirty="0" err="1" smtClean="0"/>
              <a:t>scp</a:t>
            </a:r>
            <a:r>
              <a:rPr lang="en-US" dirty="0" smtClean="0"/>
              <a:t> files, and check the error codes and checksums of the copied files.  </a:t>
            </a:r>
          </a:p>
          <a:p>
            <a:pPr marL="406908" lvl="1" indent="-342900"/>
            <a:r>
              <a:rPr lang="en-US" dirty="0" smtClean="0"/>
              <a:t>Tom has also received an example online database query python script from Jonathan Paley that takes as input the run number and returns the run mode, the configuration name, the component list, and the start and end times.  Tom reformatted the string output so it fits in the JSON format from </a:t>
            </a:r>
            <a:r>
              <a:rPr lang="en-US" dirty="0" err="1" smtClean="0"/>
              <a:t>Qizhong</a:t>
            </a:r>
            <a:r>
              <a:rPr lang="en-US" dirty="0" smtClean="0"/>
              <a:t> but needs to integrate this script with </a:t>
            </a:r>
            <a:r>
              <a:rPr lang="en-US" dirty="0" err="1" smtClean="0"/>
              <a:t>Qizhong’s</a:t>
            </a:r>
            <a:r>
              <a:rPr lang="en-US" dirty="0" smtClean="0"/>
              <a:t> to get complete JSON files (an afternoon’s work)</a:t>
            </a:r>
          </a:p>
          <a:p>
            <a:pPr marL="406908" lvl="1" indent="-342900"/>
            <a:r>
              <a:rPr lang="en-US" dirty="0" smtClean="0"/>
              <a:t>To do – automatically upload metadata to SAM – </a:t>
            </a:r>
            <a:r>
              <a:rPr lang="en-US" dirty="0" err="1" smtClean="0"/>
              <a:t>Qizhong’s</a:t>
            </a:r>
            <a:r>
              <a:rPr lang="en-US" dirty="0" smtClean="0"/>
              <a:t> scripts provide examples.  Tested on lbne35t-gatway02.</a:t>
            </a:r>
          </a:p>
          <a:p>
            <a:pPr marL="406908" lvl="1" indent="-342900"/>
            <a:r>
              <a:rPr lang="en-US" dirty="0" smtClean="0"/>
              <a:t>We have all the pieces – maybe a day’s worth of work to get it all put together.</a:t>
            </a:r>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14</a:t>
            </a:fld>
            <a:endParaRPr lang="en-US" dirty="0"/>
          </a:p>
        </p:txBody>
      </p:sp>
    </p:spTree>
    <p:extLst>
      <p:ext uri="{BB962C8B-B14F-4D97-AF65-F5344CB8AC3E}">
        <p14:creationId xmlns:p14="http://schemas.microsoft.com/office/powerpoint/2010/main" val="1475649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31800" y="0"/>
            <a:ext cx="8229600" cy="647102"/>
          </a:xfrm>
        </p:spPr>
        <p:txBody>
          <a:bodyPr/>
          <a:lstStyle/>
          <a:p>
            <a:r>
              <a:rPr lang="en-US" dirty="0" smtClean="0"/>
              <a:t>35t Computing News</a:t>
            </a:r>
            <a:endParaRPr lang="en-US" dirty="0"/>
          </a:p>
        </p:txBody>
      </p:sp>
      <p:sp>
        <p:nvSpPr>
          <p:cNvPr id="9" name="Content Placeholder 8"/>
          <p:cNvSpPr>
            <a:spLocks noGrp="1"/>
          </p:cNvSpPr>
          <p:nvPr>
            <p:ph idx="11"/>
          </p:nvPr>
        </p:nvSpPr>
        <p:spPr>
          <a:xfrm>
            <a:off x="377829" y="458470"/>
            <a:ext cx="8232771" cy="4846638"/>
          </a:xfrm>
        </p:spPr>
        <p:txBody>
          <a:bodyPr/>
          <a:lstStyle/>
          <a:p>
            <a:r>
              <a:rPr lang="en-US" dirty="0"/>
              <a:t>O</a:t>
            </a:r>
            <a:r>
              <a:rPr lang="en-US" dirty="0" smtClean="0"/>
              <a:t>nline </a:t>
            </a:r>
            <a:r>
              <a:rPr lang="en-US" dirty="0" smtClean="0"/>
              <a:t>database filled by run control and replicated </a:t>
            </a:r>
          </a:p>
          <a:p>
            <a:pPr marL="0" indent="0">
              <a:buNone/>
            </a:pPr>
            <a:r>
              <a:rPr lang="en-US" dirty="0"/>
              <a:t> </a:t>
            </a:r>
            <a:r>
              <a:rPr lang="en-US" dirty="0" smtClean="0"/>
              <a:t> offline.  Tom has verified that the metadata extraction works using queries to this database.</a:t>
            </a:r>
          </a:p>
          <a:p>
            <a:pPr marL="0" indent="0">
              <a:buNone/>
            </a:pPr>
            <a:endParaRPr lang="en-US" dirty="0"/>
          </a:p>
          <a:p>
            <a:r>
              <a:rPr lang="en-US" dirty="0" smtClean="0"/>
              <a:t>OPOS (Offline Production Operations Service</a:t>
            </a:r>
            <a:r>
              <a:rPr lang="en-US" dirty="0" smtClean="0"/>
              <a:t>)</a:t>
            </a:r>
            <a:endParaRPr lang="en-US" dirty="0"/>
          </a:p>
          <a:p>
            <a:pPr marL="0" indent="0">
              <a:buNone/>
            </a:pPr>
            <a:r>
              <a:rPr lang="en-US" dirty="0" err="1" smtClean="0"/>
              <a:t>Tingjun</a:t>
            </a:r>
            <a:r>
              <a:rPr lang="en-US" dirty="0" smtClean="0"/>
              <a:t>, Karl, and Tom met with the OPOS group</a:t>
            </a:r>
          </a:p>
          <a:p>
            <a:pPr marL="0" indent="0">
              <a:buNone/>
            </a:pPr>
            <a:r>
              <a:rPr lang="en-US" dirty="0">
                <a:hlinkClick r:id="rId2"/>
              </a:rPr>
              <a:t>https://cdcvs.fnal.gov/redmine/projects/</a:t>
            </a:r>
            <a:r>
              <a:rPr lang="en-US" dirty="0" smtClean="0">
                <a:hlinkClick r:id="rId2"/>
              </a:rPr>
              <a:t>offline_production_operations_service</a:t>
            </a:r>
            <a:endParaRPr lang="en-US" dirty="0" smtClean="0"/>
          </a:p>
          <a:p>
            <a:pPr marL="0" indent="0">
              <a:buNone/>
            </a:pPr>
            <a:endParaRPr lang="en-US" dirty="0"/>
          </a:p>
          <a:p>
            <a:pPr marL="342900" indent="-342900"/>
            <a:r>
              <a:rPr lang="en-US" dirty="0" smtClean="0"/>
              <a:t>Their job is to shepherd jobs through the batch system and check for proper completion and resubmit failed ones.</a:t>
            </a:r>
          </a:p>
          <a:p>
            <a:pPr marL="342900" indent="-342900"/>
            <a:r>
              <a:rPr lang="en-US" dirty="0" err="1" smtClean="0"/>
              <a:t>Tingjun</a:t>
            </a:r>
            <a:r>
              <a:rPr lang="en-US" dirty="0" smtClean="0"/>
              <a:t> and Karl demonstrated the </a:t>
            </a:r>
            <a:r>
              <a:rPr lang="en-US" dirty="0" err="1" smtClean="0"/>
              <a:t>project.py</a:t>
            </a:r>
            <a:r>
              <a:rPr lang="en-US" dirty="0" smtClean="0"/>
              <a:t> workflow to the OPOS team and they were pleased with how automated it is.  Thanks to all of Herb Greenlee’s hard work</a:t>
            </a:r>
            <a:r>
              <a:rPr lang="en-US" dirty="0" smtClean="0"/>
              <a:t>!</a:t>
            </a:r>
          </a:p>
          <a:p>
            <a:pPr marL="342900" indent="-342900"/>
            <a:r>
              <a:rPr lang="en-US" dirty="0" smtClean="0"/>
              <a:t>MCC5 to be started in about 1 week.  Single particles and neutrinos</a:t>
            </a:r>
          </a:p>
          <a:p>
            <a:pPr marL="0" indent="0">
              <a:buNone/>
            </a:pPr>
            <a:r>
              <a:rPr lang="en-US" sz="1400" dirty="0">
                <a:hlinkClick r:id="rId3"/>
              </a:rPr>
              <a:t>http://indico.fnal.gov/getFile.py/access?contribId=1&amp;resId=0&amp;materialId=slides&amp;confId</a:t>
            </a:r>
            <a:r>
              <a:rPr lang="en-US" sz="1400">
                <a:hlinkClick r:id="rId3"/>
              </a:rPr>
              <a:t>=</a:t>
            </a:r>
            <a:r>
              <a:rPr lang="en-US" sz="1400" smtClean="0">
                <a:hlinkClick r:id="rId3"/>
              </a:rPr>
              <a:t>10676</a:t>
            </a:r>
            <a:endParaRPr lang="en-US" sz="1400" smtClean="0"/>
          </a:p>
          <a:p>
            <a:pPr marL="0" indent="0">
              <a:buNone/>
            </a:pPr>
            <a:endParaRPr lang="en-US" sz="1400" dirty="0" smtClean="0"/>
          </a:p>
          <a:p>
            <a:pPr marL="0" indent="0">
              <a:buNone/>
            </a:pPr>
            <a:endParaRPr lang="en-US" dirty="0"/>
          </a:p>
          <a:p>
            <a:pPr marL="0" indent="0">
              <a:buNone/>
            </a:pPr>
            <a:endParaRPr lang="en-US"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15</a:t>
            </a:fld>
            <a:endParaRPr lang="en-US" dirty="0"/>
          </a:p>
        </p:txBody>
      </p:sp>
    </p:spTree>
    <p:extLst>
      <p:ext uri="{BB962C8B-B14F-4D97-AF65-F5344CB8AC3E}">
        <p14:creationId xmlns:p14="http://schemas.microsoft.com/office/powerpoint/2010/main" val="292751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SAM Tools for Analysis Users</a:t>
            </a:r>
            <a:endParaRPr lang="en-US" dirty="0"/>
          </a:p>
        </p:txBody>
      </p:sp>
      <p:sp>
        <p:nvSpPr>
          <p:cNvPr id="9" name="Content Placeholder 8"/>
          <p:cNvSpPr>
            <a:spLocks noGrp="1"/>
          </p:cNvSpPr>
          <p:nvPr>
            <p:ph idx="11"/>
          </p:nvPr>
        </p:nvSpPr>
        <p:spPr/>
        <p:txBody>
          <a:bodyPr/>
          <a:lstStyle/>
          <a:p>
            <a:pPr marL="0" indent="0">
              <a:buNone/>
            </a:pPr>
            <a:r>
              <a:rPr lang="en-US" dirty="0" smtClean="0">
                <a:hlinkClick r:id="rId2"/>
              </a:rPr>
              <a:t>Link to Andrew Norman's Presentation</a:t>
            </a:r>
            <a:endParaRPr lang="en-US" dirty="0" smtClean="0"/>
          </a:p>
          <a:p>
            <a:pPr marL="0" indent="0">
              <a:buNone/>
            </a:pPr>
            <a:endParaRPr lang="en-US" dirty="0"/>
          </a:p>
          <a:p>
            <a:pPr marL="0" indent="0">
              <a:buNone/>
            </a:pPr>
            <a:r>
              <a:rPr lang="en-US" dirty="0" smtClean="0"/>
              <a:t>Simplified tools for creating dataset definitions and archiving data</a:t>
            </a:r>
          </a:p>
          <a:p>
            <a:pPr marL="0" indent="0">
              <a:buNone/>
            </a:pPr>
            <a:r>
              <a:rPr lang="en-US" dirty="0" smtClean="0"/>
              <a:t>to tape.</a:t>
            </a:r>
          </a:p>
          <a:p>
            <a:pPr marL="0" indent="0">
              <a:buNone/>
            </a:pPr>
            <a:endParaRPr lang="en-US" dirty="0"/>
          </a:p>
          <a:p>
            <a:pPr marL="0" indent="0">
              <a:buNone/>
            </a:pPr>
            <a:r>
              <a:rPr lang="en-US" dirty="0" smtClean="0"/>
              <a:t>Probably won’t use it for production work – </a:t>
            </a:r>
            <a:r>
              <a:rPr lang="en-US" dirty="0" err="1" smtClean="0"/>
              <a:t>project.py</a:t>
            </a:r>
            <a:r>
              <a:rPr lang="en-US" dirty="0" smtClean="0"/>
              <a:t> is already</a:t>
            </a:r>
          </a:p>
          <a:p>
            <a:pPr marL="0" indent="0">
              <a:buNone/>
            </a:pPr>
            <a:r>
              <a:rPr lang="en-US" dirty="0" smtClean="0"/>
              <a:t>interfaced to SAM via </a:t>
            </a:r>
            <a:r>
              <a:rPr lang="en-US" dirty="0" err="1" smtClean="0"/>
              <a:t>samweb</a:t>
            </a:r>
            <a:r>
              <a:rPr lang="en-US" dirty="0" smtClean="0"/>
              <a:t> commands.  We already make </a:t>
            </a:r>
          </a:p>
          <a:p>
            <a:pPr marL="0" indent="0">
              <a:buNone/>
            </a:pPr>
            <a:r>
              <a:rPr lang="en-US" dirty="0" smtClean="0"/>
              <a:t>metadata JSON files for storing the raw data.</a:t>
            </a:r>
          </a:p>
          <a:p>
            <a:pPr marL="0" indent="0">
              <a:buNone/>
            </a:pPr>
            <a:endParaRPr lang="en-US" dirty="0"/>
          </a:p>
          <a:p>
            <a:pPr marL="0" indent="0">
              <a:buNone/>
            </a:pPr>
            <a:r>
              <a:rPr lang="en-US" dirty="0" smtClean="0"/>
              <a:t>But ... users may be interested in a more lightweight dataset definition tool for managing their large sets of analysis </a:t>
            </a:r>
            <a:r>
              <a:rPr lang="en-US" dirty="0" err="1" smtClean="0"/>
              <a:t>ntuples</a:t>
            </a:r>
            <a:r>
              <a:rPr lang="en-US" dirty="0" smtClean="0"/>
              <a:t>.</a:t>
            </a:r>
          </a:p>
          <a:p>
            <a:pPr marL="0" indent="0">
              <a:buNone/>
            </a:pPr>
            <a:r>
              <a:rPr lang="en-US" dirty="0" smtClean="0"/>
              <a:t>See Andrew’s </a:t>
            </a:r>
            <a:r>
              <a:rPr lang="en-US" dirty="0" err="1" smtClean="0"/>
              <a:t>NOvA</a:t>
            </a:r>
            <a:r>
              <a:rPr lang="en-US" dirty="0" smtClean="0"/>
              <a:t> examples.</a:t>
            </a:r>
            <a:endParaRPr lang="en-US"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16</a:t>
            </a:fld>
            <a:endParaRPr lang="en-US" dirty="0"/>
          </a:p>
        </p:txBody>
      </p:sp>
    </p:spTree>
    <p:extLst>
      <p:ext uri="{BB962C8B-B14F-4D97-AF65-F5344CB8AC3E}">
        <p14:creationId xmlns:p14="http://schemas.microsoft.com/office/powerpoint/2010/main" val="3926956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Cleaning up Old </a:t>
            </a:r>
            <a:r>
              <a:rPr lang="en-US" dirty="0" err="1" smtClean="0"/>
              <a:t>LArSoft</a:t>
            </a:r>
            <a:r>
              <a:rPr lang="en-US" dirty="0" smtClean="0"/>
              <a:t> Releases in /grid/</a:t>
            </a:r>
            <a:r>
              <a:rPr lang="en-US" dirty="0" err="1" smtClean="0"/>
              <a:t>fermiapp</a:t>
            </a:r>
            <a:endParaRPr lang="en-US" dirty="0"/>
          </a:p>
        </p:txBody>
      </p:sp>
      <p:sp>
        <p:nvSpPr>
          <p:cNvPr id="9" name="Content Placeholder 8"/>
          <p:cNvSpPr>
            <a:spLocks noGrp="1"/>
          </p:cNvSpPr>
          <p:nvPr>
            <p:ph idx="11"/>
          </p:nvPr>
        </p:nvSpPr>
        <p:spPr/>
        <p:txBody>
          <a:bodyPr/>
          <a:lstStyle/>
          <a:p>
            <a:r>
              <a:rPr lang="en-US" dirty="0" smtClean="0"/>
              <a:t>e-mail from Erica Snider, Nov. </a:t>
            </a:r>
            <a:r>
              <a:rPr lang="en-US" smtClean="0"/>
              <a:t>2</a:t>
            </a:r>
            <a:r>
              <a:rPr lang="en-US" dirty="0"/>
              <a:t> </a:t>
            </a:r>
            <a:endParaRPr lang="en-US" dirty="0" smtClean="0"/>
          </a:p>
          <a:p>
            <a:endParaRPr lang="en-US" dirty="0"/>
          </a:p>
          <a:p>
            <a:r>
              <a:rPr lang="en-US" dirty="0" smtClean="0"/>
              <a:t>In </a:t>
            </a:r>
            <a:r>
              <a:rPr lang="en-US" dirty="0"/>
              <a:t>order to free up space in the </a:t>
            </a:r>
            <a:r>
              <a:rPr lang="en-US" dirty="0" err="1"/>
              <a:t>LArSoft</a:t>
            </a:r>
            <a:r>
              <a:rPr lang="en-US" dirty="0"/>
              <a:t> products area on GPCF, /grid/</a:t>
            </a:r>
            <a:r>
              <a:rPr lang="en-US" dirty="0" err="1"/>
              <a:t>fermiapp</a:t>
            </a:r>
            <a:r>
              <a:rPr lang="en-US" dirty="0"/>
              <a:t>/products/</a:t>
            </a:r>
            <a:r>
              <a:rPr lang="en-US" dirty="0" err="1"/>
              <a:t>larsoft</a:t>
            </a:r>
            <a:r>
              <a:rPr lang="en-US" dirty="0"/>
              <a:t>, </a:t>
            </a:r>
            <a:r>
              <a:rPr lang="en-US" b="1" dirty="0"/>
              <a:t>we plan to remove all releases prior to the v04 series — including production releases — on Nov 9 (next Monday!!). </a:t>
            </a:r>
            <a:r>
              <a:rPr lang="en-US" dirty="0"/>
              <a:t>Note that this change will also be reflected in the releases available via </a:t>
            </a:r>
            <a:r>
              <a:rPr lang="en-US" dirty="0" err="1"/>
              <a:t>cvmfs</a:t>
            </a:r>
            <a:r>
              <a:rPr lang="en-US" dirty="0"/>
              <a:t>.</a:t>
            </a:r>
          </a:p>
          <a:p>
            <a:endParaRPr lang="en-US" dirty="0"/>
          </a:p>
          <a:p>
            <a:r>
              <a:rPr lang="en-US" dirty="0"/>
              <a:t>Per the </a:t>
            </a:r>
            <a:r>
              <a:rPr lang="en-US" dirty="0" err="1"/>
              <a:t>LArSoft</a:t>
            </a:r>
            <a:r>
              <a:rPr lang="en-US" dirty="0"/>
              <a:t> release retention policy, we need approval for removing the production releases, so please let us know if you are using any production release prior to v04.02.00.</a:t>
            </a:r>
          </a:p>
          <a:p>
            <a:endParaRPr lang="en-US" dirty="0"/>
          </a:p>
          <a:p>
            <a:r>
              <a:rPr lang="en-US" dirty="0"/>
              <a:t>Should the need arise, any production release that is removed can be restored upon request by any experiment</a:t>
            </a:r>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17</a:t>
            </a:fld>
            <a:endParaRPr lang="en-US" dirty="0"/>
          </a:p>
        </p:txBody>
      </p:sp>
    </p:spTree>
    <p:extLst>
      <p:ext uri="{BB962C8B-B14F-4D97-AF65-F5344CB8AC3E}">
        <p14:creationId xmlns:p14="http://schemas.microsoft.com/office/powerpoint/2010/main" val="42519349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Simulations for Neutrinos Meeting Summary</a:t>
            </a:r>
            <a:endParaRPr lang="en-US" dirty="0"/>
          </a:p>
        </p:txBody>
      </p:sp>
      <p:sp>
        <p:nvSpPr>
          <p:cNvPr id="9" name="Content Placeholder 8"/>
          <p:cNvSpPr>
            <a:spLocks noGrp="1"/>
          </p:cNvSpPr>
          <p:nvPr>
            <p:ph idx="11"/>
          </p:nvPr>
        </p:nvSpPr>
        <p:spPr/>
        <p:txBody>
          <a:bodyPr/>
          <a:lstStyle/>
          <a:p>
            <a:pPr marL="0" indent="0">
              <a:buNone/>
            </a:pPr>
            <a:r>
              <a:rPr lang="en-US" dirty="0">
                <a:hlinkClick r:id="rId2"/>
              </a:rPr>
              <a:t>https://indico.fnal.gov/conferenceDisplay.py?confId=</a:t>
            </a:r>
            <a:r>
              <a:rPr lang="en-US" dirty="0" smtClean="0">
                <a:hlinkClick r:id="rId2"/>
              </a:rPr>
              <a:t>10677</a:t>
            </a:r>
            <a:endParaRPr lang="en-US" dirty="0" smtClean="0"/>
          </a:p>
          <a:p>
            <a:pPr marL="0" indent="0">
              <a:buNone/>
            </a:pPr>
            <a:endParaRPr lang="en-US" dirty="0"/>
          </a:p>
          <a:p>
            <a:pPr marL="0" indent="0">
              <a:buNone/>
            </a:pPr>
            <a:r>
              <a:rPr lang="en-US" dirty="0" smtClean="0"/>
              <a:t>GENIE news    G. Perdue</a:t>
            </a:r>
          </a:p>
          <a:p>
            <a:pPr marL="0" indent="0">
              <a:buNone/>
            </a:pPr>
            <a:r>
              <a:rPr lang="en-US" dirty="0" smtClean="0"/>
              <a:t>GEANT4 news   K. L.  </a:t>
            </a:r>
            <a:r>
              <a:rPr lang="en-US" dirty="0" err="1" smtClean="0"/>
              <a:t>Genser</a:t>
            </a:r>
            <a:endParaRPr lang="en-US" dirty="0" smtClean="0"/>
          </a:p>
          <a:p>
            <a:pPr marL="0" indent="0">
              <a:buNone/>
            </a:pPr>
            <a:r>
              <a:rPr lang="en-US" dirty="0"/>
              <a:t> </a:t>
            </a:r>
            <a:r>
              <a:rPr lang="en-US" dirty="0" smtClean="0"/>
              <a:t>  Version 4.10.1p02 is the latest</a:t>
            </a:r>
          </a:p>
          <a:p>
            <a:pPr marL="0" indent="0">
              <a:buNone/>
            </a:pPr>
            <a:r>
              <a:rPr lang="en-US" dirty="0"/>
              <a:t> </a:t>
            </a:r>
            <a:r>
              <a:rPr lang="en-US" dirty="0" smtClean="0"/>
              <a:t>  Distributed as a </a:t>
            </a:r>
            <a:r>
              <a:rPr lang="en-US" dirty="0" err="1" smtClean="0"/>
              <a:t>scisoft.fnal.gov</a:t>
            </a:r>
            <a:r>
              <a:rPr lang="en-US" dirty="0" smtClean="0"/>
              <a:t> bundle</a:t>
            </a:r>
          </a:p>
          <a:p>
            <a:pPr marL="0" indent="0">
              <a:buNone/>
            </a:pPr>
            <a:r>
              <a:rPr lang="en-US" dirty="0" smtClean="0"/>
              <a:t>GEANT4 parameter sensitivity study – J. </a:t>
            </a:r>
            <a:r>
              <a:rPr lang="en-US" dirty="0" err="1" smtClean="0"/>
              <a:t>Yarba</a:t>
            </a:r>
            <a:endParaRPr lang="en-US" dirty="0" smtClean="0"/>
          </a:p>
          <a:p>
            <a:pPr marL="0" indent="0">
              <a:buNone/>
            </a:pPr>
            <a:r>
              <a:rPr lang="en-US" dirty="0" smtClean="0"/>
              <a:t>GEANT4 validation data summary database  H. Wenzel</a:t>
            </a:r>
          </a:p>
          <a:p>
            <a:pPr marL="0" indent="0">
              <a:buNone/>
            </a:pPr>
            <a:r>
              <a:rPr lang="en-US" dirty="0" err="1" smtClean="0"/>
              <a:t>NOvA</a:t>
            </a:r>
            <a:r>
              <a:rPr lang="en-US" dirty="0" smtClean="0"/>
              <a:t> simulation tuning real-world example:  </a:t>
            </a:r>
            <a:r>
              <a:rPr lang="en-US" dirty="0" err="1" smtClean="0"/>
              <a:t>hadronic</a:t>
            </a:r>
            <a:endParaRPr lang="en-US" dirty="0" smtClean="0"/>
          </a:p>
          <a:p>
            <a:pPr marL="0" indent="0">
              <a:buNone/>
            </a:pPr>
            <a:r>
              <a:rPr lang="en-US" dirty="0" smtClean="0"/>
              <a:t>recoil energy measurement is not simulated well and it</a:t>
            </a:r>
          </a:p>
          <a:p>
            <a:pPr marL="0" indent="0">
              <a:buNone/>
            </a:pPr>
            <a:r>
              <a:rPr lang="en-US" dirty="0" smtClean="0"/>
              <a:t>is “recalibrated” in the data – P. </a:t>
            </a:r>
            <a:r>
              <a:rPr lang="en-US" dirty="0" err="1" smtClean="0"/>
              <a:t>Vahle</a:t>
            </a:r>
            <a:endParaRPr lang="en-US" dirty="0" smtClean="0"/>
          </a:p>
          <a:p>
            <a:pPr marL="0" indent="0">
              <a:buNone/>
            </a:pPr>
            <a:endParaRPr lang="en-US"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18</a:t>
            </a:fld>
            <a:endParaRPr lang="en-US" dirty="0"/>
          </a:p>
        </p:txBody>
      </p:sp>
    </p:spTree>
    <p:extLst>
      <p:ext uri="{BB962C8B-B14F-4D97-AF65-F5344CB8AC3E}">
        <p14:creationId xmlns:p14="http://schemas.microsoft.com/office/powerpoint/2010/main" val="21936148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New FIFEMON</a:t>
            </a:r>
            <a:endParaRPr lang="en-US" dirty="0"/>
          </a:p>
        </p:txBody>
      </p:sp>
      <p:sp>
        <p:nvSpPr>
          <p:cNvPr id="9" name="Content Placeholder 8"/>
          <p:cNvSpPr>
            <a:spLocks noGrp="1"/>
          </p:cNvSpPr>
          <p:nvPr>
            <p:ph idx="11"/>
          </p:nvPr>
        </p:nvSpPr>
        <p:spPr/>
        <p:txBody>
          <a:bodyPr/>
          <a:lstStyle/>
          <a:p>
            <a:pPr marL="0" indent="0">
              <a:buNone/>
            </a:pPr>
            <a:r>
              <a:rPr lang="en-US" dirty="0">
                <a:hlinkClick r:id="rId2"/>
              </a:rPr>
              <a:t>https://fifemon.fnal.gov/monitor</a:t>
            </a:r>
            <a:r>
              <a:rPr lang="en-US" dirty="0" smtClean="0">
                <a:hlinkClick r:id="rId2"/>
              </a:rPr>
              <a:t>/</a:t>
            </a:r>
            <a:endParaRPr lang="en-US" dirty="0" smtClean="0"/>
          </a:p>
          <a:p>
            <a:pPr marL="0" indent="0">
              <a:buNone/>
            </a:pPr>
            <a:endParaRPr lang="en-US" dirty="0"/>
          </a:p>
          <a:p>
            <a:pPr marL="0" indent="0">
              <a:buNone/>
            </a:pPr>
            <a:endParaRPr lang="en-US"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2</a:t>
            </a:fld>
            <a:endParaRPr lang="en-US" dirty="0"/>
          </a:p>
        </p:txBody>
      </p:sp>
      <p:pic>
        <p:nvPicPr>
          <p:cNvPr id="10" name="Picture 9"/>
          <p:cNvPicPr>
            <a:picLocks noChangeAspect="1"/>
          </p:cNvPicPr>
          <p:nvPr/>
        </p:nvPicPr>
        <p:blipFill>
          <a:blip r:embed="rId3"/>
          <a:stretch>
            <a:fillRect/>
          </a:stretch>
        </p:blipFill>
        <p:spPr>
          <a:xfrm>
            <a:off x="609600" y="1727200"/>
            <a:ext cx="7143995" cy="4391263"/>
          </a:xfrm>
          <a:prstGeom prst="rect">
            <a:avLst/>
          </a:prstGeom>
        </p:spPr>
      </p:pic>
      <p:sp>
        <p:nvSpPr>
          <p:cNvPr id="11" name="TextBox 10"/>
          <p:cNvSpPr txBox="1"/>
          <p:nvPr/>
        </p:nvSpPr>
        <p:spPr>
          <a:xfrm>
            <a:off x="4620744" y="731520"/>
            <a:ext cx="4523256" cy="369332"/>
          </a:xfrm>
          <a:prstGeom prst="rect">
            <a:avLst/>
          </a:prstGeom>
          <a:noFill/>
        </p:spPr>
        <p:txBody>
          <a:bodyPr wrap="none" rtlCol="0">
            <a:spAutoFit/>
          </a:bodyPr>
          <a:lstStyle/>
          <a:p>
            <a:r>
              <a:rPr lang="en-US" dirty="0" smtClean="0"/>
              <a:t>Sign in with your </a:t>
            </a:r>
            <a:r>
              <a:rPr lang="en-US" dirty="0" err="1" smtClean="0"/>
              <a:t>Fermilab</a:t>
            </a:r>
            <a:r>
              <a:rPr lang="en-US" dirty="0" smtClean="0"/>
              <a:t> Services credentials</a:t>
            </a:r>
            <a:endParaRPr lang="en-US" dirty="0"/>
          </a:p>
        </p:txBody>
      </p:sp>
    </p:spTree>
    <p:extLst>
      <p:ext uri="{BB962C8B-B14F-4D97-AF65-F5344CB8AC3E}">
        <p14:creationId xmlns:p14="http://schemas.microsoft.com/office/powerpoint/2010/main" val="4003926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smtClean="0"/>
              <a:t>Fermigrid</a:t>
            </a:r>
            <a:r>
              <a:rPr lang="en-US" dirty="0" smtClean="0"/>
              <a:t> Batch Operations News</a:t>
            </a:r>
            <a:endParaRPr lang="en-US" dirty="0"/>
          </a:p>
        </p:txBody>
      </p:sp>
      <p:sp>
        <p:nvSpPr>
          <p:cNvPr id="9" name="Content Placeholder 8"/>
          <p:cNvSpPr>
            <a:spLocks noGrp="1"/>
          </p:cNvSpPr>
          <p:nvPr>
            <p:ph idx="11"/>
          </p:nvPr>
        </p:nvSpPr>
        <p:spPr/>
        <p:txBody>
          <a:bodyPr/>
          <a:lstStyle/>
          <a:p>
            <a:r>
              <a:rPr lang="en-US" dirty="0" smtClean="0"/>
              <a:t>GUMS transition Sep. 29</a:t>
            </a:r>
          </a:p>
          <a:p>
            <a:pPr lvl="1"/>
            <a:r>
              <a:rPr lang="en-US" dirty="0" smtClean="0"/>
              <a:t>jobs used to run as user </a:t>
            </a:r>
            <a:r>
              <a:rPr lang="en-US" dirty="0" err="1" smtClean="0"/>
              <a:t>lbneana</a:t>
            </a:r>
            <a:r>
              <a:rPr lang="en-US" dirty="0" smtClean="0"/>
              <a:t> (for the LBNE VO) and as</a:t>
            </a:r>
          </a:p>
          <a:p>
            <a:pPr lvl="1" indent="0">
              <a:buNone/>
            </a:pPr>
            <a:r>
              <a:rPr lang="en-US" dirty="0"/>
              <a:t> </a:t>
            </a:r>
            <a:r>
              <a:rPr lang="en-US" dirty="0" smtClean="0"/>
              <a:t>   </a:t>
            </a:r>
            <a:r>
              <a:rPr lang="en-US" dirty="0" err="1" smtClean="0"/>
              <a:t>duneana</a:t>
            </a:r>
            <a:r>
              <a:rPr lang="en-US" dirty="0" smtClean="0"/>
              <a:t> (in the DUNE VO).</a:t>
            </a:r>
          </a:p>
          <a:p>
            <a:pPr lvl="1"/>
            <a:r>
              <a:rPr lang="en-US" dirty="0" smtClean="0"/>
              <a:t>Now they run as the user (yay!).  Files transferred back now owned by the user by default.</a:t>
            </a:r>
          </a:p>
          <a:p>
            <a:pPr lvl="1"/>
            <a:r>
              <a:rPr lang="en-US" dirty="0" smtClean="0"/>
              <a:t>This helps esp. for users in many VO’s (LBNE and DUNE for example).  Users had gotten used to making their output directories on </a:t>
            </a:r>
            <a:r>
              <a:rPr lang="en-US" dirty="0" err="1" smtClean="0"/>
              <a:t>BlueArc</a:t>
            </a:r>
            <a:r>
              <a:rPr lang="en-US" dirty="0" smtClean="0"/>
              <a:t> group writeable so that </a:t>
            </a:r>
            <a:r>
              <a:rPr lang="en-US" dirty="0" err="1" smtClean="0"/>
              <a:t>lbneana</a:t>
            </a:r>
            <a:r>
              <a:rPr lang="en-US" dirty="0" smtClean="0"/>
              <a:t> could write to them.  But </a:t>
            </a:r>
            <a:r>
              <a:rPr lang="en-US" dirty="0" err="1" smtClean="0"/>
              <a:t>duneana</a:t>
            </a:r>
            <a:r>
              <a:rPr lang="en-US" dirty="0" smtClean="0"/>
              <a:t> is in a different group from </a:t>
            </a:r>
            <a:r>
              <a:rPr lang="en-US" dirty="0" err="1" smtClean="0"/>
              <a:t>lbneana’s</a:t>
            </a:r>
            <a:r>
              <a:rPr lang="en-US" dirty="0" smtClean="0"/>
              <a:t> group (!). World-write permission wouldn’t be great.</a:t>
            </a:r>
          </a:p>
          <a:p>
            <a:pPr lvl="1"/>
            <a:r>
              <a:rPr lang="en-US" dirty="0" smtClean="0"/>
              <a:t>Also I was not fond of the </a:t>
            </a:r>
            <a:r>
              <a:rPr lang="en-US" dirty="0" err="1" smtClean="0"/>
              <a:t>lbneana</a:t>
            </a:r>
            <a:r>
              <a:rPr lang="en-US" dirty="0" smtClean="0"/>
              <a:t> account filling up its quota on</a:t>
            </a:r>
          </a:p>
          <a:p>
            <a:pPr lvl="1" indent="0">
              <a:buNone/>
            </a:pPr>
            <a:r>
              <a:rPr lang="en-US" dirty="0" smtClean="0"/>
              <a:t>the </a:t>
            </a:r>
            <a:r>
              <a:rPr lang="en-US" dirty="0" err="1" smtClean="0"/>
              <a:t>BlueArc</a:t>
            </a:r>
            <a:r>
              <a:rPr lang="en-US" dirty="0" smtClean="0"/>
              <a:t> data areas /</a:t>
            </a:r>
            <a:r>
              <a:rPr lang="en-US" dirty="0" err="1" smtClean="0"/>
              <a:t>lbne</a:t>
            </a:r>
            <a:r>
              <a:rPr lang="en-US" dirty="0" smtClean="0"/>
              <a:t>/data and /</a:t>
            </a:r>
            <a:r>
              <a:rPr lang="en-US" dirty="0" err="1" smtClean="0"/>
              <a:t>lbne</a:t>
            </a:r>
            <a:r>
              <a:rPr lang="en-US" dirty="0" smtClean="0"/>
              <a:t>/data2</a:t>
            </a:r>
          </a:p>
          <a:p>
            <a:pPr lvl="1"/>
            <a:r>
              <a:rPr lang="en-US" dirty="0" smtClean="0"/>
              <a:t>hard to tell who’s responsible and what files to clean up</a:t>
            </a:r>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3</a:t>
            </a:fld>
            <a:endParaRPr lang="en-US" dirty="0"/>
          </a:p>
        </p:txBody>
      </p:sp>
    </p:spTree>
    <p:extLst>
      <p:ext uri="{BB962C8B-B14F-4D97-AF65-F5344CB8AC3E}">
        <p14:creationId xmlns:p14="http://schemas.microsoft.com/office/powerpoint/2010/main" val="2007905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smtClean="0"/>
              <a:t>Fermigrid</a:t>
            </a:r>
            <a:r>
              <a:rPr lang="en-US" dirty="0" smtClean="0"/>
              <a:t> Batch Operations News</a:t>
            </a:r>
            <a:endParaRPr lang="en-US" dirty="0"/>
          </a:p>
        </p:txBody>
      </p:sp>
      <p:sp>
        <p:nvSpPr>
          <p:cNvPr id="9" name="Content Placeholder 8"/>
          <p:cNvSpPr>
            <a:spLocks noGrp="1"/>
          </p:cNvSpPr>
          <p:nvPr>
            <p:ph idx="11"/>
          </p:nvPr>
        </p:nvSpPr>
        <p:spPr/>
        <p:txBody>
          <a:bodyPr/>
          <a:lstStyle/>
          <a:p>
            <a:r>
              <a:rPr lang="en-US" dirty="0" smtClean="0"/>
              <a:t>Job limits being phased in</a:t>
            </a:r>
          </a:p>
          <a:p>
            <a:pPr lvl="1"/>
            <a:r>
              <a:rPr lang="en-US" dirty="0" smtClean="0"/>
              <a:t>Jobs satisfying the following constraints will be put on Hold</a:t>
            </a:r>
          </a:p>
          <a:p>
            <a:pPr lvl="2"/>
            <a:r>
              <a:rPr lang="en-US" dirty="0" smtClean="0"/>
              <a:t>if they use twice the requested memory (they’re being nice!)</a:t>
            </a:r>
          </a:p>
          <a:p>
            <a:pPr lvl="2"/>
            <a:r>
              <a:rPr lang="en-US" dirty="0" smtClean="0"/>
              <a:t>use twice the requested disk space</a:t>
            </a:r>
          </a:p>
          <a:p>
            <a:pPr lvl="2"/>
            <a:r>
              <a:rPr lang="en-US" dirty="0" smtClean="0"/>
              <a:t>get restarted 10 times</a:t>
            </a:r>
          </a:p>
          <a:p>
            <a:pPr lvl="2"/>
            <a:endParaRPr lang="en-US" dirty="0"/>
          </a:p>
          <a:p>
            <a:r>
              <a:rPr lang="en-US" dirty="0" err="1" smtClean="0"/>
              <a:t>jobsub</a:t>
            </a:r>
            <a:r>
              <a:rPr lang="en-US" dirty="0" smtClean="0"/>
              <a:t> v1_1_7 went in – no one noticed, though perhaps stronger checking of xml files when submitting </a:t>
            </a:r>
            <a:r>
              <a:rPr lang="en-US" dirty="0" err="1" smtClean="0"/>
              <a:t>dags</a:t>
            </a:r>
            <a:r>
              <a:rPr lang="en-US" dirty="0" smtClean="0"/>
              <a:t>.</a:t>
            </a:r>
            <a:endParaRPr lang="en-US"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4</a:t>
            </a:fld>
            <a:endParaRPr lang="en-US" dirty="0"/>
          </a:p>
        </p:txBody>
      </p:sp>
    </p:spTree>
    <p:extLst>
      <p:ext uri="{BB962C8B-B14F-4D97-AF65-F5344CB8AC3E}">
        <p14:creationId xmlns:p14="http://schemas.microsoft.com/office/powerpoint/2010/main" val="3292003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Migration away from AFS at </a:t>
            </a:r>
            <a:r>
              <a:rPr lang="en-US" dirty="0" err="1" smtClean="0"/>
              <a:t>Fermilab</a:t>
            </a:r>
            <a:endParaRPr lang="en-US" dirty="0"/>
          </a:p>
        </p:txBody>
      </p:sp>
      <p:sp>
        <p:nvSpPr>
          <p:cNvPr id="9" name="Content Placeholder 8"/>
          <p:cNvSpPr>
            <a:spLocks noGrp="1"/>
          </p:cNvSpPr>
          <p:nvPr>
            <p:ph idx="11"/>
          </p:nvPr>
        </p:nvSpPr>
        <p:spPr/>
        <p:txBody>
          <a:bodyPr/>
          <a:lstStyle/>
          <a:p>
            <a:pPr marL="342900" indent="-342900"/>
            <a:r>
              <a:rPr lang="en-US" dirty="0" smtClean="0"/>
              <a:t>We use it for</a:t>
            </a:r>
          </a:p>
          <a:p>
            <a:pPr marL="406908" lvl="1" indent="-342900"/>
            <a:r>
              <a:rPr lang="en-US" dirty="0" smtClean="0"/>
              <a:t>user home areas – migrate to NFS</a:t>
            </a:r>
          </a:p>
          <a:p>
            <a:pPr marL="406908" lvl="1" indent="-342900"/>
            <a:r>
              <a:rPr lang="en-US" dirty="0" smtClean="0"/>
              <a:t>shared web areas (but these have largely been migrated to NFS already.  Added benefit of migrating away from old Solaris web servers.</a:t>
            </a:r>
          </a:p>
          <a:p>
            <a:pPr marL="406908" lvl="1" indent="-342900"/>
            <a:r>
              <a:rPr lang="en-US" dirty="0" smtClean="0"/>
              <a:t>Connecting to non-FNAL AFS cells (like /</a:t>
            </a:r>
            <a:r>
              <a:rPr lang="en-US" dirty="0" err="1" smtClean="0"/>
              <a:t>afs</a:t>
            </a:r>
            <a:r>
              <a:rPr lang="en-US" dirty="0" smtClean="0"/>
              <a:t>/</a:t>
            </a:r>
            <a:r>
              <a:rPr lang="en-US" dirty="0" err="1" smtClean="0"/>
              <a:t>cern.ch</a:t>
            </a:r>
            <a:r>
              <a:rPr lang="en-US" dirty="0" smtClean="0"/>
              <a:t>)</a:t>
            </a:r>
          </a:p>
          <a:p>
            <a:pPr marL="64008" lvl="1" indent="0">
              <a:buNone/>
            </a:pPr>
            <a:endParaRPr lang="en-US" dirty="0"/>
          </a:p>
          <a:p>
            <a:pPr marL="64008" lvl="1" indent="0">
              <a:buNone/>
            </a:pPr>
            <a:r>
              <a:rPr lang="en-US" dirty="0" smtClean="0">
                <a:hlinkClick r:id="rId2"/>
              </a:rPr>
              <a:t>Andy Romero's talk Oct 14</a:t>
            </a:r>
            <a:endParaRPr lang="en-US"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5</a:t>
            </a:fld>
            <a:endParaRPr lang="en-US" dirty="0"/>
          </a:p>
        </p:txBody>
      </p:sp>
    </p:spTree>
    <p:extLst>
      <p:ext uri="{BB962C8B-B14F-4D97-AF65-F5344CB8AC3E}">
        <p14:creationId xmlns:p14="http://schemas.microsoft.com/office/powerpoint/2010/main" val="129193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smtClean="0"/>
              <a:t>dCache</a:t>
            </a:r>
            <a:r>
              <a:rPr lang="en-US" dirty="0" smtClean="0"/>
              <a:t> News</a:t>
            </a:r>
            <a:endParaRPr lang="en-US" dirty="0"/>
          </a:p>
        </p:txBody>
      </p:sp>
      <p:sp>
        <p:nvSpPr>
          <p:cNvPr id="9" name="Content Placeholder 8"/>
          <p:cNvSpPr>
            <a:spLocks noGrp="1"/>
          </p:cNvSpPr>
          <p:nvPr>
            <p:ph idx="11"/>
          </p:nvPr>
        </p:nvSpPr>
        <p:spPr/>
        <p:txBody>
          <a:bodyPr/>
          <a:lstStyle/>
          <a:p>
            <a:pPr marL="342900" indent="-342900"/>
            <a:r>
              <a:rPr lang="en-US" dirty="0" smtClean="0"/>
              <a:t>New Disk installed:  2.4 </a:t>
            </a:r>
            <a:r>
              <a:rPr lang="en-US" dirty="0" err="1" smtClean="0"/>
              <a:t>PBytes</a:t>
            </a:r>
            <a:endParaRPr lang="en-US" dirty="0" smtClean="0"/>
          </a:p>
          <a:p>
            <a:pPr marL="342900" indent="-342900"/>
            <a:r>
              <a:rPr lang="en-US" dirty="0" smtClean="0"/>
              <a:t>We have 140 </a:t>
            </a:r>
            <a:r>
              <a:rPr lang="en-US" dirty="0" err="1" smtClean="0"/>
              <a:t>TBytes</a:t>
            </a:r>
            <a:r>
              <a:rPr lang="en-US" dirty="0" smtClean="0"/>
              <a:t> of persistent space in </a:t>
            </a:r>
          </a:p>
          <a:p>
            <a:pPr marL="0" indent="0">
              <a:buNone/>
            </a:pPr>
            <a:r>
              <a:rPr lang="en-US" dirty="0"/>
              <a:t> </a:t>
            </a:r>
            <a:r>
              <a:rPr lang="en-US" dirty="0" smtClean="0"/>
              <a:t>  /</a:t>
            </a:r>
            <a:r>
              <a:rPr lang="en-US" dirty="0" err="1" smtClean="0"/>
              <a:t>pnfs</a:t>
            </a:r>
            <a:r>
              <a:rPr lang="en-US" dirty="0" smtClean="0"/>
              <a:t>/</a:t>
            </a:r>
            <a:r>
              <a:rPr lang="en-US" dirty="0" err="1" smtClean="0"/>
              <a:t>lbne</a:t>
            </a:r>
            <a:r>
              <a:rPr lang="en-US" dirty="0" smtClean="0"/>
              <a:t>/persistent</a:t>
            </a:r>
          </a:p>
          <a:p>
            <a:pPr marL="0" indent="0">
              <a:buNone/>
            </a:pPr>
            <a:r>
              <a:rPr lang="en-US" dirty="0"/>
              <a:t> </a:t>
            </a:r>
            <a:r>
              <a:rPr lang="en-US" dirty="0" smtClean="0"/>
              <a:t>  which is shared with /</a:t>
            </a:r>
            <a:r>
              <a:rPr lang="en-US" dirty="0" err="1" smtClean="0"/>
              <a:t>pnfs</a:t>
            </a:r>
            <a:r>
              <a:rPr lang="en-US" dirty="0" smtClean="0"/>
              <a:t>/dune/persistent but which has a </a:t>
            </a:r>
          </a:p>
          <a:p>
            <a:pPr marL="0" indent="0">
              <a:buNone/>
            </a:pPr>
            <a:r>
              <a:rPr lang="en-US" dirty="0"/>
              <a:t> </a:t>
            </a:r>
            <a:r>
              <a:rPr lang="en-US" dirty="0" smtClean="0"/>
              <a:t>  separate namespace.</a:t>
            </a:r>
          </a:p>
          <a:p>
            <a:pPr marL="342900" indent="-342900"/>
            <a:r>
              <a:rPr lang="en-US" dirty="0" smtClean="0"/>
              <a:t>Not backed up! </a:t>
            </a:r>
          </a:p>
          <a:p>
            <a:pPr marL="342900" indent="-342900"/>
            <a:r>
              <a:rPr lang="en-US" dirty="0" smtClean="0"/>
              <a:t>Do we need to ask for more?  We’ve used 11% already.  Maybe ask next cycle, not this one.</a:t>
            </a:r>
          </a:p>
          <a:p>
            <a:pPr marL="342900" indent="-342900"/>
            <a:endParaRPr lang="en-US" dirty="0"/>
          </a:p>
          <a:p>
            <a:pPr marL="0" indent="0">
              <a:buNone/>
            </a:pPr>
            <a:r>
              <a:rPr lang="en-US" dirty="0" smtClean="0">
                <a:hlinkClick r:id="rId2"/>
              </a:rPr>
              <a:t>dCache presentation to CS Liaisons</a:t>
            </a:r>
            <a:r>
              <a:rPr lang="en-US" dirty="0" smtClean="0"/>
              <a:t> Oct 14, 2015</a:t>
            </a:r>
          </a:p>
          <a:p>
            <a:pPr marL="0" indent="0">
              <a:buNone/>
            </a:pPr>
            <a:endParaRPr lang="en-US" dirty="0"/>
          </a:p>
          <a:p>
            <a:pPr marL="0" indent="0">
              <a:buNone/>
            </a:pPr>
            <a:r>
              <a:rPr lang="en-US" dirty="0"/>
              <a:t>A monitor page of who’s using what on </a:t>
            </a:r>
            <a:r>
              <a:rPr lang="en-US" dirty="0" smtClean="0"/>
              <a:t>the persistent </a:t>
            </a:r>
            <a:r>
              <a:rPr lang="en-US" dirty="0" err="1" smtClean="0"/>
              <a:t>dCache</a:t>
            </a:r>
            <a:r>
              <a:rPr lang="en-US" dirty="0" smtClean="0"/>
              <a:t> disks </a:t>
            </a:r>
            <a:r>
              <a:rPr lang="en-US" dirty="0"/>
              <a:t>(Thanks, Stu!!)</a:t>
            </a:r>
          </a:p>
          <a:p>
            <a:pPr marL="0" indent="0">
              <a:buNone/>
            </a:pPr>
            <a:endParaRPr lang="en-US" dirty="0"/>
          </a:p>
          <a:p>
            <a:pPr marL="0" indent="0">
              <a:buNone/>
            </a:pPr>
            <a:r>
              <a:rPr lang="en-US" dirty="0"/>
              <a:t>http://fndca3a.fnal.gov/</a:t>
            </a:r>
            <a:r>
              <a:rPr lang="en-US" dirty="0" err="1"/>
              <a:t>cgi</a:t>
            </a:r>
            <a:r>
              <a:rPr lang="en-US" dirty="0"/>
              <a:t>-bin/</a:t>
            </a:r>
            <a:r>
              <a:rPr lang="en-US" dirty="0" err="1"/>
              <a:t>du_cgi.py</a:t>
            </a:r>
            <a:endParaRPr lang="en-US" dirty="0"/>
          </a:p>
          <a:p>
            <a:pPr marL="0" indent="0">
              <a:buNone/>
            </a:pPr>
            <a:endParaRPr lang="en-US"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6</a:t>
            </a:fld>
            <a:endParaRPr lang="en-US" dirty="0"/>
          </a:p>
        </p:txBody>
      </p:sp>
    </p:spTree>
    <p:extLst>
      <p:ext uri="{BB962C8B-B14F-4D97-AF65-F5344CB8AC3E}">
        <p14:creationId xmlns:p14="http://schemas.microsoft.com/office/powerpoint/2010/main" val="1516359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Speaking of Disk Space ...</a:t>
            </a:r>
            <a:endParaRPr lang="en-US" dirty="0"/>
          </a:p>
        </p:txBody>
      </p:sp>
      <p:sp>
        <p:nvSpPr>
          <p:cNvPr id="9" name="Content Placeholder 8"/>
          <p:cNvSpPr>
            <a:spLocks noGrp="1"/>
          </p:cNvSpPr>
          <p:nvPr>
            <p:ph idx="11"/>
          </p:nvPr>
        </p:nvSpPr>
        <p:spPr/>
        <p:txBody>
          <a:bodyPr/>
          <a:lstStyle/>
          <a:p>
            <a:r>
              <a:rPr lang="en-US" dirty="0" smtClean="0"/>
              <a:t>/</a:t>
            </a:r>
            <a:r>
              <a:rPr lang="en-US" dirty="0" err="1" smtClean="0"/>
              <a:t>lbne</a:t>
            </a:r>
            <a:r>
              <a:rPr lang="en-US" dirty="0" smtClean="0"/>
              <a:t>/app (= /dune/app) is now 90% full, of a total of 2 </a:t>
            </a:r>
            <a:r>
              <a:rPr lang="en-US" dirty="0" err="1" smtClean="0"/>
              <a:t>TBytes</a:t>
            </a:r>
            <a:r>
              <a:rPr lang="en-US" dirty="0" smtClean="0"/>
              <a:t>.</a:t>
            </a:r>
          </a:p>
          <a:p>
            <a:endParaRPr lang="en-US" dirty="0" smtClean="0"/>
          </a:p>
          <a:p>
            <a:r>
              <a:rPr lang="en-US" dirty="0" smtClean="0"/>
              <a:t>Some users had been storing data files.</a:t>
            </a:r>
          </a:p>
          <a:p>
            <a:endParaRPr lang="en-US" dirty="0" smtClean="0"/>
          </a:p>
          <a:p>
            <a:r>
              <a:rPr lang="en-US" dirty="0" smtClean="0"/>
              <a:t>Other users have left DUNE</a:t>
            </a:r>
          </a:p>
          <a:p>
            <a:endParaRPr lang="en-US" dirty="0" smtClean="0"/>
          </a:p>
          <a:p>
            <a:r>
              <a:rPr lang="en-US" dirty="0" smtClean="0"/>
              <a:t>But there is a lot of useful work in these files too.</a:t>
            </a:r>
          </a:p>
          <a:p>
            <a:endParaRPr lang="en-US" dirty="0" smtClean="0"/>
          </a:p>
          <a:p>
            <a:r>
              <a:rPr lang="en-US" dirty="0" smtClean="0"/>
              <a:t>Some of it can be archived (data disk, </a:t>
            </a:r>
            <a:r>
              <a:rPr lang="en-US" dirty="0" err="1" smtClean="0"/>
              <a:t>dCache</a:t>
            </a:r>
            <a:r>
              <a:rPr lang="en-US" dirty="0" smtClean="0"/>
              <a:t>, tape..)</a:t>
            </a:r>
          </a:p>
          <a:p>
            <a:endParaRPr lang="en-US" dirty="0" smtClean="0"/>
          </a:p>
          <a:p>
            <a:r>
              <a:rPr lang="en-US" dirty="0" smtClean="0"/>
              <a:t>In a pinch, there is an admin machine that has permission over all </a:t>
            </a:r>
            <a:r>
              <a:rPr lang="en-US" dirty="0" err="1" smtClean="0"/>
              <a:t>lbne</a:t>
            </a:r>
            <a:r>
              <a:rPr lang="en-US" dirty="0" smtClean="0"/>
              <a:t> files</a:t>
            </a:r>
          </a:p>
          <a:p>
            <a:endParaRPr lang="en-US"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7</a:t>
            </a:fld>
            <a:endParaRPr lang="en-US" dirty="0"/>
          </a:p>
        </p:txBody>
      </p:sp>
    </p:spTree>
    <p:extLst>
      <p:ext uri="{BB962C8B-B14F-4D97-AF65-F5344CB8AC3E}">
        <p14:creationId xmlns:p14="http://schemas.microsoft.com/office/powerpoint/2010/main" val="111220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KCA News</a:t>
            </a:r>
            <a:endParaRPr lang="en-US" dirty="0"/>
          </a:p>
        </p:txBody>
      </p:sp>
      <p:sp>
        <p:nvSpPr>
          <p:cNvPr id="9" name="Content Placeholder 8"/>
          <p:cNvSpPr>
            <a:spLocks noGrp="1"/>
          </p:cNvSpPr>
          <p:nvPr>
            <p:ph idx="11"/>
          </p:nvPr>
        </p:nvSpPr>
        <p:spPr/>
        <p:txBody>
          <a:bodyPr/>
          <a:lstStyle/>
          <a:p>
            <a:r>
              <a:rPr lang="en-US" dirty="0" smtClean="0"/>
              <a:t>Kerberos Certificate Authority</a:t>
            </a:r>
          </a:p>
          <a:p>
            <a:r>
              <a:rPr lang="en-US" dirty="0" smtClean="0"/>
              <a:t>certificates used for job submission and operation, and web authentication.  Some </a:t>
            </a:r>
            <a:r>
              <a:rPr lang="en-US" dirty="0" err="1" smtClean="0"/>
              <a:t>ifdh</a:t>
            </a:r>
            <a:r>
              <a:rPr lang="en-US" dirty="0" smtClean="0"/>
              <a:t> commands need a KCA certificate </a:t>
            </a:r>
            <a:r>
              <a:rPr lang="en-US" dirty="0" err="1" smtClean="0"/>
              <a:t>obtatined</a:t>
            </a:r>
            <a:r>
              <a:rPr lang="en-US" dirty="0" smtClean="0"/>
              <a:t> with KX509.</a:t>
            </a:r>
          </a:p>
          <a:p>
            <a:r>
              <a:rPr lang="en-US" dirty="0" smtClean="0"/>
              <a:t>Certificates have a lifetime of 7 days</a:t>
            </a:r>
            <a:endParaRPr lang="en-US" dirty="0"/>
          </a:p>
          <a:p>
            <a:pPr marL="342900" indent="-342900"/>
            <a:r>
              <a:rPr lang="en-US" dirty="0" smtClean="0"/>
              <a:t>Moving to SHA2 (SHA1 is being deprecated, concerns over the</a:t>
            </a:r>
          </a:p>
          <a:p>
            <a:pPr marL="0" indent="0">
              <a:buNone/>
            </a:pPr>
            <a:r>
              <a:rPr lang="en-US" dirty="0"/>
              <a:t> </a:t>
            </a:r>
            <a:r>
              <a:rPr lang="en-US" dirty="0" smtClean="0"/>
              <a:t> integrity of the hash).  </a:t>
            </a:r>
          </a:p>
          <a:p>
            <a:pPr marL="342900" indent="-342900"/>
            <a:r>
              <a:rPr lang="en-US" dirty="0" smtClean="0"/>
              <a:t>each experiment and each application needs to test the new certs (</a:t>
            </a:r>
            <a:r>
              <a:rPr lang="en-US" dirty="0" err="1" smtClean="0"/>
              <a:t>jobsub</a:t>
            </a:r>
            <a:r>
              <a:rPr lang="en-US" dirty="0" smtClean="0"/>
              <a:t> and </a:t>
            </a:r>
            <a:r>
              <a:rPr lang="en-US" dirty="0" err="1" smtClean="0"/>
              <a:t>ifdh</a:t>
            </a:r>
            <a:r>
              <a:rPr lang="en-US" dirty="0" smtClean="0"/>
              <a:t> have teams for development/testing)</a:t>
            </a:r>
          </a:p>
          <a:p>
            <a:pPr marL="0" indent="0">
              <a:buNone/>
            </a:pPr>
            <a:endParaRPr lang="en-US" dirty="0"/>
          </a:p>
          <a:p>
            <a:pPr marL="0" indent="0">
              <a:buNone/>
            </a:pPr>
            <a:endParaRPr lang="en-US" dirty="0" smtClean="0"/>
          </a:p>
          <a:p>
            <a:pPr marL="0" indent="0">
              <a:buNone/>
            </a:pPr>
            <a:r>
              <a:rPr lang="en-US" dirty="0" smtClean="0">
                <a:hlinkClick r:id="rId2"/>
              </a:rPr>
              <a:t>KCA presentation to CS Liaisons</a:t>
            </a:r>
            <a:endParaRPr lang="en-US" dirty="0" smtClean="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8</a:t>
            </a:fld>
            <a:endParaRPr lang="en-US" dirty="0"/>
          </a:p>
        </p:txBody>
      </p:sp>
    </p:spTree>
    <p:extLst>
      <p:ext uri="{BB962C8B-B14F-4D97-AF65-F5344CB8AC3E}">
        <p14:creationId xmlns:p14="http://schemas.microsoft.com/office/powerpoint/2010/main" val="2547692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smtClean="0"/>
              <a:t>Fermigrid</a:t>
            </a:r>
            <a:r>
              <a:rPr lang="en-US" dirty="0" smtClean="0"/>
              <a:t> Job Efficiency Web Pages</a:t>
            </a:r>
            <a:endParaRPr lang="en-US" dirty="0"/>
          </a:p>
        </p:txBody>
      </p:sp>
      <p:sp>
        <p:nvSpPr>
          <p:cNvPr id="9" name="Content Placeholder 8"/>
          <p:cNvSpPr>
            <a:spLocks noGrp="1"/>
          </p:cNvSpPr>
          <p:nvPr>
            <p:ph idx="11"/>
          </p:nvPr>
        </p:nvSpPr>
        <p:spPr/>
        <p:txBody>
          <a:bodyPr/>
          <a:lstStyle/>
          <a:p>
            <a:pPr marL="0" indent="0">
              <a:buNone/>
            </a:pPr>
            <a:r>
              <a:rPr lang="en-US" dirty="0" smtClean="0"/>
              <a:t>Some jobs wait long times for </a:t>
            </a:r>
            <a:r>
              <a:rPr lang="en-US" dirty="0" err="1" smtClean="0"/>
              <a:t>i</a:t>
            </a:r>
            <a:r>
              <a:rPr lang="en-US" dirty="0" smtClean="0"/>
              <a:t>/o, occupying a slot that could be used for computing.</a:t>
            </a:r>
          </a:p>
          <a:p>
            <a:pPr marL="0" indent="0">
              <a:buNone/>
            </a:pPr>
            <a:endParaRPr lang="en-US" dirty="0"/>
          </a:p>
          <a:p>
            <a:pPr marL="0" indent="0">
              <a:buNone/>
            </a:pPr>
            <a:r>
              <a:rPr lang="en-US" dirty="0" smtClean="0"/>
              <a:t>Important to chase down worst workflows and see how to improve the fraction of the time the job is doing useful work.</a:t>
            </a:r>
          </a:p>
          <a:p>
            <a:pPr marL="0" indent="0">
              <a:buNone/>
            </a:pPr>
            <a:endParaRPr lang="en-US" dirty="0"/>
          </a:p>
          <a:p>
            <a:pPr marL="0" indent="0">
              <a:buNone/>
            </a:pPr>
            <a:r>
              <a:rPr lang="en-US" dirty="0" smtClean="0"/>
              <a:t>Daily, weekly, and monthly reports of low-efficiency jobs:</a:t>
            </a:r>
          </a:p>
          <a:p>
            <a:pPr marL="0" indent="0">
              <a:buNone/>
            </a:pPr>
            <a:endParaRPr lang="en-US" dirty="0"/>
          </a:p>
          <a:p>
            <a:r>
              <a:rPr lang="en-US" sz="1800" u="sng" dirty="0" smtClean="0">
                <a:hlinkClick r:id="rId2"/>
              </a:rPr>
              <a:t>http</a:t>
            </a:r>
            <a:r>
              <a:rPr lang="en-US" sz="1800" u="sng" dirty="0">
                <a:hlinkClick r:id="rId2"/>
              </a:rPr>
              <a:t>://web1.fnal.gov/scoreboard/daily_reports/fife-efficiency.daily.latest</a:t>
            </a:r>
          </a:p>
          <a:p>
            <a:r>
              <a:rPr lang="en-US" sz="1800" u="sng" dirty="0">
                <a:hlinkClick r:id="rId3"/>
              </a:rPr>
              <a:t>http://web1.fnal.gov/scoreboard/weekly_reports/fife-efficiency.weekly.latest</a:t>
            </a:r>
          </a:p>
          <a:p>
            <a:r>
              <a:rPr lang="en-US" sz="1800" u="sng" dirty="0">
                <a:hlinkClick r:id="rId4"/>
              </a:rPr>
              <a:t>http://web1.fnal.gov/scoreboard/monthly_reports/fife-</a:t>
            </a:r>
            <a:r>
              <a:rPr lang="en-US" sz="1800" u="sng" dirty="0" smtClean="0">
                <a:hlinkClick r:id="rId4"/>
              </a:rPr>
              <a:t>efficiency.monthly.latest</a:t>
            </a:r>
            <a:endParaRPr lang="en-US" sz="1800" u="sng" dirty="0" smtClean="0"/>
          </a:p>
          <a:p>
            <a:endParaRPr lang="en-US" sz="1800" u="sng" dirty="0"/>
          </a:p>
          <a:p>
            <a:pPr marL="0" indent="0">
              <a:buNone/>
            </a:pPr>
            <a:r>
              <a:rPr lang="en-US" sz="2000" dirty="0"/>
              <a:t>Can contact users and try to help them.  Frequently they already know (“Why isn’t my job finishing faster?”)</a:t>
            </a:r>
          </a:p>
          <a:p>
            <a:pPr marL="0" indent="0">
              <a:buNone/>
            </a:pPr>
            <a:endParaRPr lang="en-US" sz="1800" dirty="0"/>
          </a:p>
          <a:p>
            <a:pPr marL="0" indent="0">
              <a:buNone/>
            </a:pPr>
            <a:endParaRPr lang="en-US" sz="1800" dirty="0"/>
          </a:p>
        </p:txBody>
      </p:sp>
      <p:sp>
        <p:nvSpPr>
          <p:cNvPr id="3" name="Date Placeholder 2"/>
          <p:cNvSpPr>
            <a:spLocks noGrp="1"/>
          </p:cNvSpPr>
          <p:nvPr>
            <p:ph type="dt" sz="half" idx="2"/>
          </p:nvPr>
        </p:nvSpPr>
        <p:spPr/>
        <p:txBody>
          <a:bodyPr/>
          <a:lstStyle/>
          <a:p>
            <a:pPr>
              <a:defRPr/>
            </a:pPr>
            <a:r>
              <a:rPr lang="en-US" smtClean="0">
                <a:latin typeface="Helvetica"/>
                <a:cs typeface="Helvetica"/>
              </a:rPr>
              <a:t>11.03.15</a:t>
            </a: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en-US" smtClean="0"/>
              <a:t>Tom Junk | DUNE S&amp;C News &amp; Announcements</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9</a:t>
            </a:fld>
            <a:endParaRPr lang="en-US" dirty="0"/>
          </a:p>
        </p:txBody>
      </p:sp>
    </p:spTree>
    <p:extLst>
      <p:ext uri="{BB962C8B-B14F-4D97-AF65-F5344CB8AC3E}">
        <p14:creationId xmlns:p14="http://schemas.microsoft.com/office/powerpoint/2010/main" val="4073961954"/>
      </p:ext>
    </p:extLst>
  </p:cSld>
  <p:clrMapOvr>
    <a:masterClrMapping/>
  </p:clrMapOvr>
</p:sld>
</file>

<file path=ppt/theme/theme1.xml><?xml version="1.0" encoding="utf-8"?>
<a:theme xmlns:a="http://schemas.openxmlformats.org/drawingml/2006/main" name="Dune Template">
  <a:themeElements>
    <a:clrScheme name="DUNE">
      <a:dk1>
        <a:srgbClr val="BC5F2B"/>
      </a:dk1>
      <a:lt1>
        <a:sysClr val="window" lastClr="FFFFFF"/>
      </a:lt1>
      <a:dk2>
        <a:srgbClr val="3C5A77"/>
      </a:dk2>
      <a:lt2>
        <a:srgbClr val="F37C23"/>
      </a:lt2>
      <a:accent1>
        <a:srgbClr val="4F81BD"/>
      </a:accent1>
      <a:accent2>
        <a:srgbClr val="FFFFFF"/>
      </a:accent2>
      <a:accent3>
        <a:srgbClr val="FFFFFF"/>
      </a:accent3>
      <a:accent4>
        <a:srgbClr val="FFFFFF"/>
      </a:accent4>
      <a:accent5>
        <a:srgbClr val="FFFFFF"/>
      </a:accent5>
      <a:accent6>
        <a:srgbClr val="FFFFF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Dune Template.potx</Template>
  <TotalTime>1217</TotalTime>
  <Words>1830</Words>
  <Application>Microsoft Macintosh PowerPoint</Application>
  <PresentationFormat>On-screen Show (4:3)</PresentationFormat>
  <Paragraphs>222</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Dune Template</vt:lpstr>
      <vt:lpstr>LBNF Content-Footer Theme</vt:lpstr>
      <vt:lpstr>DUNE Software and Computing  News and Announcements</vt:lpstr>
      <vt:lpstr>New FIFEMON</vt:lpstr>
      <vt:lpstr>Fermigrid Batch Operations News</vt:lpstr>
      <vt:lpstr>Fermigrid Batch Operations News</vt:lpstr>
      <vt:lpstr>Migration away from AFS at Fermilab</vt:lpstr>
      <vt:lpstr>dCache News</vt:lpstr>
      <vt:lpstr>Speaking of Disk Space ...</vt:lpstr>
      <vt:lpstr>KCA News</vt:lpstr>
      <vt:lpstr>Fermigrid Job Efficiency Web Pages</vt:lpstr>
      <vt:lpstr>Upcoming SCPMT Requests</vt:lpstr>
      <vt:lpstr>Computing Model Document</vt:lpstr>
      <vt:lpstr>art News</vt:lpstr>
      <vt:lpstr>art News</vt:lpstr>
      <vt:lpstr>35t Computing News</vt:lpstr>
      <vt:lpstr>35t Computing News</vt:lpstr>
      <vt:lpstr>SAM Tools for Analysis Users</vt:lpstr>
      <vt:lpstr>Cleaning up Old LArSoft Releases in /grid/fermiapp</vt:lpstr>
      <vt:lpstr>Simulations for Neutrinos Meeting Summary</vt:lpstr>
    </vt:vector>
  </TitlesOfParts>
  <Company>Sandbox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Sandbox Studio</dc:creator>
  <cp:lastModifiedBy>Thomas R. Junk</cp:lastModifiedBy>
  <cp:revision>112</cp:revision>
  <dcterms:created xsi:type="dcterms:W3CDTF">2015-04-30T14:29:22Z</dcterms:created>
  <dcterms:modified xsi:type="dcterms:W3CDTF">2015-11-03T05:17:45Z</dcterms:modified>
</cp:coreProperties>
</file>