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4"/>
  </p:notesMasterIdLst>
  <p:handoutMasterIdLst>
    <p:handoutMasterId r:id="rId15"/>
  </p:handoutMasterIdLst>
  <p:sldIdLst>
    <p:sldId id="265" r:id="rId3"/>
    <p:sldId id="267" r:id="rId4"/>
    <p:sldId id="269" r:id="rId5"/>
    <p:sldId id="270" r:id="rId6"/>
    <p:sldId id="271" r:id="rId7"/>
    <p:sldId id="268" r:id="rId8"/>
    <p:sldId id="272" r:id="rId9"/>
    <p:sldId id="273" r:id="rId10"/>
    <p:sldId id="274" r:id="rId11"/>
    <p:sldId id="275" r:id="rId12"/>
    <p:sldId id="276" r:id="rId1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728"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0BD03C46-837D-A74A-A399-8B8C92D7E4CD}" type="datetimeFigureOut">
              <a:rPr lang="en-US"/>
              <a:pPr>
                <a:defRPr/>
              </a:pPr>
              <a:t>11/8/15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56E23BB9-FB6E-5343-B72F-25378F36A28A}" type="slidenum">
              <a:rPr lang="en-US"/>
              <a:pPr>
                <a:defRPr/>
              </a:pPr>
              <a:t>‹#›</a:t>
            </a:fld>
            <a:endParaRPr lang="en-US" dirty="0"/>
          </a:p>
        </p:txBody>
      </p:sp>
    </p:spTree>
    <p:extLst>
      <p:ext uri="{BB962C8B-B14F-4D97-AF65-F5344CB8AC3E}">
        <p14:creationId xmlns:p14="http://schemas.microsoft.com/office/powerpoint/2010/main" val="27581703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E0820DC0-868E-704B-AB11-5671B6D13F48}" type="datetimeFigureOut">
              <a:rPr lang="en-US"/>
              <a:pPr>
                <a:defRPr/>
              </a:pPr>
              <a:t>11/8/15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C50C48FF-D6D0-3742-9F75-C62F4D54431D}" type="slidenum">
              <a:rPr lang="en-US"/>
              <a:pPr>
                <a:defRPr/>
              </a:pPr>
              <a:t>‹#›</a:t>
            </a:fld>
            <a:endParaRPr lang="en-US" dirty="0"/>
          </a:p>
        </p:txBody>
      </p:sp>
    </p:spTree>
    <p:extLst>
      <p:ext uri="{BB962C8B-B14F-4D97-AF65-F5344CB8AC3E}">
        <p14:creationId xmlns:p14="http://schemas.microsoft.com/office/powerpoint/2010/main" val="390749565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0C48FF-D6D0-3742-9F75-C62F4D54431D}" type="slidenum">
              <a:rPr lang="en-US" smtClean="0"/>
              <a:pPr>
                <a:defRPr/>
              </a:pPr>
              <a:t>11</a:t>
            </a:fld>
            <a:endParaRPr lang="en-US" dirty="0"/>
          </a:p>
        </p:txBody>
      </p:sp>
    </p:spTree>
    <p:extLst>
      <p:ext uri="{BB962C8B-B14F-4D97-AF65-F5344CB8AC3E}">
        <p14:creationId xmlns:p14="http://schemas.microsoft.com/office/powerpoint/2010/main" val="243244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59706713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004C97"/>
                </a:solidFill>
              </a:defRPr>
            </a:lvl1p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lvl1pPr>
              <a:defRPr sz="900">
                <a:solidFill>
                  <a:srgbClr val="004C97"/>
                </a:solidFill>
              </a:defRPr>
            </a:lvl1pPr>
          </a:lstStyle>
          <a:p>
            <a:pPr>
              <a:defRPr/>
            </a:pPr>
            <a:fld id="{EE45CFD0-B7CF-4046-A294-3054083D0904}" type="slidenum">
              <a:rPr lang="en-US"/>
              <a:pPr>
                <a:defRPr/>
              </a:pPr>
              <a:t>‹#›</a:t>
            </a:fld>
            <a:endParaRPr lang="en-US" dirty="0"/>
          </a:p>
        </p:txBody>
      </p:sp>
    </p:spTree>
    <p:extLst>
      <p:ext uri="{BB962C8B-B14F-4D97-AF65-F5344CB8AC3E}">
        <p14:creationId xmlns:p14="http://schemas.microsoft.com/office/powerpoint/2010/main" val="390079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fld id="{223D2B6A-E5B0-E04D-BD81-52EB9B604D4B}" type="datetime1">
              <a:rPr lang="en-US" smtClean="0"/>
              <a:t>11/8/15</a:t>
            </a:fld>
            <a:endParaRPr lang="en-US" dirty="0"/>
          </a:p>
        </p:txBody>
      </p:sp>
      <p:sp>
        <p:nvSpPr>
          <p:cNvPr id="8" name="Footer Placeholder 4"/>
          <p:cNvSpPr>
            <a:spLocks noGrp="1"/>
          </p:cNvSpPr>
          <p:nvPr>
            <p:ph type="ftr" sz="quarter" idx="20"/>
          </p:nvPr>
        </p:nvSpPr>
        <p:spPr/>
        <p:txBody>
          <a:bodyPr/>
          <a:lstStyle>
            <a:lvl1pPr>
              <a:defRPr/>
            </a:lvl1pPr>
          </a:lstStyle>
          <a:p>
            <a:pPr>
              <a:defRPr/>
            </a:pPr>
            <a:r>
              <a:rPr lang="en-US" dirty="0" smtClean="0"/>
              <a:t>M. Rominsky | FTBF Annual Review</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DFE3D134-9BFC-D64A-BC3E-47EB24F6F24C}" type="slidenum">
              <a:rPr lang="en-US"/>
              <a:pPr>
                <a:defRPr/>
              </a:pPr>
              <a:t>‹#›</a:t>
            </a:fld>
            <a:endParaRPr lang="en-US" dirty="0"/>
          </a:p>
        </p:txBody>
      </p:sp>
    </p:spTree>
    <p:extLst>
      <p:ext uri="{BB962C8B-B14F-4D97-AF65-F5344CB8AC3E}">
        <p14:creationId xmlns:p14="http://schemas.microsoft.com/office/powerpoint/2010/main" val="408928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fld id="{1E2918F2-F69A-D246-AFC0-F05BB2D77226}" type="datetime1">
              <a:rPr lang="en-US" smtClean="0"/>
              <a:t>11/8/15</a:t>
            </a:fld>
            <a:endParaRPr lang="en-US" dirty="0"/>
          </a:p>
        </p:txBody>
      </p:sp>
      <p:sp>
        <p:nvSpPr>
          <p:cNvPr id="6" name="Footer Placeholder 4"/>
          <p:cNvSpPr>
            <a:spLocks noGrp="1"/>
          </p:cNvSpPr>
          <p:nvPr>
            <p:ph type="ftr" sz="quarter" idx="17"/>
          </p:nvPr>
        </p:nvSpPr>
        <p:spPr/>
        <p:txBody>
          <a:bodyPr/>
          <a:lstStyle>
            <a:lvl1pPr>
              <a:defRPr/>
            </a:lvl1pPr>
          </a:lstStyle>
          <a:p>
            <a:pPr>
              <a:defRPr/>
            </a:pPr>
            <a:r>
              <a:rPr lang="en-US" dirty="0" smtClean="0"/>
              <a:t>M. Rominsky | FTBF Annual Review</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39C7C262-4BAB-0845-82FA-3C66DD610FC8}" type="slidenum">
              <a:rPr lang="en-US"/>
              <a:pPr>
                <a:defRPr/>
              </a:pPr>
              <a:t>‹#›</a:t>
            </a:fld>
            <a:endParaRPr lang="en-US" dirty="0"/>
          </a:p>
        </p:txBody>
      </p:sp>
    </p:spTree>
    <p:extLst>
      <p:ext uri="{BB962C8B-B14F-4D97-AF65-F5344CB8AC3E}">
        <p14:creationId xmlns:p14="http://schemas.microsoft.com/office/powerpoint/2010/main" val="352325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BF243E3-17A3-A047-B141-68A0159A8CF7}" type="datetime1">
              <a:rPr lang="en-US" smtClean="0"/>
              <a:t>11/8/15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M. Rominsky | FTBF Annual Review</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FFE7CFF1-1A40-F84F-8729-7B25ABE8C5E5}" type="slidenum">
              <a:rPr lang="en-US"/>
              <a:pPr>
                <a:defRPr/>
              </a:pPr>
              <a:t>‹#›</a:t>
            </a:fld>
            <a:endParaRPr lang="en-US" dirty="0"/>
          </a:p>
        </p:txBody>
      </p:sp>
    </p:spTree>
    <p:extLst>
      <p:ext uri="{BB962C8B-B14F-4D97-AF65-F5344CB8AC3E}">
        <p14:creationId xmlns:p14="http://schemas.microsoft.com/office/powerpoint/2010/main" val="2774080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ln/>
        </p:spPr>
        <p:txBody>
          <a:bodyPr/>
          <a:lstStyle>
            <a:lvl1pPr>
              <a:defRPr/>
            </a:lvl1pPr>
          </a:lstStyle>
          <a:p>
            <a:pPr>
              <a:defRPr/>
            </a:pPr>
            <a:fld id="{8DEF994C-1568-E441-9C59-26508CFB8537}" type="datetime1">
              <a:rPr lang="en-US" smtClean="0"/>
              <a:t>11/8/15</a:t>
            </a:fld>
            <a:endParaRPr lang="en-US" dirty="0"/>
          </a:p>
        </p:txBody>
      </p:sp>
      <p:sp>
        <p:nvSpPr>
          <p:cNvPr id="4" name="Footer Placeholder 4"/>
          <p:cNvSpPr>
            <a:spLocks noGrp="1"/>
          </p:cNvSpPr>
          <p:nvPr>
            <p:ph type="ftr" sz="quarter" idx="15"/>
          </p:nvPr>
        </p:nvSpPr>
        <p:spPr>
          <a:ln/>
        </p:spPr>
        <p:txBody>
          <a:bodyPr/>
          <a:lstStyle>
            <a:lvl1pPr>
              <a:defRPr/>
            </a:lvl1pPr>
          </a:lstStyle>
          <a:p>
            <a:pPr>
              <a:defRPr/>
            </a:pPr>
            <a:r>
              <a:rPr lang="en-US" dirty="0" smtClean="0"/>
              <a:t>M. Rominsky | FTBF Annual Review</a:t>
            </a:r>
            <a:endParaRPr lang="en-US" b="1" dirty="0"/>
          </a:p>
        </p:txBody>
      </p:sp>
      <p:sp>
        <p:nvSpPr>
          <p:cNvPr id="5" name="Slide Number Placeholder 5"/>
          <p:cNvSpPr>
            <a:spLocks noGrp="1"/>
          </p:cNvSpPr>
          <p:nvPr>
            <p:ph type="sldNum" sz="quarter" idx="16"/>
          </p:nvPr>
        </p:nvSpPr>
        <p:spPr>
          <a:ln/>
        </p:spPr>
        <p:txBody>
          <a:bodyPr/>
          <a:lstStyle>
            <a:lvl1pPr>
              <a:defRPr/>
            </a:lvl1pPr>
          </a:lstStyle>
          <a:p>
            <a:pPr>
              <a:defRPr/>
            </a:pPr>
            <a:fld id="{34A9D752-D741-3F46-B6CF-D4DC5099DC58}" type="slidenum">
              <a:rPr lang="en-US"/>
              <a:pPr>
                <a:defRPr/>
              </a:pPr>
              <a:t>‹#›</a:t>
            </a:fld>
            <a:endParaRPr lang="en-US" dirty="0"/>
          </a:p>
        </p:txBody>
      </p:sp>
    </p:spTree>
    <p:extLst>
      <p:ext uri="{BB962C8B-B14F-4D97-AF65-F5344CB8AC3E}">
        <p14:creationId xmlns:p14="http://schemas.microsoft.com/office/powerpoint/2010/main" val="219644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ln/>
        </p:spPr>
        <p:txBody>
          <a:bodyPr/>
          <a:lstStyle>
            <a:lvl1pPr>
              <a:defRPr/>
            </a:lvl1pPr>
          </a:lstStyle>
          <a:p>
            <a:pPr>
              <a:defRPr/>
            </a:pPr>
            <a:fld id="{F3CDA4B3-170C-BA46-A101-BF3499F5FF29}" type="datetime1">
              <a:rPr lang="en-US" smtClean="0"/>
              <a:t>11/8/15</a:t>
            </a:fld>
            <a:endParaRPr lang="en-US" dirty="0"/>
          </a:p>
        </p:txBody>
      </p:sp>
      <p:sp>
        <p:nvSpPr>
          <p:cNvPr id="5" name="Footer Placeholder 4"/>
          <p:cNvSpPr>
            <a:spLocks noGrp="1"/>
          </p:cNvSpPr>
          <p:nvPr>
            <p:ph type="ftr" sz="quarter" idx="15"/>
          </p:nvPr>
        </p:nvSpPr>
        <p:spPr>
          <a:ln/>
        </p:spPr>
        <p:txBody>
          <a:bodyPr/>
          <a:lstStyle>
            <a:lvl1pPr>
              <a:defRPr/>
            </a:lvl1pPr>
          </a:lstStyle>
          <a:p>
            <a:pPr>
              <a:defRPr/>
            </a:pPr>
            <a:r>
              <a:rPr lang="en-US" dirty="0" smtClean="0"/>
              <a:t>M. Rominsky | FTBF Annual Review</a:t>
            </a:r>
            <a:endParaRPr lang="en-US" b="1" dirty="0"/>
          </a:p>
        </p:txBody>
      </p:sp>
      <p:sp>
        <p:nvSpPr>
          <p:cNvPr id="6" name="Slide Number Placeholder 5"/>
          <p:cNvSpPr>
            <a:spLocks noGrp="1"/>
          </p:cNvSpPr>
          <p:nvPr>
            <p:ph type="sldNum" sz="quarter" idx="16"/>
          </p:nvPr>
        </p:nvSpPr>
        <p:spPr>
          <a:ln/>
        </p:spPr>
        <p:txBody>
          <a:bodyPr/>
          <a:lstStyle>
            <a:lvl1pPr>
              <a:defRPr/>
            </a:lvl1pPr>
          </a:lstStyle>
          <a:p>
            <a:pPr>
              <a:defRPr/>
            </a:pPr>
            <a:fld id="{185BFBEF-F324-194B-ABCC-BA5CE91074FA}" type="slidenum">
              <a:rPr lang="en-US"/>
              <a:pPr>
                <a:defRPr/>
              </a:pPr>
              <a:t>‹#›</a:t>
            </a:fld>
            <a:endParaRPr lang="en-US" dirty="0"/>
          </a:p>
        </p:txBody>
      </p:sp>
    </p:spTree>
    <p:extLst>
      <p:ext uri="{BB962C8B-B14F-4D97-AF65-F5344CB8AC3E}">
        <p14:creationId xmlns:p14="http://schemas.microsoft.com/office/powerpoint/2010/main" val="194414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ln/>
        </p:spPr>
        <p:txBody>
          <a:bodyPr/>
          <a:lstStyle>
            <a:lvl1pPr>
              <a:defRPr/>
            </a:lvl1pPr>
          </a:lstStyle>
          <a:p>
            <a:pPr>
              <a:defRPr/>
            </a:pPr>
            <a:fld id="{90CEE8A0-9D72-D249-BD93-762372AE804E}" type="datetime1">
              <a:rPr lang="en-US" smtClean="0"/>
              <a:t>11/8/15</a:t>
            </a:fld>
            <a:endParaRPr lang="en-US" dirty="0"/>
          </a:p>
        </p:txBody>
      </p:sp>
      <p:sp>
        <p:nvSpPr>
          <p:cNvPr id="5" name="Footer Placeholder 4"/>
          <p:cNvSpPr>
            <a:spLocks noGrp="1"/>
          </p:cNvSpPr>
          <p:nvPr>
            <p:ph type="ftr" sz="quarter" idx="11"/>
          </p:nvPr>
        </p:nvSpPr>
        <p:spPr>
          <a:ln/>
        </p:spPr>
        <p:txBody>
          <a:bodyPr/>
          <a:lstStyle>
            <a:lvl1pPr>
              <a:defRPr/>
            </a:lvl1pPr>
          </a:lstStyle>
          <a:p>
            <a:pPr>
              <a:defRPr/>
            </a:pPr>
            <a:r>
              <a:rPr lang="en-US" dirty="0" smtClean="0"/>
              <a:t>M. Rominsky | FTBF Annual Review</a:t>
            </a:r>
            <a:endParaRPr lang="en-US" b="1" dirty="0"/>
          </a:p>
        </p:txBody>
      </p:sp>
      <p:sp>
        <p:nvSpPr>
          <p:cNvPr id="8" name="Slide Number Placeholder 5"/>
          <p:cNvSpPr>
            <a:spLocks noGrp="1"/>
          </p:cNvSpPr>
          <p:nvPr>
            <p:ph type="sldNum" sz="quarter" idx="12"/>
          </p:nvPr>
        </p:nvSpPr>
        <p:spPr>
          <a:ln/>
        </p:spPr>
        <p:txBody>
          <a:bodyPr/>
          <a:lstStyle>
            <a:lvl1pPr>
              <a:defRPr/>
            </a:lvl1pPr>
          </a:lstStyle>
          <a:p>
            <a:pPr>
              <a:defRPr/>
            </a:pPr>
            <a:fld id="{2DB5A750-9F7F-F849-8569-A0A064953C4B}" type="slidenum">
              <a:rPr lang="en-US"/>
              <a:pPr>
                <a:defRPr/>
              </a:pPr>
              <a:t>‹#›</a:t>
            </a:fld>
            <a:endParaRPr lang="en-US" dirty="0"/>
          </a:p>
        </p:txBody>
      </p:sp>
    </p:spTree>
    <p:extLst>
      <p:ext uri="{BB962C8B-B14F-4D97-AF65-F5344CB8AC3E}">
        <p14:creationId xmlns:p14="http://schemas.microsoft.com/office/powerpoint/2010/main" val="56438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ln/>
        </p:spPr>
        <p:txBody>
          <a:bodyPr/>
          <a:lstStyle>
            <a:lvl1pPr>
              <a:defRPr/>
            </a:lvl1pPr>
          </a:lstStyle>
          <a:p>
            <a:pPr>
              <a:defRPr/>
            </a:pPr>
            <a:fld id="{B239BFCE-4EC9-DC48-8B7A-FDC475967BDB}" type="datetime1">
              <a:rPr lang="en-US" smtClean="0"/>
              <a:t>11/8/15</a:t>
            </a:fld>
            <a:endParaRPr lang="en-US" dirty="0"/>
          </a:p>
        </p:txBody>
      </p:sp>
      <p:sp>
        <p:nvSpPr>
          <p:cNvPr id="11" name="Footer Placeholder 4"/>
          <p:cNvSpPr>
            <a:spLocks noGrp="1"/>
          </p:cNvSpPr>
          <p:nvPr>
            <p:ph type="ftr" sz="quarter" idx="21"/>
          </p:nvPr>
        </p:nvSpPr>
        <p:spPr>
          <a:ln/>
        </p:spPr>
        <p:txBody>
          <a:bodyPr/>
          <a:lstStyle>
            <a:lvl1pPr>
              <a:defRPr/>
            </a:lvl1pPr>
          </a:lstStyle>
          <a:p>
            <a:pPr>
              <a:defRPr/>
            </a:pPr>
            <a:r>
              <a:rPr lang="en-US" dirty="0" smtClean="0"/>
              <a:t>M. Rominsky | FTBF Annual Review</a:t>
            </a:r>
            <a:endParaRPr lang="en-US" b="1" dirty="0"/>
          </a:p>
        </p:txBody>
      </p:sp>
      <p:sp>
        <p:nvSpPr>
          <p:cNvPr id="12" name="Slide Number Placeholder 5"/>
          <p:cNvSpPr>
            <a:spLocks noGrp="1"/>
          </p:cNvSpPr>
          <p:nvPr>
            <p:ph type="sldNum" sz="quarter" idx="22"/>
          </p:nvPr>
        </p:nvSpPr>
        <p:spPr>
          <a:ln/>
        </p:spPr>
        <p:txBody>
          <a:bodyPr/>
          <a:lstStyle>
            <a:lvl1pPr>
              <a:defRPr/>
            </a:lvl1pPr>
          </a:lstStyle>
          <a:p>
            <a:pPr>
              <a:defRPr/>
            </a:pPr>
            <a:fld id="{182A4E34-7FB8-0444-97B3-7892E60DB9FA}" type="slidenum">
              <a:rPr lang="en-US"/>
              <a:pPr>
                <a:defRPr/>
              </a:pPr>
              <a:t>‹#›</a:t>
            </a:fld>
            <a:endParaRPr lang="en-US" dirty="0"/>
          </a:p>
        </p:txBody>
      </p:sp>
    </p:spTree>
    <p:extLst>
      <p:ext uri="{BB962C8B-B14F-4D97-AF65-F5344CB8AC3E}">
        <p14:creationId xmlns:p14="http://schemas.microsoft.com/office/powerpoint/2010/main" val="32020982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004C97"/>
                </a:solidFill>
                <a:latin typeface="Helvetica"/>
              </a:defRPr>
            </a:lvl1pPr>
          </a:lstStyle>
          <a:p>
            <a:pPr>
              <a:defRPr/>
            </a:pPr>
            <a:fld id="{2074BFD5-9E3A-E743-9A77-CD3A21C6F5FE}" type="datetime1">
              <a:rPr lang="en-US" smtClean="0"/>
              <a:t>11/8/15</a:t>
            </a:fld>
            <a:endParaRPr 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defRPr>
            </a:lvl1pPr>
          </a:lstStyle>
          <a:p>
            <a:pPr>
              <a:defRPr/>
            </a:pPr>
            <a:r>
              <a:rPr lang="en-US" dirty="0" smtClean="0"/>
              <a:t>M. Rominsky | FTBF Annual Review</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004C97"/>
                </a:solidFill>
                <a:latin typeface="Helvetica"/>
              </a:defRPr>
            </a:lvl1pPr>
          </a:lstStyle>
          <a:p>
            <a:pPr>
              <a:defRPr/>
            </a:pPr>
            <a:fld id="{DABF6AC0-9152-4141-994B-B9F477C1AD17}" type="slidenum">
              <a:rPr lang="en-US"/>
              <a:pPr>
                <a:defRPr/>
              </a:pPr>
              <a:t>‹#›</a:t>
            </a:fld>
            <a:endParaRPr 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 id="2147484079" r:id="rId3"/>
    <p:sldLayoutId id="2147484080" r:id="rId4"/>
    <p:sldLayoutId id="2147484081" r:id="rId5"/>
  </p:sldLayoutIdLst>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charset="0"/>
                <a:cs typeface="Helvetica" charset="0"/>
              </a:defRPr>
            </a:lvl1pPr>
          </a:lstStyle>
          <a:p>
            <a:pPr>
              <a:defRPr/>
            </a:pPr>
            <a:fld id="{065349E0-F1EB-014E-BCCF-697E96543502}" type="datetime1">
              <a:rPr lang="en-US" smtClean="0"/>
              <a:t>11/8/15</a:t>
            </a:fld>
            <a:endParaRPr 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defRPr>
            </a:lvl1pPr>
          </a:lstStyle>
          <a:p>
            <a:pPr>
              <a:defRPr/>
            </a:pPr>
            <a:r>
              <a:rPr lang="en-US" dirty="0" smtClean="0"/>
              <a:t>M. Rominsky | FTBF Annual Review</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defRPr>
            </a:lvl1pPr>
          </a:lstStyle>
          <a:p>
            <a:pPr>
              <a:defRPr/>
            </a:pPr>
            <a:fld id="{8AE5F86F-F431-904B-A0D1-AA1BE8DC98E2}" type="slidenum">
              <a:rPr lang="en-US"/>
              <a:pPr>
                <a:defRPr/>
              </a:pPr>
              <a:t>‹#›</a:t>
            </a:fld>
            <a:endParaRPr lang="en-US" dirty="0"/>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Lst>
  <p:timing>
    <p:tnLst>
      <p:par>
        <p:cTn xmlns:p14="http://schemas.microsoft.com/office/powerpoint/2010/mai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smtClean="0">
                <a:latin typeface="Helvetica" charset="0"/>
              </a:rPr>
              <a:t>Update on Recommendations from Previous </a:t>
            </a:r>
            <a:r>
              <a:rPr lang="en-US" dirty="0" smtClean="0">
                <a:latin typeface="Helvetica" charset="0"/>
              </a:rPr>
              <a:t>Meeting </a:t>
            </a:r>
            <a:endParaRPr lang="en-US" dirty="0">
              <a:latin typeface="Helvetica" charset="0"/>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latin typeface="Helvetica" charset="0"/>
              </a:rPr>
              <a:t>Mandy Rominsky</a:t>
            </a:r>
            <a:endParaRPr lang="en-US" dirty="0">
              <a:latin typeface="Helvetica" charset="0"/>
            </a:endParaRPr>
          </a:p>
          <a:p>
            <a:r>
              <a:rPr lang="en-US" dirty="0" smtClean="0">
                <a:latin typeface="Helvetica" charset="0"/>
              </a:rPr>
              <a:t>FTBF Annual Review </a:t>
            </a:r>
            <a:endParaRPr lang="en-US" dirty="0">
              <a:latin typeface="Helvetica" charset="0"/>
            </a:endParaRPr>
          </a:p>
          <a:p>
            <a:r>
              <a:rPr lang="en-US" dirty="0" smtClean="0">
                <a:latin typeface="Helvetica" charset="0"/>
              </a:rPr>
              <a:t>09 November 2015</a:t>
            </a:r>
            <a:endParaRPr lang="en-US" dirty="0">
              <a:latin typeface="Helvetica" charset="0"/>
            </a:endParaRPr>
          </a:p>
          <a:p>
            <a:endParaRPr lang="en-US" dirty="0">
              <a:latin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lvl="0"/>
            <a:r>
              <a:rPr lang="en-US" b="1" dirty="0"/>
              <a:t>Consider having regular users’ meetings.</a:t>
            </a:r>
            <a:endParaRPr lang="en-US" sz="2000" dirty="0"/>
          </a:p>
          <a:p>
            <a:pPr lvl="1"/>
            <a:r>
              <a:rPr lang="en-US" sz="2400" dirty="0"/>
              <a:t>This is a great suggestion. I am polling users’ to find out their opinions on the matter. So far there is has been very positive feedback and the goal will be to have a meeting in the summer of 2016. </a:t>
            </a:r>
            <a:endParaRPr lang="en-US" sz="2000" dirty="0"/>
          </a:p>
          <a:p>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10</a:t>
            </a:fld>
            <a:endParaRPr lang="en-US" dirty="0"/>
          </a:p>
        </p:txBody>
      </p:sp>
    </p:spTree>
    <p:extLst>
      <p:ext uri="{BB962C8B-B14F-4D97-AF65-F5344CB8AC3E}">
        <p14:creationId xmlns:p14="http://schemas.microsoft.com/office/powerpoint/2010/main" val="178881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lvl="0"/>
            <a:r>
              <a:rPr lang="en-US" b="1" dirty="0"/>
              <a:t>Examine streamlining safety training requirements. How can we ensure that we can turn around a new user within 24 hours of their arrival on site?</a:t>
            </a:r>
            <a:endParaRPr lang="en-US" sz="2000" dirty="0"/>
          </a:p>
          <a:p>
            <a:pPr lvl="1"/>
            <a:r>
              <a:rPr lang="en-US" sz="2400" dirty="0"/>
              <a:t>Many of the training requirements can be done ahead of time online. One of our procedures is that several weeks or months before users come, we collect their ID numbers and check their training. That gives them time to complete any online training they need to do and allows us to have enough time to arrange for classes if classes aren’t being offered during the users window.  </a:t>
            </a:r>
            <a:endParaRPr lang="en-US" sz="2000" dirty="0"/>
          </a:p>
          <a:p>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11</a:t>
            </a:fld>
            <a:endParaRPr lang="en-US" dirty="0"/>
          </a:p>
        </p:txBody>
      </p:sp>
    </p:spTree>
    <p:extLst>
      <p:ext uri="{BB962C8B-B14F-4D97-AF65-F5344CB8AC3E}">
        <p14:creationId xmlns:p14="http://schemas.microsoft.com/office/powerpoint/2010/main" val="342493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numCol="1" compatLnSpc="1">
            <a:prstTxWarp prst="textNoShape">
              <a:avLst/>
            </a:prstTxWarp>
          </a:bodyPr>
          <a:lstStyle/>
          <a:p>
            <a:r>
              <a:rPr lang="en-US" dirty="0" smtClean="0">
                <a:latin typeface="Helvetica" charset="0"/>
              </a:rPr>
              <a:t>Requests for More Information </a:t>
            </a:r>
            <a:endParaRPr lang="en-US" dirty="0">
              <a:latin typeface="Helvetica" charset="0"/>
            </a:endParaRPr>
          </a:p>
        </p:txBody>
      </p:sp>
      <p:sp>
        <p:nvSpPr>
          <p:cNvPr id="17410" name="Content Placeholder 2"/>
          <p:cNvSpPr>
            <a:spLocks noGrp="1"/>
          </p:cNvSpPr>
          <p:nvPr>
            <p:ph idx="1"/>
          </p:nvPr>
        </p:nvSpPr>
        <p:spPr bwMode="auto">
          <a:xfrm>
            <a:off x="228601" y="1042988"/>
            <a:ext cx="8433540" cy="49673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numCol="1" anchor="t" anchorCtr="0" compatLnSpc="1">
            <a:prstTxWarp prst="textNoShape">
              <a:avLst/>
            </a:prstTxWarp>
          </a:bodyPr>
          <a:lstStyle/>
          <a:p>
            <a:pPr lvl="0"/>
            <a:r>
              <a:rPr lang="en-US" sz="2000" b="1" dirty="0"/>
              <a:t>Do we have a list of requests that the facility is unable to fulfill? </a:t>
            </a:r>
            <a:endParaRPr lang="en-US" sz="2000" b="1" dirty="0" smtClean="0"/>
          </a:p>
          <a:p>
            <a:pPr lvl="1"/>
            <a:r>
              <a:rPr lang="en-US" sz="1800" dirty="0" smtClean="0"/>
              <a:t>Not anything official (at the moment) </a:t>
            </a:r>
          </a:p>
          <a:p>
            <a:pPr lvl="1"/>
            <a:r>
              <a:rPr lang="en-US" sz="1800" dirty="0" smtClean="0"/>
              <a:t>Most often, I hear requests for people to test radiation hardness. Also, people looking for &lt; 500 MeV beams to test in as well. </a:t>
            </a:r>
          </a:p>
          <a:p>
            <a:pPr lvl="1"/>
            <a:r>
              <a:rPr lang="en-US" sz="1800" dirty="0"/>
              <a:t>We have had some requests for a magnet. I have passed these requests on to the accelerator division and they are working on identifying a magnet that might fit users’ needs.</a:t>
            </a:r>
          </a:p>
          <a:p>
            <a:pPr lvl="1"/>
            <a:endParaRPr lang="en-US" sz="1800" dirty="0" smtClean="0"/>
          </a:p>
          <a:p>
            <a:r>
              <a:rPr lang="en-US" sz="2000" b="1" dirty="0" smtClean="0"/>
              <a:t>Some </a:t>
            </a:r>
            <a:r>
              <a:rPr lang="en-US" sz="2000" b="1" dirty="0"/>
              <a:t>of these users go to SLAC and others probably go to CERN. Is there a community that FTBF should be serving? For instance, low-energy hadrons or leptons? An irradiation facility?</a:t>
            </a:r>
            <a:endParaRPr lang="en-US" sz="2000" dirty="0"/>
          </a:p>
          <a:p>
            <a:pPr lvl="1"/>
            <a:r>
              <a:rPr lang="en-US" sz="1800" dirty="0" smtClean="0">
                <a:latin typeface="Helvetica" charset="0"/>
              </a:rPr>
              <a:t>I contacted CERN test beam users (list from previous committee meeting). </a:t>
            </a:r>
            <a:r>
              <a:rPr lang="en-US" sz="1800" dirty="0" smtClean="0">
                <a:latin typeface="Helvetica" charset="0"/>
              </a:rPr>
              <a:t>It’s more convenient for </a:t>
            </a:r>
            <a:r>
              <a:rPr lang="en-US" sz="1800" dirty="0" smtClean="0">
                <a:latin typeface="Helvetica" charset="0"/>
              </a:rPr>
              <a:t>European </a:t>
            </a:r>
            <a:r>
              <a:rPr lang="en-US" sz="1800" dirty="0" err="1" smtClean="0">
                <a:latin typeface="Helvetica" charset="0"/>
              </a:rPr>
              <a:t>collaboratos</a:t>
            </a:r>
            <a:r>
              <a:rPr lang="en-US" sz="1800" dirty="0" smtClean="0">
                <a:latin typeface="Helvetica" charset="0"/>
              </a:rPr>
              <a:t> to work at CERN. </a:t>
            </a:r>
            <a:r>
              <a:rPr lang="en-US" sz="1800" dirty="0" smtClean="0">
                <a:latin typeface="Helvetica" charset="0"/>
              </a:rPr>
              <a:t>However</a:t>
            </a:r>
            <a:r>
              <a:rPr lang="en-US" sz="1800" dirty="0" smtClean="0">
                <a:latin typeface="Helvetica" charset="0"/>
              </a:rPr>
              <a:t>, </a:t>
            </a:r>
            <a:r>
              <a:rPr lang="en-US" sz="1800" dirty="0" smtClean="0">
                <a:latin typeface="Helvetica" charset="0"/>
              </a:rPr>
              <a:t>American collaborators are </a:t>
            </a:r>
            <a:r>
              <a:rPr lang="en-US" sz="1800" dirty="0" smtClean="0">
                <a:latin typeface="Helvetica" charset="0"/>
              </a:rPr>
              <a:t>likely to come here. </a:t>
            </a:r>
            <a:r>
              <a:rPr lang="en-US" sz="1800" dirty="0" smtClean="0">
                <a:latin typeface="Helvetica" charset="0"/>
              </a:rPr>
              <a:t>Sent information on getting beam time to the various experiments. </a:t>
            </a:r>
            <a:endParaRPr lang="en-US" sz="1800" dirty="0" smtClean="0">
              <a:latin typeface="Helvetica" charset="0"/>
            </a:endParaRPr>
          </a:p>
          <a:p>
            <a:pPr lvl="1"/>
            <a:r>
              <a:rPr lang="en-US" sz="1800" dirty="0" smtClean="0">
                <a:latin typeface="Helvetica" charset="0"/>
              </a:rPr>
              <a:t>As the lab shifts focus to neutrino beams, it’s worth trying to figure out what needs to be done to work well with neutrino beams. </a:t>
            </a:r>
            <a:endParaRPr lang="en-US" sz="1800" dirty="0">
              <a:latin typeface="Helvetica" charset="0"/>
            </a:endParaRPr>
          </a:p>
        </p:txBody>
      </p:sp>
      <p:sp>
        <p:nvSpPr>
          <p:cNvPr id="1741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CEB3E162-CEED-B74B-BBF6-6983C83757FA}" type="datetime1">
              <a:rPr lang="en-US" sz="900" smtClean="0">
                <a:solidFill>
                  <a:srgbClr val="004C97"/>
                </a:solidFill>
                <a:latin typeface="Helvetica" charset="0"/>
              </a:rPr>
              <a:t>11/8/15</a:t>
            </a:fld>
            <a:endParaRPr lang="en-US" sz="900" dirty="0">
              <a:solidFill>
                <a:srgbClr val="004C97"/>
              </a:solidFill>
              <a:latin typeface="Helvetica" charset="0"/>
            </a:endParaRPr>
          </a:p>
        </p:txBody>
      </p:sp>
      <p:sp>
        <p:nvSpPr>
          <p:cNvPr id="1741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dirty="0" smtClean="0">
                <a:solidFill>
                  <a:srgbClr val="004C97"/>
                </a:solidFill>
                <a:latin typeface="Helvetica" charset="0"/>
              </a:rPr>
              <a:t>M. Rominsky | FTBF Annual Review</a:t>
            </a:r>
            <a:endParaRPr lang="en-US" sz="900" b="1" dirty="0">
              <a:solidFill>
                <a:srgbClr val="004C97"/>
              </a:solidFill>
              <a:latin typeface="Helvetica" charset="0"/>
            </a:endParaRPr>
          </a:p>
        </p:txBody>
      </p:sp>
      <p:sp>
        <p:nvSpPr>
          <p:cNvPr id="174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EF5F82F-6AB3-CD4B-B6B3-C2EC6525D346}" type="slidenum">
              <a:rPr lang="en-US" sz="900">
                <a:solidFill>
                  <a:srgbClr val="004C97"/>
                </a:solidFill>
                <a:latin typeface="Helvetica" charset="0"/>
              </a:rPr>
              <a:pPr eaLnBrk="1" hangingPunct="1"/>
              <a:t>2</a:t>
            </a:fld>
            <a:endParaRPr lang="en-US" sz="900" dirty="0">
              <a:solidFill>
                <a:srgbClr val="004C97"/>
              </a:solidFill>
              <a:latin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for more information, continued </a:t>
            </a:r>
            <a:endParaRPr lang="en-US" dirty="0"/>
          </a:p>
        </p:txBody>
      </p:sp>
      <p:sp>
        <p:nvSpPr>
          <p:cNvPr id="3" name="Content Placeholder 2"/>
          <p:cNvSpPr>
            <a:spLocks noGrp="1"/>
          </p:cNvSpPr>
          <p:nvPr>
            <p:ph idx="1"/>
          </p:nvPr>
        </p:nvSpPr>
        <p:spPr/>
        <p:txBody>
          <a:bodyPr/>
          <a:lstStyle/>
          <a:p>
            <a:pPr lvl="0"/>
            <a:r>
              <a:rPr lang="en-US" sz="2000" b="1" dirty="0"/>
              <a:t>Please provide some extrapolations for the usage of the facility for MTEST and MCENTER in two scenarios:</a:t>
            </a:r>
            <a:endParaRPr lang="en-US" sz="2000" dirty="0"/>
          </a:p>
          <a:p>
            <a:r>
              <a:rPr lang="en-US" sz="2000" b="1" dirty="0"/>
              <a:t>1. MCENTER as an extension of MTEST;</a:t>
            </a:r>
            <a:endParaRPr lang="en-US" sz="2000" dirty="0"/>
          </a:p>
          <a:p>
            <a:r>
              <a:rPr lang="en-US" sz="2000" b="1" dirty="0"/>
              <a:t>2. MCENTER as a dedicated long-term use facility (i.e., exclusive usage for projects like LARIAT)</a:t>
            </a:r>
            <a:r>
              <a:rPr lang="en-US" sz="2000" b="1" dirty="0" smtClean="0"/>
              <a:t>.</a:t>
            </a:r>
            <a:endParaRPr lang="en-US" dirty="0"/>
          </a:p>
          <a:p>
            <a:pPr lvl="1"/>
            <a:r>
              <a:rPr lang="en-US" sz="1800" dirty="0"/>
              <a:t>MCenter is an exciting new beam line </a:t>
            </a:r>
            <a:r>
              <a:rPr lang="en-US" sz="1800" dirty="0" smtClean="0"/>
              <a:t>that has just been brought online</a:t>
            </a:r>
            <a:r>
              <a:rPr lang="en-US" sz="1800" dirty="0" smtClean="0"/>
              <a:t>. </a:t>
            </a:r>
            <a:r>
              <a:rPr lang="en-US" sz="1800" dirty="0"/>
              <a:t>There has been interest by other groups to use the space after LArIAT, particularly one that is using a water Cerenkov system and is working on a proposal right now.  MCenter is primarily being used as another beam line like MTest. This year, we intend to gather information from users as to what type of facility is really </a:t>
            </a:r>
            <a:r>
              <a:rPr lang="en-US" sz="1800" dirty="0" smtClean="0"/>
              <a:t>needed. </a:t>
            </a:r>
            <a:r>
              <a:rPr lang="en-US" sz="1800" dirty="0"/>
              <a:t>One possibility is to continue cryo operations after LArIAT completes their program. </a:t>
            </a:r>
            <a:endParaRPr lang="en-US" sz="1800" dirty="0" smtClean="0"/>
          </a:p>
          <a:p>
            <a:pPr lvl="1"/>
            <a:r>
              <a:rPr lang="en-US" sz="1800" dirty="0" smtClean="0"/>
              <a:t>Another possibility is to optimize MTest for &gt; 1GeV beams and optimize MCenter for &lt; 1 GeV beams. Continue to host either longer term experiments or short experiments.   </a:t>
            </a:r>
            <a:endParaRPr lang="en-US" sz="1800" dirty="0"/>
          </a:p>
          <a:p>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3</a:t>
            </a:fld>
            <a:endParaRPr lang="en-US" dirty="0"/>
          </a:p>
        </p:txBody>
      </p:sp>
    </p:spTree>
    <p:extLst>
      <p:ext uri="{BB962C8B-B14F-4D97-AF65-F5344CB8AC3E}">
        <p14:creationId xmlns:p14="http://schemas.microsoft.com/office/powerpoint/2010/main" val="2591570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p:spPr>
        <p:txBody>
          <a:bodyPr/>
          <a:lstStyle/>
          <a:p>
            <a:r>
              <a:rPr lang="en-US" dirty="0" smtClean="0"/>
              <a:t>Requests for information continue</a:t>
            </a:r>
            <a:endParaRPr lang="en-US" dirty="0"/>
          </a:p>
        </p:txBody>
      </p:sp>
      <p:sp>
        <p:nvSpPr>
          <p:cNvPr id="3" name="Content Placeholder 2"/>
          <p:cNvSpPr>
            <a:spLocks noGrp="1"/>
          </p:cNvSpPr>
          <p:nvPr>
            <p:ph idx="1"/>
          </p:nvPr>
        </p:nvSpPr>
        <p:spPr/>
        <p:txBody>
          <a:bodyPr/>
          <a:lstStyle/>
          <a:p>
            <a:pPr lvl="0"/>
            <a:r>
              <a:rPr lang="en-US" sz="2200" b="1" dirty="0"/>
              <a:t>Details of personnel currently in FTBF </a:t>
            </a:r>
            <a:r>
              <a:rPr lang="en-US" sz="2200" b="1" dirty="0" smtClean="0"/>
              <a:t>staff</a:t>
            </a:r>
            <a:endParaRPr lang="en-US" sz="2200" dirty="0"/>
          </a:p>
          <a:p>
            <a:pPr lvl="1"/>
            <a:r>
              <a:rPr lang="en-US" sz="2000" dirty="0"/>
              <a:t>Aria </a:t>
            </a:r>
            <a:r>
              <a:rPr lang="en-US" sz="2000" dirty="0" err="1"/>
              <a:t>Soha</a:t>
            </a:r>
            <a:r>
              <a:rPr lang="en-US" sz="2000" dirty="0"/>
              <a:t>, Group Leader</a:t>
            </a:r>
          </a:p>
          <a:p>
            <a:pPr lvl="1"/>
            <a:r>
              <a:rPr lang="en-US" sz="2000" dirty="0"/>
              <a:t>Bill Frank Senior </a:t>
            </a:r>
            <a:r>
              <a:rPr lang="en-US" sz="2000" dirty="0" smtClean="0"/>
              <a:t>Technician (on assignment with g-2 currently)</a:t>
            </a:r>
            <a:endParaRPr lang="en-US" sz="2000" dirty="0"/>
          </a:p>
          <a:p>
            <a:pPr lvl="1"/>
            <a:r>
              <a:rPr lang="en-US" sz="2000" dirty="0"/>
              <a:t>Todd </a:t>
            </a:r>
            <a:r>
              <a:rPr lang="en-US" sz="2000" dirty="0" err="1"/>
              <a:t>Nebel</a:t>
            </a:r>
            <a:r>
              <a:rPr lang="en-US" sz="2000" dirty="0"/>
              <a:t> Operations Specialist</a:t>
            </a:r>
          </a:p>
          <a:p>
            <a:pPr lvl="1"/>
            <a:r>
              <a:rPr lang="en-US" sz="2000" dirty="0"/>
              <a:t>Mandy Rominsky Applications Physicist</a:t>
            </a:r>
          </a:p>
          <a:p>
            <a:pPr lvl="1"/>
            <a:r>
              <a:rPr lang="en-US" sz="2000" dirty="0"/>
              <a:t>Ray </a:t>
            </a:r>
            <a:r>
              <a:rPr lang="en-US" sz="2000" dirty="0" err="1"/>
              <a:t>Safarik</a:t>
            </a:r>
            <a:r>
              <a:rPr lang="en-US" sz="2000" dirty="0"/>
              <a:t> Technical </a:t>
            </a:r>
            <a:r>
              <a:rPr lang="en-US" sz="2000" dirty="0" smtClean="0"/>
              <a:t>Specialist (retiring in &lt; 6 months)</a:t>
            </a:r>
            <a:endParaRPr lang="en-US" sz="2000" dirty="0"/>
          </a:p>
          <a:p>
            <a:pPr lvl="1"/>
            <a:r>
              <a:rPr lang="en-US" sz="2000" dirty="0"/>
              <a:t>Eugene Schmidt Jr. Applications Physicist</a:t>
            </a:r>
          </a:p>
          <a:p>
            <a:pPr lvl="1"/>
            <a:r>
              <a:rPr lang="en-US" sz="2000" dirty="0" err="1"/>
              <a:t>Ewa</a:t>
            </a:r>
            <a:r>
              <a:rPr lang="en-US" sz="2000" dirty="0"/>
              <a:t> </a:t>
            </a:r>
            <a:r>
              <a:rPr lang="en-US" sz="2000" dirty="0" err="1"/>
              <a:t>Skup</a:t>
            </a:r>
            <a:r>
              <a:rPr lang="en-US" sz="2000" dirty="0"/>
              <a:t> Engineering Physicist</a:t>
            </a:r>
            <a:endParaRPr lang="en-US" sz="2000" dirty="0" smtClean="0"/>
          </a:p>
          <a:p>
            <a:r>
              <a:rPr lang="en-US" sz="2200" b="1" dirty="0"/>
              <a:t>W</a:t>
            </a:r>
            <a:r>
              <a:rPr lang="en-US" sz="2200" b="1" dirty="0" smtClean="0"/>
              <a:t>hat </a:t>
            </a:r>
            <a:r>
              <a:rPr lang="en-US" sz="2200" b="1" dirty="0"/>
              <a:t>the requested additional FTEs would do</a:t>
            </a:r>
            <a:r>
              <a:rPr lang="en-US" b="1" dirty="0"/>
              <a:t>.</a:t>
            </a:r>
            <a:endParaRPr lang="en-US" dirty="0" smtClean="0"/>
          </a:p>
          <a:p>
            <a:pPr lvl="1"/>
            <a:r>
              <a:rPr lang="en-US" sz="2000" dirty="0" smtClean="0"/>
              <a:t>There </a:t>
            </a:r>
            <a:r>
              <a:rPr lang="en-US" sz="2000" dirty="0"/>
              <a:t>is much to be done for the beam line simulation and for </a:t>
            </a:r>
            <a:r>
              <a:rPr lang="en-US" sz="2000" dirty="0" smtClean="0"/>
              <a:t>instrumentation. We could easily keep another person busy working on instrumentation development. </a:t>
            </a:r>
          </a:p>
          <a:p>
            <a:pPr lvl="1"/>
            <a:r>
              <a:rPr lang="en-US" sz="2000" dirty="0" smtClean="0"/>
              <a:t>There are many models to get the work done that we need. We can use student help for example. More on this later. </a:t>
            </a:r>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4</a:t>
            </a:fld>
            <a:endParaRPr lang="en-US" dirty="0"/>
          </a:p>
        </p:txBody>
      </p:sp>
    </p:spTree>
    <p:extLst>
      <p:ext uri="{BB962C8B-B14F-4D97-AF65-F5344CB8AC3E}">
        <p14:creationId xmlns:p14="http://schemas.microsoft.com/office/powerpoint/2010/main" val="240741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more information</a:t>
            </a:r>
            <a:endParaRPr lang="en-US" dirty="0"/>
          </a:p>
        </p:txBody>
      </p:sp>
      <p:sp>
        <p:nvSpPr>
          <p:cNvPr id="3" name="Content Placeholder 2"/>
          <p:cNvSpPr>
            <a:spLocks noGrp="1"/>
          </p:cNvSpPr>
          <p:nvPr>
            <p:ph idx="1"/>
          </p:nvPr>
        </p:nvSpPr>
        <p:spPr/>
        <p:txBody>
          <a:bodyPr/>
          <a:lstStyle/>
          <a:p>
            <a:pPr lvl="0"/>
            <a:r>
              <a:rPr lang="en-US" b="1" dirty="0"/>
              <a:t>What is the budget of FTBF?</a:t>
            </a:r>
            <a:endParaRPr lang="en-US" sz="2000" dirty="0"/>
          </a:p>
          <a:p>
            <a:pPr lvl="1"/>
            <a:r>
              <a:rPr lang="en-US" sz="2400" dirty="0"/>
              <a:t>The current FTBF budget for FY16 is </a:t>
            </a:r>
            <a:r>
              <a:rPr lang="en-US" sz="2400" dirty="0" smtClean="0"/>
              <a:t>$68,000</a:t>
            </a:r>
            <a:r>
              <a:rPr lang="en-US" sz="2400" dirty="0"/>
              <a:t>. </a:t>
            </a:r>
            <a:r>
              <a:rPr lang="en-US" sz="2400" dirty="0" smtClean="0"/>
              <a:t>This is a decline from previous years by a significant amount. </a:t>
            </a:r>
          </a:p>
          <a:p>
            <a:pPr marL="457200" lvl="1" indent="0">
              <a:buNone/>
            </a:pPr>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5</a:t>
            </a:fld>
            <a:endParaRPr lang="en-US" dirty="0"/>
          </a:p>
        </p:txBody>
      </p:sp>
    </p:spTree>
    <p:extLst>
      <p:ext uri="{BB962C8B-B14F-4D97-AF65-F5344CB8AC3E}">
        <p14:creationId xmlns:p14="http://schemas.microsoft.com/office/powerpoint/2010/main" val="299743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Recommendations</a:t>
            </a:r>
            <a:endParaRPr lang="en-US" dirty="0"/>
          </a:p>
        </p:txBody>
      </p:sp>
      <p:sp>
        <p:nvSpPr>
          <p:cNvPr id="3" name="Content Placeholder 2"/>
          <p:cNvSpPr>
            <a:spLocks noGrp="1"/>
          </p:cNvSpPr>
          <p:nvPr>
            <p:ph idx="1"/>
          </p:nvPr>
        </p:nvSpPr>
        <p:spPr>
          <a:xfrm>
            <a:off x="0" y="982902"/>
            <a:ext cx="8672513" cy="4987867"/>
          </a:xfrm>
        </p:spPr>
        <p:txBody>
          <a:bodyPr/>
          <a:lstStyle/>
          <a:p>
            <a:pPr lvl="0"/>
            <a:r>
              <a:rPr lang="en-US" sz="2000" b="1" dirty="0"/>
              <a:t>Reconsider approvals and delegation of authority. We spent a lot of time discussing the experimental</a:t>
            </a:r>
            <a:endParaRPr lang="en-US" sz="2000" dirty="0"/>
          </a:p>
          <a:p>
            <a:pPr lvl="1"/>
            <a:r>
              <a:rPr lang="en-US" sz="2000" dirty="0" smtClean="0"/>
              <a:t>We </a:t>
            </a:r>
            <a:r>
              <a:rPr lang="en-US" sz="2000" dirty="0"/>
              <a:t>had a meeting between FTBF personnel, program planning and the head of ES&amp;H (Safety) to discuss this issue. While they were sympathetic to the fact that it could be burdensome to gather signatures, they were concerned with where to draw the line on what the facility could approve. We suggested that a list could be made of the types of things that the facility could approve (PMTs, scintillator paddles, etc.) and perhaps have additional training in what to look for. </a:t>
            </a:r>
          </a:p>
          <a:p>
            <a:pPr lvl="1"/>
            <a:r>
              <a:rPr lang="en-US" sz="2000" dirty="0"/>
              <a:t>At the same time, the lab is looking to overhaul both the TSW and ORC processes to make them more streamlined and have all the divisions on the same page. </a:t>
            </a:r>
            <a:r>
              <a:rPr lang="en-US" sz="2000" dirty="0" smtClean="0"/>
              <a:t>More on this in a later talk. </a:t>
            </a:r>
            <a:endParaRPr lang="en-US" sz="2000" dirty="0"/>
          </a:p>
          <a:p>
            <a:pPr lvl="1"/>
            <a:r>
              <a:rPr lang="en-US" sz="2000" dirty="0"/>
              <a:t>In the meantime, the facility has implemented electronic signatures for the ORC process. While this doesn’t always make the process faster, it does allow for some off-hour approvals to take place (someone can sign from home). </a:t>
            </a:r>
          </a:p>
          <a:p>
            <a:endParaRPr lang="en-US" sz="2000" dirty="0"/>
          </a:p>
        </p:txBody>
      </p:sp>
      <p:sp>
        <p:nvSpPr>
          <p:cNvPr id="4" name="Date Placeholder 3"/>
          <p:cNvSpPr>
            <a:spLocks noGrp="1"/>
          </p:cNvSpPr>
          <p:nvPr>
            <p:ph type="dt" sz="half" idx="10"/>
          </p:nvPr>
        </p:nvSpPr>
        <p:spPr/>
        <p:txBody>
          <a:bodyPr/>
          <a:lstStyle/>
          <a:p>
            <a:pPr>
              <a:defRPr/>
            </a:pPr>
            <a:fld id="{CA8CDFA0-E8D9-F44F-8B28-D4B17D97CCAB}"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6</a:t>
            </a:fld>
            <a:endParaRPr lang="en-US" dirty="0"/>
          </a:p>
        </p:txBody>
      </p:sp>
    </p:spTree>
    <p:extLst>
      <p:ext uri="{BB962C8B-B14F-4D97-AF65-F5344CB8AC3E}">
        <p14:creationId xmlns:p14="http://schemas.microsoft.com/office/powerpoint/2010/main" val="12569857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lvl="0"/>
            <a:r>
              <a:rPr lang="en-US" b="1" dirty="0"/>
              <a:t>Dedicate time and resources to beam tests and development.</a:t>
            </a:r>
            <a:endParaRPr lang="en-US" sz="2000" dirty="0"/>
          </a:p>
          <a:p>
            <a:pPr lvl="1"/>
            <a:r>
              <a:rPr lang="en-US" sz="2400" dirty="0" smtClean="0"/>
              <a:t>We will devote 6 weeks to facility studies. </a:t>
            </a:r>
            <a:r>
              <a:rPr lang="en-US" sz="2400" dirty="0"/>
              <a:t>We have been working with the accelerator division to develop a plan to study the beam line based on the current instrumentations. </a:t>
            </a:r>
            <a:r>
              <a:rPr lang="en-US" sz="2400" dirty="0" smtClean="0"/>
              <a:t>But the studies need to be planned out before we take time away from users.  </a:t>
            </a:r>
          </a:p>
          <a:p>
            <a:pPr lvl="1"/>
            <a:r>
              <a:rPr lang="en-US" sz="2400" dirty="0" smtClean="0"/>
              <a:t>We will take advantage of any downtime for users and do studies then.</a:t>
            </a:r>
            <a:endParaRPr lang="en-US" sz="2000" dirty="0"/>
          </a:p>
          <a:p>
            <a:pPr lvl="1"/>
            <a:r>
              <a:rPr lang="en-US" sz="2400" dirty="0"/>
              <a:t>We have some ideas on what new instrumentation is needed. There is an extended down time in January where we can install instrumentation for a spectrometer and perhaps a time of flight system. </a:t>
            </a:r>
            <a:endParaRPr lang="en-US" sz="2000" dirty="0"/>
          </a:p>
          <a:p>
            <a:pPr lvl="1"/>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7</a:t>
            </a:fld>
            <a:endParaRPr lang="en-US" dirty="0"/>
          </a:p>
        </p:txBody>
      </p:sp>
    </p:spTree>
    <p:extLst>
      <p:ext uri="{BB962C8B-B14F-4D97-AF65-F5344CB8AC3E}">
        <p14:creationId xmlns:p14="http://schemas.microsoft.com/office/powerpoint/2010/main" val="116315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lvl="0"/>
            <a:r>
              <a:rPr lang="en-US" sz="2000" b="1" dirty="0"/>
              <a:t>Complete the characterization of the beam lines presented in part by Mike Geelhoed. Establish what other capabilities are possible. A full understanding of the beam composition, intensity, momentum resolution and spot size would be very useful to the user community</a:t>
            </a:r>
            <a:r>
              <a:rPr lang="en-US" dirty="0"/>
              <a:t>.</a:t>
            </a:r>
            <a:r>
              <a:rPr lang="en-US" b="1" dirty="0"/>
              <a:t>	</a:t>
            </a:r>
            <a:endParaRPr lang="en-US" sz="2000" dirty="0"/>
          </a:p>
          <a:p>
            <a:pPr lvl="1"/>
            <a:r>
              <a:rPr lang="en-US" sz="2000" dirty="0"/>
              <a:t>This is a big part of our future planning.  The Minerva test beam experiment has shown some interesting trends in the beam we need to study. In addition, one of our other users developed a beam line simulation that worked reasonably well. We intend to continue these studies and publish the results for the community to </a:t>
            </a:r>
            <a:r>
              <a:rPr lang="en-US" sz="2000" dirty="0" smtClean="0"/>
              <a:t>use. </a:t>
            </a:r>
          </a:p>
          <a:p>
            <a:pPr lvl="1"/>
            <a:r>
              <a:rPr lang="en-US" sz="2000" dirty="0" smtClean="0"/>
              <a:t>In addition to studies, we will explore beam line simulations. </a:t>
            </a:r>
          </a:p>
          <a:p>
            <a:pPr marL="457200" lvl="1" indent="0">
              <a:buNone/>
            </a:pPr>
            <a:r>
              <a:rPr lang="en-US" sz="2000" dirty="0" smtClean="0"/>
              <a:t> </a:t>
            </a:r>
          </a:p>
          <a:p>
            <a:pPr marL="457200" lvl="1" indent="0">
              <a:buNone/>
            </a:pPr>
            <a:endParaRPr lang="en-US" sz="2000" dirty="0"/>
          </a:p>
          <a:p>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8</a:t>
            </a:fld>
            <a:endParaRPr lang="en-US" dirty="0"/>
          </a:p>
        </p:txBody>
      </p:sp>
    </p:spTree>
    <p:extLst>
      <p:ext uri="{BB962C8B-B14F-4D97-AF65-F5344CB8AC3E}">
        <p14:creationId xmlns:p14="http://schemas.microsoft.com/office/powerpoint/2010/main" val="1871559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lvl="0"/>
            <a:r>
              <a:rPr lang="en-US" b="1" dirty="0"/>
              <a:t>Establish methods to track performance of users from simple metrics like how many beam-hours are used to downstream questions like number of articles published.</a:t>
            </a:r>
            <a:endParaRPr lang="en-US" sz="2000" dirty="0"/>
          </a:p>
          <a:p>
            <a:pPr lvl="1"/>
            <a:r>
              <a:rPr lang="en-US" sz="2400" dirty="0"/>
              <a:t>For the most part, many of these statistics are collected. The goal for the next year will be to keep in better contact with groups after data taking to find out about publications. In addition, keep track during their beam time of what they have taken for beam. One possible way to track this is to have a logbook category for what beam time they have taken. In addition, the accelerator could help provide information. </a:t>
            </a:r>
            <a:endParaRPr lang="en-US" sz="2000" dirty="0"/>
          </a:p>
          <a:p>
            <a:endParaRPr lang="en-US" dirty="0"/>
          </a:p>
        </p:txBody>
      </p:sp>
      <p:sp>
        <p:nvSpPr>
          <p:cNvPr id="4" name="Date Placeholder 3"/>
          <p:cNvSpPr>
            <a:spLocks noGrp="1"/>
          </p:cNvSpPr>
          <p:nvPr>
            <p:ph type="dt" sz="half" idx="10"/>
          </p:nvPr>
        </p:nvSpPr>
        <p:spPr/>
        <p:txBody>
          <a:bodyPr/>
          <a:lstStyle/>
          <a:p>
            <a:pPr>
              <a:defRPr/>
            </a:pPr>
            <a:fld id="{C79B25C0-802D-F245-BDE0-F329ECFA15AE}" type="datetime1">
              <a:rPr lang="en-US" smtClean="0"/>
              <a:t>11/8/15</a:t>
            </a:fld>
            <a:endParaRPr lang="en-US" dirty="0"/>
          </a:p>
        </p:txBody>
      </p:sp>
      <p:sp>
        <p:nvSpPr>
          <p:cNvPr id="5" name="Footer Placeholder 4"/>
          <p:cNvSpPr>
            <a:spLocks noGrp="1"/>
          </p:cNvSpPr>
          <p:nvPr>
            <p:ph type="ftr" sz="quarter" idx="11"/>
          </p:nvPr>
        </p:nvSpPr>
        <p:spPr/>
        <p:txBody>
          <a:bodyPr/>
          <a:lstStyle/>
          <a:p>
            <a:pPr>
              <a:defRPr/>
            </a:pPr>
            <a:r>
              <a:rPr lang="en-US" dirty="0" smtClean="0"/>
              <a:t>M. Rominsky | FTBF Annual Review</a:t>
            </a:r>
            <a:endParaRPr lang="en-US" b="1" dirty="0"/>
          </a:p>
        </p:txBody>
      </p:sp>
      <p:sp>
        <p:nvSpPr>
          <p:cNvPr id="6" name="Slide Number Placeholder 5"/>
          <p:cNvSpPr>
            <a:spLocks noGrp="1"/>
          </p:cNvSpPr>
          <p:nvPr>
            <p:ph type="sldNum" sz="quarter" idx="12"/>
          </p:nvPr>
        </p:nvSpPr>
        <p:spPr/>
        <p:txBody>
          <a:bodyPr/>
          <a:lstStyle/>
          <a:p>
            <a:pPr>
              <a:defRPr/>
            </a:pPr>
            <a:fld id="{EE45CFD0-B7CF-4046-A294-3054083D0904}" type="slidenum">
              <a:rPr lang="en-US" smtClean="0"/>
              <a:pPr>
                <a:defRPr/>
              </a:pPr>
              <a:t>9</a:t>
            </a:fld>
            <a:endParaRPr lang="en-US" dirty="0"/>
          </a:p>
        </p:txBody>
      </p:sp>
    </p:spTree>
    <p:extLst>
      <p:ext uri="{BB962C8B-B14F-4D97-AF65-F5344CB8AC3E}">
        <p14:creationId xmlns:p14="http://schemas.microsoft.com/office/powerpoint/2010/main" val="2381662023"/>
      </p:ext>
    </p:extLst>
  </p:cSld>
  <p:clrMapOvr>
    <a:masterClrMapping/>
  </p:clrMapOvr>
</p:sld>
</file>

<file path=ppt/theme/theme1.xml><?xml version="1.0" encoding="utf-8"?>
<a:theme xmlns:a="http://schemas.openxmlformats.org/drawingml/2006/main" name="Fermilab">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Fermilab.pot</Template>
  <TotalTime>2263</TotalTime>
  <Words>1248</Words>
  <Application>Microsoft Macintosh PowerPoint</Application>
  <PresentationFormat>On-screen Show (4:3)</PresentationFormat>
  <Paragraphs>89</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Fermilab</vt:lpstr>
      <vt:lpstr>Fermilab: Footer Only</vt:lpstr>
      <vt:lpstr>Update on Recommendations from Previous Meeting </vt:lpstr>
      <vt:lpstr>Requests for More Information </vt:lpstr>
      <vt:lpstr>Requests for more information, continued </vt:lpstr>
      <vt:lpstr>Requests for information continue</vt:lpstr>
      <vt:lpstr>Request for more information</vt:lpstr>
      <vt:lpstr>Response to Recommendations</vt:lpstr>
      <vt:lpstr>Recommendations</vt:lpstr>
      <vt:lpstr>Recommendations</vt:lpstr>
      <vt:lpstr>Recommendations</vt:lpstr>
      <vt:lpstr>Recommendations</vt:lpstr>
      <vt:lpstr>Recommendations</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rominsky</cp:lastModifiedBy>
  <cp:revision>164</cp:revision>
  <cp:lastPrinted>2014-01-20T19:40:21Z</cp:lastPrinted>
  <dcterms:created xsi:type="dcterms:W3CDTF">2014-01-03T20:18:13Z</dcterms:created>
  <dcterms:modified xsi:type="dcterms:W3CDTF">2015-11-09T00:46:17Z</dcterms:modified>
</cp:coreProperties>
</file>