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7"/>
  </p:notesMasterIdLst>
  <p:handoutMasterIdLst>
    <p:handoutMasterId r:id="rId8"/>
  </p:handoutMasterIdLst>
  <p:sldIdLst>
    <p:sldId id="265" r:id="rId3"/>
    <p:sldId id="269" r:id="rId4"/>
    <p:sldId id="267" r:id="rId5"/>
    <p:sldId id="268" r:id="rId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ser>
          <c:idx val="0"/>
          <c:order val="0"/>
          <c:cat>
            <c:strRef>
              <c:f>Sheet1!$A$1:$A$4</c:f>
              <c:strCache>
                <c:ptCount val="4"/>
                <c:pt idx="0">
                  <c:v>Collider</c:v>
                </c:pt>
                <c:pt idx="1">
                  <c:v>Muon</c:v>
                </c:pt>
                <c:pt idx="2">
                  <c:v>Det R&amp;D</c:v>
                </c:pt>
                <c:pt idx="3">
                  <c:v>Med Energy Det</c:v>
                </c:pt>
              </c:strCache>
            </c:strRef>
          </c:cat>
          <c:val>
            <c:numRef>
              <c:f>Sheet1!$B$1:$B$4</c:f>
              <c:numCache>
                <c:formatCode>General</c:formatCode>
                <c:ptCount val="4"/>
                <c:pt idx="0">
                  <c:v>0.375</c:v>
                </c:pt>
                <c:pt idx="1">
                  <c:v>0.125</c:v>
                </c:pt>
                <c:pt idx="2">
                  <c:v>0.25</c:v>
                </c:pt>
                <c:pt idx="3">
                  <c:v>0.25</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830CDDC1-8260-2146-8B8A-EB17423A03A3}" type="datetimeFigureOut">
              <a:rPr lang="en-US"/>
              <a:pPr>
                <a:defRPr/>
              </a:pPr>
              <a:t>11/8/2015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AAAF9112-CEBA-B046-8F23-F328AAC43329}" type="slidenum">
              <a:rPr lang="en-US"/>
              <a:pPr>
                <a:defRPr/>
              </a:pPr>
              <a:t>‹#›</a:t>
            </a:fld>
            <a:endParaRPr lang="en-US" dirty="0"/>
          </a:p>
        </p:txBody>
      </p:sp>
    </p:spTree>
    <p:extLst>
      <p:ext uri="{BB962C8B-B14F-4D97-AF65-F5344CB8AC3E}">
        <p14:creationId xmlns:p14="http://schemas.microsoft.com/office/powerpoint/2010/main" val="23767066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870F6573-DD9A-444B-B14B-500387AE3236}" type="datetimeFigureOut">
              <a:rPr lang="en-US"/>
              <a:pPr>
                <a:defRPr/>
              </a:pPr>
              <a:t>11/8/2015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C04E5992-B679-7342-96C0-2BD6F7D10784}" type="slidenum">
              <a:rPr lang="en-US"/>
              <a:pPr>
                <a:defRPr/>
              </a:pPr>
              <a:t>‹#›</a:t>
            </a:fld>
            <a:endParaRPr lang="en-US" dirty="0"/>
          </a:p>
        </p:txBody>
      </p:sp>
    </p:spTree>
    <p:extLst>
      <p:ext uri="{BB962C8B-B14F-4D97-AF65-F5344CB8AC3E}">
        <p14:creationId xmlns:p14="http://schemas.microsoft.com/office/powerpoint/2010/main" val="246605798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124614831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004C97"/>
                </a:solidFill>
              </a:defRPr>
            </a:lvl1pPr>
          </a:lstStyle>
          <a:p>
            <a:pPr>
              <a:defRPr/>
            </a:pPr>
            <a:fld id="{40C21484-BB3D-3B40-802B-BCFA2AE883EA}" type="datetime1">
              <a:rPr lang="en-US" smtClean="0"/>
              <a:t>11/8/2015</a:t>
            </a:fld>
            <a:endParaRPr lang="en-US"/>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smtClean="0"/>
              <a:t>M. Rominsky | FTBF Annual Review</a:t>
            </a:r>
            <a:endParaRPr lang="en-US" b="1" dirty="0"/>
          </a:p>
        </p:txBody>
      </p:sp>
      <p:sp>
        <p:nvSpPr>
          <p:cNvPr id="6" name="Slide Number Placeholder 5"/>
          <p:cNvSpPr>
            <a:spLocks noGrp="1"/>
          </p:cNvSpPr>
          <p:nvPr>
            <p:ph type="sldNum" sz="quarter" idx="12"/>
          </p:nvPr>
        </p:nvSpPr>
        <p:spPr/>
        <p:txBody>
          <a:bodyPr/>
          <a:lstStyle>
            <a:lvl1pPr>
              <a:defRPr sz="900">
                <a:solidFill>
                  <a:srgbClr val="004C97"/>
                </a:solidFill>
              </a:defRPr>
            </a:lvl1pPr>
          </a:lstStyle>
          <a:p>
            <a:pPr>
              <a:defRPr/>
            </a:pPr>
            <a:fld id="{5B6A96AC-CED3-D242-8D92-DC666EDE25B7}" type="slidenum">
              <a:rPr lang="en-US"/>
              <a:pPr>
                <a:defRPr/>
              </a:pPr>
              <a:t>‹#›</a:t>
            </a:fld>
            <a:endParaRPr lang="en-US" dirty="0"/>
          </a:p>
        </p:txBody>
      </p:sp>
    </p:spTree>
    <p:extLst>
      <p:ext uri="{BB962C8B-B14F-4D97-AF65-F5344CB8AC3E}">
        <p14:creationId xmlns:p14="http://schemas.microsoft.com/office/powerpoint/2010/main" val="414262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fld id="{F4DA5B75-95D3-AE4E-BDAC-65BDD23A620E}" type="datetime1">
              <a:rPr lang="en-US" smtClean="0"/>
              <a:t>11/8/2015</a:t>
            </a:fld>
            <a:endParaRPr lang="en-US"/>
          </a:p>
        </p:txBody>
      </p:sp>
      <p:sp>
        <p:nvSpPr>
          <p:cNvPr id="8" name="Footer Placeholder 4"/>
          <p:cNvSpPr>
            <a:spLocks noGrp="1"/>
          </p:cNvSpPr>
          <p:nvPr>
            <p:ph type="ftr" sz="quarter" idx="20"/>
          </p:nvPr>
        </p:nvSpPr>
        <p:spPr/>
        <p:txBody>
          <a:bodyPr/>
          <a:lstStyle>
            <a:lvl1pPr>
              <a:defRPr/>
            </a:lvl1pPr>
          </a:lstStyle>
          <a:p>
            <a:pPr>
              <a:defRPr/>
            </a:pPr>
            <a:r>
              <a:rPr lang="en-US" smtClean="0"/>
              <a:t>M. Rominsky | FTBF Annual Review</a:t>
            </a:r>
            <a:endParaRPr lang="en-US" b="1"/>
          </a:p>
        </p:txBody>
      </p:sp>
      <p:sp>
        <p:nvSpPr>
          <p:cNvPr id="9" name="Slide Number Placeholder 5"/>
          <p:cNvSpPr>
            <a:spLocks noGrp="1"/>
          </p:cNvSpPr>
          <p:nvPr>
            <p:ph type="sldNum" sz="quarter" idx="21"/>
          </p:nvPr>
        </p:nvSpPr>
        <p:spPr/>
        <p:txBody>
          <a:bodyPr/>
          <a:lstStyle>
            <a:lvl1pPr>
              <a:defRPr/>
            </a:lvl1pPr>
          </a:lstStyle>
          <a:p>
            <a:pPr>
              <a:defRPr/>
            </a:pPr>
            <a:fld id="{8B28C8AD-964D-5E41-B87D-E925C20CC39D}" type="slidenum">
              <a:rPr lang="en-US"/>
              <a:pPr>
                <a:defRPr/>
              </a:pPr>
              <a:t>‹#›</a:t>
            </a:fld>
            <a:endParaRPr lang="en-US" dirty="0"/>
          </a:p>
        </p:txBody>
      </p:sp>
    </p:spTree>
    <p:extLst>
      <p:ext uri="{BB962C8B-B14F-4D97-AF65-F5344CB8AC3E}">
        <p14:creationId xmlns:p14="http://schemas.microsoft.com/office/powerpoint/2010/main" val="337551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fld id="{BAEAA32E-E583-DC4D-96F7-ED57DA5AA53C}" type="datetime1">
              <a:rPr lang="en-US" smtClean="0"/>
              <a:t>11/8/2015</a:t>
            </a:fld>
            <a:endParaRPr lang="en-US"/>
          </a:p>
        </p:txBody>
      </p:sp>
      <p:sp>
        <p:nvSpPr>
          <p:cNvPr id="6" name="Footer Placeholder 4"/>
          <p:cNvSpPr>
            <a:spLocks noGrp="1"/>
          </p:cNvSpPr>
          <p:nvPr>
            <p:ph type="ftr" sz="quarter" idx="17"/>
          </p:nvPr>
        </p:nvSpPr>
        <p:spPr/>
        <p:txBody>
          <a:bodyPr/>
          <a:lstStyle>
            <a:lvl1pPr>
              <a:defRPr/>
            </a:lvl1pPr>
          </a:lstStyle>
          <a:p>
            <a:pPr>
              <a:defRPr/>
            </a:pPr>
            <a:r>
              <a:rPr lang="en-US" smtClean="0"/>
              <a:t>M. Rominsky | FTBF Annual Review</a:t>
            </a:r>
            <a:endParaRPr lang="en-US" b="1"/>
          </a:p>
        </p:txBody>
      </p:sp>
      <p:sp>
        <p:nvSpPr>
          <p:cNvPr id="7" name="Slide Number Placeholder 5"/>
          <p:cNvSpPr>
            <a:spLocks noGrp="1"/>
          </p:cNvSpPr>
          <p:nvPr>
            <p:ph type="sldNum" sz="quarter" idx="18"/>
          </p:nvPr>
        </p:nvSpPr>
        <p:spPr/>
        <p:txBody>
          <a:bodyPr/>
          <a:lstStyle>
            <a:lvl1pPr>
              <a:defRPr/>
            </a:lvl1pPr>
          </a:lstStyle>
          <a:p>
            <a:pPr>
              <a:defRPr/>
            </a:pPr>
            <a:fld id="{4FCABC78-DD08-D44F-88AE-EB076A20FC45}" type="slidenum">
              <a:rPr lang="en-US"/>
              <a:pPr>
                <a:defRPr/>
              </a:pPr>
              <a:t>‹#›</a:t>
            </a:fld>
            <a:endParaRPr lang="en-US" dirty="0"/>
          </a:p>
        </p:txBody>
      </p:sp>
    </p:spTree>
    <p:extLst>
      <p:ext uri="{BB962C8B-B14F-4D97-AF65-F5344CB8AC3E}">
        <p14:creationId xmlns:p14="http://schemas.microsoft.com/office/powerpoint/2010/main" val="185044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EC60879-CD72-534E-936C-7E9279ECF9E8}" type="datetime1">
              <a:rPr lang="en-US" smtClean="0"/>
              <a:t>11/8/2015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 Rominsky | FTBF Annual Review</a:t>
            </a:r>
            <a:endParaRPr lang="en-US" b="1"/>
          </a:p>
        </p:txBody>
      </p:sp>
      <p:sp>
        <p:nvSpPr>
          <p:cNvPr id="7" name="Slide Number Placeholder 5"/>
          <p:cNvSpPr>
            <a:spLocks noGrp="1"/>
          </p:cNvSpPr>
          <p:nvPr>
            <p:ph type="sldNum" sz="quarter" idx="12"/>
          </p:nvPr>
        </p:nvSpPr>
        <p:spPr/>
        <p:txBody>
          <a:bodyPr/>
          <a:lstStyle>
            <a:lvl1pPr>
              <a:defRPr/>
            </a:lvl1pPr>
          </a:lstStyle>
          <a:p>
            <a:pPr>
              <a:defRPr/>
            </a:pPr>
            <a:fld id="{4B5D5A52-5F02-2A41-99C8-99E6AF04E272}" type="slidenum">
              <a:rPr lang="en-US"/>
              <a:pPr>
                <a:defRPr/>
              </a:pPr>
              <a:t>‹#›</a:t>
            </a:fld>
            <a:endParaRPr lang="en-US" dirty="0"/>
          </a:p>
        </p:txBody>
      </p:sp>
    </p:spTree>
    <p:extLst>
      <p:ext uri="{BB962C8B-B14F-4D97-AF65-F5344CB8AC3E}">
        <p14:creationId xmlns:p14="http://schemas.microsoft.com/office/powerpoint/2010/main" val="104288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ln/>
        </p:spPr>
        <p:txBody>
          <a:bodyPr/>
          <a:lstStyle>
            <a:lvl1pPr>
              <a:defRPr/>
            </a:lvl1pPr>
          </a:lstStyle>
          <a:p>
            <a:pPr>
              <a:defRPr/>
            </a:pPr>
            <a:fld id="{275033AD-AE65-874E-B17C-8133382165EA}" type="datetime1">
              <a:rPr lang="en-US" smtClean="0"/>
              <a:t>11/8/2015</a:t>
            </a:fld>
            <a:endParaRPr lang="en-US"/>
          </a:p>
        </p:txBody>
      </p:sp>
      <p:sp>
        <p:nvSpPr>
          <p:cNvPr id="4" name="Footer Placeholder 4"/>
          <p:cNvSpPr>
            <a:spLocks noGrp="1"/>
          </p:cNvSpPr>
          <p:nvPr>
            <p:ph type="ftr" sz="quarter" idx="15"/>
          </p:nvPr>
        </p:nvSpPr>
        <p:spPr>
          <a:ln/>
        </p:spPr>
        <p:txBody>
          <a:bodyPr/>
          <a:lstStyle>
            <a:lvl1pPr>
              <a:defRPr/>
            </a:lvl1pPr>
          </a:lstStyle>
          <a:p>
            <a:pPr>
              <a:defRPr/>
            </a:pPr>
            <a:r>
              <a:rPr lang="en-US" smtClean="0"/>
              <a:t>M. Rominsky | FTBF Annual Review</a:t>
            </a:r>
            <a:endParaRPr lang="en-US" b="1"/>
          </a:p>
        </p:txBody>
      </p:sp>
      <p:sp>
        <p:nvSpPr>
          <p:cNvPr id="5" name="Slide Number Placeholder 5"/>
          <p:cNvSpPr>
            <a:spLocks noGrp="1"/>
          </p:cNvSpPr>
          <p:nvPr>
            <p:ph type="sldNum" sz="quarter" idx="16"/>
          </p:nvPr>
        </p:nvSpPr>
        <p:spPr>
          <a:ln/>
        </p:spPr>
        <p:txBody>
          <a:bodyPr/>
          <a:lstStyle>
            <a:lvl1pPr>
              <a:defRPr/>
            </a:lvl1pPr>
          </a:lstStyle>
          <a:p>
            <a:pPr>
              <a:defRPr/>
            </a:pPr>
            <a:fld id="{983D7EFB-C1DE-5E4F-AB7E-464371DE573B}" type="slidenum">
              <a:rPr lang="en-US"/>
              <a:pPr>
                <a:defRPr/>
              </a:pPr>
              <a:t>‹#›</a:t>
            </a:fld>
            <a:endParaRPr lang="en-US" dirty="0"/>
          </a:p>
        </p:txBody>
      </p:sp>
    </p:spTree>
    <p:extLst>
      <p:ext uri="{BB962C8B-B14F-4D97-AF65-F5344CB8AC3E}">
        <p14:creationId xmlns:p14="http://schemas.microsoft.com/office/powerpoint/2010/main" val="392869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ln/>
        </p:spPr>
        <p:txBody>
          <a:bodyPr/>
          <a:lstStyle>
            <a:lvl1pPr>
              <a:defRPr/>
            </a:lvl1pPr>
          </a:lstStyle>
          <a:p>
            <a:pPr>
              <a:defRPr/>
            </a:pPr>
            <a:fld id="{B30C0508-AAF5-C840-AE73-25B9C3AF74DD}" type="datetime1">
              <a:rPr lang="en-US" smtClean="0"/>
              <a:t>11/8/2015</a:t>
            </a:fld>
            <a:endParaRPr lang="en-US"/>
          </a:p>
        </p:txBody>
      </p:sp>
      <p:sp>
        <p:nvSpPr>
          <p:cNvPr id="5" name="Footer Placeholder 4"/>
          <p:cNvSpPr>
            <a:spLocks noGrp="1"/>
          </p:cNvSpPr>
          <p:nvPr>
            <p:ph type="ftr" sz="quarter" idx="15"/>
          </p:nvPr>
        </p:nvSpPr>
        <p:spPr>
          <a:ln/>
        </p:spPr>
        <p:txBody>
          <a:bodyPr/>
          <a:lstStyle>
            <a:lvl1pPr>
              <a:defRPr/>
            </a:lvl1pPr>
          </a:lstStyle>
          <a:p>
            <a:pPr>
              <a:defRPr/>
            </a:pPr>
            <a:r>
              <a:rPr lang="en-US" smtClean="0"/>
              <a:t>M. Rominsky | FTBF Annual Review</a:t>
            </a:r>
            <a:endParaRPr lang="en-US" b="1"/>
          </a:p>
        </p:txBody>
      </p:sp>
      <p:sp>
        <p:nvSpPr>
          <p:cNvPr id="6" name="Slide Number Placeholder 5"/>
          <p:cNvSpPr>
            <a:spLocks noGrp="1"/>
          </p:cNvSpPr>
          <p:nvPr>
            <p:ph type="sldNum" sz="quarter" idx="16"/>
          </p:nvPr>
        </p:nvSpPr>
        <p:spPr>
          <a:ln/>
        </p:spPr>
        <p:txBody>
          <a:bodyPr/>
          <a:lstStyle>
            <a:lvl1pPr>
              <a:defRPr/>
            </a:lvl1pPr>
          </a:lstStyle>
          <a:p>
            <a:pPr>
              <a:defRPr/>
            </a:pPr>
            <a:fld id="{93823E41-EE69-3C49-9ABC-FC06E558DA19}" type="slidenum">
              <a:rPr lang="en-US"/>
              <a:pPr>
                <a:defRPr/>
              </a:pPr>
              <a:t>‹#›</a:t>
            </a:fld>
            <a:endParaRPr lang="en-US" dirty="0"/>
          </a:p>
        </p:txBody>
      </p:sp>
    </p:spTree>
    <p:extLst>
      <p:ext uri="{BB962C8B-B14F-4D97-AF65-F5344CB8AC3E}">
        <p14:creationId xmlns:p14="http://schemas.microsoft.com/office/powerpoint/2010/main" val="249157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ln/>
        </p:spPr>
        <p:txBody>
          <a:bodyPr/>
          <a:lstStyle>
            <a:lvl1pPr>
              <a:defRPr/>
            </a:lvl1pPr>
          </a:lstStyle>
          <a:p>
            <a:pPr>
              <a:defRPr/>
            </a:pPr>
            <a:fld id="{64EB6414-EC83-FC40-B989-30F1175D2DAC}" type="datetime1">
              <a:rPr lang="en-US" smtClean="0"/>
              <a:t>11/8/2015</a:t>
            </a:fld>
            <a:endParaRPr lang="en-US"/>
          </a:p>
        </p:txBody>
      </p:sp>
      <p:sp>
        <p:nvSpPr>
          <p:cNvPr id="5" name="Footer Placeholder 4"/>
          <p:cNvSpPr>
            <a:spLocks noGrp="1"/>
          </p:cNvSpPr>
          <p:nvPr>
            <p:ph type="ftr" sz="quarter" idx="11"/>
          </p:nvPr>
        </p:nvSpPr>
        <p:spPr>
          <a:ln/>
        </p:spPr>
        <p:txBody>
          <a:bodyPr/>
          <a:lstStyle>
            <a:lvl1pPr>
              <a:defRPr/>
            </a:lvl1pPr>
          </a:lstStyle>
          <a:p>
            <a:pPr>
              <a:defRPr/>
            </a:pPr>
            <a:r>
              <a:rPr lang="en-US" smtClean="0"/>
              <a:t>M. Rominsky | FTBF Annual Review</a:t>
            </a:r>
            <a:endParaRPr lang="en-US" b="1"/>
          </a:p>
        </p:txBody>
      </p:sp>
      <p:sp>
        <p:nvSpPr>
          <p:cNvPr id="8" name="Slide Number Placeholder 5"/>
          <p:cNvSpPr>
            <a:spLocks noGrp="1"/>
          </p:cNvSpPr>
          <p:nvPr>
            <p:ph type="sldNum" sz="quarter" idx="12"/>
          </p:nvPr>
        </p:nvSpPr>
        <p:spPr>
          <a:ln/>
        </p:spPr>
        <p:txBody>
          <a:bodyPr/>
          <a:lstStyle>
            <a:lvl1pPr>
              <a:defRPr/>
            </a:lvl1pPr>
          </a:lstStyle>
          <a:p>
            <a:pPr>
              <a:defRPr/>
            </a:pPr>
            <a:fld id="{8D5BBC8A-1D74-2845-9091-15F0C77A144C}" type="slidenum">
              <a:rPr lang="en-US"/>
              <a:pPr>
                <a:defRPr/>
              </a:pPr>
              <a:t>‹#›</a:t>
            </a:fld>
            <a:endParaRPr lang="en-US" dirty="0"/>
          </a:p>
        </p:txBody>
      </p:sp>
    </p:spTree>
    <p:extLst>
      <p:ext uri="{BB962C8B-B14F-4D97-AF65-F5344CB8AC3E}">
        <p14:creationId xmlns:p14="http://schemas.microsoft.com/office/powerpoint/2010/main" val="131442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3"/>
          <p:cNvSpPr>
            <a:spLocks noGrp="1"/>
          </p:cNvSpPr>
          <p:nvPr>
            <p:ph type="dt" sz="half" idx="20"/>
          </p:nvPr>
        </p:nvSpPr>
        <p:spPr>
          <a:ln/>
        </p:spPr>
        <p:txBody>
          <a:bodyPr/>
          <a:lstStyle>
            <a:lvl1pPr>
              <a:defRPr/>
            </a:lvl1pPr>
          </a:lstStyle>
          <a:p>
            <a:pPr>
              <a:defRPr/>
            </a:pPr>
            <a:fld id="{B88F2FA8-9346-2F4C-866C-0CAC440370D7}" type="datetime1">
              <a:rPr lang="en-US" smtClean="0"/>
              <a:t>11/8/2015</a:t>
            </a:fld>
            <a:endParaRPr lang="en-US"/>
          </a:p>
        </p:txBody>
      </p:sp>
      <p:sp>
        <p:nvSpPr>
          <p:cNvPr id="11" name="Footer Placeholder 4"/>
          <p:cNvSpPr>
            <a:spLocks noGrp="1"/>
          </p:cNvSpPr>
          <p:nvPr>
            <p:ph type="ftr" sz="quarter" idx="21"/>
          </p:nvPr>
        </p:nvSpPr>
        <p:spPr>
          <a:ln/>
        </p:spPr>
        <p:txBody>
          <a:bodyPr/>
          <a:lstStyle>
            <a:lvl1pPr>
              <a:defRPr/>
            </a:lvl1pPr>
          </a:lstStyle>
          <a:p>
            <a:pPr>
              <a:defRPr/>
            </a:pPr>
            <a:r>
              <a:rPr lang="en-US" smtClean="0"/>
              <a:t>M. Rominsky | FTBF Annual Review</a:t>
            </a:r>
            <a:endParaRPr lang="en-US" b="1"/>
          </a:p>
        </p:txBody>
      </p:sp>
      <p:sp>
        <p:nvSpPr>
          <p:cNvPr id="12" name="Slide Number Placeholder 5"/>
          <p:cNvSpPr>
            <a:spLocks noGrp="1"/>
          </p:cNvSpPr>
          <p:nvPr>
            <p:ph type="sldNum" sz="quarter" idx="22"/>
          </p:nvPr>
        </p:nvSpPr>
        <p:spPr>
          <a:ln/>
        </p:spPr>
        <p:txBody>
          <a:bodyPr/>
          <a:lstStyle>
            <a:lvl1pPr>
              <a:defRPr/>
            </a:lvl1pPr>
          </a:lstStyle>
          <a:p>
            <a:pPr>
              <a:defRPr/>
            </a:pPr>
            <a:fld id="{19074DF6-2558-9D41-801B-1427ABCCB884}" type="slidenum">
              <a:rPr lang="en-US"/>
              <a:pPr>
                <a:defRPr/>
              </a:pPr>
              <a:t>‹#›</a:t>
            </a:fld>
            <a:endParaRPr lang="en-US" dirty="0"/>
          </a:p>
        </p:txBody>
      </p:sp>
    </p:spTree>
    <p:extLst>
      <p:ext uri="{BB962C8B-B14F-4D97-AF65-F5344CB8AC3E}">
        <p14:creationId xmlns:p14="http://schemas.microsoft.com/office/powerpoint/2010/main" val="7306620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004C97"/>
                </a:solidFill>
                <a:latin typeface="Helvetica"/>
              </a:defRPr>
            </a:lvl1pPr>
          </a:lstStyle>
          <a:p>
            <a:pPr>
              <a:defRPr/>
            </a:pPr>
            <a:fld id="{228102F7-3436-1346-8561-77B8CE6651B3}" type="datetime1">
              <a:rPr lang="en-US" smtClean="0"/>
              <a:t>11/8/2015</a:t>
            </a:fld>
            <a:endParaRPr 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defRPr>
            </a:lvl1pPr>
          </a:lstStyle>
          <a:p>
            <a:pPr>
              <a:defRPr/>
            </a:pPr>
            <a:r>
              <a:rPr lang="en-US" smtClean="0"/>
              <a:t>M. Rominsky | FTBF Annual Review</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004C97"/>
                </a:solidFill>
                <a:latin typeface="Helvetica"/>
              </a:defRPr>
            </a:lvl1pPr>
          </a:lstStyle>
          <a:p>
            <a:pPr>
              <a:defRPr/>
            </a:pPr>
            <a:fld id="{112DEB0F-9DF0-4349-8DCC-BE9385DC00FF}" type="slidenum">
              <a:rPr lang="en-US"/>
              <a:pPr>
                <a:defRPr/>
              </a:pPr>
              <a:t>‹#›</a:t>
            </a:fld>
            <a:endParaRPr lang="en-US" dirty="0"/>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6" r:id="rId1"/>
    <p:sldLayoutId id="2147484087" r:id="rId2"/>
    <p:sldLayoutId id="2147484079" r:id="rId3"/>
    <p:sldLayoutId id="2147484080" r:id="rId4"/>
    <p:sldLayoutId id="2147484081"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charset="0"/>
                <a:cs typeface="Helvetica" charset="0"/>
              </a:defRPr>
            </a:lvl1pPr>
          </a:lstStyle>
          <a:p>
            <a:pPr>
              <a:defRPr/>
            </a:pPr>
            <a:fld id="{38988F1A-A27A-5D4B-B16B-5E34235C0AFF}" type="datetime1">
              <a:rPr lang="en-US" smtClean="0"/>
              <a:t>11/8/2015</a:t>
            </a:fld>
            <a:endParaRPr 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defRPr>
            </a:lvl1pPr>
          </a:lstStyle>
          <a:p>
            <a:pPr>
              <a:defRPr/>
            </a:pPr>
            <a:r>
              <a:rPr lang="en-US" smtClean="0"/>
              <a:t>M. Rominsky | FTBF Annual Review</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defRPr>
            </a:lvl1pPr>
          </a:lstStyle>
          <a:p>
            <a:pPr>
              <a:defRPr/>
            </a:pPr>
            <a:fld id="{A25C2047-ADEE-CA4A-B863-43C71D3587A5}" type="slidenum">
              <a:rPr lang="en-US"/>
              <a:pPr>
                <a:defRPr/>
              </a:pPr>
              <a:t>‹#›</a:t>
            </a:fld>
            <a:endParaRPr lang="en-US" dirty="0"/>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numCol="1" anchorCtr="0" compatLnSpc="1">
            <a:prstTxWarp prst="textNoShape">
              <a:avLst/>
            </a:prstTxWarp>
          </a:bodyPr>
          <a:lstStyle/>
          <a:p>
            <a:r>
              <a:rPr lang="en-US" dirty="0" smtClean="0">
                <a:latin typeface="Helvetica" charset="0"/>
              </a:rPr>
              <a:t>FY16 Program: MTest and MCenter</a:t>
            </a:r>
            <a:endParaRPr lang="en-US" dirty="0">
              <a:latin typeface="Helvetica" charset="0"/>
            </a:endParaRP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latin typeface="Helvetica" charset="0"/>
              </a:rPr>
              <a:t>Mandy </a:t>
            </a:r>
            <a:r>
              <a:rPr lang="en-US" dirty="0" err="1" smtClean="0">
                <a:latin typeface="Helvetica" charset="0"/>
              </a:rPr>
              <a:t>Rominsky</a:t>
            </a:r>
            <a:r>
              <a:rPr lang="en-US" dirty="0" smtClean="0">
                <a:latin typeface="Helvetica" charset="0"/>
              </a:rPr>
              <a:t>, JJ Schmidt</a:t>
            </a:r>
            <a:endParaRPr lang="en-US" dirty="0">
              <a:latin typeface="Helvetica" charset="0"/>
            </a:endParaRPr>
          </a:p>
          <a:p>
            <a:r>
              <a:rPr lang="en-US" dirty="0" smtClean="0">
                <a:latin typeface="Helvetica" charset="0"/>
              </a:rPr>
              <a:t>FTBF Annual Review</a:t>
            </a:r>
            <a:endParaRPr lang="en-US" dirty="0">
              <a:latin typeface="Helvetica" charset="0"/>
            </a:endParaRPr>
          </a:p>
          <a:p>
            <a:r>
              <a:rPr lang="en-US" dirty="0" smtClean="0">
                <a:latin typeface="Helvetica" charset="0"/>
              </a:rPr>
              <a:t>09 November 2015</a:t>
            </a:r>
            <a:endParaRPr lang="en-US" dirty="0">
              <a:latin typeface="Helvetica" charset="0"/>
            </a:endParaRPr>
          </a:p>
          <a:p>
            <a:endParaRPr lang="en-US" dirty="0">
              <a:latin typeface="Helvetica"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a:t>
            </a:r>
            <a:r>
              <a:rPr lang="en-US" dirty="0" smtClean="0"/>
              <a:t>FTBF since January 2015	</a:t>
            </a:r>
            <a:endParaRPr lang="en-US" dirty="0"/>
          </a:p>
        </p:txBody>
      </p:sp>
      <p:sp>
        <p:nvSpPr>
          <p:cNvPr id="3" name="Content Placeholder 2"/>
          <p:cNvSpPr>
            <a:spLocks noGrp="1"/>
          </p:cNvSpPr>
          <p:nvPr>
            <p:ph idx="1"/>
          </p:nvPr>
        </p:nvSpPr>
        <p:spPr/>
        <p:txBody>
          <a:bodyPr/>
          <a:lstStyle/>
          <a:p>
            <a:r>
              <a:rPr lang="en-US" sz="2000" dirty="0" smtClean="0"/>
              <a:t>FTBF has </a:t>
            </a:r>
            <a:r>
              <a:rPr lang="en-US" sz="2000" dirty="0" smtClean="0"/>
              <a:t>hired Mandy </a:t>
            </a:r>
            <a:r>
              <a:rPr lang="en-US" sz="2000" dirty="0" err="1" smtClean="0"/>
              <a:t>Rominsky</a:t>
            </a:r>
            <a:r>
              <a:rPr lang="en-US" sz="2000" dirty="0" smtClean="0"/>
              <a:t> as the </a:t>
            </a:r>
            <a:r>
              <a:rPr lang="en-US" sz="2000" dirty="0" smtClean="0"/>
              <a:t>new </a:t>
            </a:r>
            <a:r>
              <a:rPr lang="en-US" sz="2000" dirty="0" smtClean="0"/>
              <a:t>facility manager</a:t>
            </a:r>
            <a:r>
              <a:rPr lang="en-US" sz="2000" dirty="0" smtClean="0"/>
              <a:t>. </a:t>
            </a:r>
            <a:r>
              <a:rPr lang="en-US" sz="2000" dirty="0" smtClean="0"/>
              <a:t>She </a:t>
            </a:r>
            <a:r>
              <a:rPr lang="en-US" sz="2000" dirty="0" smtClean="0"/>
              <a:t>would </a:t>
            </a:r>
            <a:r>
              <a:rPr lang="en-US" sz="2000" dirty="0" smtClean="0"/>
              <a:t>like to thank Aria Soha </a:t>
            </a:r>
            <a:r>
              <a:rPr lang="en-US" sz="2000" dirty="0" smtClean="0"/>
              <a:t>and JJ Schmidt for their </a:t>
            </a:r>
            <a:r>
              <a:rPr lang="en-US" sz="2000" dirty="0" smtClean="0"/>
              <a:t>dedication and great work in moving the test beam facility forward. </a:t>
            </a:r>
            <a:r>
              <a:rPr lang="en-US" sz="2000" dirty="0" smtClean="0"/>
              <a:t>(JJ now operates as deputy facility manager.)</a:t>
            </a:r>
            <a:endParaRPr lang="en-US" sz="2000" dirty="0" smtClean="0"/>
          </a:p>
          <a:p>
            <a:pPr lvl="1"/>
            <a:endParaRPr lang="en-US" sz="2000" dirty="0" smtClean="0"/>
          </a:p>
          <a:p>
            <a:r>
              <a:rPr lang="en-US" sz="2000" dirty="0" smtClean="0"/>
              <a:t>The </a:t>
            </a:r>
            <a:r>
              <a:rPr lang="en-US" sz="2000" dirty="0" smtClean="0"/>
              <a:t>tech shop </a:t>
            </a:r>
            <a:r>
              <a:rPr lang="en-US" sz="2000" dirty="0" smtClean="0"/>
              <a:t>area is finished and has a door with locks to prevent use when Todd </a:t>
            </a:r>
            <a:r>
              <a:rPr lang="en-US" sz="2000" dirty="0" smtClean="0"/>
              <a:t>or people authorized by Todd </a:t>
            </a:r>
            <a:r>
              <a:rPr lang="en-US" sz="2000" dirty="0" smtClean="0"/>
              <a:t>are</a:t>
            </a:r>
            <a:r>
              <a:rPr lang="en-US" sz="2000" dirty="0" smtClean="0"/>
              <a:t> </a:t>
            </a:r>
            <a:r>
              <a:rPr lang="en-US" sz="2000" dirty="0" smtClean="0"/>
              <a:t>not around. </a:t>
            </a:r>
            <a:endParaRPr lang="en-US" sz="2000" dirty="0"/>
          </a:p>
          <a:p>
            <a:pPr lvl="1"/>
            <a:endParaRPr lang="en-US" sz="2000" dirty="0"/>
          </a:p>
          <a:p>
            <a:r>
              <a:rPr lang="en-US" sz="2000" dirty="0" smtClean="0"/>
              <a:t>We are proposing to add modular in-plant offices in Meson West for the FTBF staff. Currently the staff occupies work rooms or control room seats needed by experimenters. This addition would greatly enhance our ability to do setup work for experimenters before they install. Offices would occupy current tech shop space and we would shift shop upstream (south).</a:t>
            </a:r>
            <a:endParaRPr lang="en-US" sz="2000" dirty="0" smtClean="0"/>
          </a:p>
          <a:p>
            <a:pPr marL="0" indent="0">
              <a:buNone/>
            </a:pPr>
            <a:endParaRPr lang="en-US" dirty="0" smtClean="0"/>
          </a:p>
          <a:p>
            <a:endParaRPr lang="en-US" dirty="0" smtClean="0"/>
          </a:p>
          <a:p>
            <a:endParaRPr lang="en-US" dirty="0"/>
          </a:p>
          <a:p>
            <a:endParaRPr lang="en-US" dirty="0" smtClean="0"/>
          </a:p>
          <a:p>
            <a:endParaRPr lang="en-US" dirty="0"/>
          </a:p>
          <a:p>
            <a:endParaRPr lang="en-US" dirty="0" smtClean="0"/>
          </a:p>
          <a:p>
            <a:endParaRPr lang="en-US" dirty="0"/>
          </a:p>
        </p:txBody>
      </p:sp>
      <p:sp>
        <p:nvSpPr>
          <p:cNvPr id="4" name="Date Placeholder 3"/>
          <p:cNvSpPr>
            <a:spLocks noGrp="1"/>
          </p:cNvSpPr>
          <p:nvPr>
            <p:ph type="dt" sz="half" idx="10"/>
          </p:nvPr>
        </p:nvSpPr>
        <p:spPr/>
        <p:txBody>
          <a:bodyPr/>
          <a:lstStyle/>
          <a:p>
            <a:pPr>
              <a:defRPr/>
            </a:pPr>
            <a:fld id="{40C21484-BB3D-3B40-802B-BCFA2AE883EA}" type="datetime1">
              <a:rPr lang="en-US" smtClean="0"/>
              <a:t>11/8/2015</a:t>
            </a:fld>
            <a:endParaRPr lang="en-US"/>
          </a:p>
        </p:txBody>
      </p:sp>
      <p:sp>
        <p:nvSpPr>
          <p:cNvPr id="5" name="Footer Placeholder 4"/>
          <p:cNvSpPr>
            <a:spLocks noGrp="1"/>
          </p:cNvSpPr>
          <p:nvPr>
            <p:ph type="ftr" sz="quarter" idx="11"/>
          </p:nvPr>
        </p:nvSpPr>
        <p:spPr/>
        <p:txBody>
          <a:bodyPr/>
          <a:lstStyle/>
          <a:p>
            <a:pPr>
              <a:defRPr/>
            </a:pPr>
            <a:r>
              <a:rPr lang="en-US"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5B6A96AC-CED3-D242-8D92-DC666EDE25B7}" type="slidenum">
              <a:rPr lang="en-US" smtClean="0"/>
              <a:pPr>
                <a:defRPr/>
              </a:pPr>
              <a:t>2</a:t>
            </a:fld>
            <a:endParaRPr lang="en-US" dirty="0"/>
          </a:p>
        </p:txBody>
      </p:sp>
    </p:spTree>
    <p:extLst>
      <p:ext uri="{BB962C8B-B14F-4D97-AF65-F5344CB8AC3E}">
        <p14:creationId xmlns:p14="http://schemas.microsoft.com/office/powerpoint/2010/main" val="120021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bwMode="auto">
          <a:xfrm>
            <a:off x="228600" y="103188"/>
            <a:ext cx="8686800" cy="6429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numCol="1" compatLnSpc="1">
            <a:prstTxWarp prst="textNoShape">
              <a:avLst/>
            </a:prstTxWarp>
          </a:bodyPr>
          <a:lstStyle/>
          <a:p>
            <a:r>
              <a:rPr lang="en-US" dirty="0" smtClean="0">
                <a:latin typeface="Helvetica" charset="0"/>
              </a:rPr>
              <a:t>MTest  in FY16</a:t>
            </a:r>
            <a:endParaRPr lang="en-US" dirty="0">
              <a:latin typeface="Helvetica" charset="0"/>
            </a:endParaRPr>
          </a:p>
        </p:txBody>
      </p:sp>
      <p:sp>
        <p:nvSpPr>
          <p:cNvPr id="17410" name="Content Placeholder 2"/>
          <p:cNvSpPr>
            <a:spLocks noGrp="1"/>
          </p:cNvSpPr>
          <p:nvPr>
            <p:ph idx="1"/>
          </p:nvPr>
        </p:nvSpPr>
        <p:spPr bwMode="auto">
          <a:xfrm>
            <a:off x="228601" y="1042988"/>
            <a:ext cx="8109722" cy="49879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numCol="1" anchor="t" anchorCtr="0" compatLnSpc="1">
            <a:prstTxWarp prst="textNoShape">
              <a:avLst/>
            </a:prstTxWarp>
          </a:bodyPr>
          <a:lstStyle/>
          <a:p>
            <a:r>
              <a:rPr lang="en-US" dirty="0" smtClean="0">
                <a:latin typeface="Helvetica" charset="0"/>
              </a:rPr>
              <a:t>Currently MTest is set to host 8 experiments for a total of 24 weeks. </a:t>
            </a:r>
            <a:r>
              <a:rPr lang="en-US" sz="2000" dirty="0" smtClean="0">
                <a:latin typeface="Helvetica" charset="0"/>
              </a:rPr>
              <a:t>(Next summer shutdown in July – October, 2016.)</a:t>
            </a:r>
            <a:endParaRPr lang="en-US" dirty="0" smtClean="0">
              <a:latin typeface="Helvetica" charset="0"/>
            </a:endParaRPr>
          </a:p>
          <a:p>
            <a:pPr lvl="1"/>
            <a:r>
              <a:rPr lang="en-US" dirty="0" smtClean="0">
                <a:latin typeface="Helvetica" charset="0"/>
              </a:rPr>
              <a:t> Split between general R&amp;D, </a:t>
            </a:r>
            <a:r>
              <a:rPr lang="en-US" dirty="0" err="1" smtClean="0">
                <a:latin typeface="Helvetica" charset="0"/>
              </a:rPr>
              <a:t>muon</a:t>
            </a:r>
            <a:r>
              <a:rPr lang="en-US" dirty="0" smtClean="0">
                <a:latin typeface="Helvetica" charset="0"/>
              </a:rPr>
              <a:t> physics, collider physics and ion physics (RHIC)</a:t>
            </a:r>
          </a:p>
          <a:p>
            <a:pPr lvl="1"/>
            <a:endParaRPr lang="en-US" dirty="0">
              <a:latin typeface="Helvetica" charset="0"/>
            </a:endParaRPr>
          </a:p>
          <a:p>
            <a:pPr lvl="1"/>
            <a:endParaRPr lang="en-US" dirty="0" smtClean="0">
              <a:latin typeface="Helvetica" charset="0"/>
            </a:endParaRPr>
          </a:p>
          <a:p>
            <a:pPr lvl="1"/>
            <a:endParaRPr lang="en-US" dirty="0">
              <a:latin typeface="Helvetica" charset="0"/>
            </a:endParaRPr>
          </a:p>
          <a:p>
            <a:pPr lvl="1"/>
            <a:endParaRPr lang="en-US" dirty="0" smtClean="0">
              <a:latin typeface="Helvetica" charset="0"/>
            </a:endParaRPr>
          </a:p>
          <a:p>
            <a:pPr lvl="1"/>
            <a:r>
              <a:rPr lang="en-US" dirty="0" smtClean="0">
                <a:latin typeface="Helvetica" charset="0"/>
              </a:rPr>
              <a:t>MTest and </a:t>
            </a:r>
            <a:r>
              <a:rPr lang="en-US" smtClean="0">
                <a:latin typeface="Helvetica" charset="0"/>
              </a:rPr>
              <a:t>MCenter</a:t>
            </a:r>
            <a:r>
              <a:rPr lang="en-US" dirty="0" smtClean="0">
                <a:latin typeface="Helvetica" charset="0"/>
              </a:rPr>
              <a:t> beamlines</a:t>
            </a:r>
            <a:r>
              <a:rPr lang="en-US" dirty="0" smtClean="0">
                <a:latin typeface="Helvetica" charset="0"/>
              </a:rPr>
              <a:t> </a:t>
            </a:r>
            <a:r>
              <a:rPr lang="en-US" dirty="0" smtClean="0">
                <a:latin typeface="Helvetica" charset="0"/>
              </a:rPr>
              <a:t>will have a 4 week shutdown Jan 4 – </a:t>
            </a:r>
            <a:r>
              <a:rPr lang="en-US" dirty="0" smtClean="0">
                <a:latin typeface="Helvetica" charset="0"/>
              </a:rPr>
              <a:t>Feb</a:t>
            </a:r>
            <a:r>
              <a:rPr lang="en-US" dirty="0" smtClean="0">
                <a:latin typeface="Helvetica" charset="0"/>
              </a:rPr>
              <a:t> </a:t>
            </a:r>
            <a:r>
              <a:rPr lang="en-US" dirty="0" smtClean="0">
                <a:latin typeface="Helvetica" charset="0"/>
              </a:rPr>
              <a:t>5 for ICW upgrades to the </a:t>
            </a:r>
            <a:r>
              <a:rPr lang="en-US" dirty="0" smtClean="0">
                <a:latin typeface="Helvetica" charset="0"/>
              </a:rPr>
              <a:t>lab infrastructure.</a:t>
            </a:r>
            <a:endParaRPr lang="en-US" dirty="0" smtClean="0">
              <a:latin typeface="Helvetica" charset="0"/>
            </a:endParaRPr>
          </a:p>
          <a:p>
            <a:pPr lvl="1"/>
            <a:r>
              <a:rPr lang="en-US" dirty="0" smtClean="0">
                <a:latin typeface="Helvetica" charset="0"/>
              </a:rPr>
              <a:t>Will build in about 6 weeks of beam studies. The 4 week January shutdown will be used to improve the beamline </a:t>
            </a:r>
            <a:r>
              <a:rPr lang="en-US" dirty="0" smtClean="0">
                <a:latin typeface="Helvetica" charset="0"/>
              </a:rPr>
              <a:t>instrumentation.</a:t>
            </a:r>
            <a:endParaRPr lang="en-US" dirty="0" smtClean="0">
              <a:latin typeface="Helvetica" charset="0"/>
            </a:endParaRPr>
          </a:p>
          <a:p>
            <a:pPr lvl="1"/>
            <a:endParaRPr lang="en-US" dirty="0">
              <a:latin typeface="Helvetica" charset="0"/>
            </a:endParaRPr>
          </a:p>
        </p:txBody>
      </p:sp>
      <p:sp>
        <p:nvSpPr>
          <p:cNvPr id="17411" name="Date Placeholder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23831EE-55CB-A74B-ACD8-0CD9536CCF93}" type="datetime1">
              <a:rPr lang="en-US" sz="900" smtClean="0">
                <a:solidFill>
                  <a:srgbClr val="004C97"/>
                </a:solidFill>
                <a:latin typeface="Helvetica" charset="0"/>
              </a:rPr>
              <a:t>11/8/2015</a:t>
            </a:fld>
            <a:endParaRPr lang="en-US" sz="900">
              <a:solidFill>
                <a:srgbClr val="004C97"/>
              </a:solidFill>
              <a:latin typeface="Helvetica" charset="0"/>
            </a:endParaRPr>
          </a:p>
        </p:txBody>
      </p:sp>
      <p:sp>
        <p:nvSpPr>
          <p:cNvPr id="17412"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smtClean="0">
                <a:solidFill>
                  <a:srgbClr val="004C97"/>
                </a:solidFill>
                <a:latin typeface="Helvetica" charset="0"/>
              </a:rPr>
              <a:t>M. Rominsky | FTBF Annual Review</a:t>
            </a:r>
            <a:endParaRPr lang="en-US" sz="900" b="1">
              <a:solidFill>
                <a:srgbClr val="004C97"/>
              </a:solidFill>
              <a:latin typeface="Helvetica" charset="0"/>
            </a:endParaRPr>
          </a:p>
        </p:txBody>
      </p:sp>
      <p:sp>
        <p:nvSpPr>
          <p:cNvPr id="17413"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0C27A40-B18D-3041-9323-5FA591347408}" type="slidenum">
              <a:rPr lang="en-US" sz="900">
                <a:solidFill>
                  <a:srgbClr val="004C97"/>
                </a:solidFill>
                <a:latin typeface="Helvetica" charset="0"/>
              </a:rPr>
              <a:pPr eaLnBrk="1" hangingPunct="1"/>
              <a:t>3</a:t>
            </a:fld>
            <a:endParaRPr lang="en-US" sz="900">
              <a:solidFill>
                <a:srgbClr val="004C97"/>
              </a:solidFill>
              <a:latin typeface="Helvetica" charset="0"/>
            </a:endParaRPr>
          </a:p>
        </p:txBody>
      </p:sp>
      <p:graphicFrame>
        <p:nvGraphicFramePr>
          <p:cNvPr id="7" name="Chart 6"/>
          <p:cNvGraphicFramePr/>
          <p:nvPr>
            <p:extLst>
              <p:ext uri="{D42A27DB-BD31-4B8C-83A1-F6EECF244321}">
                <p14:modId xmlns:p14="http://schemas.microsoft.com/office/powerpoint/2010/main" val="3420133803"/>
              </p:ext>
            </p:extLst>
          </p:nvPr>
        </p:nvGraphicFramePr>
        <p:xfrm>
          <a:off x="4482662" y="2159079"/>
          <a:ext cx="3934702" cy="20357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MCenter in FY16</a:t>
            </a:r>
            <a:endParaRPr lang="en-US" dirty="0"/>
          </a:p>
        </p:txBody>
      </p:sp>
      <p:sp>
        <p:nvSpPr>
          <p:cNvPr id="3" name="Content Placeholder 2"/>
          <p:cNvSpPr>
            <a:spLocks noGrp="1"/>
          </p:cNvSpPr>
          <p:nvPr>
            <p:ph idx="1"/>
          </p:nvPr>
        </p:nvSpPr>
        <p:spPr>
          <a:xfrm>
            <a:off x="228600" y="1043046"/>
            <a:ext cx="8363139" cy="3003853"/>
          </a:xfrm>
        </p:spPr>
        <p:txBody>
          <a:bodyPr/>
          <a:lstStyle/>
          <a:p>
            <a:r>
              <a:rPr lang="en-US" dirty="0" smtClean="0"/>
              <a:t>LArIAT will continue to run </a:t>
            </a:r>
            <a:r>
              <a:rPr lang="en-US" dirty="0" smtClean="0"/>
              <a:t>this fiscal year</a:t>
            </a:r>
            <a:r>
              <a:rPr lang="en-US" dirty="0" smtClean="0"/>
              <a:t>. </a:t>
            </a:r>
            <a:endParaRPr lang="en-US" dirty="0" smtClean="0"/>
          </a:p>
          <a:p>
            <a:pPr lvl="1"/>
            <a:r>
              <a:rPr lang="en-US" dirty="0" smtClean="0"/>
              <a:t>The cryostat is currently open for minor upgrades to the TPC  </a:t>
            </a:r>
            <a:r>
              <a:rPr lang="en-US" dirty="0" smtClean="0"/>
              <a:t>readout electronics </a:t>
            </a:r>
            <a:r>
              <a:rPr lang="en-US" dirty="0" smtClean="0"/>
              <a:t>and light collection system.</a:t>
            </a:r>
          </a:p>
          <a:p>
            <a:pPr lvl="1"/>
            <a:r>
              <a:rPr lang="en-US" dirty="0" smtClean="0"/>
              <a:t>Recirculation system for liquid argon will not be installed in MC7 and </a:t>
            </a:r>
            <a:r>
              <a:rPr lang="en-US" dirty="0" err="1" smtClean="0"/>
              <a:t>LArIAT</a:t>
            </a:r>
            <a:r>
              <a:rPr lang="en-US" dirty="0" smtClean="0"/>
              <a:t> will continue to boil off argon from a </a:t>
            </a:r>
            <a:r>
              <a:rPr lang="en-US" dirty="0" err="1" smtClean="0"/>
              <a:t>dewar</a:t>
            </a:r>
            <a:r>
              <a:rPr lang="en-US" dirty="0" smtClean="0"/>
              <a:t>. Minor changes are being made to cryogenic system reduce amount of liquid argon used. </a:t>
            </a:r>
            <a:endParaRPr lang="en-US" dirty="0" smtClean="0"/>
          </a:p>
          <a:p>
            <a:pPr lvl="1"/>
            <a:r>
              <a:rPr lang="en-US" dirty="0" smtClean="0"/>
              <a:t>Will take physics data in February </a:t>
            </a:r>
            <a:r>
              <a:rPr lang="en-US" dirty="0" smtClean="0"/>
              <a:t>2016</a:t>
            </a:r>
            <a:endParaRPr lang="en-US" dirty="0" smtClean="0"/>
          </a:p>
          <a:p>
            <a:endParaRPr lang="en-US" dirty="0"/>
          </a:p>
        </p:txBody>
      </p:sp>
      <p:sp>
        <p:nvSpPr>
          <p:cNvPr id="4" name="Date Placeholder 3"/>
          <p:cNvSpPr>
            <a:spLocks noGrp="1"/>
          </p:cNvSpPr>
          <p:nvPr>
            <p:ph type="dt" sz="half" idx="10"/>
          </p:nvPr>
        </p:nvSpPr>
        <p:spPr/>
        <p:txBody>
          <a:bodyPr/>
          <a:lstStyle/>
          <a:p>
            <a:pPr>
              <a:defRPr/>
            </a:pPr>
            <a:fld id="{162C84CA-62BC-B745-9E84-97B1373BE363}" type="datetime1">
              <a:rPr lang="en-US" smtClean="0"/>
              <a:t>11/8/2015</a:t>
            </a:fld>
            <a:endParaRPr lang="en-US"/>
          </a:p>
        </p:txBody>
      </p:sp>
      <p:sp>
        <p:nvSpPr>
          <p:cNvPr id="5" name="Footer Placeholder 4"/>
          <p:cNvSpPr>
            <a:spLocks noGrp="1"/>
          </p:cNvSpPr>
          <p:nvPr>
            <p:ph type="ftr" sz="quarter" idx="11"/>
          </p:nvPr>
        </p:nvSpPr>
        <p:spPr/>
        <p:txBody>
          <a:bodyPr/>
          <a:lstStyle/>
          <a:p>
            <a:pPr>
              <a:defRPr/>
            </a:pPr>
            <a:r>
              <a:rPr lang="en-US"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5B6A96AC-CED3-D242-8D92-DC666EDE25B7}" type="slidenum">
              <a:rPr lang="en-US" smtClean="0"/>
              <a:pPr>
                <a:defRPr/>
              </a:pPr>
              <a:t>4</a:t>
            </a:fld>
            <a:endParaRPr lang="en-US" dirty="0"/>
          </a:p>
        </p:txBody>
      </p:sp>
      <p:pic>
        <p:nvPicPr>
          <p:cNvPr id="7" name="Picture 6"/>
          <p:cNvPicPr/>
          <p:nvPr/>
        </p:nvPicPr>
        <p:blipFill rotWithShape="1">
          <a:blip r:embed="rId2" cstate="email">
            <a:extLst>
              <a:ext uri="{28A0092B-C50C-407E-A947-70E740481C1C}">
                <a14:useLocalDpi xmlns:a14="http://schemas.microsoft.com/office/drawing/2010/main"/>
              </a:ext>
            </a:extLst>
          </a:blip>
          <a:srcRect/>
          <a:stretch/>
        </p:blipFill>
        <p:spPr bwMode="auto">
          <a:xfrm>
            <a:off x="5553187" y="3955564"/>
            <a:ext cx="3038552" cy="2334000"/>
          </a:xfrm>
          <a:prstGeom prst="rect">
            <a:avLst/>
          </a:prstGeom>
          <a:ln>
            <a:noFill/>
          </a:ln>
          <a:extLst>
            <a:ext uri="{53640926-AAD7-44d8-BBD7-CCE9431645EC}">
              <a14:shadowObscured xmlns:a14="http://schemas.microsoft.com/office/drawing/2010/main" xmlns=""/>
            </a:ext>
          </a:extLst>
        </p:spPr>
      </p:pic>
      <p:sp>
        <p:nvSpPr>
          <p:cNvPr id="8" name="TextBox 7"/>
          <p:cNvSpPr txBox="1"/>
          <p:nvPr/>
        </p:nvSpPr>
        <p:spPr>
          <a:xfrm>
            <a:off x="118613" y="4082358"/>
            <a:ext cx="5250091" cy="1569660"/>
          </a:xfrm>
          <a:prstGeom prst="rect">
            <a:avLst/>
          </a:prstGeom>
          <a:noFill/>
        </p:spPr>
        <p:txBody>
          <a:bodyPr wrap="square" rtlCol="0">
            <a:spAutoFit/>
          </a:bodyPr>
          <a:lstStyle/>
          <a:p>
            <a:pPr marL="342900" lvl="0" indent="-342900">
              <a:spcBef>
                <a:spcPct val="20000"/>
              </a:spcBef>
              <a:buFont typeface="Arial" charset="0"/>
              <a:buChar char="•"/>
            </a:pPr>
            <a:r>
              <a:rPr lang="en-US" dirty="0">
                <a:solidFill>
                  <a:srgbClr val="404040"/>
                </a:solidFill>
                <a:latin typeface="Helvetica"/>
              </a:rPr>
              <a:t>FY15 included a secondary user. If small, we can continue to have groups in during </a:t>
            </a:r>
            <a:r>
              <a:rPr lang="en-US" dirty="0" err="1">
                <a:solidFill>
                  <a:srgbClr val="404040"/>
                </a:solidFill>
                <a:latin typeface="Helvetica"/>
              </a:rPr>
              <a:t>LArIAT’s</a:t>
            </a:r>
            <a:r>
              <a:rPr lang="en-US" dirty="0">
                <a:solidFill>
                  <a:srgbClr val="404040"/>
                </a:solidFill>
                <a:latin typeface="Helvetica"/>
              </a:rPr>
              <a:t> run </a:t>
            </a:r>
            <a:r>
              <a:rPr lang="en-US" dirty="0" smtClean="0">
                <a:solidFill>
                  <a:srgbClr val="404040"/>
                </a:solidFill>
                <a:latin typeface="Helvetica"/>
              </a:rPr>
              <a:t>in FY16.</a:t>
            </a:r>
            <a:endParaRPr lang="en-US" dirty="0">
              <a:solidFill>
                <a:srgbClr val="404040"/>
              </a:solidFill>
              <a:latin typeface="Helvetica"/>
            </a:endParaRPr>
          </a:p>
        </p:txBody>
      </p:sp>
    </p:spTree>
    <p:extLst>
      <p:ext uri="{BB962C8B-B14F-4D97-AF65-F5344CB8AC3E}">
        <p14:creationId xmlns:p14="http://schemas.microsoft.com/office/powerpoint/2010/main" val="492112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Fermilab">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Fermilab.pot</Template>
  <TotalTime>2887</TotalTime>
  <Words>373</Words>
  <Application>Microsoft Office PowerPoint</Application>
  <PresentationFormat>On-screen Show (4:3)</PresentationFormat>
  <Paragraphs>39</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Helvetica</vt:lpstr>
      <vt:lpstr>ＭＳ Ｐゴシック</vt:lpstr>
      <vt:lpstr>Fermilab</vt:lpstr>
      <vt:lpstr>Fermilab: Footer Only</vt:lpstr>
      <vt:lpstr>FY16 Program: MTest and MCenter</vt:lpstr>
      <vt:lpstr>Notes on FTBF since January 2015 </vt:lpstr>
      <vt:lpstr>MTest  in FY16</vt:lpstr>
      <vt:lpstr>MCenter in FY16</vt:lpstr>
    </vt:vector>
  </TitlesOfParts>
  <Company>Sandbox Studio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Eugene JJ Schmidt</cp:lastModifiedBy>
  <cp:revision>165</cp:revision>
  <cp:lastPrinted>2014-01-20T19:40:21Z</cp:lastPrinted>
  <dcterms:created xsi:type="dcterms:W3CDTF">2014-01-03T20:18:13Z</dcterms:created>
  <dcterms:modified xsi:type="dcterms:W3CDTF">2015-11-09T04:58:33Z</dcterms:modified>
</cp:coreProperties>
</file>