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A7075-0966-A54C-83E1-D8D8CC1E2155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30689-3E4C-FD44-88B6-2C34732B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5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30689-3E4C-FD44-88B6-2C34732B27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06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2A1E7-4E6E-1F43-9521-DBBB4B44E4D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22771-4FC4-6148-BB77-C86D07B17C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3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Group: Low </a:t>
            </a:r>
            <a:r>
              <a:rPr lang="en-US" dirty="0" smtClean="0"/>
              <a:t>Energy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sz="4000" dirty="0" smtClean="0">
                <a:solidFill>
                  <a:srgbClr val="800000"/>
                </a:solidFill>
              </a:rPr>
              <a:t> </a:t>
            </a:r>
            <a:r>
              <a:rPr lang="en-US" sz="3100" dirty="0" smtClean="0">
                <a:solidFill>
                  <a:srgbClr val="800000"/>
                </a:solidFill>
              </a:rPr>
              <a:t> Initial thoughts from me... need to discuss in WG</a:t>
            </a:r>
            <a:endParaRPr lang="en-US" sz="3100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4194" y="1327588"/>
            <a:ext cx="8629885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Science Goals for 10(40) </a:t>
            </a:r>
            <a:r>
              <a:rPr lang="en-US" b="1" dirty="0" err="1" smtClean="0"/>
              <a:t>ktons</a:t>
            </a:r>
            <a:r>
              <a:rPr lang="en-US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Symbol" charset="2"/>
              </a:rPr>
              <a:t> Capable of detecting &gt;1000 events in 10-seconds from a galactic </a:t>
            </a:r>
            <a:r>
              <a:rPr lang="en-US" dirty="0" smtClean="0">
                <a:cs typeface="Symbol" charset="2"/>
              </a:rPr>
              <a:t>SN</a:t>
            </a:r>
          </a:p>
          <a:p>
            <a:pPr marL="0" indent="0">
              <a:buNone/>
            </a:pPr>
            <a:r>
              <a:rPr lang="en-US" sz="2800" dirty="0">
                <a:cs typeface="Symbol" charset="2"/>
              </a:rPr>
              <a:t> </a:t>
            </a:r>
            <a:r>
              <a:rPr lang="en-US" sz="2800" dirty="0" smtClean="0">
                <a:cs typeface="Symbol" charset="2"/>
              </a:rPr>
              <a:t> I would say </a:t>
            </a:r>
            <a:r>
              <a:rPr lang="en-US" sz="2800" i="1" dirty="0" smtClean="0">
                <a:cs typeface="Symbol" charset="2"/>
              </a:rPr>
              <a:t>measuring... </a:t>
            </a:r>
            <a:r>
              <a:rPr lang="en-US" sz="2800" dirty="0" smtClean="0">
                <a:cs typeface="Symbol" charset="2"/>
              </a:rPr>
              <a:t>want to do </a:t>
            </a:r>
            <a:r>
              <a:rPr lang="en-US" sz="2800" smtClean="0">
                <a:cs typeface="Symbol" charset="2"/>
              </a:rPr>
              <a:t>more than </a:t>
            </a:r>
            <a:r>
              <a:rPr lang="en-US" sz="2800" dirty="0" smtClean="0">
                <a:cs typeface="Symbol" charset="2"/>
              </a:rPr>
              <a:t>just detect.  Also, at 1 </a:t>
            </a:r>
            <a:r>
              <a:rPr lang="en-US" sz="2800" dirty="0" err="1" smtClean="0">
                <a:cs typeface="Symbol" charset="2"/>
              </a:rPr>
              <a:t>kpc</a:t>
            </a:r>
            <a:r>
              <a:rPr lang="en-US" sz="2800" dirty="0" smtClean="0">
                <a:cs typeface="Symbol" charset="2"/>
              </a:rPr>
              <a:t> we’ll get &gt;10,000</a:t>
            </a:r>
          </a:p>
          <a:p>
            <a:pPr marL="0" indent="0">
              <a:buNone/>
            </a:pPr>
            <a:endParaRPr lang="en-US" sz="2800" i="1" dirty="0">
              <a:cs typeface="Symbol" charset="2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2800" dirty="0" smtClean="0">
                <a:solidFill>
                  <a:srgbClr val="000090"/>
                </a:solidFill>
                <a:latin typeface="Helvetica"/>
                <a:ea typeface="Wingdings"/>
                <a:cs typeface="Helvetica"/>
                <a:sym typeface="Wingdings"/>
              </a:rPr>
              <a:t>Capable of measuring the properties of the burst (expected to be a few tens of seconds) of supernova neutrinos for core collapses within the Milky Way (20 </a:t>
            </a:r>
            <a:r>
              <a:rPr lang="en-US" sz="2800" dirty="0" err="1" smtClean="0">
                <a:solidFill>
                  <a:srgbClr val="000090"/>
                </a:solidFill>
                <a:latin typeface="Helvetica"/>
                <a:ea typeface="Wingdings"/>
                <a:cs typeface="Helvetica"/>
                <a:sym typeface="Wingdings"/>
              </a:rPr>
              <a:t>kpc</a:t>
            </a:r>
            <a:r>
              <a:rPr lang="en-US" sz="2800" dirty="0">
                <a:solidFill>
                  <a:srgbClr val="000090"/>
                </a:solidFill>
                <a:latin typeface="Helvetica"/>
                <a:ea typeface="Wingdings"/>
                <a:cs typeface="Helvetica"/>
                <a:sym typeface="Wingdings"/>
              </a:rPr>
              <a:t> </a:t>
            </a:r>
            <a:r>
              <a:rPr lang="en-US" sz="2800" dirty="0" smtClean="0">
                <a:solidFill>
                  <a:srgbClr val="000090"/>
                </a:solidFill>
                <a:latin typeface="Helvetica"/>
                <a:ea typeface="Wingdings"/>
                <a:cs typeface="Helvetica"/>
                <a:sym typeface="Wingdings"/>
              </a:rPr>
              <a:t>distance)</a:t>
            </a:r>
            <a:endParaRPr lang="en-US" sz="2800" dirty="0" smtClean="0">
              <a:solidFill>
                <a:srgbClr val="000090"/>
              </a:solidFill>
              <a:latin typeface="Helvetica"/>
              <a:cs typeface="Helvetica"/>
            </a:endParaRP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6894" y="585355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 of Goals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46181" y="1417638"/>
            <a:ext cx="556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(any missing? Are they quantitative enough for a design? 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43263" y="2446421"/>
            <a:ext cx="4783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See previous... include solar/DSNB as secondary?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 of Quantitative Goals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2037" y="1417638"/>
            <a:ext cx="8716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(For each primary goal: Is there a reason to reach precision X, or is it just the expectation from a nominal design? If precision reached was 2X, what would be the consequences?)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43263" y="2446421"/>
            <a:ext cx="6425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“Precision” doesn’t apply to the high-level goal... although should </a:t>
            </a:r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include what one means by “measure” at that level?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In principle energy, time, flavor resolutions, </a:t>
            </a:r>
            <a:r>
              <a:rPr lang="en-US" dirty="0" err="1" smtClean="0">
                <a:solidFill>
                  <a:srgbClr val="000090"/>
                </a:solidFill>
              </a:rPr>
              <a:t>etc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would go in the “performance” sheet.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Is the list of performance parameters in LBNF-DUNE-V1.8-parameters complete?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95052"/>
            <a:ext cx="8007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(Are there important missing performance parameters? Are there some parameters</a:t>
            </a:r>
          </a:p>
          <a:p>
            <a:r>
              <a:rPr lang="en-US" dirty="0" smtClean="0"/>
              <a:t>listed that are not very important? In each case, is the range quoted realistic?)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5706" y="2816370"/>
            <a:ext cx="70600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Missing:  angular resolution</a:t>
            </a:r>
          </a:p>
          <a:p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               efficiency</a:t>
            </a:r>
          </a:p>
          <a:p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               particle ID (tagging) ... exists on line D19 but could be specific to</a:t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                                                         low energy</a:t>
            </a:r>
          </a:p>
          <a:p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               time resolution</a:t>
            </a:r>
          </a:p>
          <a:p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               backgrounds 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Also trigger/uptime/</a:t>
            </a:r>
            <a:r>
              <a:rPr lang="en-US" dirty="0" err="1" smtClean="0">
                <a:solidFill>
                  <a:srgbClr val="000090"/>
                </a:solidFill>
              </a:rPr>
              <a:t>realtime</a:t>
            </a:r>
            <a:r>
              <a:rPr lang="en-US" dirty="0" smtClean="0">
                <a:solidFill>
                  <a:srgbClr val="000090"/>
                </a:solidFill>
              </a:rPr>
              <a:t> response requirements are relevant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31" y="274638"/>
            <a:ext cx="8441469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top five technical specifications most likely to affect performance for my topic are: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194974" y="3258154"/>
            <a:ext cx="189584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energy resolution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angular resolution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time resolution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particle ID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triggering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5426</TotalTime>
  <Words>303</Words>
  <Application>Microsoft Macintosh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Working Group: Low Energy    Initial thoughts from me... need to discuss in WG</vt:lpstr>
      <vt:lpstr>Completeness of Goals</vt:lpstr>
      <vt:lpstr>Justification of Quantitative Goals</vt:lpstr>
      <vt:lpstr>Is the list of performance parameters in LBNF-DUNE-V1.8-parameters complete? </vt:lpstr>
      <vt:lpstr>The top five technical specifications most likely to affect performance for my topic are:</vt:lpstr>
    </vt:vector>
  </TitlesOfParts>
  <Company>UC Davis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Group: Long Baseline</dc:title>
  <dc:creator>Robert Svoboda</dc:creator>
  <cp:lastModifiedBy>Kate Scholberg</cp:lastModifiedBy>
  <cp:revision>6</cp:revision>
  <dcterms:created xsi:type="dcterms:W3CDTF">2015-10-29T16:24:20Z</dcterms:created>
  <dcterms:modified xsi:type="dcterms:W3CDTF">2015-11-02T15:37:56Z</dcterms:modified>
</cp:coreProperties>
</file>