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109" autoAdjust="0"/>
  </p:normalViewPr>
  <p:slideViewPr>
    <p:cSldViewPr snapToGrid="0" snapToObjects="1">
      <p:cViewPr varScale="1">
        <p:scale>
          <a:sx n="118" d="100"/>
          <a:sy n="118" d="100"/>
        </p:scale>
        <p:origin x="-1208" y="-112"/>
      </p:cViewPr>
      <p:guideLst>
        <p:guide orient="horz" pos="2084"/>
        <p:guide pos="438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E08C5-A32F-3C41-BAA0-EEB218506FD3}" type="datetimeFigureOut">
              <a:rPr lang="en-US" smtClean="0"/>
              <a:pPr/>
              <a:t>11/6/15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49E0D8-5555-DE4B-9648-6820758687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2176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259F0F-6C05-0040-8204-889F74859342}" type="datetimeFigureOut">
              <a:rPr lang="en-US" smtClean="0"/>
              <a:pPr/>
              <a:t>11/6/15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8120CD-7DB0-D545-BD09-FE8BD4915A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4815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572112157"/>
              </p:ext>
            </p:extLst>
          </p:nvPr>
        </p:nvGraphicFramePr>
        <p:xfrm>
          <a:off x="0" y="978599"/>
          <a:ext cx="9144000" cy="579173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1064307">
                <a:tc rowSpan="2">
                  <a:txBody>
                    <a:bodyPr/>
                    <a:lstStyle/>
                    <a:p>
                      <a:r>
                        <a:rPr lang="en-US" sz="1400" b="1" u="sng" baseline="0" dirty="0" smtClean="0"/>
                        <a:t>Milestone Status (Progress)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endParaRPr lang="en-US" sz="1200" b="0" u="none" dirty="0" smtClean="0"/>
                    </a:p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sng" dirty="0" smtClean="0"/>
                        <a:t>Resource Conflicts, Plan Changes</a:t>
                      </a:r>
                      <a:r>
                        <a:rPr lang="en-US" sz="1400" b="1" u="sng" baseline="0" dirty="0" smtClean="0"/>
                        <a:t> and Issues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r>
                        <a:rPr lang="en-US" sz="1200" b="0" u="none" dirty="0" smtClean="0"/>
                        <a:t> </a:t>
                      </a:r>
                      <a:endParaRPr lang="en-US" sz="1200" b="0" u="none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662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sng" baseline="0" dirty="0" smtClean="0"/>
                        <a:t>Late Items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endParaRPr lang="en-US" sz="1200" b="0" u="none" dirty="0" smtClean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80593">
                <a:tc>
                  <a:txBody>
                    <a:bodyPr/>
                    <a:lstStyle/>
                    <a:p>
                      <a:r>
                        <a:rPr lang="en-US" sz="1400" b="1" u="sng" baseline="0" dirty="0" smtClean="0"/>
                        <a:t>Summary of Previous Month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endParaRPr lang="en-US" sz="1200" b="0" u="none" dirty="0" smtClean="0"/>
                    </a:p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400" b="1" u="sng" baseline="0" smtClean="0"/>
                        <a:t>Quarterly </a:t>
                      </a:r>
                      <a:r>
                        <a:rPr lang="en-US" sz="1400" b="1" u="sng" baseline="0" dirty="0" smtClean="0"/>
                        <a:t>Plans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endParaRPr lang="en-US" sz="1200" b="0" u="none" dirty="0" smtClean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80593">
                <a:tc>
                  <a:txBody>
                    <a:bodyPr/>
                    <a:lstStyle/>
                    <a:p>
                      <a:r>
                        <a:rPr lang="en-US" sz="1400" b="1" u="sng" baseline="0" dirty="0" smtClean="0"/>
                        <a:t>Upcoming Work (Next Month)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endParaRPr lang="en-US" sz="1200" b="0" u="none" dirty="0" smtClean="0"/>
                    </a:p>
                    <a:p>
                      <a:pPr marL="171450" indent="-171450">
                        <a:buFont typeface="Arial"/>
                        <a:buChar char="•"/>
                      </a:pPr>
                      <a:endParaRPr lang="en-US" sz="1200" b="0" u="none" dirty="0" smtClean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0" y="82818"/>
            <a:ext cx="83100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573588" algn="l"/>
              </a:tabLst>
            </a:pPr>
            <a:r>
              <a:rPr lang="en-US" sz="2800" dirty="0" smtClean="0">
                <a:solidFill>
                  <a:srgbClr val="000090"/>
                </a:solidFill>
              </a:rPr>
              <a:t>Monthly L2 Status Report - </a:t>
            </a:r>
            <a:br>
              <a:rPr lang="en-US" sz="2800" dirty="0" smtClean="0">
                <a:solidFill>
                  <a:srgbClr val="000090"/>
                </a:solidFill>
              </a:rPr>
            </a:br>
            <a:r>
              <a:rPr lang="en-US" sz="2000" dirty="0" smtClean="0">
                <a:solidFill>
                  <a:srgbClr val="000090"/>
                </a:solidFill>
              </a:rPr>
              <a:t>WBS:  	Presenter:  </a:t>
            </a:r>
            <a:endParaRPr lang="en-US" sz="2400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0" y="1223903"/>
            <a:ext cx="4555320" cy="1776041"/>
          </a:xfrm>
        </p:spPr>
        <p:txBody>
          <a:bodyPr>
            <a:noAutofit/>
          </a:bodyPr>
          <a:lstStyle>
            <a:lvl1pPr marL="111125" indent="-111125">
              <a:defRPr sz="1200"/>
            </a:lvl1pPr>
            <a:lvl2pPr marL="230188" indent="-119063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1"/>
          </p:nvPr>
        </p:nvSpPr>
        <p:spPr>
          <a:xfrm>
            <a:off x="0" y="3253570"/>
            <a:ext cx="4555320" cy="1605236"/>
          </a:xfrm>
        </p:spPr>
        <p:txBody>
          <a:bodyPr>
            <a:noAutofit/>
          </a:bodyPr>
          <a:lstStyle>
            <a:lvl1pPr marL="111125" indent="-111125">
              <a:defRPr sz="1200"/>
            </a:lvl1pPr>
            <a:lvl2pPr marL="230188" indent="-119063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2"/>
          </p:nvPr>
        </p:nvSpPr>
        <p:spPr>
          <a:xfrm>
            <a:off x="0" y="5146692"/>
            <a:ext cx="4555320" cy="1605236"/>
          </a:xfrm>
        </p:spPr>
        <p:txBody>
          <a:bodyPr>
            <a:noAutofit/>
          </a:bodyPr>
          <a:lstStyle>
            <a:lvl1pPr marL="111125" indent="-111125">
              <a:defRPr sz="1200"/>
            </a:lvl1pPr>
            <a:lvl2pPr marL="230188" indent="-119063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1" name="Text Placeholder 17"/>
          <p:cNvSpPr>
            <a:spLocks noGrp="1"/>
          </p:cNvSpPr>
          <p:nvPr>
            <p:ph type="body" sz="quarter" idx="13"/>
          </p:nvPr>
        </p:nvSpPr>
        <p:spPr>
          <a:xfrm>
            <a:off x="4588680" y="3271973"/>
            <a:ext cx="4555320" cy="3505345"/>
          </a:xfrm>
        </p:spPr>
        <p:txBody>
          <a:bodyPr>
            <a:noAutofit/>
          </a:bodyPr>
          <a:lstStyle>
            <a:lvl1pPr marL="111125" indent="-111125">
              <a:defRPr sz="1200"/>
            </a:lvl1pPr>
            <a:lvl2pPr marL="230188" indent="-119063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2" name="Text Placeholder 17"/>
          <p:cNvSpPr>
            <a:spLocks noGrp="1"/>
          </p:cNvSpPr>
          <p:nvPr>
            <p:ph type="body" sz="quarter" idx="14"/>
          </p:nvPr>
        </p:nvSpPr>
        <p:spPr>
          <a:xfrm>
            <a:off x="4588680" y="2272963"/>
            <a:ext cx="4555320" cy="726981"/>
          </a:xfrm>
        </p:spPr>
        <p:txBody>
          <a:bodyPr>
            <a:noAutofit/>
          </a:bodyPr>
          <a:lstStyle>
            <a:lvl1pPr marL="111125" indent="-111125">
              <a:defRPr sz="1200"/>
            </a:lvl1pPr>
            <a:lvl2pPr marL="230188" indent="-119063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3" name="Text Placeholder 17"/>
          <p:cNvSpPr>
            <a:spLocks noGrp="1"/>
          </p:cNvSpPr>
          <p:nvPr>
            <p:ph type="body" sz="quarter" idx="15"/>
          </p:nvPr>
        </p:nvSpPr>
        <p:spPr>
          <a:xfrm>
            <a:off x="4588680" y="1223904"/>
            <a:ext cx="4555320" cy="809800"/>
          </a:xfrm>
        </p:spPr>
        <p:txBody>
          <a:bodyPr>
            <a:noAutofit/>
          </a:bodyPr>
          <a:lstStyle>
            <a:lvl1pPr marL="111125" indent="-111125">
              <a:defRPr sz="1200"/>
            </a:lvl1pPr>
            <a:lvl2pPr marL="230188" indent="-119063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6" hasCustomPrompt="1"/>
          </p:nvPr>
        </p:nvSpPr>
        <p:spPr>
          <a:xfrm>
            <a:off x="4684803" y="119626"/>
            <a:ext cx="3625206" cy="441717"/>
          </a:xfrm>
        </p:spPr>
        <p:txBody>
          <a:bodyPr anchor="ctr">
            <a:noAutofit/>
          </a:bodyPr>
          <a:lstStyle>
            <a:lvl1pPr marL="0" indent="0">
              <a:buNone/>
              <a:defRPr sz="2800" baseline="0">
                <a:solidFill>
                  <a:srgbClr val="000090"/>
                </a:solidFill>
              </a:defRPr>
            </a:lvl1pPr>
          </a:lstStyle>
          <a:p>
            <a:pPr lvl="0"/>
            <a:r>
              <a:rPr lang="en-US" dirty="0" smtClean="0"/>
              <a:t>1 September 2012</a:t>
            </a:r>
            <a:endParaRPr lang="en-US" dirty="0"/>
          </a:p>
        </p:txBody>
      </p:sp>
      <p:sp>
        <p:nvSpPr>
          <p:cNvPr id="26" name="Text Placeholder 24"/>
          <p:cNvSpPr>
            <a:spLocks noGrp="1"/>
          </p:cNvSpPr>
          <p:nvPr>
            <p:ph type="body" sz="quarter" idx="17" hasCustomPrompt="1"/>
          </p:nvPr>
        </p:nvSpPr>
        <p:spPr>
          <a:xfrm>
            <a:off x="723620" y="579747"/>
            <a:ext cx="3831700" cy="239259"/>
          </a:xfrm>
        </p:spPr>
        <p:txBody>
          <a:bodyPr anchor="ctr">
            <a:noAutofit/>
          </a:bodyPr>
          <a:lstStyle>
            <a:lvl1pPr marL="0" indent="0">
              <a:buNone/>
              <a:defRPr sz="2000" baseline="0">
                <a:solidFill>
                  <a:srgbClr val="000090"/>
                </a:solidFill>
              </a:defRPr>
            </a:lvl1pPr>
          </a:lstStyle>
          <a:p>
            <a:pPr lvl="0"/>
            <a:r>
              <a:rPr lang="en-US" dirty="0" err="1" smtClean="0"/>
              <a:t>x.y</a:t>
            </a:r>
            <a:r>
              <a:rPr lang="en-US" dirty="0" smtClean="0"/>
              <a:t> - Title</a:t>
            </a:r>
            <a:endParaRPr lang="en-US" dirty="0"/>
          </a:p>
        </p:txBody>
      </p:sp>
      <p:sp>
        <p:nvSpPr>
          <p:cNvPr id="27" name="Text Placeholder 24"/>
          <p:cNvSpPr>
            <a:spLocks noGrp="1"/>
          </p:cNvSpPr>
          <p:nvPr>
            <p:ph type="body" sz="quarter" idx="18" hasCustomPrompt="1"/>
          </p:nvPr>
        </p:nvSpPr>
        <p:spPr>
          <a:xfrm>
            <a:off x="5817853" y="561343"/>
            <a:ext cx="2492156" cy="283505"/>
          </a:xfrm>
        </p:spPr>
        <p:txBody>
          <a:bodyPr anchor="ctr">
            <a:noAutofit/>
          </a:bodyPr>
          <a:lstStyle>
            <a:lvl1pPr marL="0" indent="0">
              <a:buNone/>
              <a:defRPr sz="2000" baseline="0">
                <a:solidFill>
                  <a:srgbClr val="000090"/>
                </a:solidFill>
              </a:defRPr>
            </a:lvl1pPr>
          </a:lstStyle>
          <a:p>
            <a:pPr lvl="0"/>
            <a:r>
              <a:rPr lang="en-US" dirty="0" smtClean="0"/>
              <a:t>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696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9CE61-5EEF-054B-8CE6-1FACAEA84158}" type="datetime1">
              <a:rPr lang="en-US" smtClean="0"/>
              <a:pPr/>
              <a:t>11/6/15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Bi-Weekly Planning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277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8ECA3-1A4A-9349-913F-46D59F6C7FE8}" type="datetime1">
              <a:rPr lang="en-US" smtClean="0"/>
              <a:pPr/>
              <a:t>11/6/15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Bi-Weekly Planning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78319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376DA-49D0-5448-8589-B7EEB1133536}" type="datetime1">
              <a:rPr lang="en-US" smtClean="0"/>
              <a:pPr/>
              <a:t>11/6/15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Bi-Weekly Planning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2969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540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77920-CAB2-C64D-8B79-D3BB49394B68}" type="datetime1">
              <a:rPr lang="en-US" smtClean="0"/>
              <a:pPr/>
              <a:t>11/6/15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Bi-Weekly Planning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533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5C1FE-F7FB-2A48-85D7-CDDAA29E36CE}" type="datetime1">
              <a:rPr lang="en-US" smtClean="0"/>
              <a:pPr/>
              <a:t>11/6/15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Bi-Weekly Planning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5379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449CE-5E6A-8042-8721-5F3998D61E7B}" type="datetime1">
              <a:rPr lang="en-US" smtClean="0"/>
              <a:pPr/>
              <a:t>11/6/15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Bi-Weekly Planning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3238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8F1D6-957B-2949-94AF-786CD7ED917D}" type="datetime1">
              <a:rPr lang="en-US" smtClean="0"/>
              <a:pPr/>
              <a:t>11/6/15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Bi-Weekly Planning Meeting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1752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5A61D-DAD9-AD46-B8C3-AFD71D34C3E8}" type="datetime1">
              <a:rPr lang="en-US" smtClean="0"/>
              <a:pPr/>
              <a:t>11/6/15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Bi-Weekly Planning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6206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3E42A-818B-684C-B6EB-4CD61C9C314E}" type="datetime1">
              <a:rPr lang="en-US" smtClean="0"/>
              <a:pPr/>
              <a:t>11/6/15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Bi-Weekly Planning Meeting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24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CC960-C0E3-D04D-AFEA-6E1579116133}" type="datetime1">
              <a:rPr lang="en-US" smtClean="0"/>
              <a:pPr/>
              <a:t>11/6/15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Bi-Weekly Planning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3028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881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9438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90"/>
                </a:solidFill>
              </a:defRPr>
            </a:lvl1pPr>
          </a:lstStyle>
          <a:p>
            <a:fld id="{E877982C-E10B-0645-AD5D-B45CF301C158}" type="datetime1">
              <a:rPr lang="en-US" smtClean="0"/>
              <a:pPr/>
              <a:t>11/6/15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438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0090"/>
                </a:solidFill>
              </a:defRPr>
            </a:lvl1pPr>
          </a:lstStyle>
          <a:p>
            <a:r>
              <a:rPr lang="en-US" dirty="0" smtClean="0"/>
              <a:t>MAP Bi-Weekly Planning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9438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0090"/>
                </a:solidFill>
              </a:defRPr>
            </a:lvl1pPr>
          </a:lstStyle>
          <a:p>
            <a:fld id="{95AF3C95-1EE9-DC48-A086-9FAA3E32F6B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2" descr="C:\Documents and Settings\sgeer\My Documents\MAP\MAP-LOGO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294684" y="-10111"/>
            <a:ext cx="857250" cy="974725"/>
          </a:xfrm>
          <a:prstGeom prst="rect">
            <a:avLst/>
          </a:prstGeom>
          <a:noFill/>
          <a:ln w="50800"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323978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00009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Data taken on Oct 7 with SSU (only E-C-E) ramped up</a:t>
            </a:r>
          </a:p>
          <a:p>
            <a:r>
              <a:rPr lang="en-US" dirty="0" smtClean="0"/>
              <a:t>C</a:t>
            </a:r>
            <a:r>
              <a:rPr lang="en-US" dirty="0"/>
              <a:t>&amp;M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Beamline</a:t>
            </a:r>
            <a:r>
              <a:rPr lang="en-US" dirty="0" smtClean="0"/>
              <a:t> C-API, </a:t>
            </a:r>
          </a:p>
          <a:p>
            <a:r>
              <a:rPr lang="en-US" dirty="0" smtClean="0"/>
              <a:t>DAQ &amp; Software:</a:t>
            </a:r>
          </a:p>
          <a:p>
            <a:pPr lvl="1"/>
            <a:r>
              <a:rPr lang="en-US" dirty="0" smtClean="0"/>
              <a:t>Fast processing in MLCR. Sep/Oct data reconstructed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C&amp;M: </a:t>
            </a:r>
            <a:r>
              <a:rPr lang="en-US" dirty="0" err="1" smtClean="0"/>
              <a:t>Beamline</a:t>
            </a:r>
            <a:r>
              <a:rPr lang="en-US" dirty="0" smtClean="0"/>
              <a:t> C-API implemented to address stability</a:t>
            </a:r>
          </a:p>
          <a:p>
            <a:r>
              <a:rPr lang="en-US" dirty="0" smtClean="0"/>
              <a:t>C&amp;M: Expert-only layer added to C&amp;M menu</a:t>
            </a:r>
          </a:p>
          <a:p>
            <a:r>
              <a:rPr lang="en-US" dirty="0" smtClean="0"/>
              <a:t>Computing: Fast processing (in parallel with data-taking) in MLCR tested in Sep/Oct running. New machine purchased. </a:t>
            </a:r>
          </a:p>
          <a:p>
            <a:r>
              <a:rPr lang="en-US" dirty="0" smtClean="0"/>
              <a:t>Analysis of data in progress (Tracker, EMR, PID, global…)</a:t>
            </a:r>
          </a:p>
          <a:p>
            <a:r>
              <a:rPr lang="en-US" dirty="0" smtClean="0"/>
              <a:t>Readying batch Monte Carlo simulation of recent runs</a:t>
            </a:r>
          </a:p>
          <a:p>
            <a:endParaRPr lang="en-US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1100" dirty="0" smtClean="0"/>
              <a:t>Improvements to Online Monitoring &amp; Reconstruction to provide additional feedback </a:t>
            </a:r>
          </a:p>
          <a:p>
            <a:r>
              <a:rPr lang="en-US" sz="1100" dirty="0" smtClean="0"/>
              <a:t>Batch Monte Carlo simulation</a:t>
            </a:r>
          </a:p>
          <a:p>
            <a:r>
              <a:rPr lang="en-US" sz="1100" dirty="0" smtClean="0"/>
              <a:t>C&amp;M: Magnet integration with RC</a:t>
            </a:r>
          </a:p>
          <a:p>
            <a:r>
              <a:rPr lang="en-US" sz="1100" dirty="0" smtClean="0"/>
              <a:t>C&amp;M: Implementation of C-based API for cooling channel magnets</a:t>
            </a:r>
          </a:p>
          <a:p>
            <a:endParaRPr lang="en-US" sz="1100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Magnet </a:t>
            </a:r>
            <a:r>
              <a:rPr lang="en-US" dirty="0" smtClean="0"/>
              <a:t>commissioning</a:t>
            </a:r>
            <a:endParaRPr lang="en-US" dirty="0" smtClean="0"/>
          </a:p>
          <a:p>
            <a:r>
              <a:rPr lang="en-US" dirty="0" smtClean="0"/>
              <a:t>Optimize reconstruction</a:t>
            </a:r>
          </a:p>
          <a:p>
            <a:r>
              <a:rPr lang="en-US" dirty="0" smtClean="0"/>
              <a:t>C</a:t>
            </a:r>
            <a:r>
              <a:rPr lang="en-US" dirty="0"/>
              <a:t>&amp;M: completion of </a:t>
            </a:r>
            <a:r>
              <a:rPr lang="en-US" dirty="0" smtClean="0"/>
              <a:t>Run Control integration w/ new framework</a:t>
            </a:r>
          </a:p>
          <a:p>
            <a:r>
              <a:rPr lang="en-US" dirty="0" smtClean="0"/>
              <a:t>Take data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6</a:t>
            </a:r>
            <a:r>
              <a:rPr lang="en-US" smtClean="0"/>
              <a:t> </a:t>
            </a:r>
            <a:r>
              <a:rPr lang="en-US" dirty="0" smtClean="0"/>
              <a:t>November 2015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smtClean="0"/>
              <a:t>04.01 - MICE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/>
              <a:t>Dan Kaplan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660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MAP_L2_Managers_MonthlyReport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MAP_L2_Managers_MonthlyReport_Template.potx</Template>
  <TotalTime>378</TotalTime>
  <Words>177</Words>
  <Application>Microsoft Macintosh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MAP_L2_Managers_MonthlyReport_Template</vt:lpstr>
      <vt:lpstr>PowerPoint Presentation</vt:lpstr>
    </vt:vector>
  </TitlesOfParts>
  <Company>Fermilab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Palmer</dc:creator>
  <cp:lastModifiedBy>Daniel Kaplan</cp:lastModifiedBy>
  <cp:revision>67</cp:revision>
  <cp:lastPrinted>2015-11-06T17:18:11Z</cp:lastPrinted>
  <dcterms:created xsi:type="dcterms:W3CDTF">2015-11-05T16:39:59Z</dcterms:created>
  <dcterms:modified xsi:type="dcterms:W3CDTF">2015-11-06T17:18:22Z</dcterms:modified>
</cp:coreProperties>
</file>