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70" r:id="rId4"/>
    <p:sldId id="271" r:id="rId5"/>
    <p:sldId id="273" r:id="rId6"/>
    <p:sldId id="276" r:id="rId7"/>
    <p:sldId id="277" r:id="rId8"/>
    <p:sldId id="278" r:id="rId9"/>
    <p:sldId id="279" r:id="rId10"/>
    <p:sldId id="281" r:id="rId11"/>
    <p:sldId id="257" r:id="rId12"/>
    <p:sldId id="274" r:id="rId13"/>
    <p:sldId id="275" r:id="rId14"/>
    <p:sldId id="260" r:id="rId15"/>
    <p:sldId id="258" r:id="rId16"/>
    <p:sldId id="259" r:id="rId17"/>
    <p:sldId id="264" r:id="rId18"/>
    <p:sldId id="284" r:id="rId19"/>
    <p:sldId id="283" r:id="rId20"/>
    <p:sldId id="286" r:id="rId21"/>
    <p:sldId id="287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857" autoAdjust="0"/>
  </p:normalViewPr>
  <p:slideViewPr>
    <p:cSldViewPr snapToGrid="0" snapToObjects="1">
      <p:cViewPr>
        <p:scale>
          <a:sx n="68" d="100"/>
          <a:sy n="68" d="100"/>
        </p:scale>
        <p:origin x="-1584" y="-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3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022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992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0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1266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5872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668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40869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13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6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4302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27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54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6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2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9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61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292F4-4031-654F-8E8B-444E7AB12228}" type="datetimeFigureOut">
              <a:rPr lang="en-US" smtClean="0"/>
              <a:t>11/15/15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459F-34A8-2247-94CB-ECE9A22F7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72C1BB0-B1DF-41C9-9370-336523AC031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11/16/15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84378BE-F362-4C7D-B5B9-59BAC3F3EC8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658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aps.cern.ch/mapsearch/mapsearch.htm?n=%5B'3179/1-D06'%5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 Detector </a:t>
            </a:r>
            <a:br>
              <a:rPr lang="en-US" dirty="0" smtClean="0"/>
            </a:br>
            <a:r>
              <a:rPr lang="en-US" dirty="0" smtClean="0"/>
              <a:t>CERN integration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8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85" y="570354"/>
            <a:ext cx="3168648" cy="1207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Laser</a:t>
            </a:r>
            <a:br>
              <a:rPr lang="en-US" dirty="0" smtClean="0"/>
            </a:br>
            <a:r>
              <a:rPr lang="en-US" dirty="0" smtClean="0"/>
              <a:t>Calibration 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1880"/>
            <a:ext cx="8229600" cy="15575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Placed Laser Calibration using SBND 3D model with modifications from Igor.</a:t>
            </a:r>
          </a:p>
          <a:p>
            <a:r>
              <a:rPr lang="en-US" dirty="0" smtClean="0"/>
              <a:t>Located the cryostat penetrations required.</a:t>
            </a:r>
            <a:endParaRPr lang="en-US" dirty="0"/>
          </a:p>
        </p:txBody>
      </p:sp>
      <p:pic>
        <p:nvPicPr>
          <p:cNvPr id="4" name="Picture 3" descr="Topview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013" y="0"/>
            <a:ext cx="5362626" cy="51918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88930" y="2642818"/>
            <a:ext cx="839886" cy="20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88932" y="2191538"/>
            <a:ext cx="898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</a:t>
            </a:r>
            <a:endParaRPr lang="en-US" sz="2400" dirty="0"/>
          </a:p>
        </p:txBody>
      </p:sp>
      <p:sp>
        <p:nvSpPr>
          <p:cNvPr id="10" name="Left Brace 9"/>
          <p:cNvSpPr/>
          <p:nvPr/>
        </p:nvSpPr>
        <p:spPr>
          <a:xfrm>
            <a:off x="6616662" y="1597985"/>
            <a:ext cx="393964" cy="2192101"/>
          </a:xfrm>
          <a:prstGeom prst="leftBrace">
            <a:avLst/>
          </a:prstGeom>
          <a:ln w="4445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63088" y="2478635"/>
            <a:ext cx="16511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 Laser systems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625848" y="3544240"/>
            <a:ext cx="1073358" cy="24584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8348" y="3544242"/>
            <a:ext cx="1976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Girders block access on beam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9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2" y="1398709"/>
            <a:ext cx="7926250" cy="5260734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4876601" y="3770219"/>
            <a:ext cx="9727" cy="258861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60490" y="3770214"/>
            <a:ext cx="956625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100 mm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" y="0"/>
            <a:ext cx="21210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Isometric View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4913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6" r="-641"/>
          <a:stretch/>
        </p:blipFill>
        <p:spPr>
          <a:xfrm>
            <a:off x="330538" y="259354"/>
            <a:ext cx="6645437" cy="6339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13516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smtClean="0"/>
              <a:t>Cut </a:t>
            </a:r>
            <a:r>
              <a:rPr lang="en-US" sz="2500" dirty="0" smtClean="0"/>
              <a:t>View</a:t>
            </a:r>
            <a:endParaRPr lang="en-US" sz="2500" dirty="0"/>
          </a:p>
        </p:txBody>
      </p:sp>
      <p:pic>
        <p:nvPicPr>
          <p:cNvPr id="4" name="Picture 3" descr="LaserR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25" y="1078497"/>
            <a:ext cx="2039402" cy="5779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9611" y="580965"/>
            <a:ext cx="125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 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5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Penetration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 smtClean="0"/>
              <a:t>Penetrations detector:</a:t>
            </a:r>
            <a:endParaRPr lang="en-US" dirty="0"/>
          </a:p>
          <a:p>
            <a:r>
              <a:rPr lang="en-GB" dirty="0"/>
              <a:t>West TPC translation suspension:	N. 3,	crossing tube diameter	200 mm</a:t>
            </a:r>
            <a:endParaRPr lang="en-US" dirty="0"/>
          </a:p>
          <a:p>
            <a:r>
              <a:rPr lang="en-GB" dirty="0" err="1"/>
              <a:t>Center</a:t>
            </a:r>
            <a:r>
              <a:rPr lang="en-GB" dirty="0"/>
              <a:t> TPC translation suspension:	N. 3,	crossing tube diameter	150 mm  </a:t>
            </a:r>
            <a:endParaRPr lang="en-US" dirty="0"/>
          </a:p>
          <a:p>
            <a:r>
              <a:rPr lang="en-GB" i="1" dirty="0"/>
              <a:t>East TPC translation suspension:	N. 3,	crossing tube diameter	150 mm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GB" dirty="0"/>
              <a:t>Signal cable chimney FTs:		N. 8,	crossing tube diameter	250 mm</a:t>
            </a:r>
            <a:endParaRPr lang="en-US" dirty="0"/>
          </a:p>
          <a:p>
            <a:r>
              <a:rPr lang="en-GB" dirty="0"/>
              <a:t>Spare on Signal cable row FTs:	N. 2,	crossing tube diameter	250 mm</a:t>
            </a:r>
            <a:endParaRPr lang="en-US" dirty="0"/>
          </a:p>
          <a:p>
            <a:r>
              <a:rPr lang="en-GB" dirty="0"/>
              <a:t>Laser FTs:				N. 4,	crossing tube diameter	100 mm</a:t>
            </a:r>
            <a:endParaRPr lang="en-US" dirty="0"/>
          </a:p>
          <a:p>
            <a:r>
              <a:rPr lang="en-GB" dirty="0"/>
              <a:t>Calibration </a:t>
            </a:r>
            <a:r>
              <a:rPr lang="en-GB" dirty="0" err="1"/>
              <a:t>Fiber</a:t>
            </a:r>
            <a:r>
              <a:rPr lang="en-GB" dirty="0"/>
              <a:t> CPA FT:		N. 1,	crossing tube diameter	150 mm</a:t>
            </a:r>
            <a:endParaRPr lang="en-US" dirty="0"/>
          </a:p>
          <a:p>
            <a:r>
              <a:rPr lang="en-GB" dirty="0"/>
              <a:t>Spare on CPA line FTs:		N. </a:t>
            </a:r>
            <a:r>
              <a:rPr lang="en-GB" dirty="0" smtClean="0"/>
              <a:t>2?,</a:t>
            </a:r>
            <a:r>
              <a:rPr lang="en-GB" dirty="0"/>
              <a:t>	crossing tube diameter	150 mm</a:t>
            </a:r>
            <a:endParaRPr lang="en-US" dirty="0"/>
          </a:p>
          <a:p>
            <a:r>
              <a:rPr lang="en-GB" i="1" dirty="0"/>
              <a:t>HV FT:					N. 1,	crossing tube diameter	156 mm</a:t>
            </a:r>
            <a:endParaRPr lang="en-US" dirty="0"/>
          </a:p>
          <a:p>
            <a:r>
              <a:rPr lang="en-GB" dirty="0"/>
              <a:t>Manhole:					N. 2,	crossing tube diameter	609 mm</a:t>
            </a:r>
            <a:endParaRPr lang="en-US" dirty="0"/>
          </a:p>
          <a:p>
            <a:pPr marL="0" indent="0">
              <a:buNone/>
            </a:pPr>
            <a:r>
              <a:rPr lang="en-GB" dirty="0" smtClean="0"/>
              <a:t>                </a:t>
            </a:r>
            <a:endParaRPr lang="en-US" dirty="0"/>
          </a:p>
          <a:p>
            <a:r>
              <a:rPr lang="en-GB" i="1" dirty="0"/>
              <a:t>Angled beam windows – west side	N. 3,	crossing tube diameter	300 mm </a:t>
            </a:r>
            <a:endParaRPr lang="en-GB" i="1" dirty="0" smtClean="0"/>
          </a:p>
          <a:p>
            <a:endParaRPr lang="en-GB" i="1" dirty="0"/>
          </a:p>
          <a:p>
            <a:r>
              <a:rPr lang="en-GB" i="1" dirty="0" smtClean="0">
                <a:solidFill>
                  <a:srgbClr val="FF0000"/>
                </a:solidFill>
              </a:rPr>
              <a:t>2 Spare over beam window NEED TO CHECK!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822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view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98" y="88667"/>
            <a:ext cx="5889708" cy="57021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598859" y="3590009"/>
            <a:ext cx="839886" cy="592986"/>
            <a:chOff x="2908873" y="3380344"/>
            <a:chExt cx="839886" cy="592986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908873" y="3380344"/>
              <a:ext cx="839886" cy="2048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908873" y="3511665"/>
              <a:ext cx="702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TCO</a:t>
              </a:r>
              <a:endParaRPr lang="en-US" sz="24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66305" y="5471700"/>
            <a:ext cx="8539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Penetrations:</a:t>
            </a:r>
            <a:endParaRPr lang="en-US" dirty="0"/>
          </a:p>
          <a:p>
            <a:r>
              <a:rPr lang="en-GB" dirty="0"/>
              <a:t>West TPC translation suspension:	N. 3,	crossing tube diameter	200 mm</a:t>
            </a:r>
            <a:endParaRPr lang="en-US" dirty="0"/>
          </a:p>
          <a:p>
            <a:r>
              <a:rPr lang="en-GB" dirty="0" err="1"/>
              <a:t>Center</a:t>
            </a:r>
            <a:r>
              <a:rPr lang="en-GB" dirty="0"/>
              <a:t> TPC translation suspension:	N. 3,	crossing tube diameter	150 mm  </a:t>
            </a:r>
            <a:endParaRPr lang="en-US" dirty="0"/>
          </a:p>
          <a:p>
            <a:r>
              <a:rPr lang="en-GB" dirty="0"/>
              <a:t>East TPC translation suspension:	N. 3,	crossing tube diameter	150 mm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305" y="5007001"/>
            <a:ext cx="217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TPC mounting beams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view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98" y="88667"/>
            <a:ext cx="5889708" cy="57021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1605" y="1523020"/>
            <a:ext cx="2920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Spare Penetrations: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along the cathode plane (fibers plus?)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One on each APA </a:t>
            </a:r>
            <a:r>
              <a:rPr lang="en-US" dirty="0" err="1" smtClean="0"/>
              <a:t>feedthru</a:t>
            </a:r>
            <a:r>
              <a:rPr lang="en-US" dirty="0" smtClean="0"/>
              <a:t> row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Two over the beam windows (not shown)</a:t>
            </a:r>
          </a:p>
          <a:p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682798" y="2087410"/>
            <a:ext cx="1561932" cy="7653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747" y="2661443"/>
            <a:ext cx="2936753" cy="17569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293" y="5785809"/>
            <a:ext cx="8900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needed then one could try to integrate other functionality into the </a:t>
            </a:r>
            <a:r>
              <a:rPr lang="en-US" dirty="0" err="1" smtClean="0"/>
              <a:t>feedthru</a:t>
            </a:r>
            <a:r>
              <a:rPr lang="en-US" dirty="0" smtClean="0"/>
              <a:t> flanges perhaps using a cross rather than a tee to increase spares effectively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82798" y="2087410"/>
            <a:ext cx="3736486" cy="91778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38747" y="1722111"/>
            <a:ext cx="2936753" cy="93933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7445673" y="1391608"/>
            <a:ext cx="730650" cy="6958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445673" y="2087406"/>
            <a:ext cx="730650" cy="233093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935152" y="1902740"/>
            <a:ext cx="1274708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 manholes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3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4"/>
            <a:ext cx="417432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detector was positioned in the cryostat according to the far detector parameters.</a:t>
            </a:r>
          </a:p>
          <a:p>
            <a:r>
              <a:rPr lang="en-US" dirty="0" smtClean="0"/>
              <a:t>The cryostat was shortened by 600mm.</a:t>
            </a:r>
          </a:p>
          <a:p>
            <a:pPr lvl="1"/>
            <a:r>
              <a:rPr lang="en-US" dirty="0" smtClean="0"/>
              <a:t>Moves the detector away from muon background</a:t>
            </a:r>
          </a:p>
          <a:p>
            <a:pPr lvl="1"/>
            <a:r>
              <a:rPr lang="en-US" dirty="0" smtClean="0"/>
              <a:t>Reduced the needed LAr</a:t>
            </a:r>
          </a:p>
          <a:p>
            <a:pPr lvl="1"/>
            <a:r>
              <a:rPr lang="en-US" dirty="0" smtClean="0"/>
              <a:t>Reduces stress in the iron increasing safety factor</a:t>
            </a:r>
          </a:p>
          <a:p>
            <a:pPr lvl="1"/>
            <a:r>
              <a:rPr lang="en-US" dirty="0" smtClean="0"/>
              <a:t>Agreed with WA105</a:t>
            </a:r>
          </a:p>
          <a:p>
            <a:r>
              <a:rPr lang="en-US" dirty="0" smtClean="0"/>
              <a:t>Cross rails are foreseen which will allow changing from 3.6 m to 2.5 m if needed.</a:t>
            </a:r>
            <a:endParaRPr lang="en-US" dirty="0"/>
          </a:p>
        </p:txBody>
      </p:sp>
      <p:pic>
        <p:nvPicPr>
          <p:cNvPr id="4" name="Content Placeholder 3" descr="Dtector_600_lower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14796"/>
          <a:stretch/>
        </p:blipFill>
        <p:spPr>
          <a:xfrm>
            <a:off x="4406953" y="1618878"/>
            <a:ext cx="4737047" cy="41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7" t="26832" r="21376" b="18750"/>
          <a:stretch/>
        </p:blipFill>
        <p:spPr bwMode="auto">
          <a:xfrm>
            <a:off x="1" y="1167823"/>
            <a:ext cx="9144000" cy="471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5150" y="196283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“Central and East transverse rail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5150" y="3200401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rail fixed after positioning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752600" y="3048000"/>
            <a:ext cx="990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05150" y="4267200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Installation rail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524000" y="3526793"/>
            <a:ext cx="1219200" cy="925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14876" y="3526793"/>
            <a:ext cx="3286125" cy="9250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304800"/>
            <a:ext cx="398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TPC support structure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02682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6" r="23575"/>
          <a:stretch/>
        </p:blipFill>
        <p:spPr>
          <a:xfrm>
            <a:off x="1968987" y="430890"/>
            <a:ext cx="6946035" cy="64271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404" y="1456570"/>
            <a:ext cx="167017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Afternoon session found no show stoppers to installing through a TCO</a:t>
            </a:r>
          </a:p>
          <a:p>
            <a:pPr defTabSz="914400"/>
            <a:endParaRPr lang="en-US" sz="2200" dirty="0" smtClean="0">
              <a:solidFill>
                <a:prstClr val="black"/>
              </a:solidFill>
              <a:latin typeface="Calibri"/>
            </a:endParaRPr>
          </a:p>
          <a:p>
            <a:pPr defTabSz="914400"/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Temporary Construction Opening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01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mary-DetectorInterface_BeamWind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6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DUNE Engineering Meeting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377"/>
            <a:ext cx="8229600" cy="28007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from </a:t>
            </a:r>
            <a:r>
              <a:rPr lang="en-US" dirty="0"/>
              <a:t>Monday, 9 November 2015 at 02:00 to Thursday, 12 November 2015 at 13:00 (US/Eastern)</a:t>
            </a:r>
          </a:p>
          <a:p>
            <a:r>
              <a:rPr lang="en-US" dirty="0"/>
              <a:t>CERN ( </a:t>
            </a:r>
            <a:r>
              <a:rPr lang="en-US" dirty="0">
                <a:hlinkClick r:id="rId2"/>
              </a:rPr>
              <a:t>3179-1-D06 )</a:t>
            </a:r>
          </a:p>
          <a:p>
            <a:r>
              <a:rPr lang="en-US" dirty="0"/>
              <a:t>385 Route de </a:t>
            </a:r>
            <a:r>
              <a:rPr lang="en-US" dirty="0" err="1"/>
              <a:t>Meyrin</a:t>
            </a:r>
            <a:r>
              <a:rPr lang="en-US" dirty="0"/>
              <a:t>, Point 1 (Atlas site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https://</a:t>
            </a:r>
            <a:r>
              <a:rPr lang="en-US" dirty="0" err="1" smtClean="0"/>
              <a:t>indico.cern.ch</a:t>
            </a:r>
            <a:r>
              <a:rPr lang="en-US" dirty="0" smtClean="0"/>
              <a:t>/event/459004/</a:t>
            </a:r>
            <a:r>
              <a:rPr lang="en-US" dirty="0" err="1" smtClean="0"/>
              <a:t>other-view?view</a:t>
            </a:r>
            <a:r>
              <a:rPr lang="en-US" dirty="0" smtClean="0"/>
              <a:t>=standard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2" y="4766244"/>
            <a:ext cx="75328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Talks are posted and the web page is public.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1571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886898"/>
          </a:xfrm>
        </p:spPr>
        <p:txBody>
          <a:bodyPr>
            <a:normAutofit/>
          </a:bodyPr>
          <a:lstStyle/>
          <a:p>
            <a:r>
              <a:rPr lang="en-US" dirty="0" smtClean="0"/>
              <a:t>Update from CERN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52026"/>
            <a:ext cx="8229600" cy="49639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EHN1 extension </a:t>
            </a:r>
            <a:r>
              <a:rPr lang="en-US" dirty="0"/>
              <a:t>making good progress. Expect </a:t>
            </a:r>
            <a:r>
              <a:rPr lang="en-US" dirty="0" smtClean="0"/>
              <a:t>completion </a:t>
            </a:r>
            <a:r>
              <a:rPr lang="en-US" dirty="0"/>
              <a:t>in August 2016.</a:t>
            </a:r>
          </a:p>
          <a:p>
            <a:r>
              <a:rPr lang="en-US" dirty="0" smtClean="0"/>
              <a:t>Outfitting </a:t>
            </a:r>
            <a:r>
              <a:rPr lang="en-US" dirty="0"/>
              <a:t>and beam planning are well advanced</a:t>
            </a:r>
          </a:p>
          <a:p>
            <a:r>
              <a:rPr lang="en-US" dirty="0" smtClean="0"/>
              <a:t>CERN hiring </a:t>
            </a:r>
            <a:r>
              <a:rPr lang="en-US" dirty="0"/>
              <a:t>experiments</a:t>
            </a:r>
            <a:r>
              <a:rPr lang="en-US" dirty="0" smtClean="0"/>
              <a:t> </a:t>
            </a:r>
            <a:r>
              <a:rPr lang="en-US" dirty="0"/>
              <a:t>interface </a:t>
            </a:r>
            <a:r>
              <a:rPr lang="en-US" dirty="0" smtClean="0"/>
              <a:t>to </a:t>
            </a:r>
            <a:r>
              <a:rPr lang="en-US" dirty="0"/>
              <a:t>the facilities </a:t>
            </a:r>
            <a:r>
              <a:rPr lang="en-US" dirty="0" smtClean="0"/>
              <a:t>(January)</a:t>
            </a:r>
            <a:endParaRPr lang="en-US" dirty="0"/>
          </a:p>
          <a:p>
            <a:r>
              <a:rPr lang="en-US" dirty="0" smtClean="0"/>
              <a:t>Some </a:t>
            </a:r>
            <a:r>
              <a:rPr lang="en-US" dirty="0"/>
              <a:t>desire within CERN management to merge ProtoDUNE and WA105 under DUNE</a:t>
            </a:r>
          </a:p>
          <a:p>
            <a:r>
              <a:rPr lang="en-US" dirty="0" smtClean="0"/>
              <a:t>Initial </a:t>
            </a:r>
            <a:r>
              <a:rPr lang="en-US" dirty="0"/>
              <a:t>planning for a meeting at CERN for European contribution to ProtoDUNE/DUNE in ~Feb.</a:t>
            </a:r>
          </a:p>
          <a:p>
            <a:r>
              <a:rPr lang="en-US" dirty="0" smtClean="0"/>
              <a:t>Schedule </a:t>
            </a:r>
            <a:r>
              <a:rPr lang="en-US" dirty="0"/>
              <a:t>development for ProtoDUNE ongoing (2nd ProtoDUNE run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Cryostat </a:t>
            </a:r>
            <a:r>
              <a:rPr lang="en-US" dirty="0"/>
              <a:t>Review Dec </a:t>
            </a:r>
            <a:r>
              <a:rPr lang="en-US" dirty="0" smtClean="0"/>
              <a:t>17-18</a:t>
            </a:r>
          </a:p>
          <a:p>
            <a:pPr lvl="1"/>
            <a:r>
              <a:rPr lang="en-US" dirty="0" smtClean="0"/>
              <a:t>detector </a:t>
            </a:r>
            <a:r>
              <a:rPr lang="en-US" dirty="0"/>
              <a:t>design reviews in spring-summer</a:t>
            </a:r>
          </a:p>
          <a:p>
            <a:r>
              <a:rPr lang="en-US" dirty="0" smtClean="0"/>
              <a:t>Need </a:t>
            </a:r>
            <a:r>
              <a:rPr lang="en-US" dirty="0"/>
              <a:t>plan for ProtoDUNE presence at CERN (offices near EHN1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43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76"/>
            <a:ext cx="8229600" cy="879255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2980"/>
            <a:ext cx="8229600" cy="563952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TPC placement in the cryostat was fixed.</a:t>
            </a:r>
          </a:p>
          <a:p>
            <a:r>
              <a:rPr lang="en-US" dirty="0" smtClean="0"/>
              <a:t>Cathode plane materials were identified.</a:t>
            </a:r>
          </a:p>
          <a:p>
            <a:r>
              <a:rPr lang="en-US" dirty="0" smtClean="0"/>
              <a:t>The proposed cryostat penetrations were defined.</a:t>
            </a:r>
          </a:p>
          <a:p>
            <a:r>
              <a:rPr lang="en-US" dirty="0" smtClean="0"/>
              <a:t>Use of a TCO for installation was confirmed</a:t>
            </a:r>
          </a:p>
          <a:p>
            <a:r>
              <a:rPr lang="en-US" dirty="0" smtClean="0"/>
              <a:t>Potential placement of a laser system was found.</a:t>
            </a:r>
          </a:p>
          <a:p>
            <a:r>
              <a:rPr lang="en-US" dirty="0" smtClean="0"/>
              <a:t>Identified areas for further work on the beam window.</a:t>
            </a:r>
          </a:p>
          <a:p>
            <a:pPr lvl="1"/>
            <a:r>
              <a:rPr lang="en-US" dirty="0" smtClean="0"/>
              <a:t>Placement still needs fixed</a:t>
            </a:r>
          </a:p>
          <a:p>
            <a:endParaRPr lang="en-US" dirty="0" smtClean="0"/>
          </a:p>
          <a:p>
            <a:r>
              <a:rPr lang="en-US" dirty="0" smtClean="0"/>
              <a:t>A great deal of progress was made.</a:t>
            </a:r>
          </a:p>
          <a:p>
            <a:r>
              <a:rPr lang="en-US" dirty="0"/>
              <a:t>Next meeting ~Feb-Mar </a:t>
            </a:r>
            <a:r>
              <a:rPr lang="en-US" dirty="0" smtClean="0"/>
              <a:t>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4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11-16 at 7.46.0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7" b="3807"/>
          <a:stretch>
            <a:fillRect/>
          </a:stretch>
        </p:blipFill>
        <p:spPr>
          <a:xfrm>
            <a:off x="213651" y="274642"/>
            <a:ext cx="8957869" cy="4926483"/>
          </a:xfrm>
        </p:spPr>
      </p:pic>
    </p:spTree>
    <p:extLst>
      <p:ext uri="{BB962C8B-B14F-4D97-AF65-F5344CB8AC3E}">
        <p14:creationId xmlns:p14="http://schemas.microsoft.com/office/powerpoint/2010/main" val="138142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CERN Engineering </a:t>
            </a:r>
            <a:r>
              <a:rPr lang="en-US" dirty="0" smtClean="0"/>
              <a:t>Week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97964"/>
            <a:ext cx="8229600" cy="5093448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1) Decision on the CPA materials 1/2 day review</a:t>
            </a:r>
          </a:p>
          <a:p>
            <a:r>
              <a:rPr lang="en-US" dirty="0">
                <a:solidFill>
                  <a:srgbClr val="008000"/>
                </a:solidFill>
              </a:rPr>
              <a:t>2) Decide on placement of Laser alignment and beam window 1/2 day</a:t>
            </a:r>
          </a:p>
          <a:p>
            <a:r>
              <a:rPr lang="en-US" dirty="0"/>
              <a:t>3) Signal flange interface to the cryostat - Need remote attendance of electronics people.</a:t>
            </a:r>
          </a:p>
          <a:p>
            <a:r>
              <a:rPr lang="en-US" dirty="0"/>
              <a:t>4) Work on Cathode/rail/cryostat interface</a:t>
            </a:r>
          </a:p>
          <a:p>
            <a:r>
              <a:rPr lang="en-US" dirty="0"/>
              <a:t>5) Work on APA/rail/cryostat interface</a:t>
            </a:r>
          </a:p>
          <a:p>
            <a:r>
              <a:rPr lang="en-US" dirty="0"/>
              <a:t>6) Work on cabling and interfaces</a:t>
            </a:r>
          </a:p>
          <a:p>
            <a:r>
              <a:rPr lang="en-US" dirty="0"/>
              <a:t>7) Work on Field cage/ground plan interfaces to APA and CPA</a:t>
            </a:r>
          </a:p>
          <a:p>
            <a:r>
              <a:rPr lang="en-US" dirty="0">
                <a:solidFill>
                  <a:srgbClr val="008000"/>
                </a:solidFill>
              </a:rPr>
              <a:t>8) Work on beam window/TPC/Cryostat interfaces</a:t>
            </a:r>
          </a:p>
          <a:p>
            <a:r>
              <a:rPr lang="en-US" dirty="0">
                <a:solidFill>
                  <a:srgbClr val="008000"/>
                </a:solidFill>
              </a:rPr>
              <a:t>9) Installation </a:t>
            </a:r>
            <a:r>
              <a:rPr lang="en-US" dirty="0" smtClean="0">
                <a:solidFill>
                  <a:srgbClr val="008000"/>
                </a:solidFill>
              </a:rPr>
              <a:t>planning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TCO Definition.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/>
              <a:t>10) Cryostat loads</a:t>
            </a:r>
          </a:p>
          <a:p>
            <a:r>
              <a:rPr lang="en-US" dirty="0"/>
              <a:t>11) Plan mockup studies of critical </a:t>
            </a:r>
          </a:p>
          <a:p>
            <a:r>
              <a:rPr lang="en-US" dirty="0"/>
              <a:t>12) Debug the </a:t>
            </a:r>
            <a:r>
              <a:rPr lang="en-US" dirty="0" err="1"/>
              <a:t>edms</a:t>
            </a:r>
            <a:r>
              <a:rPr lang="en-US" dirty="0"/>
              <a:t> data interface and go over document structure.</a:t>
            </a:r>
          </a:p>
          <a:p>
            <a:r>
              <a:rPr lang="en-US" dirty="0"/>
              <a:t>13) Plan documents for the review in </a:t>
            </a:r>
            <a:r>
              <a:rPr lang="en-US" dirty="0" smtClean="0"/>
              <a:t>December</a:t>
            </a:r>
            <a:endParaRPr lang="en-US" dirty="0"/>
          </a:p>
          <a:p>
            <a:r>
              <a:rPr lang="en-US" dirty="0"/>
              <a:t>14) Plan the Detector </a:t>
            </a:r>
            <a:r>
              <a:rPr lang="en-US" dirty="0" smtClean="0"/>
              <a:t>reviews</a:t>
            </a:r>
          </a:p>
          <a:p>
            <a:r>
              <a:rPr lang="en-US" dirty="0" smtClean="0"/>
              <a:t>15) Internal </a:t>
            </a:r>
            <a:r>
              <a:rPr lang="en-US" dirty="0" err="1" smtClean="0"/>
              <a:t>Cryo</a:t>
            </a:r>
            <a:r>
              <a:rPr lang="en-US" dirty="0"/>
              <a:t>-</a:t>
            </a:r>
            <a:r>
              <a:rPr lang="en-US" dirty="0" smtClean="0"/>
              <a:t>Piping</a:t>
            </a:r>
          </a:p>
          <a:p>
            <a:r>
              <a:rPr lang="en-US" dirty="0" smtClean="0"/>
              <a:t>16)Grounding </a:t>
            </a:r>
            <a:r>
              <a:rPr lang="en-US" dirty="0" smtClean="0"/>
              <a:t>and power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95859" y="5991412"/>
            <a:ext cx="70084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Made substantial progress on most goals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99779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Cathode </a:t>
            </a:r>
            <a:r>
              <a:rPr lang="en-US" dirty="0" smtClean="0"/>
              <a:t>Material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074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Reasons for resistive cathode:</a:t>
            </a:r>
          </a:p>
          <a:p>
            <a:pPr lvl="1"/>
            <a:r>
              <a:rPr lang="en-US" dirty="0" smtClean="0"/>
              <a:t>Stored energy in DUNE is sufficient to potentially damage the cryostat membrane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 smtClean="0"/>
              <a:t>ground plane </a:t>
            </a:r>
            <a:r>
              <a:rPr lang="en-US" dirty="0" smtClean="0"/>
              <a:t>could potentially </a:t>
            </a:r>
            <a:r>
              <a:rPr lang="en-US" dirty="0" smtClean="0"/>
              <a:t>mitigates this.</a:t>
            </a:r>
          </a:p>
          <a:p>
            <a:pPr lvl="1"/>
            <a:r>
              <a:rPr lang="en-US" dirty="0" smtClean="0"/>
              <a:t>The voltage swing of the cathode during discharge produces a voltage pulse on the preamps. </a:t>
            </a:r>
            <a:r>
              <a:rPr lang="en-US" dirty="0"/>
              <a:t>S</a:t>
            </a:r>
            <a:r>
              <a:rPr lang="en-US" dirty="0" smtClean="0"/>
              <a:t>imple simulation showed the current in the protection diode is a factor of two less than the diode rating. The resistive cathode reduced this current by orders of magnitude.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Conclusion: Surface </a:t>
            </a:r>
            <a:r>
              <a:rPr lang="en-US" dirty="0" smtClean="0">
                <a:solidFill>
                  <a:srgbClr val="008000"/>
                </a:solidFill>
              </a:rPr>
              <a:t>resistivity in the 1 to 100 </a:t>
            </a:r>
            <a:r>
              <a:rPr lang="en-US" dirty="0" err="1" smtClean="0">
                <a:solidFill>
                  <a:srgbClr val="008000"/>
                </a:solidFill>
              </a:rPr>
              <a:t>MOhm</a:t>
            </a:r>
            <a:r>
              <a:rPr lang="en-US" dirty="0" smtClean="0">
                <a:solidFill>
                  <a:srgbClr val="008000"/>
                </a:solidFill>
              </a:rPr>
              <a:t>/square is required. </a:t>
            </a:r>
          </a:p>
          <a:p>
            <a:r>
              <a:rPr lang="en-US" dirty="0" smtClean="0"/>
              <a:t>Planarity within 1 cm.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0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Investigated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Micarta</a:t>
            </a:r>
            <a:r>
              <a:rPr lang="en-US" dirty="0" smtClean="0"/>
              <a:t> </a:t>
            </a:r>
            <a:r>
              <a:rPr lang="en-US" dirty="0" smtClean="0"/>
              <a:t>(“</a:t>
            </a:r>
            <a:r>
              <a:rPr lang="en-US" dirty="0" err="1" smtClean="0"/>
              <a:t>bakelite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Intrinsic bulk resistivity in the required range (few </a:t>
            </a:r>
            <a:r>
              <a:rPr lang="en-US" dirty="0" err="1" smtClean="0"/>
              <a:t>MOhm</a:t>
            </a:r>
            <a:r>
              <a:rPr lang="en-US" dirty="0" smtClean="0"/>
              <a:t>/cm)</a:t>
            </a:r>
          </a:p>
          <a:p>
            <a:pPr lvl="1"/>
            <a:r>
              <a:rPr lang="en-US" dirty="0" smtClean="0"/>
              <a:t>Density comparable to </a:t>
            </a:r>
            <a:r>
              <a:rPr lang="en-US" dirty="0" err="1" smtClean="0"/>
              <a:t>LAr</a:t>
            </a:r>
            <a:endParaRPr lang="en-US" dirty="0" smtClean="0"/>
          </a:p>
          <a:p>
            <a:r>
              <a:rPr lang="en-US" dirty="0" smtClean="0"/>
              <a:t>G10 </a:t>
            </a:r>
            <a:r>
              <a:rPr lang="en-US" dirty="0" err="1" smtClean="0"/>
              <a:t>vetronite</a:t>
            </a:r>
            <a:r>
              <a:rPr lang="en-US" dirty="0"/>
              <a:t> </a:t>
            </a:r>
            <a:r>
              <a:rPr lang="en-US" dirty="0" smtClean="0"/>
              <a:t>coated with resistive layers: </a:t>
            </a:r>
          </a:p>
          <a:p>
            <a:pPr lvl="1"/>
            <a:r>
              <a:rPr lang="en-US" dirty="0" smtClean="0"/>
              <a:t>~ </a:t>
            </a:r>
            <a:r>
              <a:rPr lang="en-US" dirty="0" err="1" smtClean="0"/>
              <a:t>Mohm</a:t>
            </a:r>
            <a:r>
              <a:rPr lang="en-US" dirty="0" smtClean="0"/>
              <a:t>/square ink print with specific patterns</a:t>
            </a:r>
          </a:p>
          <a:p>
            <a:pPr lvl="1"/>
            <a:r>
              <a:rPr lang="en-US" dirty="0" smtClean="0"/>
              <a:t>Glued bulk resistive </a:t>
            </a:r>
            <a:r>
              <a:rPr lang="en-US" dirty="0" err="1" smtClean="0"/>
              <a:t>kapton</a:t>
            </a:r>
            <a:r>
              <a:rPr lang="en-US" dirty="0" smtClean="0"/>
              <a:t> foil (25 µm, 6-9 </a:t>
            </a:r>
            <a:r>
              <a:rPr lang="en-US" dirty="0" err="1" smtClean="0"/>
              <a:t>MOhm</a:t>
            </a:r>
            <a:r>
              <a:rPr lang="en-US" dirty="0" smtClean="0"/>
              <a:t>/cm)</a:t>
            </a:r>
          </a:p>
          <a:p>
            <a:pPr lvl="1"/>
            <a:r>
              <a:rPr lang="en-US" dirty="0" smtClean="0"/>
              <a:t>Graphite loaded (outer layers) G10</a:t>
            </a:r>
          </a:p>
        </p:txBody>
      </p:sp>
    </p:spTree>
    <p:extLst>
      <p:ext uri="{BB962C8B-B14F-4D97-AF65-F5344CB8AC3E}">
        <p14:creationId xmlns:p14="http://schemas.microsoft.com/office/powerpoint/2010/main" val="3960314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046"/>
            <a:ext cx="8229600" cy="1143000"/>
          </a:xfrm>
        </p:spPr>
        <p:txBody>
          <a:bodyPr/>
          <a:lstStyle/>
          <a:p>
            <a:r>
              <a:rPr lang="en-US" dirty="0" smtClean="0"/>
              <a:t>Radiological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4" y="1270012"/>
            <a:ext cx="4109989" cy="4996489"/>
          </a:xfrm>
        </p:spPr>
        <p:txBody>
          <a:bodyPr>
            <a:noAutofit/>
          </a:bodyPr>
          <a:lstStyle/>
          <a:p>
            <a:r>
              <a:rPr lang="en-US" sz="900" dirty="0"/>
              <a:t>sample:	NORPLEX, </a:t>
            </a:r>
            <a:r>
              <a:rPr lang="en-US" sz="900" dirty="0" err="1"/>
              <a:t>Micarta</a:t>
            </a:r>
            <a:r>
              <a:rPr lang="en-US" sz="900" dirty="0"/>
              <a:t>, NP 315, phenolic laminate with graphite, black</a:t>
            </a:r>
          </a:p>
          <a:p>
            <a:r>
              <a:rPr lang="en-US" sz="900" dirty="0"/>
              <a:t>weight:	23.0 g</a:t>
            </a:r>
          </a:p>
          <a:p>
            <a:r>
              <a:rPr lang="en-US" sz="900" dirty="0"/>
              <a:t>live time:	328991 s  </a:t>
            </a:r>
          </a:p>
          <a:p>
            <a:r>
              <a:rPr lang="en-US" sz="900" dirty="0"/>
              <a:t>detector:	</a:t>
            </a:r>
            <a:r>
              <a:rPr lang="en-US" sz="900" dirty="0" err="1"/>
              <a:t>GePaolo</a:t>
            </a:r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radionuclide concentrations:</a:t>
            </a:r>
          </a:p>
          <a:p>
            <a:endParaRPr lang="en-US" sz="900" dirty="0"/>
          </a:p>
          <a:p>
            <a:r>
              <a:rPr lang="en-US" sz="900" dirty="0"/>
              <a:t>Th-232:</a:t>
            </a:r>
          </a:p>
          <a:p>
            <a:r>
              <a:rPr lang="en-US" sz="900" dirty="0"/>
              <a:t>Ra-228:		(15.2 +- 0.5) </a:t>
            </a:r>
            <a:r>
              <a:rPr lang="en-US" sz="900" dirty="0" err="1"/>
              <a:t>Bq</a:t>
            </a:r>
            <a:r>
              <a:rPr lang="en-US" sz="900" dirty="0"/>
              <a:t>/kg	&lt;==&gt;	(3.74 +- 0.13) E-6 g/g</a:t>
            </a:r>
          </a:p>
          <a:p>
            <a:r>
              <a:rPr lang="en-US" sz="900" dirty="0"/>
              <a:t>Th-228		(15.8 +- 0.5) </a:t>
            </a:r>
            <a:r>
              <a:rPr lang="en-US" sz="900" dirty="0" err="1"/>
              <a:t>Bq</a:t>
            </a:r>
            <a:r>
              <a:rPr lang="en-US" sz="900" dirty="0"/>
              <a:t>/kg	&lt;==&gt;	(3.88 +- 0.13) E-6 g/g        </a:t>
            </a:r>
          </a:p>
          <a:p>
            <a:endParaRPr lang="en-US" sz="900" dirty="0"/>
          </a:p>
          <a:p>
            <a:r>
              <a:rPr lang="en-US" sz="900" dirty="0"/>
              <a:t>U-238:</a:t>
            </a:r>
          </a:p>
          <a:p>
            <a:r>
              <a:rPr lang="en-US" sz="900" dirty="0"/>
              <a:t>Ra-226		(9.1  +- 0.3) </a:t>
            </a:r>
            <a:r>
              <a:rPr lang="en-US" sz="900" dirty="0" err="1"/>
              <a:t>Bq</a:t>
            </a:r>
            <a:r>
              <a:rPr lang="en-US" sz="900" dirty="0"/>
              <a:t>/kg	&lt;==&gt;	(7.4 +- 0.2) E-7 g/g</a:t>
            </a:r>
          </a:p>
          <a:p>
            <a:r>
              <a:rPr lang="en-US" sz="900" dirty="0"/>
              <a:t>Pa-234m		(6 +- 3) </a:t>
            </a:r>
            <a:r>
              <a:rPr lang="en-US" sz="900" dirty="0" err="1"/>
              <a:t>Bq</a:t>
            </a:r>
            <a:r>
              <a:rPr lang="en-US" sz="900" dirty="0"/>
              <a:t>/kg	&lt;==&gt;	(5 +- 2) E-7 g/g</a:t>
            </a:r>
          </a:p>
          <a:p>
            <a:endParaRPr lang="en-US" sz="900" dirty="0"/>
          </a:p>
          <a:p>
            <a:r>
              <a:rPr lang="en-US" sz="900" dirty="0"/>
              <a:t>U-235		&lt; 0.24 </a:t>
            </a:r>
            <a:r>
              <a:rPr lang="en-US" sz="900" dirty="0" err="1"/>
              <a:t>Bq</a:t>
            </a:r>
            <a:r>
              <a:rPr lang="en-US" sz="900" dirty="0"/>
              <a:t>/kg	&lt;==&gt;	&lt; 4.2 E-7 g/g</a:t>
            </a:r>
          </a:p>
          <a:p>
            <a:endParaRPr lang="en-US" sz="900" dirty="0"/>
          </a:p>
          <a:p>
            <a:r>
              <a:rPr lang="en-US" sz="900" dirty="0"/>
              <a:t>K-40:		(7.6 +- 0.6) </a:t>
            </a:r>
            <a:r>
              <a:rPr lang="en-US" sz="900" dirty="0" err="1"/>
              <a:t>Bq</a:t>
            </a:r>
            <a:r>
              <a:rPr lang="en-US" sz="900" dirty="0"/>
              <a:t>/kg	&lt;==&gt;	(2.5 +- 0.2) E-4 g/g</a:t>
            </a:r>
          </a:p>
          <a:p>
            <a:endParaRPr lang="en-US" sz="900" dirty="0"/>
          </a:p>
          <a:p>
            <a:r>
              <a:rPr lang="en-US" sz="900" dirty="0"/>
              <a:t>Cs-137		&lt; 50 </a:t>
            </a:r>
            <a:r>
              <a:rPr lang="en-US" sz="900" dirty="0" err="1"/>
              <a:t>mBq</a:t>
            </a:r>
            <a:r>
              <a:rPr lang="en-US" sz="900" dirty="0"/>
              <a:t>/kg        </a:t>
            </a:r>
          </a:p>
          <a:p>
            <a:endParaRPr lang="en-US" sz="900" dirty="0"/>
          </a:p>
          <a:p>
            <a:r>
              <a:rPr lang="en-US" sz="900" dirty="0"/>
              <a:t>upper limits with k=1.645, </a:t>
            </a:r>
          </a:p>
          <a:p>
            <a:r>
              <a:rPr lang="en-US" sz="900" dirty="0"/>
              <a:t>uncertainties are given with k=1 (approx. 68% CL); </a:t>
            </a:r>
          </a:p>
          <a:p>
            <a:endParaRPr lang="en-US" sz="900" dirty="0"/>
          </a:p>
          <a:p>
            <a:r>
              <a:rPr lang="en-US" sz="900" dirty="0"/>
              <a:t>Ra-228 from Ac-228; </a:t>
            </a:r>
          </a:p>
          <a:p>
            <a:r>
              <a:rPr lang="en-US" sz="900" dirty="0"/>
              <a:t>Th-228 from Pb-212 &amp; Bi-212 &amp; Tl-208; </a:t>
            </a:r>
          </a:p>
          <a:p>
            <a:r>
              <a:rPr lang="en-US" sz="900" dirty="0"/>
              <a:t>Ra-226 from Pb-214 &amp; Bi-214; </a:t>
            </a:r>
          </a:p>
          <a:p>
            <a:r>
              <a:rPr lang="en-US" sz="900" dirty="0"/>
              <a:t>U-235 from U-235 &amp; Ra-226/Pb-214/Bi-214</a:t>
            </a:r>
          </a:p>
          <a:p>
            <a:endParaRPr lang="en-US" sz="900" dirty="0"/>
          </a:p>
        </p:txBody>
      </p:sp>
      <p:sp>
        <p:nvSpPr>
          <p:cNvPr id="4" name="Rectangle 3"/>
          <p:cNvSpPr/>
          <p:nvPr/>
        </p:nvSpPr>
        <p:spPr>
          <a:xfrm>
            <a:off x="4678645" y="1281984"/>
            <a:ext cx="4465357" cy="424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sample:	Current Inc., C770 ESD (Electro-Static Dissipative material), G10/FR4 (glass/epoxy)</a:t>
            </a:r>
          </a:p>
          <a:p>
            <a:r>
              <a:rPr lang="en-US" sz="900" dirty="0"/>
              <a:t>weight:	89.0 g</a:t>
            </a:r>
          </a:p>
          <a:p>
            <a:r>
              <a:rPr lang="en-US" sz="900" dirty="0"/>
              <a:t>live time:	830876 s  </a:t>
            </a:r>
          </a:p>
          <a:p>
            <a:r>
              <a:rPr lang="en-US" sz="900" dirty="0"/>
              <a:t>detector:	</a:t>
            </a:r>
            <a:r>
              <a:rPr lang="en-US" sz="900" dirty="0" err="1"/>
              <a:t>GePaolo</a:t>
            </a:r>
            <a:endParaRPr lang="en-US" sz="900" dirty="0"/>
          </a:p>
          <a:p>
            <a:endParaRPr lang="en-US" sz="900" dirty="0"/>
          </a:p>
          <a:p>
            <a:r>
              <a:rPr lang="en-US" sz="900" dirty="0"/>
              <a:t>radionuclide concentrations:</a:t>
            </a:r>
          </a:p>
          <a:p>
            <a:endParaRPr lang="en-US" sz="900" dirty="0"/>
          </a:p>
          <a:p>
            <a:r>
              <a:rPr lang="en-US" sz="900" dirty="0"/>
              <a:t>Th-232:</a:t>
            </a:r>
          </a:p>
          <a:p>
            <a:r>
              <a:rPr lang="en-US" sz="900" dirty="0"/>
              <a:t>Ra-228:		(54 +- 8) </a:t>
            </a:r>
            <a:r>
              <a:rPr lang="en-US" sz="900" dirty="0" err="1"/>
              <a:t>mBq</a:t>
            </a:r>
            <a:r>
              <a:rPr lang="en-US" sz="900" dirty="0"/>
              <a:t>/kg	&lt;==&gt;	(13 +- 2) E-8 g/g</a:t>
            </a:r>
          </a:p>
          <a:p>
            <a:r>
              <a:rPr lang="en-US" sz="900" dirty="0"/>
              <a:t>Th-228		(49 +- 6) </a:t>
            </a:r>
            <a:r>
              <a:rPr lang="en-US" sz="900" dirty="0" err="1"/>
              <a:t>mBq</a:t>
            </a:r>
            <a:r>
              <a:rPr lang="en-US" sz="900" dirty="0"/>
              <a:t>/kg	&lt;==&gt;	(12 +- 2) E-8 g/g        </a:t>
            </a:r>
          </a:p>
          <a:p>
            <a:endParaRPr lang="en-US" sz="900" dirty="0"/>
          </a:p>
          <a:p>
            <a:r>
              <a:rPr lang="en-US" sz="900" dirty="0"/>
              <a:t>U-238:</a:t>
            </a:r>
          </a:p>
          <a:p>
            <a:r>
              <a:rPr lang="en-US" sz="900" dirty="0"/>
              <a:t>Ra-226		(47  +- 5) </a:t>
            </a:r>
            <a:r>
              <a:rPr lang="en-US" sz="900" dirty="0" err="1"/>
              <a:t>mBq</a:t>
            </a:r>
            <a:r>
              <a:rPr lang="en-US" sz="900" dirty="0"/>
              <a:t>/kg	&lt;==&gt;	(3.8 +- 0.4) E-9 g/g</a:t>
            </a:r>
          </a:p>
          <a:p>
            <a:r>
              <a:rPr lang="en-US" sz="900" dirty="0"/>
              <a:t>Pa-234m		&lt; 0.52 </a:t>
            </a:r>
            <a:r>
              <a:rPr lang="en-US" sz="900" dirty="0" err="1"/>
              <a:t>Bq</a:t>
            </a:r>
            <a:r>
              <a:rPr lang="en-US" sz="900" dirty="0"/>
              <a:t>/kg	&lt;==&gt;	&lt; 4.2 E-8 g/g</a:t>
            </a:r>
          </a:p>
          <a:p>
            <a:endParaRPr lang="en-US" sz="900" dirty="0"/>
          </a:p>
          <a:p>
            <a:r>
              <a:rPr lang="en-US" sz="900" dirty="0"/>
              <a:t>U-235		&lt; 6.9 </a:t>
            </a:r>
            <a:r>
              <a:rPr lang="en-US" sz="900" dirty="0" err="1"/>
              <a:t>mBq</a:t>
            </a:r>
            <a:r>
              <a:rPr lang="en-US" sz="900" dirty="0"/>
              <a:t>/kg	&lt;==&gt;	&lt; 1.2 E-8 g/g</a:t>
            </a:r>
          </a:p>
          <a:p>
            <a:endParaRPr lang="en-US" sz="900" dirty="0"/>
          </a:p>
          <a:p>
            <a:r>
              <a:rPr lang="en-US" sz="900" dirty="0"/>
              <a:t>K-40:		(4.9 +- 0.3) </a:t>
            </a:r>
            <a:r>
              <a:rPr lang="en-US" sz="900" dirty="0" err="1"/>
              <a:t>Bq</a:t>
            </a:r>
            <a:r>
              <a:rPr lang="en-US" sz="900" dirty="0"/>
              <a:t>/kg	&lt;==&gt;	(1.6 +- 0.1) E-4 g/g</a:t>
            </a:r>
          </a:p>
          <a:p>
            <a:endParaRPr lang="en-US" sz="900" dirty="0"/>
          </a:p>
          <a:p>
            <a:r>
              <a:rPr lang="en-US" sz="900" dirty="0"/>
              <a:t>Cs-137		&lt; 3.7 </a:t>
            </a:r>
            <a:r>
              <a:rPr lang="en-US" sz="900" dirty="0" err="1"/>
              <a:t>mBq</a:t>
            </a:r>
            <a:r>
              <a:rPr lang="en-US" sz="900" dirty="0"/>
              <a:t>/kg        </a:t>
            </a:r>
          </a:p>
          <a:p>
            <a:endParaRPr lang="en-US" sz="900" dirty="0"/>
          </a:p>
          <a:p>
            <a:r>
              <a:rPr lang="en-US" sz="900" dirty="0"/>
              <a:t>upper limits with k=1.645, </a:t>
            </a:r>
          </a:p>
          <a:p>
            <a:r>
              <a:rPr lang="en-US" sz="900" dirty="0"/>
              <a:t>uncertainties are given with k=1 (approx. 68% CL); </a:t>
            </a:r>
          </a:p>
          <a:p>
            <a:endParaRPr lang="en-US" sz="900" dirty="0"/>
          </a:p>
          <a:p>
            <a:r>
              <a:rPr lang="en-US" sz="900" dirty="0"/>
              <a:t>Ra-228 from Ac-228; </a:t>
            </a:r>
          </a:p>
          <a:p>
            <a:r>
              <a:rPr lang="en-US" sz="900" dirty="0"/>
              <a:t>Th-228 from Pb-212 &amp; Bi-212 &amp; Tl-208; </a:t>
            </a:r>
          </a:p>
          <a:p>
            <a:r>
              <a:rPr lang="en-US" sz="900" dirty="0"/>
              <a:t>Ra-226 from Pb-214 &amp; Bi-214; </a:t>
            </a:r>
          </a:p>
          <a:p>
            <a:r>
              <a:rPr lang="en-US" sz="900" dirty="0"/>
              <a:t>U-235 from U-235 &amp; Ra-226/Pb-214/Bi-214</a:t>
            </a:r>
          </a:p>
          <a:p>
            <a:endParaRPr lang="en-US" sz="900" dirty="0"/>
          </a:p>
        </p:txBody>
      </p:sp>
      <p:sp>
        <p:nvSpPr>
          <p:cNvPr id="5" name="Rectangle 4"/>
          <p:cNvSpPr/>
          <p:nvPr/>
        </p:nvSpPr>
        <p:spPr>
          <a:xfrm>
            <a:off x="3155980" y="5493770"/>
            <a:ext cx="5646284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Measurements taken at Gran </a:t>
            </a:r>
            <a:r>
              <a:rPr lang="en-US" sz="2400" dirty="0" err="1" smtClean="0"/>
              <a:t>Sasso</a:t>
            </a:r>
            <a:endParaRPr lang="en-US" sz="2400" dirty="0" smtClean="0"/>
          </a:p>
          <a:p>
            <a:pPr lvl="1"/>
            <a:r>
              <a:rPr lang="en-US" sz="2400" dirty="0" err="1" smtClean="0"/>
              <a:t>Micarta</a:t>
            </a:r>
            <a:r>
              <a:rPr lang="en-US" sz="2400" dirty="0" smtClean="0"/>
              <a:t> </a:t>
            </a:r>
            <a:r>
              <a:rPr lang="en-US" sz="2400" dirty="0"/>
              <a:t>is </a:t>
            </a:r>
            <a:r>
              <a:rPr lang="en-US" sz="2400" dirty="0" smtClean="0"/>
              <a:t>worse than </a:t>
            </a:r>
            <a:r>
              <a:rPr lang="en-US" sz="2400" dirty="0"/>
              <a:t>G10 </a:t>
            </a:r>
            <a:r>
              <a:rPr lang="en-US" sz="2400" dirty="0" smtClean="0"/>
              <a:t>for Uranium</a:t>
            </a:r>
            <a:r>
              <a:rPr lang="en-US" sz="2400" dirty="0"/>
              <a:t>/Thorium/Potassium</a:t>
            </a:r>
            <a:r>
              <a:rPr lang="is-IS" sz="2400" dirty="0"/>
              <a:t>…</a:t>
            </a:r>
            <a:r>
              <a:rPr lang="en-US" sz="2400" dirty="0"/>
              <a:t> chains</a:t>
            </a:r>
          </a:p>
        </p:txBody>
      </p:sp>
    </p:spTree>
    <p:extLst>
      <p:ext uri="{BB962C8B-B14F-4D97-AF65-F5344CB8AC3E}">
        <p14:creationId xmlns:p14="http://schemas.microsoft.com/office/powerpoint/2010/main" val="374545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Material </a:t>
            </a:r>
            <a:r>
              <a:rPr lang="en-US" dirty="0" smtClean="0"/>
              <a:t>choice for structural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G-10 preferred over </a:t>
            </a:r>
            <a:r>
              <a:rPr lang="en-US" dirty="0" err="1" smtClean="0"/>
              <a:t>Micarta</a:t>
            </a:r>
            <a:r>
              <a:rPr lang="en-US" dirty="0" smtClean="0"/>
              <a:t> for structural elements.</a:t>
            </a:r>
            <a:endParaRPr lang="en-US" dirty="0" smtClean="0"/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Advantages:</a:t>
            </a:r>
          </a:p>
          <a:p>
            <a:pPr lvl="1"/>
            <a:r>
              <a:rPr lang="en-US" dirty="0" smtClean="0"/>
              <a:t>Lower radiological</a:t>
            </a:r>
          </a:p>
          <a:p>
            <a:pPr lvl="1"/>
            <a:r>
              <a:rPr lang="en-US" dirty="0" smtClean="0"/>
              <a:t>Denser than LAr (CPA will not float)</a:t>
            </a:r>
          </a:p>
          <a:p>
            <a:pPr lvl="1"/>
            <a:r>
              <a:rPr lang="en-US" dirty="0" smtClean="0"/>
              <a:t>Stronger than </a:t>
            </a:r>
            <a:r>
              <a:rPr lang="en-US" dirty="0" err="1" smtClean="0"/>
              <a:t>Micarta</a:t>
            </a:r>
            <a:endParaRPr lang="en-US" dirty="0" smtClean="0"/>
          </a:p>
          <a:p>
            <a:pPr lvl="1"/>
            <a:r>
              <a:rPr lang="en-US" dirty="0" smtClean="0"/>
              <a:t>Cheap</a:t>
            </a:r>
          </a:p>
          <a:p>
            <a:pPr lvl="1"/>
            <a:r>
              <a:rPr lang="en-US" dirty="0" smtClean="0"/>
              <a:t>Cathode inner frame </a:t>
            </a:r>
            <a:r>
              <a:rPr lang="en-US" dirty="0"/>
              <a:t>does not need to be resistive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Sandwich of thin G10 foils with resistive coating mounted on G10 bar frame: 	</a:t>
            </a:r>
          </a:p>
          <a:p>
            <a:pPr lvl="1"/>
            <a:r>
              <a:rPr lang="en-US" dirty="0" smtClean="0"/>
              <a:t>Total thickness ~1 cm seems feasible.</a:t>
            </a:r>
          </a:p>
          <a:p>
            <a:pPr lvl="1"/>
            <a:r>
              <a:rPr lang="en-US" dirty="0" smtClean="0"/>
              <a:t>Coating choice can be defined </a:t>
            </a:r>
          </a:p>
          <a:p>
            <a:pPr lvl="1"/>
            <a:r>
              <a:rPr lang="en-US" dirty="0" smtClean="0"/>
              <a:t>Density larger that LAr eases suspension and planarity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1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HV Test setup at CERN 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92696"/>
            <a:ext cx="9144000" cy="515927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7712" y="5851970"/>
            <a:ext cx="9008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Resistive </a:t>
            </a:r>
            <a:r>
              <a:rPr lang="it-IT" dirty="0" err="1" smtClean="0"/>
              <a:t>material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kept</a:t>
            </a:r>
            <a:r>
              <a:rPr lang="it-IT" dirty="0" smtClean="0"/>
              <a:t> in position by SS frame. Connection with a small </a:t>
            </a:r>
            <a:r>
              <a:rPr lang="it-IT" dirty="0" err="1" smtClean="0"/>
              <a:t>amount</a:t>
            </a:r>
            <a:r>
              <a:rPr lang="it-IT" dirty="0" smtClean="0"/>
              <a:t> of silver paste. </a:t>
            </a:r>
            <a:r>
              <a:rPr lang="it-IT" dirty="0" err="1" smtClean="0"/>
              <a:t>Sustaining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r>
              <a:rPr lang="it-IT" dirty="0" smtClean="0"/>
              <a:t> for </a:t>
            </a:r>
            <a:r>
              <a:rPr lang="it-IT" dirty="0" err="1" smtClean="0"/>
              <a:t>cathode</a:t>
            </a:r>
            <a:r>
              <a:rPr lang="it-IT" dirty="0" smtClean="0"/>
              <a:t> </a:t>
            </a:r>
            <a:r>
              <a:rPr lang="it-IT" dirty="0" err="1" smtClean="0"/>
              <a:t>plate</a:t>
            </a:r>
            <a:r>
              <a:rPr lang="it-IT" dirty="0" smtClean="0"/>
              <a:t> and </a:t>
            </a:r>
            <a:r>
              <a:rPr lang="it-IT" dirty="0" err="1" smtClean="0"/>
              <a:t>anode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in </a:t>
            </a:r>
            <a:r>
              <a:rPr lang="it-IT" dirty="0" err="1" smtClean="0"/>
              <a:t>plastics</a:t>
            </a:r>
            <a:r>
              <a:rPr lang="it-IT" dirty="0" smtClean="0"/>
              <a:t> (</a:t>
            </a:r>
            <a:r>
              <a:rPr lang="it-IT" dirty="0" err="1" smtClean="0"/>
              <a:t>vetronite</a:t>
            </a:r>
            <a:r>
              <a:rPr lang="it-IT" dirty="0" smtClean="0"/>
              <a:t>, teflon, PEEK).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B20ED-FCCF-49B1-A984-8680191064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05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893</Words>
  <Application>Microsoft Macintosh PowerPoint</Application>
  <PresentationFormat>On-screen Show (4:3)</PresentationFormat>
  <Paragraphs>190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1_Office Theme</vt:lpstr>
      <vt:lpstr>Far Detector  CERN integration meeting</vt:lpstr>
      <vt:lpstr>DUNE Engineering Meeting </vt:lpstr>
      <vt:lpstr>PowerPoint Presentation</vt:lpstr>
      <vt:lpstr>CERN Engineering Week Goals</vt:lpstr>
      <vt:lpstr>Cathode Material Discussion</vt:lpstr>
      <vt:lpstr>Investigated materials</vt:lpstr>
      <vt:lpstr>Radiological measurements</vt:lpstr>
      <vt:lpstr>Material choice for structural frame</vt:lpstr>
      <vt:lpstr>HV Test setup at CERN </vt:lpstr>
      <vt:lpstr>Laser Calibration  System</vt:lpstr>
      <vt:lpstr>PowerPoint Presentation</vt:lpstr>
      <vt:lpstr>PowerPoint Presentation</vt:lpstr>
      <vt:lpstr>Penetration summary</vt:lpstr>
      <vt:lpstr>PowerPoint Presentation</vt:lpstr>
      <vt:lpstr>PowerPoint Presentation</vt:lpstr>
      <vt:lpstr>Detector position</vt:lpstr>
      <vt:lpstr>PowerPoint Presentation</vt:lpstr>
      <vt:lpstr>PowerPoint Presentation</vt:lpstr>
      <vt:lpstr>PowerPoint Presentation</vt:lpstr>
      <vt:lpstr>Update from CERN</vt:lpstr>
      <vt:lpstr>Summary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CERN Meeting Summary</dc:title>
  <dc:creator>Jim Stewart</dc:creator>
  <cp:lastModifiedBy>Jim Stewart</cp:lastModifiedBy>
  <cp:revision>30</cp:revision>
  <dcterms:created xsi:type="dcterms:W3CDTF">2015-11-15T22:06:08Z</dcterms:created>
  <dcterms:modified xsi:type="dcterms:W3CDTF">2015-11-17T15:03:08Z</dcterms:modified>
</cp:coreProperties>
</file>