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  <p:sldMasterId id="2147483682" r:id="rId2"/>
    <p:sldMasterId id="2147484090" r:id="rId3"/>
    <p:sldMasterId id="2147484104" r:id="rId4"/>
    <p:sldMasterId id="2147484116" r:id="rId5"/>
  </p:sldMasterIdLst>
  <p:notesMasterIdLst>
    <p:notesMasterId r:id="rId63"/>
  </p:notesMasterIdLst>
  <p:handoutMasterIdLst>
    <p:handoutMasterId r:id="rId64"/>
  </p:handoutMasterIdLst>
  <p:sldIdLst>
    <p:sldId id="265" r:id="rId6"/>
    <p:sldId id="267" r:id="rId7"/>
    <p:sldId id="266" r:id="rId8"/>
    <p:sldId id="272" r:id="rId9"/>
    <p:sldId id="307" r:id="rId10"/>
    <p:sldId id="308" r:id="rId11"/>
    <p:sldId id="289" r:id="rId12"/>
    <p:sldId id="274" r:id="rId13"/>
    <p:sldId id="341" r:id="rId14"/>
    <p:sldId id="270" r:id="rId15"/>
    <p:sldId id="309" r:id="rId16"/>
    <p:sldId id="342" r:id="rId17"/>
    <p:sldId id="310" r:id="rId18"/>
    <p:sldId id="276" r:id="rId19"/>
    <p:sldId id="277" r:id="rId20"/>
    <p:sldId id="279" r:id="rId21"/>
    <p:sldId id="269" r:id="rId22"/>
    <p:sldId id="278" r:id="rId23"/>
    <p:sldId id="282" r:id="rId24"/>
    <p:sldId id="300" r:id="rId25"/>
    <p:sldId id="284" r:id="rId26"/>
    <p:sldId id="285" r:id="rId27"/>
    <p:sldId id="332" r:id="rId28"/>
    <p:sldId id="311" r:id="rId29"/>
    <p:sldId id="324" r:id="rId30"/>
    <p:sldId id="333" r:id="rId31"/>
    <p:sldId id="320" r:id="rId32"/>
    <p:sldId id="321" r:id="rId33"/>
    <p:sldId id="322" r:id="rId34"/>
    <p:sldId id="323" r:id="rId35"/>
    <p:sldId id="331" r:id="rId36"/>
    <p:sldId id="325" r:id="rId37"/>
    <p:sldId id="326" r:id="rId38"/>
    <p:sldId id="328" r:id="rId39"/>
    <p:sldId id="327" r:id="rId40"/>
    <p:sldId id="329" r:id="rId41"/>
    <p:sldId id="330" r:id="rId42"/>
    <p:sldId id="340" r:id="rId43"/>
    <p:sldId id="303" r:id="rId44"/>
    <p:sldId id="281" r:id="rId45"/>
    <p:sldId id="293" r:id="rId46"/>
    <p:sldId id="297" r:id="rId47"/>
    <p:sldId id="304" r:id="rId48"/>
    <p:sldId id="306" r:id="rId49"/>
    <p:sldId id="299" r:id="rId50"/>
    <p:sldId id="268" r:id="rId51"/>
    <p:sldId id="343" r:id="rId52"/>
    <p:sldId id="298" r:id="rId53"/>
    <p:sldId id="288" r:id="rId54"/>
    <p:sldId id="338" r:id="rId55"/>
    <p:sldId id="302" r:id="rId56"/>
    <p:sldId id="294" r:id="rId57"/>
    <p:sldId id="295" r:id="rId58"/>
    <p:sldId id="316" r:id="rId59"/>
    <p:sldId id="334" r:id="rId60"/>
    <p:sldId id="335" r:id="rId61"/>
    <p:sldId id="336" r:id="rId62"/>
  </p:sldIdLst>
  <p:sldSz cx="9144000" cy="6858000" type="screen4x3"/>
  <p:notesSz cx="6858000" cy="9144000"/>
  <p:embeddedFontLst>
    <p:embeddedFont>
      <p:font typeface="MS PGothic" panose="020B0600070205080204" pitchFamily="34" charset="-128"/>
      <p:regular r:id="rId65"/>
    </p:embeddedFont>
    <p:embeddedFont>
      <p:font typeface="Batang" panose="02030600000101010101" pitchFamily="18" charset="-127"/>
      <p:regular r:id="rId66"/>
    </p:embeddedFont>
    <p:embeddedFont>
      <p:font typeface="Cambria" panose="02040503050406030204" pitchFamily="18" charset="0"/>
      <p:regular r:id="rId67"/>
      <p:bold r:id="rId68"/>
      <p:italic r:id="rId69"/>
      <p:boldItalic r:id="rId70"/>
    </p:embeddedFont>
    <p:embeddedFont>
      <p:font typeface="Helvetica" panose="020B0604020202020204" pitchFamily="34" charset="0"/>
      <p:regular r:id="rId71"/>
      <p:bold r:id="rId72"/>
      <p:italic r:id="rId73"/>
      <p:boldItalic r:id="rId74"/>
    </p:embeddedFont>
    <p:embeddedFont>
      <p:font typeface="Century Gothic" panose="020B0502020202020204" pitchFamily="34" charset="0"/>
      <p:regular r:id="rId75"/>
      <p:bold r:id="rId76"/>
      <p:italic r:id="rId77"/>
      <p:boldItalic r:id="rId78"/>
    </p:embeddedFont>
    <p:embeddedFont>
      <p:font typeface="MS PGothic" panose="020B0600070205080204" pitchFamily="34" charset="-128"/>
      <p:regular r:id="rId65"/>
    </p:embeddedFont>
    <p:embeddedFont>
      <p:font typeface="MS Mincho" panose="02020609040205080304" pitchFamily="49" charset="-128"/>
      <p:regular r:id="rId79"/>
    </p:embeddedFont>
    <p:embeddedFont>
      <p:font typeface="Cambria Math" panose="02040503050406030204" pitchFamily="18" charset="0"/>
      <p:regular r:id="rId80"/>
    </p:embeddedFon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Informal Roman" panose="030604020304060B0204" pitchFamily="66" charset="0"/>
      <p:regular r:id="rId85"/>
    </p:embeddedFont>
    <p:embeddedFont>
      <p:font typeface="Vani" panose="020B0502040204020203" pitchFamily="34" charset="0"/>
      <p:regular r:id="rId86"/>
      <p:bold r:id="rId87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1978990-6922-4722-949A-CC54B8A5FFEF}">
          <p14:sldIdLst>
            <p14:sldId id="265"/>
            <p14:sldId id="267"/>
          </p14:sldIdLst>
        </p14:section>
        <p14:section name="1. The Mu2e Experiment" id="{59368AA7-BC55-48BD-A386-D12AAEB9E2BD}">
          <p14:sldIdLst>
            <p14:sldId id="266"/>
            <p14:sldId id="272"/>
            <p14:sldId id="307"/>
            <p14:sldId id="308"/>
            <p14:sldId id="289"/>
            <p14:sldId id="274"/>
            <p14:sldId id="341"/>
          </p14:sldIdLst>
        </p14:section>
        <p14:section name="2. The Muon Campus" id="{2659CC7A-16B6-44B1-82FE-473646572F0D}">
          <p14:sldIdLst>
            <p14:sldId id="270"/>
            <p14:sldId id="309"/>
            <p14:sldId id="342"/>
            <p14:sldId id="310"/>
            <p14:sldId id="276"/>
            <p14:sldId id="277"/>
            <p14:sldId id="279"/>
          </p14:sldIdLst>
        </p14:section>
        <p14:section name="3. Mu2e Accelerator Systems" id="{1289BE87-F373-4AD9-9367-466462D5AEE0}">
          <p14:sldIdLst>
            <p14:sldId id="269"/>
            <p14:sldId id="278"/>
            <p14:sldId id="282"/>
            <p14:sldId id="300"/>
            <p14:sldId id="284"/>
            <p14:sldId id="285"/>
          </p14:sldIdLst>
        </p14:section>
        <p14:section name="4. Mu2e Long. Phase Space" id="{F0A480C1-ED9D-4756-BA1C-638060896B64}">
          <p14:sldIdLst>
            <p14:sldId id="332"/>
            <p14:sldId id="311"/>
            <p14:sldId id="324"/>
            <p14:sldId id="333"/>
            <p14:sldId id="320"/>
            <p14:sldId id="321"/>
            <p14:sldId id="322"/>
            <p14:sldId id="323"/>
            <p14:sldId id="331"/>
            <p14:sldId id="325"/>
            <p14:sldId id="326"/>
            <p14:sldId id="328"/>
            <p14:sldId id="327"/>
            <p14:sldId id="329"/>
            <p14:sldId id="330"/>
            <p14:sldId id="340"/>
          </p14:sldIdLst>
        </p14:section>
        <p14:section name="5. Construction Progress" id="{1CF13871-34AE-4008-BBF4-D9E6B0DDBF43}">
          <p14:sldIdLst>
            <p14:sldId id="303"/>
            <p14:sldId id="281"/>
            <p14:sldId id="293"/>
            <p14:sldId id="297"/>
            <p14:sldId id="304"/>
            <p14:sldId id="306"/>
            <p14:sldId id="299"/>
          </p14:sldIdLst>
        </p14:section>
        <p14:section name="6. Schedule" id="{ACF8F1FD-C671-4A62-8A2E-29CA5086E81E}">
          <p14:sldIdLst>
            <p14:sldId id="268"/>
            <p14:sldId id="343"/>
            <p14:sldId id="298"/>
            <p14:sldId id="288"/>
          </p14:sldIdLst>
        </p14:section>
        <p14:section name="7. Conclusion" id="{1E09F56A-2E88-4DAA-BA5A-2FC0517CD11A}">
          <p14:sldIdLst>
            <p14:sldId id="338"/>
            <p14:sldId id="302"/>
          </p14:sldIdLst>
        </p14:section>
        <p14:section name="Backup Slides" id="{A6E51880-BD3C-4B52-8AA3-E0B98FB56482}">
          <p14:sldIdLst>
            <p14:sldId id="294"/>
            <p14:sldId id="295"/>
            <p14:sldId id="316"/>
            <p14:sldId id="334"/>
            <p14:sldId id="335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838" autoAdjust="0"/>
  </p:normalViewPr>
  <p:slideViewPr>
    <p:cSldViewPr snapToGrid="0" snapToObjects="1">
      <p:cViewPr varScale="1">
        <p:scale>
          <a:sx n="99" d="100"/>
          <a:sy n="99" d="100"/>
        </p:scale>
        <p:origin x="8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090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font" Target="fonts/font20.fntdata"/><Relationship Id="rId89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87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font" Target="fonts/font18.fntdata"/><Relationship Id="rId90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E8CF385F-9C9F-475E-A969-2EFAF5B78255}" type="datetimeFigureOut">
              <a:rPr lang="en-US" altLang="en-US">
                <a:latin typeface="Calibri" panose="020F0502020204030204" pitchFamily="34" charset="0"/>
              </a:rPr>
              <a:pPr/>
              <a:t>11/18/2015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4ECCC05-52B3-43C3-8A6F-6D3C9846602E}" type="slidenum">
              <a:rPr lang="en-US" altLang="en-US">
                <a:latin typeface="Calibri" panose="020F0502020204030204" pitchFamily="34" charset="0"/>
              </a:rPr>
              <a:pPr/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0833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DA98EC24-890D-42E3-AE78-1F47EA7906D6}" type="datetimeFigureOut">
              <a:rPr lang="en-US" altLang="en-US" smtClean="0"/>
              <a:pPr/>
              <a:t>11/18/2015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9F0BEC24-46AC-4E51-8415-C6E342D8AD7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61651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itchFamily="34" charset="-128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647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588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 courtesy</a:t>
            </a:r>
            <a:r>
              <a:rPr lang="en-US" baseline="0" dirty="0" smtClean="0"/>
              <a:t> of Eric Prebys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8273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muons for the Mu2e experiment come from the interaction of a primary proton beam</a:t>
            </a:r>
            <a:r>
              <a:rPr lang="en-US" baseline="0" dirty="0" smtClean="0"/>
              <a:t> with a tungsten target in the Mu2e experimental hall. The protons that meet the requirements of the experiment are derived thusly:</a:t>
            </a:r>
            <a:endParaRPr lang="en-US" dirty="0" smtClean="0"/>
          </a:p>
          <a:p>
            <a:pPr marL="171450" indent="-171450">
              <a:spcBef>
                <a:spcPts val="0"/>
              </a:spcBef>
              <a:spcAft>
                <a:spcPts val="611"/>
              </a:spcAft>
              <a:buFont typeface="Courier New" panose="02070309020205020404" pitchFamily="49" charset="0"/>
              <a:buChar char="­"/>
            </a:pPr>
            <a:r>
              <a:rPr lang="en-US" dirty="0" smtClean="0"/>
              <a:t>Two Booster</a:t>
            </a:r>
            <a:r>
              <a:rPr lang="en-US" baseline="0" dirty="0" smtClean="0"/>
              <a:t> proton </a:t>
            </a:r>
            <a:r>
              <a:rPr lang="en-US" dirty="0" smtClean="0"/>
              <a:t>batches (4 Tp/batch) of 8 GeV</a:t>
            </a:r>
            <a:r>
              <a:rPr lang="en-US" baseline="0" dirty="0" smtClean="0"/>
              <a:t> KE are transported to the Recycler Ring via the MI-8 Line. Booster batches are injected into the Recycler at a rate of 15 Hz. Thus, the basic unit of time in the Accelerator Timeline is one 15 Hz cycle = 67 msec </a:t>
            </a:r>
            <a:r>
              <a:rPr lang="en-US" baseline="0" dirty="0" smtClean="0">
                <a:sym typeface="Symbol"/>
              </a:rPr>
              <a:t></a:t>
            </a:r>
            <a:r>
              <a:rPr lang="en-US" baseline="0" dirty="0" smtClean="0"/>
              <a:t>1 tick</a:t>
            </a:r>
          </a:p>
          <a:p>
            <a:pPr marL="171450" indent="-171450">
              <a:spcBef>
                <a:spcPts val="0"/>
              </a:spcBef>
              <a:spcAft>
                <a:spcPts val="611"/>
              </a:spcAft>
              <a:buFont typeface="Courier New" panose="02070309020205020404" pitchFamily="49" charset="0"/>
              <a:buChar char="­"/>
            </a:pPr>
            <a:r>
              <a:rPr lang="en-US" baseline="0" dirty="0" smtClean="0"/>
              <a:t>The protons are rebunched in the Recycler with a 2.5 MHz RF system into 8 narrow 1 Tp bunches that occupy 2/7</a:t>
            </a:r>
            <a:r>
              <a:rPr lang="en-US" baseline="30000" dirty="0" smtClean="0"/>
              <a:t>th</a:t>
            </a:r>
            <a:r>
              <a:rPr lang="en-US" baseline="0" dirty="0" smtClean="0"/>
              <a:t> of the Recycler circumference.</a:t>
            </a:r>
          </a:p>
          <a:p>
            <a:pPr marL="171450" indent="-171450">
              <a:spcBef>
                <a:spcPts val="0"/>
              </a:spcBef>
              <a:spcAft>
                <a:spcPts val="611"/>
              </a:spcAft>
              <a:buFont typeface="Courier New" panose="02070309020205020404" pitchFamily="49" charset="0"/>
              <a:buChar char="­"/>
            </a:pPr>
            <a:r>
              <a:rPr lang="en-US" baseline="0" dirty="0" smtClean="0"/>
              <a:t>These bunches are extracted, one-at-a-time, from the Recycler and transported to the Delivery Ring.</a:t>
            </a:r>
          </a:p>
          <a:p>
            <a:pPr marL="171450" indent="-171450">
              <a:spcBef>
                <a:spcPts val="0"/>
              </a:spcBef>
              <a:spcAft>
                <a:spcPts val="611"/>
              </a:spcAft>
              <a:buFont typeface="Courier New" panose="02070309020205020404" pitchFamily="49" charset="0"/>
              <a:buChar char="­"/>
            </a:pPr>
            <a:r>
              <a:rPr lang="en-US" baseline="0" dirty="0" smtClean="0"/>
              <a:t>The single bunch circulating in the Delivery Ring is resonantly extracted over approximately 43 msec to the Mu2e proton target forming a train of proton pulses spaced in time by 1.695 </a:t>
            </a:r>
            <a:r>
              <a:rPr lang="el-GR" baseline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US" baseline="0" dirty="0" smtClean="0">
                <a:latin typeface="Calibri" panose="020F0502020204030204" pitchFamily="34" charset="0"/>
              </a:rPr>
              <a:t>s </a:t>
            </a:r>
            <a:r>
              <a:rPr lang="en-US" baseline="0" dirty="0" smtClean="0"/>
              <a:t>(Delivery Ring T</a:t>
            </a:r>
            <a:r>
              <a:rPr lang="en-US" baseline="-25000" dirty="0" smtClean="0"/>
              <a:t>rev</a:t>
            </a:r>
            <a:r>
              <a:rPr lang="en-US" baseline="0" dirty="0" smtClean="0"/>
              <a:t>).</a:t>
            </a:r>
          </a:p>
          <a:p>
            <a:pPr marL="171450" indent="-171450">
              <a:spcBef>
                <a:spcPts val="0"/>
              </a:spcBef>
              <a:spcAft>
                <a:spcPts val="611"/>
              </a:spcAft>
              <a:buFont typeface="Courier New" panose="02070309020205020404" pitchFamily="49" charset="0"/>
              <a:buChar char="­"/>
            </a:pPr>
            <a:r>
              <a:rPr lang="en-US" baseline="0" dirty="0" smtClean="0"/>
              <a:t>These proton pulses are transported to the proton target via the M4 Beamline.</a:t>
            </a:r>
          </a:p>
          <a:p>
            <a:pPr marL="171450" indent="-171450">
              <a:spcBef>
                <a:spcPts val="0"/>
              </a:spcBef>
              <a:spcAft>
                <a:spcPts val="611"/>
              </a:spcAft>
              <a:buFont typeface="Courier New" panose="02070309020205020404" pitchFamily="49" charset="0"/>
              <a:buChar char="­"/>
            </a:pPr>
            <a:r>
              <a:rPr lang="en-US" baseline="0" dirty="0" smtClean="0"/>
              <a:t>During transport from the Delivery Ring to the target the beam pulse passes through an extinction section containing a fast ac dipole magnet that removes the unwanted beam between pulses.</a:t>
            </a:r>
          </a:p>
          <a:p>
            <a:pPr marL="171450" indent="-171450">
              <a:spcBef>
                <a:spcPts val="0"/>
              </a:spcBef>
              <a:spcAft>
                <a:spcPts val="611"/>
              </a:spcAft>
              <a:buFont typeface="Courier New" panose="02070309020205020404" pitchFamily="49" charset="0"/>
              <a:buChar char="­"/>
            </a:pPr>
            <a:r>
              <a:rPr lang="en-US" baseline="0" dirty="0" smtClean="0"/>
              <a:t>This process is repeated every 1.333 sec MI ramp cycle in the part of the cycle during which NOvA beam is being accelerated in the Main Injector.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1907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2533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the Mu2e and g-2</a:t>
            </a:r>
            <a:r>
              <a:rPr lang="en-US" baseline="0" dirty="0" smtClean="0"/>
              <a:t> experiments will not be able to run at the same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E984E-87AB-4D92-9FE1-46E150ADC5C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11/25/2014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53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 Projects = Projects for which</a:t>
            </a:r>
            <a:r>
              <a:rPr lang="en-US" baseline="0" dirty="0" smtClean="0"/>
              <a:t> DOE Order 413.3b applies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11/25/2014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E984E-87AB-4D92-9FE1-46E150ADC5C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8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703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3201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Kautz Road will not be routed</a:t>
            </a:r>
            <a:r>
              <a:rPr lang="en-US" baseline="0" dirty="0" smtClean="0"/>
              <a:t> around the Mu2e building – hence the big red </a:t>
            </a:r>
            <a:r>
              <a:rPr lang="en-US" baseline="0" dirty="0" smtClean="0">
                <a:solidFill>
                  <a:srgbClr val="FF0000"/>
                </a:solidFill>
              </a:rPr>
              <a:t>X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C7B6D-7FFA-451C-BE21-4F4E6D0E61B3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0874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time structure</a:t>
            </a:r>
            <a:r>
              <a:rPr lang="en-US" baseline="0" dirty="0" smtClean="0"/>
              <a:t> requirements are generally for the reduction of prompt backgrounds in the Mu2e detector.</a:t>
            </a:r>
          </a:p>
          <a:p>
            <a:r>
              <a:rPr lang="en-US" baseline="0" dirty="0" smtClean="0"/>
              <a:t>The intensity requirements optimize Mu2e detector performance.</a:t>
            </a:r>
          </a:p>
          <a:p>
            <a:r>
              <a:rPr lang="en-US" baseline="0" dirty="0" smtClean="0"/>
              <a:t>The beam size requirements optimize muon yield and preclude excessive energy density in the proton target.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83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1803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7088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11/25/2014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E984E-87AB-4D92-9FE1-46E150ADC5C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56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7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NOTE: This chart is just a pretty</a:t>
            </a:r>
            <a:r>
              <a:rPr lang="en-US" baseline="0" dirty="0" smtClean="0"/>
              <a:t> picture – it’s not intended by be read.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8177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5538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5557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2690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5949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Note</a:t>
            </a:r>
            <a:r>
              <a:rPr lang="en-US" dirty="0" smtClean="0"/>
              <a:t>: </a:t>
            </a:r>
            <a:r>
              <a:rPr lang="el-GR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=</a:t>
            </a:r>
            <a:r>
              <a:rPr lang="en-US" i="1" baseline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2𝜋</a:t>
            </a:r>
            <a:r>
              <a:rPr lang="en-US" i="1" baseline="0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rev</a:t>
            </a:r>
            <a:r>
              <a:rPr lang="en-US" dirty="0" smtClean="0"/>
              <a:t>. </a:t>
            </a:r>
            <a:r>
              <a:rPr lang="el-GR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 smtClean="0"/>
              <a:t>is not the RF phase.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35320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protons</a:t>
            </a:r>
            <a:r>
              <a:rPr lang="en-US" baseline="0" dirty="0" smtClean="0"/>
              <a:t> in each initial 53 MHz bunch were colored differently.</a:t>
            </a:r>
          </a:p>
          <a:p>
            <a:r>
              <a:rPr lang="en-US" baseline="0" dirty="0" smtClean="0"/>
              <a:t>Only one tenth of total protons tracked is shown.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068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7367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this slide is an animation of the proton time distribution at extraction</a:t>
            </a:r>
            <a:r>
              <a:rPr lang="en-US" baseline="0" dirty="0" smtClean="0"/>
              <a:t> time for six different extractions.  The pdf version of these slides will not show this slide properly.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Out-of-Time Fraction = fraction of protons that are outside of the Beam Window = </a:t>
            </a:r>
            <a:r>
              <a:rPr lang="en-US" baseline="0" dirty="0" smtClean="0">
                <a:sym typeface="Symbol"/>
              </a:rPr>
              <a:t></a:t>
            </a:r>
            <a:r>
              <a:rPr lang="en-US" baseline="0" dirty="0" smtClean="0"/>
              <a:t>125 msec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8210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 = Delivery Ring</a:t>
            </a:r>
          </a:p>
          <a:p>
            <a:r>
              <a:rPr lang="en-US" dirty="0" smtClean="0"/>
              <a:t>RR = Recycler 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86062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</a:t>
            </a:r>
            <a:r>
              <a:rPr lang="en-US" baseline="0" dirty="0" smtClean="0"/>
              <a:t> shows the </a:t>
            </a:r>
            <a:r>
              <a:rPr lang="en-US" sz="1200" dirty="0" smtClean="0"/>
              <a:t>development of the </a:t>
            </a:r>
            <a:r>
              <a:rPr lang="en-US" sz="1200" u="sng" dirty="0" smtClean="0"/>
              <a:t>core</a:t>
            </a:r>
            <a:r>
              <a:rPr lang="en-US" sz="1200" dirty="0" smtClean="0"/>
              <a:t> of the beam distribution with time in the spill – it says very little </a:t>
            </a:r>
            <a:r>
              <a:rPr lang="en-US" sz="1200" baseline="0" dirty="0" smtClean="0"/>
              <a:t>about the out-of-time tails.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200" dirty="0" smtClean="0"/>
              <a:t> the </a:t>
            </a:r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synch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/>
              <a:t>given here is the small amplitude synchrotron frequency.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03946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this is an animation that probably won’t play properly in the pdf version.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Out-of-Time Fraction = fraction of protons that are outside of the Half-Width Limit= </a:t>
            </a:r>
            <a:r>
              <a:rPr lang="en-US" baseline="0" dirty="0" smtClean="0">
                <a:sym typeface="Symbol"/>
              </a:rPr>
              <a:t></a:t>
            </a:r>
            <a:r>
              <a:rPr lang="en-US" baseline="0" dirty="0" smtClean="0"/>
              <a:t>125 msec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52133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period of rms variations</a:t>
            </a:r>
            <a:r>
              <a:rPr lang="en-US" baseline="0" dirty="0" smtClean="0"/>
              <a:t> is half the synchrotron period, as expected.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31443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77170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91066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07212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</a:t>
            </a:r>
            <a:r>
              <a:rPr lang="en-US" baseline="0" dirty="0" smtClean="0"/>
              <a:t> Make a backup slide showing the calculation of the energy kick required to knock the beam out of time at various points between the RR and </a:t>
            </a:r>
            <a:r>
              <a:rPr lang="en-US" baseline="0" smtClean="0"/>
              <a:t>the target.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78208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1878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Muon stopping target is Aluminum.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Mu2e is looking for</a:t>
            </a:r>
            <a:r>
              <a:rPr lang="en-US" baseline="0" dirty="0" smtClean="0"/>
              <a:t> a neutrinoless final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790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74885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4817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67592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65232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77355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is</a:t>
            </a:r>
            <a:r>
              <a:rPr lang="en-US" baseline="0" dirty="0" smtClean="0"/>
              <a:t> for those who might think it is very odd that they are being shown construction photographs at a design review.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66485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This chart is just a pretty</a:t>
            </a:r>
            <a:r>
              <a:rPr lang="en-US" baseline="0" dirty="0" smtClean="0"/>
              <a:t> picture – it’s not intended by be read.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74557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r>
              <a:rPr lang="en-US" baseline="0" dirty="0" smtClean="0"/>
              <a:t> </a:t>
            </a:r>
          </a:p>
          <a:p>
            <a:pPr marL="171441" indent="-171441">
              <a:buFontTx/>
              <a:buChar char="-"/>
            </a:pPr>
            <a:r>
              <a:rPr lang="en-US" dirty="0" smtClean="0"/>
              <a:t>No Muon Campus beam between</a:t>
            </a:r>
            <a:r>
              <a:rPr lang="en-US" baseline="0" dirty="0" smtClean="0"/>
              <a:t> Spring 2014 and Spring 2017</a:t>
            </a:r>
          </a:p>
          <a:p>
            <a:pPr marL="171441" indent="-171441">
              <a:buFontTx/>
              <a:buChar char="-"/>
            </a:pPr>
            <a:r>
              <a:rPr lang="en-US" baseline="0" dirty="0" smtClean="0"/>
              <a:t>M4DA = M4 Diagnostic Absorber </a:t>
            </a:r>
            <a:endParaRPr lang="en-US" dirty="0" smtClean="0"/>
          </a:p>
          <a:p>
            <a:pPr marL="171441" indent="-171441">
              <a:buFontTx/>
              <a:buChar char="-"/>
            </a:pPr>
            <a:r>
              <a:rPr lang="en-US" baseline="0" dirty="0" smtClean="0"/>
              <a:t>The ESS replaces a Delivery Ring extraction kicker module. Therefore, ESS installation precludes further single turn extracted beam to the M4 beamline.</a:t>
            </a:r>
            <a:endParaRPr lang="en-US" dirty="0" smtClean="0"/>
          </a:p>
          <a:p>
            <a:pPr marL="171441" indent="-171441">
              <a:buFontTx/>
              <a:buChar char="-"/>
            </a:pPr>
            <a:r>
              <a:rPr lang="en-US" dirty="0" smtClean="0"/>
              <a:t>HRS installation takes 10 days (box on</a:t>
            </a:r>
            <a:r>
              <a:rPr lang="en-US" baseline="0" dirty="0" smtClean="0"/>
              <a:t> schedule is over-sized)</a:t>
            </a:r>
            <a:endParaRPr lang="en-US" dirty="0" smtClean="0"/>
          </a:p>
          <a:p>
            <a:pPr marL="171441" indent="-171441">
              <a:buFontTx/>
              <a:buChar char="-"/>
            </a:pPr>
            <a:r>
              <a:rPr lang="en-US" dirty="0" smtClean="0"/>
              <a:t>Target installation</a:t>
            </a:r>
            <a:r>
              <a:rPr lang="en-US" baseline="0" dirty="0" smtClean="0"/>
              <a:t> is off-project and estimated to occur later than Dec. 2021.</a:t>
            </a:r>
          </a:p>
          <a:p>
            <a:pPr marL="171441" indent="-171441">
              <a:buFontTx/>
              <a:buChar char="-"/>
            </a:pPr>
            <a:r>
              <a:rPr lang="en-US" baseline="0" dirty="0" smtClean="0"/>
              <a:t>Beam commissioning activities are not on the Mu2e project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508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96270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This cost estimate was compiled in November 2014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11/25/2014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E984E-87AB-4D92-9FE1-46E150ADC5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90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18925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>
                <a:solidFill>
                  <a:prstClr val="black"/>
                </a:solidFill>
              </a:rPr>
              <a:pPr/>
              <a:t>50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581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6126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48864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Horizontal</a:t>
            </a:r>
            <a:r>
              <a:rPr lang="en-US" baseline="0" dirty="0" smtClean="0"/>
              <a:t> axis is time in units of Booster 15 Hz ticks. 1 tick = 1/15 Hz = 67 msec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06620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7470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cartoon – don’t take this representation of an RF system too seriously.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C7FDA-0808-490D-B183-06F708B80A3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976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gave</a:t>
            </a:r>
            <a:r>
              <a:rPr lang="en-US" baseline="0" dirty="0" smtClean="0"/>
              <a:t> little effort to properly scaling these vectors.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C7FDA-0808-490D-B183-06F708B80A3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929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9528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9613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BEC24-46AC-4E51-8415-C6E342D8AD70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2402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11/25/2014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E984E-87AB-4D92-9FE1-46E150ADC5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57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muon stopping target is designed to simultaneously optimize the muon stopping rate will minimizing the amount of material through which a conversion electron must pass.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11/25/2014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E984E-87AB-4D92-9FE1-46E150ADC5C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7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+mn-lt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6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8097FD8-D831-4BC2-A1D1-3B362DF04FD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566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43184F4-5E88-476D-BAA9-AECE41DA4C7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1858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27" y="39811"/>
            <a:ext cx="6259974" cy="92372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de-DE" smtClean="0"/>
              <a:t>S. Werkema | Mu2e Project &amp; Delivery Ring RF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fld id="{68C85E99-DC11-4D40-8F11-8344DE5BD1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7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233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109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06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9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0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27" y="39811"/>
            <a:ext cx="6259974" cy="92372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de-DE" smtClean="0"/>
              <a:t>S. Werkema | Mu2e Project &amp; Delivery Ring RF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fld id="{68C85E99-DC11-4D40-8F11-8344DE5BD1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896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+mn-lt"/>
              </a:defRPr>
            </a:lvl1pPr>
            <a:lvl2pPr>
              <a:defRPr sz="2200">
                <a:solidFill>
                  <a:srgbClr val="404040"/>
                </a:solidFill>
                <a:latin typeface="+mn-lt"/>
              </a:defRPr>
            </a:lvl2pPr>
            <a:lvl3pPr>
              <a:defRPr sz="2000">
                <a:solidFill>
                  <a:srgbClr val="404040"/>
                </a:solidFill>
                <a:latin typeface="+mn-lt"/>
              </a:defRPr>
            </a:lvl3pPr>
            <a:lvl4pPr>
              <a:defRPr sz="1800">
                <a:solidFill>
                  <a:srgbClr val="40404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DA45632-DF86-4B59-A918-3230B66F049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6538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213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7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31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0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0483E53-EC44-4E1D-8329-3DA16BFEE41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90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7155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19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50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30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57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+mn-lt"/>
              </a:defRPr>
            </a:lvl1pPr>
            <a:lvl2pPr>
              <a:defRPr sz="2200">
                <a:solidFill>
                  <a:srgbClr val="505050"/>
                </a:solidFill>
                <a:latin typeface="+mn-lt"/>
              </a:defRPr>
            </a:lvl2pPr>
            <a:lvl3pPr>
              <a:defRPr sz="2000">
                <a:solidFill>
                  <a:srgbClr val="505050"/>
                </a:solidFill>
                <a:latin typeface="+mn-lt"/>
              </a:defRPr>
            </a:lvl3pPr>
            <a:lvl4pPr>
              <a:defRPr sz="1800">
                <a:solidFill>
                  <a:srgbClr val="50505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+mn-lt"/>
              </a:defRPr>
            </a:lvl1pPr>
            <a:lvl2pPr>
              <a:defRPr sz="2200">
                <a:solidFill>
                  <a:srgbClr val="505050"/>
                </a:solidFill>
                <a:latin typeface="+mn-lt"/>
              </a:defRPr>
            </a:lvl2pPr>
            <a:lvl3pPr>
              <a:defRPr sz="2000">
                <a:solidFill>
                  <a:srgbClr val="505050"/>
                </a:solidFill>
                <a:latin typeface="+mn-lt"/>
              </a:defRPr>
            </a:lvl3pPr>
            <a:lvl4pPr>
              <a:defRPr sz="1800">
                <a:solidFill>
                  <a:srgbClr val="50505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7814238-4CE1-4321-AE56-CF7535A046A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5103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27" y="39811"/>
            <a:ext cx="6259974" cy="92372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de-DE" smtClean="0"/>
              <a:t>S. Werkema | Mu2e Project &amp; Delivery Ring RF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fld id="{68C85E99-DC11-4D40-8F11-8344DE5BD1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06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4503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69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95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379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373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7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62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85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0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+mn-lt"/>
              </a:defRPr>
            </a:lvl1pPr>
            <a:lvl2pPr>
              <a:defRPr sz="2200">
                <a:solidFill>
                  <a:srgbClr val="505050"/>
                </a:solidFill>
                <a:latin typeface="+mn-lt"/>
              </a:defRPr>
            </a:lvl2pPr>
            <a:lvl3pPr>
              <a:defRPr sz="2000">
                <a:solidFill>
                  <a:srgbClr val="505050"/>
                </a:solidFill>
                <a:latin typeface="+mn-lt"/>
              </a:defRPr>
            </a:lvl3pPr>
            <a:lvl4pPr>
              <a:defRPr sz="1800">
                <a:solidFill>
                  <a:srgbClr val="505050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86FAAA8-036A-4F83-B882-7C41B796E02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0537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27" y="39811"/>
            <a:ext cx="6259974" cy="92372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r>
              <a:rPr lang="de-DE" smtClean="0"/>
              <a:t>S. Werkema | Mu2e Project &amp; Delivery Ring RF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</a:defRPr>
            </a:lvl1pPr>
          </a:lstStyle>
          <a:p>
            <a:fld id="{68C85E99-DC11-4D40-8F11-8344DE5BD1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6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6568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73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514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37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8E484F26-CFA8-400B-9957-2D1B8D8B9C1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924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330925"/>
            <a:ext cx="8371114" cy="507274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172" y="968829"/>
            <a:ext cx="4060371" cy="5146449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286" y="968829"/>
            <a:ext cx="4172275" cy="517910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D3291-C15C-47A1-BED7-896B8662A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9004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27" y="39811"/>
            <a:ext cx="6259974" cy="923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 19,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Werkema | Mu2e Project &amp; Delivery Ring RF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5356-21FB-4904-9ABA-A800D31B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4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0483E53-EC44-4E1D-8329-3DA16BFEE41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256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A59B161-5779-41D7-BA02-69F3457858E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614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fld id="{69F8C4DB-42E2-4CB2-A4AB-11593F228C1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101" r:id="rId6"/>
    <p:sldLayoutId id="2147484103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fld id="{CAD9957C-3030-401A-8F32-E4763C32CA1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9" r:id="rId5"/>
    <p:sldLayoutId id="2147484102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charset="0"/>
              </a:rPr>
              <a:t>Nov. 19, 2015</a:t>
            </a:r>
            <a:endParaRPr lang="en-US" dirty="0">
              <a:ea typeface="ＭＳ Ｐゴシック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e-DE" smtClean="0">
                <a:ea typeface="ＭＳ Ｐゴシック" charset="0"/>
              </a:rPr>
              <a:t>S. Werkema | Mu2e Project &amp; Delivery Ring RF Overview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2C15F7-22DB-1448-B34D-3F8D2909FD0C}" type="slidenum">
              <a:rPr lang="en-US" smtClean="0">
                <a:ea typeface="ＭＳ Ｐゴシック" charset="0"/>
              </a:rPr>
              <a:pPr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2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15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charset="0"/>
              </a:rPr>
              <a:t>Nov. 19, 2015</a:t>
            </a:r>
            <a:endParaRPr lang="en-US" dirty="0">
              <a:ea typeface="ＭＳ Ｐゴシック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e-DE" smtClean="0">
                <a:ea typeface="ＭＳ Ｐゴシック" charset="0"/>
              </a:rPr>
              <a:t>S. Werkema | Mu2e Project &amp; Delivery Ring RF Overview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2C15F7-22DB-1448-B34D-3F8D2909FD0C}" type="slidenum">
              <a:rPr lang="en-US" smtClean="0">
                <a:ea typeface="ＭＳ Ｐゴシック" charset="0"/>
              </a:rPr>
              <a:pPr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73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charset="0"/>
              </a:rPr>
              <a:t>Nov. 19, 2015</a:t>
            </a:r>
            <a:endParaRPr lang="en-US" dirty="0">
              <a:ea typeface="ＭＳ Ｐゴシック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e-DE" smtClean="0">
                <a:ea typeface="ＭＳ Ｐゴシック" charset="0"/>
              </a:rPr>
              <a:t>S. Werkema | Mu2e Project &amp; Delivery Ring RF Overview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2C15F7-22DB-1448-B34D-3F8D2909FD0C}" type="slidenum">
              <a:rPr lang="en-US" smtClean="0">
                <a:ea typeface="ＭＳ Ｐゴシック" charset="0"/>
              </a:rPr>
              <a:pPr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Mu2e Project &amp; Delivery Ring RF Overview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49" y="4841875"/>
            <a:ext cx="7604126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Steve Werkema – Mu2e Accelerator Systems L2 Manager</a:t>
            </a:r>
          </a:p>
          <a:p>
            <a:r>
              <a:rPr lang="en-US" dirty="0" smtClean="0"/>
              <a:t>Delivery Ring RF </a:t>
            </a:r>
            <a:r>
              <a:rPr lang="en-US" dirty="0"/>
              <a:t>Review</a:t>
            </a:r>
          </a:p>
          <a:p>
            <a:r>
              <a:rPr lang="en-US" altLang="en-US" dirty="0">
                <a:ea typeface="Geneva" pitchFamily="121" charset="-128"/>
              </a:rPr>
              <a:t>November  </a:t>
            </a:r>
            <a:r>
              <a:rPr lang="en-US" altLang="en-US" dirty="0" smtClean="0">
                <a:ea typeface="Geneva" pitchFamily="121" charset="-128"/>
              </a:rPr>
              <a:t>19, 2015</a:t>
            </a:r>
            <a:endParaRPr lang="en-US" altLang="en-US" dirty="0"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1"/>
          <p:cNvSpPr>
            <a:spLocks noGrp="1"/>
          </p:cNvSpPr>
          <p:nvPr>
            <p:ph sz="half" idx="13"/>
          </p:nvPr>
        </p:nvSpPr>
        <p:spPr bwMode="auto">
          <a:xfrm>
            <a:off x="235670" y="5074653"/>
            <a:ext cx="3928621" cy="5716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 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9477" b="10294"/>
          <a:stretch/>
        </p:blipFill>
        <p:spPr>
          <a:xfrm>
            <a:off x="0" y="0"/>
            <a:ext cx="9154332" cy="462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FNAL_Aerial_Pbar-MI_99-0912-0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88010"/>
            <a:ext cx="4992951" cy="4572000"/>
          </a:xfrm>
        </p:spPr>
      </p:pic>
      <p:sp>
        <p:nvSpPr>
          <p:cNvPr id="38" name="Oval 37"/>
          <p:cNvSpPr/>
          <p:nvPr/>
        </p:nvSpPr>
        <p:spPr>
          <a:xfrm>
            <a:off x="1327597" y="1488421"/>
            <a:ext cx="76200" cy="152400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Proton Delivery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C5AB-734A-40FE-A18E-DF52F52AAF4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1051" y="5838789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Booster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8910" y="1734376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Recycler Ring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280" y="4123377"/>
            <a:ext cx="134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Delivery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 </a:t>
            </a:r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2542" y="5390678"/>
            <a:ext cx="84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Mu2e</a:t>
            </a:r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616684" y="3893048"/>
            <a:ext cx="241991" cy="1415838"/>
          </a:xfrm>
          <a:custGeom>
            <a:avLst/>
            <a:gdLst>
              <a:gd name="connsiteX0" fmla="*/ 218492 w 232860"/>
              <a:gd name="connsiteY0" fmla="*/ 1605201 h 1605201"/>
              <a:gd name="connsiteX1" fmla="*/ 211773 w 232860"/>
              <a:gd name="connsiteY1" fmla="*/ 1181878 h 1605201"/>
              <a:gd name="connsiteX2" fmla="*/ 16898 w 232860"/>
              <a:gd name="connsiteY2" fmla="*/ 630886 h 1605201"/>
              <a:gd name="connsiteX3" fmla="*/ 10178 w 232860"/>
              <a:gd name="connsiteY3" fmla="*/ 39578 h 1605201"/>
              <a:gd name="connsiteX4" fmla="*/ 16898 w 232860"/>
              <a:gd name="connsiteY4" fmla="*/ 53017 h 1605201"/>
              <a:gd name="connsiteX0" fmla="*/ 218492 w 232860"/>
              <a:gd name="connsiteY0" fmla="*/ 1565623 h 1565623"/>
              <a:gd name="connsiteX1" fmla="*/ 211773 w 232860"/>
              <a:gd name="connsiteY1" fmla="*/ 1142300 h 1565623"/>
              <a:gd name="connsiteX2" fmla="*/ 16898 w 232860"/>
              <a:gd name="connsiteY2" fmla="*/ 591308 h 1565623"/>
              <a:gd name="connsiteX3" fmla="*/ 10178 w 232860"/>
              <a:gd name="connsiteY3" fmla="*/ 0 h 1565623"/>
              <a:gd name="connsiteX0" fmla="*/ 202701 w 217069"/>
              <a:gd name="connsiteY0" fmla="*/ 1839161 h 1839161"/>
              <a:gd name="connsiteX1" fmla="*/ 195982 w 217069"/>
              <a:gd name="connsiteY1" fmla="*/ 1415838 h 1839161"/>
              <a:gd name="connsiteX2" fmla="*/ 1107 w 217069"/>
              <a:gd name="connsiteY2" fmla="*/ 864846 h 1839161"/>
              <a:gd name="connsiteX3" fmla="*/ 111618 w 217069"/>
              <a:gd name="connsiteY3" fmla="*/ 0 h 1839161"/>
              <a:gd name="connsiteX0" fmla="*/ 204362 w 218730"/>
              <a:gd name="connsiteY0" fmla="*/ 1839161 h 1839161"/>
              <a:gd name="connsiteX1" fmla="*/ 197643 w 218730"/>
              <a:gd name="connsiteY1" fmla="*/ 1415838 h 1839161"/>
              <a:gd name="connsiteX2" fmla="*/ 2768 w 218730"/>
              <a:gd name="connsiteY2" fmla="*/ 864846 h 1839161"/>
              <a:gd name="connsiteX3" fmla="*/ 113279 w 218730"/>
              <a:gd name="connsiteY3" fmla="*/ 0 h 1839161"/>
              <a:gd name="connsiteX0" fmla="*/ 248710 w 266173"/>
              <a:gd name="connsiteY0" fmla="*/ 1839161 h 1839161"/>
              <a:gd name="connsiteX1" fmla="*/ 241991 w 266173"/>
              <a:gd name="connsiteY1" fmla="*/ 1415838 h 1839161"/>
              <a:gd name="connsiteX2" fmla="*/ 1526 w 266173"/>
              <a:gd name="connsiteY2" fmla="*/ 623871 h 1839161"/>
              <a:gd name="connsiteX3" fmla="*/ 157627 w 266173"/>
              <a:gd name="connsiteY3" fmla="*/ 0 h 1839161"/>
              <a:gd name="connsiteX0" fmla="*/ 241991 w 241991"/>
              <a:gd name="connsiteY0" fmla="*/ 1415838 h 1415838"/>
              <a:gd name="connsiteX1" fmla="*/ 1526 w 241991"/>
              <a:gd name="connsiteY1" fmla="*/ 623871 h 1415838"/>
              <a:gd name="connsiteX2" fmla="*/ 157627 w 241991"/>
              <a:gd name="connsiteY2" fmla="*/ 0 h 141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91" h="1415838">
                <a:moveTo>
                  <a:pt x="241991" y="1415838"/>
                </a:moveTo>
                <a:cubicBezTo>
                  <a:pt x="200794" y="1213290"/>
                  <a:pt x="15587" y="859844"/>
                  <a:pt x="1526" y="623871"/>
                </a:cubicBezTo>
                <a:cubicBezTo>
                  <a:pt x="-12535" y="387898"/>
                  <a:pt x="72960" y="180978"/>
                  <a:pt x="157627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 rot="21108340">
            <a:off x="3231500" y="2883489"/>
            <a:ext cx="1334634" cy="186337"/>
          </a:xfrm>
          <a:custGeom>
            <a:avLst/>
            <a:gdLst>
              <a:gd name="connsiteX0" fmla="*/ 0 w 1142370"/>
              <a:gd name="connsiteY0" fmla="*/ 557712 h 557712"/>
              <a:gd name="connsiteX1" fmla="*/ 671982 w 1142370"/>
              <a:gd name="connsiteY1" fmla="*/ 450201 h 557712"/>
              <a:gd name="connsiteX2" fmla="*/ 1142370 w 1142370"/>
              <a:gd name="connsiteY2" fmla="*/ 0 h 557712"/>
              <a:gd name="connsiteX0" fmla="*/ 0 w 1142370"/>
              <a:gd name="connsiteY0" fmla="*/ 557712 h 557712"/>
              <a:gd name="connsiteX1" fmla="*/ 846697 w 1142370"/>
              <a:gd name="connsiteY1" fmla="*/ 383007 h 557712"/>
              <a:gd name="connsiteX2" fmla="*/ 1142370 w 1142370"/>
              <a:gd name="connsiteY2" fmla="*/ 0 h 557712"/>
              <a:gd name="connsiteX0" fmla="*/ 0 w 1197060"/>
              <a:gd name="connsiteY0" fmla="*/ 338961 h 338961"/>
              <a:gd name="connsiteX1" fmla="*/ 846697 w 1197060"/>
              <a:gd name="connsiteY1" fmla="*/ 164256 h 338961"/>
              <a:gd name="connsiteX2" fmla="*/ 1197060 w 1197060"/>
              <a:gd name="connsiteY2" fmla="*/ 0 h 338961"/>
              <a:gd name="connsiteX0" fmla="*/ 0 w 1197060"/>
              <a:gd name="connsiteY0" fmla="*/ 338961 h 347576"/>
              <a:gd name="connsiteX1" fmla="*/ 871004 w 1197060"/>
              <a:gd name="connsiteY1" fmla="*/ 291861 h 347576"/>
              <a:gd name="connsiteX2" fmla="*/ 1197060 w 1197060"/>
              <a:gd name="connsiteY2" fmla="*/ 0 h 347576"/>
              <a:gd name="connsiteX0" fmla="*/ 0 w 1197060"/>
              <a:gd name="connsiteY0" fmla="*/ 338961 h 338961"/>
              <a:gd name="connsiteX1" fmla="*/ 871004 w 1197060"/>
              <a:gd name="connsiteY1" fmla="*/ 291861 h 338961"/>
              <a:gd name="connsiteX2" fmla="*/ 1197060 w 1197060"/>
              <a:gd name="connsiteY2" fmla="*/ 0 h 338961"/>
              <a:gd name="connsiteX0" fmla="*/ 0 w 1282135"/>
              <a:gd name="connsiteY0" fmla="*/ 156668 h 156668"/>
              <a:gd name="connsiteX1" fmla="*/ 871004 w 1282135"/>
              <a:gd name="connsiteY1" fmla="*/ 109568 h 156668"/>
              <a:gd name="connsiteX2" fmla="*/ 1282135 w 1282135"/>
              <a:gd name="connsiteY2" fmla="*/ 0 h 156668"/>
              <a:gd name="connsiteX0" fmla="*/ 0 w 1282135"/>
              <a:gd name="connsiteY0" fmla="*/ 156668 h 156668"/>
              <a:gd name="connsiteX1" fmla="*/ 871004 w 1282135"/>
              <a:gd name="connsiteY1" fmla="*/ 109568 h 156668"/>
              <a:gd name="connsiteX2" fmla="*/ 1282135 w 1282135"/>
              <a:gd name="connsiteY2" fmla="*/ 0 h 156668"/>
              <a:gd name="connsiteX0" fmla="*/ 0 w 1282135"/>
              <a:gd name="connsiteY0" fmla="*/ 156668 h 201940"/>
              <a:gd name="connsiteX1" fmla="*/ 892097 w 1282135"/>
              <a:gd name="connsiteY1" fmla="*/ 191566 h 201940"/>
              <a:gd name="connsiteX2" fmla="*/ 1282135 w 1282135"/>
              <a:gd name="connsiteY2" fmla="*/ 0 h 201940"/>
              <a:gd name="connsiteX0" fmla="*/ 0 w 1312510"/>
              <a:gd name="connsiteY0" fmla="*/ 139138 h 184410"/>
              <a:gd name="connsiteX1" fmla="*/ 892097 w 1312510"/>
              <a:gd name="connsiteY1" fmla="*/ 174036 h 184410"/>
              <a:gd name="connsiteX2" fmla="*/ 1312510 w 1312510"/>
              <a:gd name="connsiteY2" fmla="*/ 0 h 184410"/>
              <a:gd name="connsiteX0" fmla="*/ 0 w 1334634"/>
              <a:gd name="connsiteY0" fmla="*/ 155693 h 186337"/>
              <a:gd name="connsiteX1" fmla="*/ 914221 w 1334634"/>
              <a:gd name="connsiteY1" fmla="*/ 174036 h 186337"/>
              <a:gd name="connsiteX2" fmla="*/ 1334634 w 1334634"/>
              <a:gd name="connsiteY2" fmla="*/ 0 h 18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634" h="186337">
                <a:moveTo>
                  <a:pt x="0" y="155693"/>
                </a:moveTo>
                <a:cubicBezTo>
                  <a:pt x="240793" y="148413"/>
                  <a:pt x="717749" y="212300"/>
                  <a:pt x="914221" y="174036"/>
                </a:cubicBezTo>
                <a:cubicBezTo>
                  <a:pt x="1116770" y="129695"/>
                  <a:pt x="1334634" y="0"/>
                  <a:pt x="1334634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327597" y="1341969"/>
            <a:ext cx="1374821" cy="280218"/>
          </a:xfrm>
          <a:custGeom>
            <a:avLst/>
            <a:gdLst>
              <a:gd name="connsiteX0" fmla="*/ 1438042 w 1438042"/>
              <a:gd name="connsiteY0" fmla="*/ 11441 h 280218"/>
              <a:gd name="connsiteX1" fmla="*/ 530866 w 1438042"/>
              <a:gd name="connsiteY1" fmla="*/ 31600 h 280218"/>
              <a:gd name="connsiteX2" fmla="*/ 0 w 1438042"/>
              <a:gd name="connsiteY2" fmla="*/ 280218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8042" h="280218">
                <a:moveTo>
                  <a:pt x="1438042" y="11441"/>
                </a:moveTo>
                <a:cubicBezTo>
                  <a:pt x="1104291" y="-878"/>
                  <a:pt x="770540" y="-13196"/>
                  <a:pt x="530866" y="31600"/>
                </a:cubicBezTo>
                <a:cubicBezTo>
                  <a:pt x="291192" y="76396"/>
                  <a:pt x="0" y="280218"/>
                  <a:pt x="0" y="280218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327597" y="1482078"/>
            <a:ext cx="76200" cy="152400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981200" y="4617010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 flipH="1">
            <a:off x="1969008" y="4586530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9" name="Content Placeholder 3"/>
          <p:cNvSpPr txBox="1">
            <a:spLocks/>
          </p:cNvSpPr>
          <p:nvPr/>
        </p:nvSpPr>
        <p:spPr>
          <a:xfrm>
            <a:off x="5221551" y="816867"/>
            <a:ext cx="3841168" cy="522567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Tx/>
            </a:pPr>
            <a:r>
              <a:rPr lang="en-US" sz="1600" dirty="0" smtClean="0">
                <a:latin typeface="Calibri" panose="020F0502020204030204" pitchFamily="34" charset="0"/>
              </a:rPr>
              <a:t>Two Booster “batches” are injected into the Recycler (8 GeV storage ring). Each batch is:</a:t>
            </a:r>
          </a:p>
          <a:p>
            <a:pPr lvl="1">
              <a:buClrTx/>
            </a:pP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10</a:t>
            </a:r>
            <a:r>
              <a:rPr lang="en-US" sz="1600" baseline="30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12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protons</a:t>
            </a:r>
          </a:p>
          <a:p>
            <a:pPr lvl="1">
              <a:buClrTx/>
            </a:pP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Batch Length = 1.7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sec</a:t>
            </a:r>
          </a:p>
          <a:p>
            <a:pPr>
              <a:buClrTx/>
            </a:pPr>
            <a:r>
              <a:rPr lang="en-US" sz="1600" dirty="0" smtClean="0">
                <a:latin typeface="Calibri" panose="020F0502020204030204" pitchFamily="34" charset="0"/>
              </a:rPr>
              <a:t>These are re-bunched into 8 bunches of 10</a:t>
            </a:r>
            <a:r>
              <a:rPr lang="en-US" sz="1600" baseline="30000" dirty="0" smtClean="0">
                <a:latin typeface="Calibri" panose="020F0502020204030204" pitchFamily="34" charset="0"/>
              </a:rPr>
              <a:t>12</a:t>
            </a:r>
            <a:r>
              <a:rPr lang="en-US" sz="1600" dirty="0" smtClean="0">
                <a:latin typeface="Calibri" panose="020F0502020204030204" pitchFamily="34" charset="0"/>
              </a:rPr>
              <a:t> protons each</a:t>
            </a:r>
          </a:p>
          <a:p>
            <a:pPr>
              <a:buClrTx/>
            </a:pPr>
            <a:r>
              <a:rPr lang="en-US" sz="1600" dirty="0" smtClean="0">
                <a:latin typeface="Calibri" panose="020F0502020204030204" pitchFamily="34" charset="0"/>
              </a:rPr>
              <a:t>The bunches are extracted one at a time to the Delivery Ring</a:t>
            </a:r>
          </a:p>
          <a:p>
            <a:pPr lvl="1">
              <a:buClrTx/>
            </a:pP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DR Period = 1.7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sec </a:t>
            </a:r>
          </a:p>
          <a:p>
            <a:pPr>
              <a:buClrTx/>
            </a:pPr>
            <a:r>
              <a:rPr lang="en-US" sz="1600" dirty="0" smtClean="0">
                <a:latin typeface="Calibri" panose="020F0502020204030204" pitchFamily="34" charset="0"/>
              </a:rPr>
              <a:t>As the bunch circulates, it is resonantly extracted to produce the desired beam structure.</a:t>
            </a:r>
          </a:p>
          <a:p>
            <a:pPr lvl="1">
              <a:buClrTx/>
            </a:pP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Pulses of </a:t>
            </a:r>
            <a:r>
              <a:rPr lang="en-US" sz="1600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4</a:t>
            </a:r>
            <a:r>
              <a:rPr lang="en-US" sz="1600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10</a:t>
            </a:r>
            <a:r>
              <a:rPr lang="en-US" sz="1600" baseline="30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protons each</a:t>
            </a:r>
          </a:p>
          <a:p>
            <a:pPr lvl="1">
              <a:buClrTx/>
            </a:pP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Separated by 1.7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sec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829" y="5191568"/>
            <a:ext cx="2455171" cy="10257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33872" y="5847952"/>
            <a:ext cx="225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FF0000"/>
                </a:solidFill>
              </a:rPr>
              <a:t>Exactly what we need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592150" y="5987247"/>
            <a:ext cx="500317" cy="403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 rot="13253889">
            <a:off x="2768875" y="1313547"/>
            <a:ext cx="1202993" cy="485063"/>
          </a:xfrm>
          <a:custGeom>
            <a:avLst/>
            <a:gdLst>
              <a:gd name="connsiteX0" fmla="*/ 0 w 1142370"/>
              <a:gd name="connsiteY0" fmla="*/ 557712 h 557712"/>
              <a:gd name="connsiteX1" fmla="*/ 671982 w 1142370"/>
              <a:gd name="connsiteY1" fmla="*/ 450201 h 557712"/>
              <a:gd name="connsiteX2" fmla="*/ 1142370 w 1142370"/>
              <a:gd name="connsiteY2" fmla="*/ 0 h 557712"/>
              <a:gd name="connsiteX0" fmla="*/ 0 w 1142370"/>
              <a:gd name="connsiteY0" fmla="*/ 557712 h 557712"/>
              <a:gd name="connsiteX1" fmla="*/ 846697 w 1142370"/>
              <a:gd name="connsiteY1" fmla="*/ 383007 h 557712"/>
              <a:gd name="connsiteX2" fmla="*/ 1142370 w 1142370"/>
              <a:gd name="connsiteY2" fmla="*/ 0 h 557712"/>
              <a:gd name="connsiteX0" fmla="*/ 0 w 1236621"/>
              <a:gd name="connsiteY0" fmla="*/ 430337 h 430337"/>
              <a:gd name="connsiteX1" fmla="*/ 846697 w 1236621"/>
              <a:gd name="connsiteY1" fmla="*/ 255632 h 430337"/>
              <a:gd name="connsiteX2" fmla="*/ 1236621 w 1236621"/>
              <a:gd name="connsiteY2" fmla="*/ 0 h 430337"/>
              <a:gd name="connsiteX0" fmla="*/ 0 w 1248268"/>
              <a:gd name="connsiteY0" fmla="*/ 472582 h 472582"/>
              <a:gd name="connsiteX1" fmla="*/ 858344 w 1248268"/>
              <a:gd name="connsiteY1" fmla="*/ 255632 h 472582"/>
              <a:gd name="connsiteX2" fmla="*/ 1248268 w 1248268"/>
              <a:gd name="connsiteY2" fmla="*/ 0 h 472582"/>
              <a:gd name="connsiteX0" fmla="*/ 0 w 1266642"/>
              <a:gd name="connsiteY0" fmla="*/ 471263 h 471263"/>
              <a:gd name="connsiteX1" fmla="*/ 858344 w 1266642"/>
              <a:gd name="connsiteY1" fmla="*/ 254313 h 471263"/>
              <a:gd name="connsiteX2" fmla="*/ 1266642 w 1266642"/>
              <a:gd name="connsiteY2" fmla="*/ 0 h 471263"/>
              <a:gd name="connsiteX0" fmla="*/ 0 w 1266642"/>
              <a:gd name="connsiteY0" fmla="*/ 471263 h 471263"/>
              <a:gd name="connsiteX1" fmla="*/ 865902 w 1266642"/>
              <a:gd name="connsiteY1" fmla="*/ 213302 h 471263"/>
              <a:gd name="connsiteX2" fmla="*/ 1266642 w 1266642"/>
              <a:gd name="connsiteY2" fmla="*/ 0 h 471263"/>
              <a:gd name="connsiteX0" fmla="*/ 0 w 1250244"/>
              <a:gd name="connsiteY0" fmla="*/ 500142 h 500142"/>
              <a:gd name="connsiteX1" fmla="*/ 865902 w 1250244"/>
              <a:gd name="connsiteY1" fmla="*/ 242181 h 500142"/>
              <a:gd name="connsiteX2" fmla="*/ 1250244 w 1250244"/>
              <a:gd name="connsiteY2" fmla="*/ 0 h 500142"/>
              <a:gd name="connsiteX0" fmla="*/ 0 w 1202993"/>
              <a:gd name="connsiteY0" fmla="*/ 485063 h 485063"/>
              <a:gd name="connsiteX1" fmla="*/ 818651 w 1202993"/>
              <a:gd name="connsiteY1" fmla="*/ 242181 h 485063"/>
              <a:gd name="connsiteX2" fmla="*/ 1202993 w 1202993"/>
              <a:gd name="connsiteY2" fmla="*/ 0 h 48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993" h="485063">
                <a:moveTo>
                  <a:pt x="0" y="485063"/>
                </a:moveTo>
                <a:cubicBezTo>
                  <a:pt x="240793" y="477783"/>
                  <a:pt x="628256" y="335133"/>
                  <a:pt x="818651" y="242181"/>
                </a:cubicBezTo>
                <a:cubicBezTo>
                  <a:pt x="1009046" y="149229"/>
                  <a:pt x="1202993" y="0"/>
                  <a:pt x="1202993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87132" y="1257055"/>
            <a:ext cx="2230550" cy="540912"/>
            <a:chOff x="2092366" y="1257055"/>
            <a:chExt cx="2230550" cy="540912"/>
          </a:xfrm>
        </p:grpSpPr>
        <p:sp>
          <p:nvSpPr>
            <p:cNvPr id="28" name="Oval 27"/>
            <p:cNvSpPr/>
            <p:nvPr/>
          </p:nvSpPr>
          <p:spPr>
            <a:xfrm>
              <a:off x="2092366" y="1308212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484099" y="1264209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860090" y="1257055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323729" y="1287821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634970" y="135221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981983" y="1498892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4246716" y="1645567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>
            <a:off x="1841651" y="3149062"/>
            <a:ext cx="1287819" cy="629449"/>
          </a:xfrm>
          <a:custGeom>
            <a:avLst/>
            <a:gdLst>
              <a:gd name="connsiteX0" fmla="*/ 0 w 1042398"/>
              <a:gd name="connsiteY0" fmla="*/ 790152 h 790152"/>
              <a:gd name="connsiteX1" fmla="*/ 477108 w 1042398"/>
              <a:gd name="connsiteY1" fmla="*/ 252599 h 790152"/>
              <a:gd name="connsiteX2" fmla="*/ 1001254 w 1042398"/>
              <a:gd name="connsiteY2" fmla="*/ 17420 h 790152"/>
              <a:gd name="connsiteX3" fmla="*/ 1007974 w 1042398"/>
              <a:gd name="connsiteY3" fmla="*/ 17420 h 790152"/>
              <a:gd name="connsiteX0" fmla="*/ 0 w 1042398"/>
              <a:gd name="connsiteY0" fmla="*/ 790152 h 790152"/>
              <a:gd name="connsiteX1" fmla="*/ 333826 w 1042398"/>
              <a:gd name="connsiteY1" fmla="*/ 220035 h 790152"/>
              <a:gd name="connsiteX2" fmla="*/ 1001254 w 1042398"/>
              <a:gd name="connsiteY2" fmla="*/ 17420 h 790152"/>
              <a:gd name="connsiteX3" fmla="*/ 1007974 w 1042398"/>
              <a:gd name="connsiteY3" fmla="*/ 17420 h 790152"/>
              <a:gd name="connsiteX0" fmla="*/ 0 w 1270347"/>
              <a:gd name="connsiteY0" fmla="*/ 640357 h 640357"/>
              <a:gd name="connsiteX1" fmla="*/ 561775 w 1270347"/>
              <a:gd name="connsiteY1" fmla="*/ 220035 h 640357"/>
              <a:gd name="connsiteX2" fmla="*/ 1229203 w 1270347"/>
              <a:gd name="connsiteY2" fmla="*/ 17420 h 640357"/>
              <a:gd name="connsiteX3" fmla="*/ 1235923 w 1270347"/>
              <a:gd name="connsiteY3" fmla="*/ 17420 h 640357"/>
              <a:gd name="connsiteX0" fmla="*/ 0 w 1255885"/>
              <a:gd name="connsiteY0" fmla="*/ 638816 h 638816"/>
              <a:gd name="connsiteX1" fmla="*/ 561775 w 1255885"/>
              <a:gd name="connsiteY1" fmla="*/ 218494 h 638816"/>
              <a:gd name="connsiteX2" fmla="*/ 1229203 w 1255885"/>
              <a:gd name="connsiteY2" fmla="*/ 15879 h 638816"/>
              <a:gd name="connsiteX3" fmla="*/ 1157769 w 1255885"/>
              <a:gd name="connsiteY3" fmla="*/ 22392 h 638816"/>
              <a:gd name="connsiteX0" fmla="*/ 0 w 1229203"/>
              <a:gd name="connsiteY0" fmla="*/ 622937 h 622937"/>
              <a:gd name="connsiteX1" fmla="*/ 561775 w 1229203"/>
              <a:gd name="connsiteY1" fmla="*/ 202615 h 622937"/>
              <a:gd name="connsiteX2" fmla="*/ 1229203 w 1229203"/>
              <a:gd name="connsiteY2" fmla="*/ 0 h 622937"/>
              <a:gd name="connsiteX0" fmla="*/ 0 w 1229203"/>
              <a:gd name="connsiteY0" fmla="*/ 622937 h 622937"/>
              <a:gd name="connsiteX1" fmla="*/ 561775 w 1229203"/>
              <a:gd name="connsiteY1" fmla="*/ 202615 h 622937"/>
              <a:gd name="connsiteX2" fmla="*/ 1229203 w 1229203"/>
              <a:gd name="connsiteY2" fmla="*/ 0 h 622937"/>
              <a:gd name="connsiteX0" fmla="*/ 0 w 1229203"/>
              <a:gd name="connsiteY0" fmla="*/ 622937 h 622937"/>
              <a:gd name="connsiteX1" fmla="*/ 535724 w 1229203"/>
              <a:gd name="connsiteY1" fmla="*/ 183076 h 622937"/>
              <a:gd name="connsiteX2" fmla="*/ 1229203 w 1229203"/>
              <a:gd name="connsiteY2" fmla="*/ 0 h 622937"/>
              <a:gd name="connsiteX0" fmla="*/ 0 w 1287819"/>
              <a:gd name="connsiteY0" fmla="*/ 629449 h 629449"/>
              <a:gd name="connsiteX1" fmla="*/ 594340 w 1287819"/>
              <a:gd name="connsiteY1" fmla="*/ 183076 h 629449"/>
              <a:gd name="connsiteX2" fmla="*/ 1287819 w 1287819"/>
              <a:gd name="connsiteY2" fmla="*/ 0 h 62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7819" h="629449">
                <a:moveTo>
                  <a:pt x="0" y="629449"/>
                </a:moveTo>
                <a:cubicBezTo>
                  <a:pt x="155116" y="425067"/>
                  <a:pt x="379704" y="287984"/>
                  <a:pt x="594340" y="183076"/>
                </a:cubicBezTo>
                <a:cubicBezTo>
                  <a:pt x="808976" y="78168"/>
                  <a:pt x="1140726" y="26170"/>
                  <a:pt x="1287819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064000" y="1804051"/>
            <a:ext cx="626146" cy="939082"/>
          </a:xfrm>
          <a:custGeom>
            <a:avLst/>
            <a:gdLst>
              <a:gd name="connsiteX0" fmla="*/ 0 w 626146"/>
              <a:gd name="connsiteY0" fmla="*/ 0 h 963898"/>
              <a:gd name="connsiteX1" fmla="*/ 429846 w 626146"/>
              <a:gd name="connsiteY1" fmla="*/ 306103 h 963898"/>
              <a:gd name="connsiteX2" fmla="*/ 625231 w 626146"/>
              <a:gd name="connsiteY2" fmla="*/ 716411 h 963898"/>
              <a:gd name="connsiteX3" fmla="*/ 508000 w 626146"/>
              <a:gd name="connsiteY3" fmla="*/ 963898 h 96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46" h="963898">
                <a:moveTo>
                  <a:pt x="0" y="0"/>
                </a:moveTo>
                <a:cubicBezTo>
                  <a:pt x="162820" y="93350"/>
                  <a:pt x="325641" y="186701"/>
                  <a:pt x="429846" y="306103"/>
                </a:cubicBezTo>
                <a:cubicBezTo>
                  <a:pt x="534051" y="425505"/>
                  <a:pt x="612205" y="606779"/>
                  <a:pt x="625231" y="716411"/>
                </a:cubicBezTo>
                <a:cubicBezTo>
                  <a:pt x="638257" y="826044"/>
                  <a:pt x="508000" y="963898"/>
                  <a:pt x="508000" y="963898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1979418" y="4617010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895600" y="4431153"/>
            <a:ext cx="410336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7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0.00301 C -0.01042 0.00856 -0.02431 0.02245 -0.02708 0.03703 C -0.02986 0.05162 -0.02708 0.07662 -0.02396 0.0912 C -0.02083 0.10578 -0.01406 0.10949 -0.00799 0.12407 C -0.00191 0.13865 0.00156 0.14282 0.01267 0.1787 C 0.02378 0.21458 0.04931 0.30023 0.05885 0.33935 C 0.0684 0.37824 0.06719 0.39074 0.06997 0.41365 C 0.07274 0.43657 0.06892 0.46412 0.07587 0.47639 C 0.08281 0.48865 0.09844 0.49213 0.11181 0.48796 C 0.12517 0.48379 0.14774 0.46458 0.1566 0.45185 C 0.16545 0.43912 0.16736 0.42361 0.16476 0.41157 C 0.16215 0.39953 0.15382 0.38564 0.14115 0.37939 C 0.12847 0.37314 0.09931 0.3699 0.08837 0.37338 C 0.07743 0.37685 0.07726 0.38564 0.075 0.39976 C 0.07274 0.41389 0.07153 0.44351 0.075 0.45764 C 0.07847 0.47176 0.0849 0.4831 0.09635 0.48402 C 0.10781 0.48495 0.13351 0.47639 0.1441 0.46365 C 0.15469 0.45092 0.16302 0.42176 0.16024 0.40764 C 0.15747 0.39351 0.13906 0.38333 0.12726 0.37824 C 0.11545 0.37314 0.09844 0.36828 0.08906 0.37639 C 0.07969 0.38449 0.07153 0.40949 0.07066 0.42639 C 0.06979 0.44328 0.07274 0.47083 0.08385 0.47824 C 0.09497 0.48564 0.12396 0.48055 0.1375 0.47037 C 0.15104 0.46018 0.16632 0.43333 0.16476 0.41759 C 0.16319 0.40185 0.14097 0.38356 0.12795 0.37639 C 0.11493 0.36921 0.09618 0.36504 0.08611 0.3743 C 0.07604 0.38356 0.06719 0.41319 0.06771 0.43125 C 0.06823 0.4493 0.07587 0.47801 0.08906 0.4831 C 0.10226 0.48819 0.12465 0.47523 0.14705 0.4625 " pathEditMode="relative" rAng="0" ptsTypes="aaaaaaaaaaaaaaaaaaaaaaaaaaaaa">
                                      <p:cBhvr>
                                        <p:cTn id="13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6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18" grpId="0" animBg="1"/>
      <p:bldP spid="18" grpId="1" animBg="1"/>
      <p:bldP spid="18" grpId="2" animBg="1"/>
      <p:bldP spid="18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7" grpId="0" animBg="1"/>
      <p:bldP spid="27" grpId="1" animBg="1"/>
      <p:bldP spid="40" grpId="0" animBg="1"/>
      <p:bldP spid="40" grpId="1" animBg="1"/>
      <p:bldP spid="47" grpId="0" animBg="1"/>
      <p:bldP spid="47" grpId="1" animBg="1"/>
      <p:bldP spid="10" grpId="0"/>
      <p:bldP spid="39" grpId="0" animBg="1"/>
      <p:bldP spid="39" grpId="1" animBg="1"/>
      <p:bldP spid="39" grpId="2" animBg="1"/>
      <p:bldP spid="39" grpId="3" animBg="1"/>
      <p:bldP spid="20" grpId="0" animBg="1"/>
      <p:bldP spid="20" grpId="1" animBg="1"/>
      <p:bldP spid="20" grpId="2" animBg="1"/>
      <p:bldP spid="20" grpId="3" animBg="1"/>
      <p:bldP spid="17" grpId="0" animBg="1"/>
      <p:bldP spid="17" grpId="1" animBg="1"/>
      <p:bldP spid="17" grpId="2" animBg="1"/>
      <p:bldP spid="17" grpId="3" animBg="1"/>
      <p:bldP spid="53" grpId="0" animBg="1"/>
      <p:bldP spid="5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</a:t>
            </a:r>
            <a:r>
              <a:rPr lang="en-US" dirty="0" smtClean="0"/>
              <a:t>Timeline </a:t>
            </a:r>
            <a:r>
              <a:rPr lang="en-US" dirty="0"/>
              <a:t>for Mu2e </a:t>
            </a:r>
            <a:r>
              <a:rPr lang="en-US" dirty="0" smtClean="0"/>
              <a:t>Proton Beam Delivery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5" y="1247950"/>
            <a:ext cx="5913258" cy="48770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48375" y="916480"/>
            <a:ext cx="309562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 Time Structure of the Beam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Spill duration: 43.1 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Interval between spills 48.1 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Beam on for 380 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Beam off for 953 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Duty Factor: 28% 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	</a:t>
            </a:r>
            <a:r>
              <a:rPr lang="en-US" sz="1400" dirty="0" smtClean="0"/>
              <a:t>(Total Spill Time/Length of Cycle)</a:t>
            </a:r>
            <a:endParaRPr lang="en-US" sz="16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Peak Delivery Ring proton intensity: 1.0</a:t>
            </a:r>
            <a:r>
              <a:rPr lang="en-US" sz="1600" dirty="0" smtClean="0">
                <a:sym typeface="Symbol"/>
              </a:rPr>
              <a:t>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6274" y="2215872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Recycler Ring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275" y="4480374"/>
            <a:ext cx="1133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Delivery Ring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3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Micro-structure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4729140"/>
            <a:ext cx="84440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The proton beam on target consists of a train of ~25,000 narrow pulses separated by 1.695 </a:t>
            </a:r>
            <a:r>
              <a:rPr lang="en-US" sz="18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/>
              <a:t>sec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ym typeface="Symbol"/>
              </a:rPr>
              <a:t>Extinction = No. of out-of-time protons / No. of in-time </a:t>
            </a:r>
            <a:r>
              <a:rPr lang="en-US" sz="1800" dirty="0" smtClean="0">
                <a:sym typeface="Symbol"/>
              </a:rPr>
              <a:t>protons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Symbol"/>
              </a:rPr>
              <a:t>Inter-pulse extinction provides time for prompt backgrounds to decay before the Mu2e detectors go live for events from the current pulse</a:t>
            </a:r>
            <a:endParaRPr lang="en-US" sz="18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28787"/>
            <a:ext cx="8672513" cy="3622981"/>
          </a:xfrm>
        </p:spPr>
      </p:pic>
    </p:spTree>
    <p:extLst>
      <p:ext uri="{BB962C8B-B14F-4D97-AF65-F5344CB8AC3E}">
        <p14:creationId xmlns:p14="http://schemas.microsoft.com/office/powerpoint/2010/main" val="9895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Muon Campus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7" y="863456"/>
            <a:ext cx="8471786" cy="534483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Werkema | Mu2e Project &amp; Delivery Ring RF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60A5-DDDC-4F6E-8F18-BA616011D04C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0365762">
            <a:off x="3797126" y="3114450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g-2 (MC-1)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807755">
            <a:off x="2225287" y="4341657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Mu2e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8021" y="3397867"/>
            <a:ext cx="16764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Picked over remnants of the Antiproton Source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0345481">
            <a:off x="4126363" y="3464920"/>
            <a:ext cx="159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M4 Beamline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37133" y="1025893"/>
            <a:ext cx="3106941" cy="1477328"/>
            <a:chOff x="5537133" y="1025893"/>
            <a:chExt cx="3106941" cy="1477328"/>
          </a:xfrm>
        </p:grpSpPr>
        <p:sp>
          <p:nvSpPr>
            <p:cNvPr id="11" name="TextBox 10"/>
            <p:cNvSpPr txBox="1"/>
            <p:nvPr/>
          </p:nvSpPr>
          <p:spPr>
            <a:xfrm>
              <a:off x="5537133" y="1025893"/>
              <a:ext cx="3106941" cy="369332"/>
            </a:xfrm>
            <a:prstGeom prst="rect">
              <a:avLst/>
            </a:prstGeom>
            <a:noFill/>
          </p:spPr>
          <p:txBody>
            <a:bodyPr wrap="none" tIns="0" bIns="0" rtlCol="0" anchor="ctr" anchorCtr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+</a:t>
              </a:r>
              <a:r>
                <a:rPr lang="en-US" dirty="0" smtClean="0">
                  <a:solidFill>
                    <a:srgbClr val="FFFF00"/>
                  </a:solidFill>
                </a:rPr>
                <a:t>  </a:t>
              </a:r>
              <a:r>
                <a:rPr lang="en-US" sz="2400" baseline="14000" dirty="0" smtClean="0">
                  <a:solidFill>
                    <a:srgbClr val="FFFF00"/>
                  </a:solidFill>
                </a:rPr>
                <a:t>a new Recycler RF system </a:t>
              </a:r>
              <a:endParaRPr lang="en-US" sz="2000" baseline="14000" dirty="0" smtClean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37133" y="1395225"/>
              <a:ext cx="2712602" cy="369332"/>
            </a:xfrm>
            <a:prstGeom prst="rect">
              <a:avLst/>
            </a:prstGeom>
            <a:noFill/>
          </p:spPr>
          <p:txBody>
            <a:bodyPr wrap="none" tIns="0" bIns="0" rtlCol="0" anchor="ctr" anchorCtr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+</a:t>
              </a:r>
              <a:r>
                <a:rPr lang="en-US" dirty="0" smtClean="0">
                  <a:solidFill>
                    <a:srgbClr val="FFFF00"/>
                  </a:solidFill>
                </a:rPr>
                <a:t>  </a:t>
              </a:r>
              <a:r>
                <a:rPr lang="en-US" sz="2400" baseline="14000" dirty="0" smtClean="0">
                  <a:solidFill>
                    <a:srgbClr val="FFFF00"/>
                  </a:solidFill>
                </a:rPr>
                <a:t>Recycler to P1 transfer</a:t>
              </a:r>
              <a:endParaRPr lang="en-US" sz="2000" baseline="14000" dirty="0" smtClean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37133" y="1764557"/>
              <a:ext cx="2436886" cy="369332"/>
            </a:xfrm>
            <a:prstGeom prst="rect">
              <a:avLst/>
            </a:prstGeom>
            <a:noFill/>
          </p:spPr>
          <p:txBody>
            <a:bodyPr wrap="none" tIns="0" bIns="0" rtlCol="0" anchor="ctr" anchorCtr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+</a:t>
              </a:r>
              <a:r>
                <a:rPr lang="en-US" dirty="0" smtClean="0">
                  <a:solidFill>
                    <a:srgbClr val="FFFF00"/>
                  </a:solidFill>
                </a:rPr>
                <a:t>  </a:t>
              </a:r>
              <a:r>
                <a:rPr lang="en-US" sz="2400" baseline="14000" dirty="0" smtClean="0">
                  <a:solidFill>
                    <a:srgbClr val="FFFF00"/>
                  </a:solidFill>
                </a:rPr>
                <a:t>Beamline upgrades</a:t>
              </a:r>
              <a:endParaRPr lang="en-US" sz="2000" baseline="14000" dirty="0" smtClean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37133" y="2133889"/>
              <a:ext cx="1786066" cy="369332"/>
            </a:xfrm>
            <a:prstGeom prst="rect">
              <a:avLst/>
            </a:prstGeom>
            <a:noFill/>
          </p:spPr>
          <p:txBody>
            <a:bodyPr wrap="none" tIns="0" bIns="0" rtlCol="0" anchor="ctr" anchorCtr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+</a:t>
              </a:r>
              <a:r>
                <a:rPr lang="en-US" dirty="0" smtClean="0">
                  <a:solidFill>
                    <a:srgbClr val="FFFF00"/>
                  </a:solidFill>
                </a:rPr>
                <a:t>  </a:t>
              </a:r>
              <a:r>
                <a:rPr lang="en-US" sz="2400" baseline="14000" dirty="0" smtClean="0">
                  <a:solidFill>
                    <a:srgbClr val="FFFF00"/>
                  </a:solidFill>
                </a:rPr>
                <a:t>Cryo support</a:t>
              </a:r>
              <a:endParaRPr lang="en-US" sz="2000" baseline="14000" dirty="0" smtClean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11357" y="5806109"/>
            <a:ext cx="744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Muon Campus Program consists of a total of 9 projects </a:t>
            </a:r>
            <a:endParaRPr lang="en-US" sz="2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3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7" grpId="0"/>
      <p:bldP spid="10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 Projects, AIPs, GPPs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2526"/>
            <a:ext cx="8229600" cy="5216893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 smtClean="0"/>
              <a:t>Building the Muon Campus requires the following projects: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AutoNum type="arabicPeriod"/>
            </a:pPr>
            <a:r>
              <a:rPr lang="en-US" sz="2000" dirty="0" smtClean="0"/>
              <a:t>DOE Projects</a:t>
            </a:r>
          </a:p>
          <a:p>
            <a:pPr marL="1084263" lvl="1" indent="-51435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Muon g-2</a:t>
            </a:r>
          </a:p>
          <a:p>
            <a:pPr marL="1084263" lvl="1" indent="-51435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Mu2e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AutoNum type="arabicPeriod"/>
            </a:pPr>
            <a:r>
              <a:rPr lang="en-US" sz="2000" dirty="0" smtClean="0"/>
              <a:t>AIPs </a:t>
            </a:r>
            <a:r>
              <a:rPr lang="en-US" sz="2000" dirty="0" smtClean="0">
                <a:effectLst/>
              </a:rPr>
              <a:t>(</a:t>
            </a:r>
            <a:r>
              <a:rPr lang="en-US" sz="2000" dirty="0" smtClean="0"/>
              <a:t>A</a:t>
            </a:r>
            <a:r>
              <a:rPr lang="en-US" sz="2000" dirty="0" smtClean="0">
                <a:effectLst/>
              </a:rPr>
              <a:t>ccelerator </a:t>
            </a:r>
            <a:r>
              <a:rPr lang="en-US" sz="2000" dirty="0" smtClean="0"/>
              <a:t>I</a:t>
            </a:r>
            <a:r>
              <a:rPr lang="en-US" sz="2000" dirty="0" smtClean="0">
                <a:effectLst/>
              </a:rPr>
              <a:t>mprovement </a:t>
            </a:r>
            <a:r>
              <a:rPr lang="en-US" sz="2000" dirty="0" smtClean="0"/>
              <a:t>P</a:t>
            </a:r>
            <a:r>
              <a:rPr lang="en-US" sz="2000" dirty="0" smtClean="0">
                <a:effectLst/>
              </a:rPr>
              <a:t>rojects)</a:t>
            </a:r>
          </a:p>
          <a:p>
            <a:pPr marL="1084263" lvl="1" indent="-51435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Recycler RF</a:t>
            </a:r>
          </a:p>
          <a:p>
            <a:pPr marL="1084263" lvl="1" indent="-51435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effectLst/>
              </a:rPr>
              <a:t>Beam Transport</a:t>
            </a:r>
          </a:p>
          <a:p>
            <a:pPr marL="1084263" lvl="1" indent="-51435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MC Cryo Plant </a:t>
            </a:r>
          </a:p>
          <a:p>
            <a:pPr marL="1084263" lvl="1" indent="-51435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effectLst/>
              </a:rPr>
              <a:t>Delivery Ring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AutoNum type="arabicPeriod"/>
            </a:pPr>
            <a:r>
              <a:rPr lang="en-US" sz="2000" dirty="0" smtClean="0"/>
              <a:t>GPPs</a:t>
            </a:r>
            <a:r>
              <a:rPr lang="en-US" sz="2000" dirty="0" smtClean="0">
                <a:effectLst/>
              </a:rPr>
              <a:t> (</a:t>
            </a:r>
            <a:r>
              <a:rPr lang="en-US" sz="2000" dirty="0" smtClean="0"/>
              <a:t>G</a:t>
            </a:r>
            <a:r>
              <a:rPr lang="en-US" sz="2000" dirty="0" smtClean="0">
                <a:effectLst/>
              </a:rPr>
              <a:t>eneral </a:t>
            </a:r>
            <a:r>
              <a:rPr lang="en-US" sz="2000" dirty="0" smtClean="0"/>
              <a:t>P</a:t>
            </a:r>
            <a:r>
              <a:rPr lang="en-US" sz="2000" dirty="0" smtClean="0">
                <a:effectLst/>
              </a:rPr>
              <a:t>lant </a:t>
            </a:r>
            <a:r>
              <a:rPr lang="en-US" sz="2000" dirty="0" smtClean="0"/>
              <a:t>P</a:t>
            </a:r>
            <a:r>
              <a:rPr lang="en-US" sz="2000" dirty="0" smtClean="0">
                <a:effectLst/>
              </a:rPr>
              <a:t>rojects)</a:t>
            </a:r>
          </a:p>
          <a:p>
            <a:pPr marL="1084263" lvl="1" indent="-51435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MC-1 Building</a:t>
            </a:r>
          </a:p>
          <a:p>
            <a:pPr marL="1084263" lvl="1" indent="-51435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Beamline Enclosure</a:t>
            </a:r>
          </a:p>
          <a:p>
            <a:pPr marL="1084263" lvl="1" indent="-51435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MC Infrastructure Upgrade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Werkema | Mu2e Project &amp; Delivery Ring RF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60A5-DDDC-4F6E-8F18-BA616011D04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latin typeface="+mn-lt"/>
              </a:rPr>
              <a:t>Muon Campus Upgrades Required for the Mu2e Experiment but not on the Mu2e Project</a:t>
            </a:r>
            <a:endParaRPr lang="en-US" sz="2000" dirty="0">
              <a:latin typeface="+mn-lt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497027"/>
              </p:ext>
            </p:extLst>
          </p:nvPr>
        </p:nvGraphicFramePr>
        <p:xfrm>
          <a:off x="965200" y="942973"/>
          <a:ext cx="7213600" cy="519777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794250"/>
                <a:gridCol w="2419350"/>
              </a:tblGrid>
              <a:tr h="36576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Accelerator Upgrade</a:t>
                      </a:r>
                      <a:endParaRPr lang="en-US" sz="18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  <a:endParaRPr lang="en-US" sz="18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MI-8 beamline to Recycler Ring Injection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Vani" panose="020B0502040204020203" pitchFamily="34" charset="0"/>
                        </a:rPr>
                        <a:t>v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</a:rPr>
                        <a:t>A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Recycler Ring 2.5 MHz RF system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Recycler RF AIP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Delivery Ring 2.4 MHz RF </a:t>
                      </a:r>
                      <a:r>
                        <a:rPr lang="en-US" sz="1400" b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Cavities and HL Amps &amp; Cooling</a:t>
                      </a:r>
                      <a:endParaRPr lang="en-US" sz="1400" b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Recycler RF AIP</a:t>
                      </a:r>
                      <a:endParaRPr lang="en-US" sz="14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Single bunch extraction from Recycler Ring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Beam Transport AIP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Beamline aperture upgrades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Beam Transport AIP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AP1, AP2, AP3 to M1, M2, M3 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</a:rPr>
                        <a:t>conversion &amp; upgrade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Beam Transport AIP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Beam transport instrumentation &amp; infrastructure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Beam Transport AIP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Beam transport controls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Delivery Ring AIP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Delivery Ring Injection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Delivery Ring AIP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Delivery Ring Abort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Delivery Ring AIP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Delivery Ring infrastructure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Delivery Ring AIP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Delivery Ring Controls and Instrumentation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Delivery Ring AIP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</a:rPr>
                        <a:t>D30 straight section reconfiguration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g-2 Project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Delivery Ring Extraction (except ESS)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g-2 Project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</a:rPr>
                        <a:t>Extraction line (M4) to M5 split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g-2 Project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200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</a:rPr>
                        <a:t>M4 beamline enclosure</a:t>
                      </a:r>
                      <a:endParaRPr lang="en-US" sz="1400" b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MC Beamline Enclosure GPP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>
                <a:latin typeface="Calibri" panose="020F0502020204030204" pitchFamily="34" charset="0"/>
              </a:rPr>
              <a:t>Nov. 19, 2015</a:t>
            </a:r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>
                <a:latin typeface="Calibri" panose="020F0502020204030204" pitchFamily="34" charset="0"/>
              </a:rPr>
              <a:t>S. Werkema | Mu2e Project &amp; Delivery Ring RF Overview</a:t>
            </a:r>
            <a:endParaRPr lang="en-US" sz="1000" b="1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z="1000" smtClean="0">
                <a:latin typeface="Calibri" panose="020F0502020204030204" pitchFamily="34" charset="0"/>
              </a:rPr>
              <a:pPr>
                <a:defRPr/>
              </a:pPr>
              <a:t>16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6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1"/>
          <p:cNvSpPr>
            <a:spLocks noGrp="1"/>
          </p:cNvSpPr>
          <p:nvPr>
            <p:ph sz="half" idx="13"/>
          </p:nvPr>
        </p:nvSpPr>
        <p:spPr bwMode="auto">
          <a:xfrm>
            <a:off x="228600" y="2974694"/>
            <a:ext cx="3692951" cy="30562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The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Mu2e 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Accelerator Systems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606" t="9757"/>
          <a:stretch/>
        </p:blipFill>
        <p:spPr>
          <a:xfrm>
            <a:off x="5458120" y="0"/>
            <a:ext cx="3685880" cy="622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" y="83404"/>
            <a:ext cx="4612297" cy="641739"/>
          </a:xfrm>
        </p:spPr>
        <p:txBody>
          <a:bodyPr anchor="ctr">
            <a:noAutofit/>
          </a:bodyPr>
          <a:lstStyle/>
          <a:p>
            <a:r>
              <a:rPr lang="en-US" dirty="0" smtClean="0"/>
              <a:t>Mu2e Accelerator Systems Scope</a:t>
            </a:r>
            <a:r>
              <a:rPr lang="en-US" sz="2000" dirty="0" smtClean="0"/>
              <a:t> </a:t>
            </a:r>
            <a:r>
              <a:rPr lang="en-US" dirty="0" smtClean="0"/>
              <a:t>Overview</a:t>
            </a:r>
            <a:endParaRPr lang="en-US" sz="11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Werkema | Mu2e Project &amp; Delivery Ring RF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5E99-DC11-4D40-8F11-8344DE5BD1BB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4287982" cy="6854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8106" y="1269539"/>
            <a:ext cx="930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Mu2e</a:t>
            </a:r>
          </a:p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Bldg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2681" y="2190657"/>
            <a:ext cx="867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MC-1</a:t>
            </a:r>
          </a:p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Bldg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039" y="3290787"/>
            <a:ext cx="413324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475.02.03 Instrumentation &amp; Controls</a:t>
            </a:r>
          </a:p>
          <a:p>
            <a:pPr>
              <a:spcBef>
                <a:spcPts val="180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475.02.04 Radiation Safety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039" y="4857690"/>
            <a:ext cx="3368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475.02.05 Resonant Extraction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V="1">
            <a:off x="3550141" y="3886201"/>
            <a:ext cx="3185098" cy="11715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3"/>
          </p:cNvCxnSpPr>
          <p:nvPr/>
        </p:nvCxnSpPr>
        <p:spPr>
          <a:xfrm>
            <a:off x="3550141" y="5057745"/>
            <a:ext cx="4527059" cy="521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12079" y="4509699"/>
            <a:ext cx="2149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Delivery Ring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>
            <a:stCxn id="17" idx="3"/>
          </p:cNvCxnSpPr>
          <p:nvPr/>
        </p:nvCxnSpPr>
        <p:spPr>
          <a:xfrm>
            <a:off x="3550141" y="5057745"/>
            <a:ext cx="2774459" cy="600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2039" y="5457855"/>
            <a:ext cx="2958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475.02.06 Delivery Ring RF</a:t>
            </a:r>
            <a:endParaRPr lang="en-US" sz="20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cxnSp>
        <p:nvCxnSpPr>
          <p:cNvPr id="28" name="Straight Arrow Connector 27"/>
          <p:cNvCxnSpPr>
            <a:stCxn id="27" idx="3"/>
          </p:cNvCxnSpPr>
          <p:nvPr/>
        </p:nvCxnSpPr>
        <p:spPr>
          <a:xfrm>
            <a:off x="3140285" y="5657910"/>
            <a:ext cx="3282830" cy="85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2039" y="1857345"/>
            <a:ext cx="3734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475.02.07 External (M4) Beamline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2039" y="2333570"/>
            <a:ext cx="2644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475.02.08.02 Extinction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2039" y="999656"/>
            <a:ext cx="35588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475.02.08.03 Extinction Monitor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475.02.09 Target Station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3848100" y="914401"/>
            <a:ext cx="2781300" cy="3143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1" idx="3"/>
          </p:cNvCxnSpPr>
          <p:nvPr/>
        </p:nvCxnSpPr>
        <p:spPr>
          <a:xfrm>
            <a:off x="3916972" y="2057400"/>
            <a:ext cx="3505804" cy="2761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2" idx="3"/>
          </p:cNvCxnSpPr>
          <p:nvPr/>
        </p:nvCxnSpPr>
        <p:spPr>
          <a:xfrm>
            <a:off x="2826481" y="2533625"/>
            <a:ext cx="4974494" cy="5905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848100" y="1071563"/>
            <a:ext cx="2781300" cy="471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ight Brace 52"/>
          <p:cNvSpPr/>
          <p:nvPr/>
        </p:nvSpPr>
        <p:spPr>
          <a:xfrm>
            <a:off x="4215707" y="3318956"/>
            <a:ext cx="199157" cy="882379"/>
          </a:xfrm>
          <a:prstGeom prst="rightBrac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5400000">
            <a:off x="3930892" y="3531453"/>
            <a:ext cx="1390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Everywhere</a:t>
            </a:r>
            <a:endParaRPr lang="en-US" sz="20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398" y="83404"/>
            <a:ext cx="623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Cambria Math"/>
                <a:ea typeface="Cambria Math"/>
              </a:rPr>
              <a:t>×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Mu2e Proton Beam Requirements</a:t>
            </a: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05980"/>
              </p:ext>
            </p:extLst>
          </p:nvPr>
        </p:nvGraphicFramePr>
        <p:xfrm>
          <a:off x="1349752" y="1034832"/>
          <a:ext cx="7087769" cy="493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2044"/>
                <a:gridCol w="1280160"/>
                <a:gridCol w="1280160"/>
                <a:gridCol w="875405"/>
              </a:tblGrid>
              <a:tr h="411480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82118" marR="82118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Design Value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82118" marR="82118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82118" marR="82118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82118" marR="82118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 protons on target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3.6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sym typeface="Symbol"/>
                        </a:rPr>
                        <a:t>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3.6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sym typeface="Symbol"/>
                        </a:rPr>
                        <a:t>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protons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Time between beam pulses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L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1695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</a:rPr>
                        <a:t>&gt; 864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nsec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R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Maximum variation in pulse separation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L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&lt; 1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nsec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R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Spill duration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L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</a:rPr>
                        <a:t>&gt; 20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msec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R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Beamline Transmission Window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L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230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nsec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R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Transmission Window Jitter (rms)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L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&lt;10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nsec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R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Out-of-time extinction factor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L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sym typeface="Symbol"/>
                        </a:rPr>
                        <a:t>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 10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R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Average proton intensity per pulse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L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</a:rPr>
                        <a:t>3.9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sym typeface="Symbol"/>
                        </a:rPr>
                        <a:t>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&lt; 5.0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sym typeface="Symbol"/>
                        </a:rPr>
                        <a:t>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protons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</a:rPr>
                        <a:t>/ pulse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R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Maximum Pulse to Pulse intensity variation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L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R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Target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rms spot size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L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</a:rPr>
                        <a:t> – 1.5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R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Target rms beam divergence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L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&lt; 4.0 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mrad</a:t>
                      </a:r>
                      <a:endParaRPr lang="en-US" sz="1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4746" marR="54746" marT="0" marB="0" anchor="ctr">
                    <a:lnR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D354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387725" y="-105341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58056" y="2902296"/>
            <a:ext cx="164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D35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Time Structure</a:t>
            </a:r>
            <a:endParaRPr lang="en-US" sz="1800" dirty="0">
              <a:solidFill>
                <a:srgbClr val="D35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64624" y="4558647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D35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Intensity</a:t>
            </a:r>
            <a:endParaRPr lang="en-US" sz="1800" dirty="0">
              <a:solidFill>
                <a:srgbClr val="D35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03380" y="5294369"/>
            <a:ext cx="720069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D35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Beam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D35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Size</a:t>
            </a:r>
            <a:endParaRPr lang="en-US" sz="1800" dirty="0">
              <a:solidFill>
                <a:srgbClr val="D35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1040601" y="1844824"/>
            <a:ext cx="252028" cy="2484276"/>
          </a:xfrm>
          <a:prstGeom prst="leftBrace">
            <a:avLst/>
          </a:prstGeom>
          <a:ln w="19050">
            <a:solidFill>
              <a:srgbClr val="BD1F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Left Brace 15"/>
          <p:cNvSpPr/>
          <p:nvPr/>
        </p:nvSpPr>
        <p:spPr>
          <a:xfrm>
            <a:off x="1033937" y="4329434"/>
            <a:ext cx="258691" cy="827758"/>
          </a:xfrm>
          <a:prstGeom prst="leftBrace">
            <a:avLst/>
          </a:prstGeom>
          <a:ln w="19050">
            <a:solidFill>
              <a:srgbClr val="BD1F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7" name="Left Brace 16"/>
          <p:cNvSpPr/>
          <p:nvPr/>
        </p:nvSpPr>
        <p:spPr>
          <a:xfrm>
            <a:off x="1057961" y="5157192"/>
            <a:ext cx="234668" cy="815400"/>
          </a:xfrm>
          <a:prstGeom prst="leftBrace">
            <a:avLst/>
          </a:prstGeom>
          <a:ln w="19050">
            <a:solidFill>
              <a:srgbClr val="BD1F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63" y="1485117"/>
            <a:ext cx="1326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3-4 year run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420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Outline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T</a:t>
            </a:r>
            <a:r>
              <a:rPr lang="en-US" altLang="en-US" dirty="0" smtClean="0"/>
              <a:t>he Mu2e Experiment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 smtClean="0"/>
              <a:t>The Muon Campus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 smtClean="0"/>
              <a:t>The Mu2e Project Accelerator Systems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 smtClean="0"/>
              <a:t>Mu2e Longitudinal Phase Space</a:t>
            </a:r>
          </a:p>
          <a:p>
            <a:pPr lvl="1">
              <a:spcBef>
                <a:spcPts val="1200"/>
              </a:spcBef>
            </a:pPr>
            <a:r>
              <a:rPr lang="en-US" altLang="en-US" dirty="0" smtClean="0"/>
              <a:t>Recycler RF Manipulations</a:t>
            </a:r>
          </a:p>
          <a:p>
            <a:pPr lvl="1">
              <a:spcBef>
                <a:spcPts val="1200"/>
              </a:spcBef>
            </a:pPr>
            <a:r>
              <a:rPr lang="en-US" altLang="en-US" dirty="0" smtClean="0"/>
              <a:t>Delivery Ring RF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 smtClean="0"/>
              <a:t>Construction Progress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 smtClean="0"/>
              <a:t>Schedule Overview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+mn-lt"/>
              </a:rPr>
              <a:t>Nov. 19, 2015</a:t>
            </a:r>
            <a:endParaRPr lang="en-US" altLang="en-US" sz="900" dirty="0">
              <a:solidFill>
                <a:srgbClr val="004C97"/>
              </a:solidFill>
              <a:latin typeface="+mn-lt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+mn-lt"/>
              </a:rPr>
              <a:t>S. Werkema | Mu2e Project &amp; Delivery Ring RF Overview</a:t>
            </a:r>
            <a:endParaRPr lang="en-US" altLang="en-US" sz="900" b="1" dirty="0" smtClean="0">
              <a:solidFill>
                <a:srgbClr val="004C97"/>
              </a:solidFill>
              <a:latin typeface="+mn-lt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DBD3EDB-4316-4490-94DD-37BD0CFD7F30}" type="slidenum">
              <a:rPr lang="en-US" altLang="en-US" sz="900">
                <a:solidFill>
                  <a:srgbClr val="004C97"/>
                </a:solidFill>
                <a:latin typeface="+mn-lt"/>
              </a:rPr>
              <a:pPr eaLnBrk="1" hangingPunct="1"/>
              <a:t>2</a:t>
            </a:fld>
            <a:endParaRPr lang="en-US" altLang="en-US" sz="900" dirty="0">
              <a:solidFill>
                <a:srgbClr val="004C97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External (M4) Beamline Layout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" r="3543" b="9981"/>
          <a:stretch/>
        </p:blipFill>
        <p:spPr>
          <a:xfrm>
            <a:off x="4349" y="1190625"/>
            <a:ext cx="9135303" cy="503872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58049" y="3295650"/>
            <a:ext cx="861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MC-1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g-2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4011" y="4600485"/>
            <a:ext cx="130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Delivery Ring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6225" y="1001643"/>
            <a:ext cx="1314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 Absorber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400675" y="1355586"/>
            <a:ext cx="1162050" cy="7113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8600000">
            <a:off x="6185600" y="1096741"/>
            <a:ext cx="1332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Focus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ight Brace 14"/>
          <p:cNvSpPr/>
          <p:nvPr/>
        </p:nvSpPr>
        <p:spPr>
          <a:xfrm rot="13200000">
            <a:off x="7033952" y="1011411"/>
            <a:ext cx="188141" cy="1015117"/>
          </a:xfrm>
          <a:prstGeom prst="rightBrac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81484" y="448087"/>
            <a:ext cx="1042273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Mu2e</a:t>
            </a:r>
            <a:endParaRPr lang="en-US" sz="28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43323" y="2219325"/>
            <a:ext cx="2000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Extinction Dipole Modules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>
            <a:off x="4743449" y="2927211"/>
            <a:ext cx="1085851" cy="5494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70269" y="5200650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M5 Beamline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 flipV="1">
            <a:off x="5981700" y="4238793"/>
            <a:ext cx="288569" cy="119269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4457700" y="4914900"/>
            <a:ext cx="1812570" cy="56429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324100" y="5934076"/>
            <a:ext cx="3143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M4/M5 Combined Beamline</a:t>
            </a:r>
            <a:endParaRPr lang="en-US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Straight Arrow Connector 29"/>
          <p:cNvCxnSpPr>
            <a:stCxn id="29" idx="1"/>
          </p:cNvCxnSpPr>
          <p:nvPr/>
        </p:nvCxnSpPr>
        <p:spPr>
          <a:xfrm flipH="1" flipV="1">
            <a:off x="1280914" y="5857876"/>
            <a:ext cx="1043186" cy="27625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754882" y="3602741"/>
            <a:ext cx="720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V907</a:t>
            </a:r>
            <a:endParaRPr lang="en-US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>
            <a:off x="2114917" y="4002851"/>
            <a:ext cx="0" cy="158832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48255" y="1074749"/>
            <a:ext cx="374774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g-2 project  responsible for M4/M5 combined beamline section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Mu2e Project responsible for beamline downstream of V907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88615" y="1740442"/>
            <a:ext cx="1314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 Shielding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7128022" y="2094385"/>
            <a:ext cx="787254" cy="624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688615" y="847838"/>
            <a:ext cx="338281" cy="436864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1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3254"/>
            <a:ext cx="7010400" cy="628957"/>
          </a:xfrm>
        </p:spPr>
        <p:txBody>
          <a:bodyPr/>
          <a:lstStyle/>
          <a:p>
            <a:r>
              <a:rPr lang="en-US" dirty="0" smtClean="0"/>
              <a:t>The Mu2e Building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Werkema | Mu2e Project &amp; Delivery Ring RF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60A5-DDDC-4F6E-8F18-BA616011D04C}" type="slidenum">
              <a:rPr lang="en-US" smtClean="0"/>
              <a:t>21</a:t>
            </a:fld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t="-375" r="204" b="375"/>
          <a:stretch/>
        </p:blipFill>
        <p:spPr bwMode="auto">
          <a:xfrm>
            <a:off x="-9526" y="1024674"/>
            <a:ext cx="6191601" cy="253907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3573278"/>
            <a:ext cx="4495800" cy="25073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Screen Shot 2014-10-15 at 10.22.08 PM   Oct 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24" y="3015523"/>
            <a:ext cx="4638675" cy="30650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093819" y="1761423"/>
            <a:ext cx="1595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Target</a:t>
            </a:r>
          </a:p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lives here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 flipH="1">
            <a:off x="5409398" y="2469309"/>
            <a:ext cx="2482076" cy="27475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505651" y="3015523"/>
            <a:ext cx="1116530" cy="20088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7916796">
            <a:off x="5223261" y="3643046"/>
            <a:ext cx="159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M4 Beamline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717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50" y="858837"/>
            <a:ext cx="6952290" cy="53609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Werkema | Mu2e Project &amp; Delivery Ring RF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FEE9-2E67-449B-AD8C-4B97904C2799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004" y="941412"/>
            <a:ext cx="385762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Target Station Components: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Target – located inside the Production Solenoid (PS)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Heat &amp; Radiation Shield (HRS)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Target Handling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Proton Absorber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Protection Collimator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3254"/>
            <a:ext cx="5029200" cy="66334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</a:rPr>
              <a:t>Mu2e Proton Target Station</a:t>
            </a:r>
            <a:endParaRPr lang="en-US" sz="2800" dirty="0"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" b="-2583"/>
          <a:stretch/>
        </p:blipFill>
        <p:spPr bwMode="auto">
          <a:xfrm>
            <a:off x="228600" y="3646527"/>
            <a:ext cx="2657475" cy="268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1557337" y="4914900"/>
            <a:ext cx="3948114" cy="42862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779220">
            <a:off x="3450230" y="3595869"/>
            <a:ext cx="102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Absorber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 rot="372923">
            <a:off x="2941939" y="4887430"/>
            <a:ext cx="8308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3021792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20794738">
            <a:off x="7179154" y="2491526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M4 Beamline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6945" y="3135378"/>
            <a:ext cx="1055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Collimator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278686" y="3135378"/>
            <a:ext cx="698259" cy="26161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03530" y="1386009"/>
            <a:ext cx="961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Handling Room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49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4" y="2507530"/>
            <a:ext cx="3493670" cy="2799727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Mu2e Longitudinal Phase Space</a:t>
            </a:r>
          </a:p>
          <a:p>
            <a:pPr marL="457200" indent="-457200">
              <a:buFont typeface="Courier New" panose="02070309020205020404" pitchFamily="49" charset="0"/>
              <a:buChar char="­"/>
            </a:pPr>
            <a:r>
              <a:rPr lang="en-US" dirty="0"/>
              <a:t>Recycler RF Manipulations</a:t>
            </a:r>
          </a:p>
          <a:p>
            <a:pPr marL="457200" indent="-457200">
              <a:buFont typeface="Courier New" panose="02070309020205020404" pitchFamily="49" charset="0"/>
              <a:buChar char="­"/>
            </a:pPr>
            <a:r>
              <a:rPr lang="en-US" dirty="0"/>
              <a:t>Delivery Ring RF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59B161-5779-41D7-BA02-69F3457858EE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2738" b="3794"/>
          <a:stretch/>
        </p:blipFill>
        <p:spPr>
          <a:xfrm>
            <a:off x="3717744" y="1354238"/>
            <a:ext cx="5211686" cy="39530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58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Requirements (Revisited)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883855"/>
            <a:ext cx="3042501" cy="52403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The 2.5 MHz RF manipulations in the Recycler and Delivery Ring achieve two goals:</a:t>
            </a:r>
          </a:p>
          <a:p>
            <a:pPr>
              <a:spcBef>
                <a:spcPts val="1200"/>
              </a:spcBef>
              <a:buFont typeface="+mj-lt"/>
              <a:buAutoNum type="arabicPeriod"/>
            </a:pPr>
            <a:r>
              <a:rPr lang="en-US" sz="1800" dirty="0" smtClean="0">
                <a:latin typeface="Calibri" panose="020F0502020204030204" pitchFamily="34" charset="0"/>
              </a:rPr>
              <a:t>FW bunch length </a:t>
            </a:r>
            <a:r>
              <a:rPr lang="en-US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≤ </a:t>
            </a:r>
            <a:r>
              <a:rPr lang="en-US" sz="1800" dirty="0" smtClean="0">
                <a:ea typeface="Cambria Math" panose="02040503050406030204" pitchFamily="18" charset="0"/>
              </a:rPr>
              <a:t>250</a:t>
            </a:r>
            <a:r>
              <a:rPr lang="en-US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800" dirty="0" smtClean="0">
                <a:ea typeface="Cambria Math" panose="02040503050406030204" pitchFamily="18" charset="0"/>
              </a:rPr>
              <a:t>ns</a:t>
            </a:r>
          </a:p>
          <a:p>
            <a:pPr>
              <a:spcBef>
                <a:spcPts val="1200"/>
              </a:spcBef>
              <a:buFont typeface="+mj-lt"/>
              <a:buAutoNum type="arabicPeriod"/>
            </a:pPr>
            <a:r>
              <a:rPr lang="en-US" sz="1800" dirty="0" smtClean="0"/>
              <a:t>Extinction of beam extracted from DR &lt; 10</a:t>
            </a:r>
            <a:r>
              <a:rPr lang="en-US" sz="1800" baseline="30000" dirty="0" smtClean="0"/>
              <a:t>-4</a:t>
            </a:r>
            <a:r>
              <a:rPr lang="en-US" sz="1800" dirty="0" smtClean="0"/>
              <a:t> </a:t>
            </a:r>
          </a:p>
          <a:p>
            <a:pPr marL="339725" indent="0">
              <a:spcBef>
                <a:spcPts val="300"/>
              </a:spcBef>
              <a:buNone/>
            </a:pPr>
            <a:r>
              <a:rPr lang="en-US" sz="1600" dirty="0" smtClean="0"/>
              <a:t>(beamline extinction insert provides additional factor          of 10</a:t>
            </a:r>
            <a:r>
              <a:rPr lang="en-US" sz="1600" baseline="30000" dirty="0" smtClean="0"/>
              <a:t>-7</a:t>
            </a:r>
            <a:r>
              <a:rPr lang="en-US" sz="1600" dirty="0" smtClean="0"/>
              <a:t>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bunch length requirement is primarily accomplished by the Recycler 2.5 MHz RF system.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function of the Delivery Ring 2.4 MHz RF system is to preserve the narrow bunch width received from the Recycler.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066382"/>
              </p:ext>
            </p:extLst>
          </p:nvPr>
        </p:nvGraphicFramePr>
        <p:xfrm>
          <a:off x="5619094" y="4996459"/>
          <a:ext cx="3296306" cy="1127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48153"/>
                <a:gridCol w="1648153"/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FW Bunch Length Requirements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Mu2e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g-2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250 nsec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149 nsec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64510" y="3705514"/>
            <a:ext cx="536149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The g-2 experiment uses the same Recycler 2.5 MHz system for their bunch formation.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rgbClr val="0000FF"/>
                </a:solidFill>
              </a:rPr>
              <a:t>Since the g-2 requirements are more severe than those of Mu2e, the system will meet the needs of Mu2e.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7"/>
          <a:stretch/>
        </p:blipFill>
        <p:spPr>
          <a:xfrm>
            <a:off x="3271100" y="1136284"/>
            <a:ext cx="5732185" cy="25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and Delivery Ring RF Parameters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906035"/>
              </p:ext>
            </p:extLst>
          </p:nvPr>
        </p:nvGraphicFramePr>
        <p:xfrm>
          <a:off x="402547" y="886116"/>
          <a:ext cx="5464853" cy="5417204"/>
        </p:xfrm>
        <a:graphic>
          <a:graphicData uri="http://schemas.openxmlformats.org/drawingml/2006/table">
            <a:tbl>
              <a:tblPr firstRow="1" firstCol="1"/>
              <a:tblGrid>
                <a:gridCol w="3291840"/>
                <a:gridCol w="1188720"/>
                <a:gridCol w="984293"/>
              </a:tblGrid>
              <a:tr h="274320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Parameter</a:t>
                      </a:r>
                      <a:endParaRPr lang="en-US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Value</a:t>
                      </a:r>
                      <a:endParaRPr lang="en-US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Units</a:t>
                      </a:r>
                      <a:endParaRPr lang="en-US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Recycler Ring 2.5 MHz Bunch Formation RF System</a:t>
                      </a:r>
                      <a:endParaRPr lang="en-US" sz="1600" b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Harmonic Number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Frequency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2.515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MHz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Peak Total Voltage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80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kV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Number of Cavities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Duty Factor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33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Bunch Formation time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90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msec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Delivery Ring 2.4 MHz RF </a:t>
                      </a: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System</a:t>
                      </a:r>
                      <a:endParaRPr lang="en-US" sz="1600" b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Harmonic Number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Frequency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2.360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MHz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Peak Total Voltage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kV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Number of Cavities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Duty Factor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27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 gridSpan="3">
                  <a:txBody>
                    <a:bodyPr/>
                    <a:lstStyle/>
                    <a:p>
                      <a:pPr marL="0" marR="0" indent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/>
                          <a:cs typeface="Times New Roman"/>
                        </a:rPr>
                        <a:t>Both Systems</a:t>
                      </a:r>
                      <a:endParaRPr lang="en-US" sz="16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MS Mincho"/>
                          <a:cs typeface="Times New Roman"/>
                        </a:rPr>
                        <a:t>R/Q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MS Mincho"/>
                          <a:cs typeface="Times New Roman"/>
                        </a:rPr>
                        <a:t>400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Symbol" panose="05050102010706020507" pitchFamily="18" charset="2"/>
                          <a:ea typeface="MS Mincho"/>
                          <a:cs typeface="Times New Roman"/>
                        </a:rPr>
                        <a:t>W</a:t>
                      </a:r>
                      <a:endParaRPr lang="en-US" sz="1600" dirty="0">
                        <a:effectLst/>
                        <a:latin typeface="Symbol" panose="05050102010706020507" pitchFamily="18" charset="2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MS Mincho"/>
                          <a:cs typeface="Times New Roman"/>
                        </a:rPr>
                        <a:t>Q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MS Mincho"/>
                          <a:cs typeface="Times New Roman"/>
                        </a:rPr>
                        <a:t>125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566">
                <a:tc>
                  <a:txBody>
                    <a:bodyPr/>
                    <a:lstStyle/>
                    <a:p>
                      <a:pPr marL="22860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MS Mincho"/>
                          <a:cs typeface="Times New Roman"/>
                        </a:rPr>
                        <a:t>Beam loading Comp. feedback gain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MS Mincho"/>
                          <a:cs typeface="Times New Roman"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02338" y="5304148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800" dirty="0" smtClean="0">
                <a:solidFill>
                  <a:srgbClr val="0000FF"/>
                </a:solidFill>
              </a:rPr>
              <a:t> the 2.5 MHz Cavities for the Recycler and Delivery Ring are identical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Stage ESME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6300"/>
            <a:ext cx="8672513" cy="54292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Recycler Ring Model</a:t>
            </a:r>
          </a:p>
          <a:p>
            <a:pPr marL="739775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10,752,000 protons generated in twenty one (21) 53 MHz buckets. This is done in ten separate runs of 1,752,000 proton each.</a:t>
            </a:r>
          </a:p>
          <a:p>
            <a:pPr marL="739775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Initial longitudinal emittance of each bunch is 0.10 eV-sec</a:t>
            </a:r>
          </a:p>
          <a:p>
            <a:pPr marL="739775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Tracked using ESME through Recycler RF manipulations until time of extraction</a:t>
            </a:r>
          </a:p>
          <a:p>
            <a:pPr marL="739775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Final phase coordinate of each proton is converted to Delivery Ring phase</a:t>
            </a:r>
          </a:p>
          <a:p>
            <a:pPr marL="739775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Resulting energy and phase of each proton written to disk for use as input to the Delivery Ring Model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Delivery Ring Model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Input = Energy/phase output from Recycler model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Cavity impedance and space charge effects simulated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Beam loading compensation simulated by reducing cavity shunt impedance and Q by the beam loading compensation feedback gain (4) and applying an accelerating phase to compensate for energy lost</a:t>
            </a:r>
            <a:endParaRPr lang="en-US" sz="1800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Beam is tracked using ESME to various spill times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739775" lvl="1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15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300"/>
            <a:ext cx="5832974" cy="4462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RF Voltage Ramps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1771" y="876300"/>
            <a:ext cx="3209924" cy="513086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 smtClean="0"/>
              <a:t>Synchronous transfer from Booster to Recycler into         53 MHz RF buckets at t = 0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53 MHz RF voltage linearly ramped to zero in 5 msec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When 53 MHz is off, the 2.5 MHz voltage is adiabatically ramped to 80 kV in 85 msec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</a:rPr>
              <a:t>The purpose of the 2.5 MHz re-bunching is to produce narrow (FW &lt; 250 nsec) bunches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u="sng" dirty="0" smtClean="0">
                <a:solidFill>
                  <a:srgbClr val="FF0000"/>
                </a:solidFill>
              </a:rPr>
              <a:t>Note</a:t>
            </a:r>
            <a:r>
              <a:rPr lang="en-US" sz="1800" dirty="0" smtClean="0">
                <a:solidFill>
                  <a:srgbClr val="FF0000"/>
                </a:solidFill>
              </a:rPr>
              <a:t>: Muon g-2 uses this system before Mu2e and requires FW &lt; 150 nsec</a:t>
            </a:r>
            <a:r>
              <a:rPr lang="en-US" sz="1800" dirty="0" smtClean="0"/>
              <a:t> </a:t>
            </a:r>
          </a:p>
          <a:p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90499" y="5549901"/>
            <a:ext cx="572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Each 2.5 MHz bunch is synchronously transferred to the Delivery Ring into a stationary 2.4 MHz bucket 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304925" y="2074217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 MHz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72998" y="2535882"/>
            <a:ext cx="1102758" cy="131968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46383" y="2074216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 MHz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55684" y="2535882"/>
            <a:ext cx="539225" cy="1408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505936"/>
          </a:xfrm>
        </p:spPr>
        <p:txBody>
          <a:bodyPr/>
          <a:lstStyle/>
          <a:p>
            <a:r>
              <a:rPr lang="en-US" sz="2000" dirty="0" smtClean="0"/>
              <a:t>Recycler RF Model – Time Distribution Waterfall during 2.5 MHz Bunch Formation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821604"/>
            <a:ext cx="7658100" cy="5381560"/>
          </a:xfrm>
        </p:spPr>
      </p:pic>
      <p:cxnSp>
        <p:nvCxnSpPr>
          <p:cNvPr id="11" name="Straight Connector 10"/>
          <p:cNvCxnSpPr/>
          <p:nvPr/>
        </p:nvCxnSpPr>
        <p:spPr>
          <a:xfrm>
            <a:off x="6450013" y="3814762"/>
            <a:ext cx="0" cy="1292302"/>
          </a:xfrm>
          <a:prstGeom prst="line">
            <a:avLst/>
          </a:prstGeom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35188" y="3814762"/>
            <a:ext cx="0" cy="1292302"/>
          </a:xfrm>
          <a:prstGeom prst="line">
            <a:avLst/>
          </a:prstGeom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4503239"/>
            <a:ext cx="80962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 MHz Bunches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6275" y="4795627"/>
            <a:ext cx="43815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125663" y="3943350"/>
            <a:ext cx="4324350" cy="0"/>
          </a:xfrm>
          <a:prstGeom prst="straightConnector1">
            <a:avLst/>
          </a:prstGeom>
          <a:ln w="12700">
            <a:solidFill>
              <a:srgbClr val="FF0000"/>
            </a:solidFill>
            <a:headEnd type="arrow" w="lg" len="lg"/>
            <a:tailEnd type="arrow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81128" y="3758684"/>
            <a:ext cx="1013419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nsec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425" y="5263768"/>
            <a:ext cx="3203575" cy="923330"/>
          </a:xfrm>
          <a:prstGeom prst="rect">
            <a:avLst/>
          </a:prstGeom>
          <a:solidFill>
            <a:schemeClr val="bg1">
              <a:alpha val="8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Mu2e beam time window is defined to be the </a:t>
            </a:r>
            <a:r>
              <a:rPr lang="en-US" sz="1800" u="sng" dirty="0" smtClean="0">
                <a:solidFill>
                  <a:srgbClr val="0000FF"/>
                </a:solidFill>
              </a:rPr>
              <a:t>center of the RF bucket </a:t>
            </a:r>
            <a:r>
              <a:rPr lang="en-US" sz="1800" u="sng" dirty="0" smtClean="0">
                <a:solidFill>
                  <a:srgbClr val="0000FF"/>
                </a:solidFill>
                <a:sym typeface="Symbol"/>
              </a:rPr>
              <a:t></a:t>
            </a:r>
            <a:r>
              <a:rPr lang="en-US" sz="1800" u="sng" dirty="0" smtClean="0">
                <a:solidFill>
                  <a:srgbClr val="0000FF"/>
                </a:solidFill>
              </a:rPr>
              <a:t>125 nsec</a:t>
            </a:r>
            <a:endParaRPr lang="en-US" sz="18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Longitudinal Phase Space at Extraction Time for Bunch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22" y="889932"/>
            <a:ext cx="6661604" cy="535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72276" y="908982"/>
            <a:ext cx="2019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Beam is not matched to the RF bucket.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8301" y="4923740"/>
            <a:ext cx="3467099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This distribution is the input to the Delivery Ring stage of the model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3687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1"/>
          <p:cNvSpPr>
            <a:spLocks noGrp="1"/>
          </p:cNvSpPr>
          <p:nvPr>
            <p:ph sz="half" idx="13"/>
          </p:nvPr>
        </p:nvSpPr>
        <p:spPr bwMode="auto">
          <a:xfrm>
            <a:off x="228600" y="2997843"/>
            <a:ext cx="1892431" cy="30330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The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Mu2e Experiment</a:t>
            </a:r>
          </a:p>
          <a:p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083" y="1535100"/>
            <a:ext cx="6632205" cy="3725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13704" r="2979" b="8240"/>
          <a:stretch/>
        </p:blipFill>
        <p:spPr>
          <a:xfrm>
            <a:off x="676275" y="838200"/>
            <a:ext cx="8077200" cy="5353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Proton Time Distributions at Extraction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599" y="1047750"/>
            <a:ext cx="11913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Bunch 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4166" r="3743" b="8750"/>
          <a:stretch/>
        </p:blipFill>
        <p:spPr>
          <a:xfrm>
            <a:off x="696913" y="871537"/>
            <a:ext cx="8001000" cy="5286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599" y="1047750"/>
            <a:ext cx="11913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Bunch 2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028" r="3511" b="8750"/>
          <a:stretch/>
        </p:blipFill>
        <p:spPr>
          <a:xfrm>
            <a:off x="714375" y="871537"/>
            <a:ext cx="8001000" cy="5295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599" y="1047750"/>
            <a:ext cx="11913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Bunch 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4166" r="2885" b="8750"/>
          <a:stretch/>
        </p:blipFill>
        <p:spPr>
          <a:xfrm>
            <a:off x="696913" y="876299"/>
            <a:ext cx="8077200" cy="5286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599" y="1047750"/>
            <a:ext cx="11913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Bunch 4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4166" r="3511" b="9722"/>
          <a:stretch/>
        </p:blipFill>
        <p:spPr>
          <a:xfrm>
            <a:off x="704056" y="876299"/>
            <a:ext cx="8021638" cy="5219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599" y="1047750"/>
            <a:ext cx="11913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Bunch 6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14306" r="3511" b="9722"/>
          <a:stretch/>
        </p:blipFill>
        <p:spPr>
          <a:xfrm>
            <a:off x="743744" y="885824"/>
            <a:ext cx="7983538" cy="52101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599" y="1047750"/>
            <a:ext cx="11913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Bunch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55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to Delivery Ring Synchronous Transfers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0513" y="1005339"/>
                <a:ext cx="8562975" cy="5169218"/>
              </a:xfrm>
            </p:spPr>
            <p:txBody>
              <a:bodyPr/>
              <a:lstStyle/>
              <a:p>
                <a:pPr>
                  <a:spcBef>
                    <a:spcPts val="1200"/>
                  </a:spcBef>
                </a:pPr>
                <a:r>
                  <a:rPr lang="en-US" dirty="0"/>
                  <a:t>A bunch containing </a:t>
                </a:r>
                <a:r>
                  <a:rPr lang="en-US" dirty="0" smtClean="0"/>
                  <a:t>1</a:t>
                </a:r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en-US" dirty="0" smtClean="0"/>
                  <a:t>10</a:t>
                </a:r>
                <a:r>
                  <a:rPr lang="en-US" baseline="30000" dirty="0" smtClean="0"/>
                  <a:t>12</a:t>
                </a:r>
                <a:r>
                  <a:rPr lang="en-US" dirty="0" smtClean="0"/>
                  <a:t> </a:t>
                </a:r>
                <a:r>
                  <a:rPr lang="en-US" dirty="0"/>
                  <a:t>protons is transferred from the Recycler to the Delivery Ring every 48.1 </a:t>
                </a:r>
                <a:r>
                  <a:rPr lang="en-US" dirty="0" smtClean="0"/>
                  <a:t>msec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 smtClean="0"/>
                  <a:t>The circumferences of the Delivery Ring and the Recycler are not harmonically related.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𝐷𝑅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𝑅𝑅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590.0 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kHz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89.8 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kHz</m:t>
                        </m:r>
                      </m:den>
                    </m:f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/>
                      </a:rPr>
                      <m:t>=6.57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integer</m:t>
                    </m:r>
                  </m:oMath>
                </a14:m>
                <a:endParaRPr lang="en-US" dirty="0" smtClean="0"/>
              </a:p>
              <a:p>
                <a:pPr>
                  <a:spcBef>
                    <a:spcPts val="1200"/>
                  </a:spcBef>
                </a:pPr>
                <a:r>
                  <a:rPr lang="en-US" dirty="0" smtClean="0"/>
                  <a:t>Recycler 2.5 MHz RF operates at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dirty="0" smtClean="0"/>
                  <a:t> = 28   (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</a:t>
                </a:r>
                <a:r>
                  <a:rPr lang="en-US" dirty="0" smtClean="0"/>
                  <a:t> = 2.515 MHz)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 smtClean="0"/>
                  <a:t>Delivery Ring RF system operates at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dirty="0"/>
                  <a:t> = </a:t>
                </a:r>
                <a:r>
                  <a:rPr lang="en-US" dirty="0" smtClean="0"/>
                  <a:t>4   (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en-US" dirty="0" smtClean="0"/>
                  <a:t>2.360 </a:t>
                </a:r>
                <a:r>
                  <a:rPr lang="en-US" dirty="0"/>
                  <a:t>MHz</a:t>
                </a:r>
                <a:r>
                  <a:rPr lang="en-US" dirty="0" smtClean="0"/>
                  <a:t>)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 smtClean="0"/>
                  <a:t>Synchronous transfer is accomplished by a phase re-synchronization in the digitally synchronized Low Level RF system that ensures exact phase alignment at Delivery Ring injection time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 smtClean="0"/>
                  <a:t>The Delivery Ring RF system maintains a 10 kV stationary bucket throughout the spill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0513" y="1005339"/>
                <a:ext cx="8562975" cy="5169218"/>
              </a:xfrm>
              <a:blipFill rotWithShape="0">
                <a:blip r:embed="rId3"/>
                <a:stretch>
                  <a:fillRect l="-2066" t="-2123" r="-1425" b="-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120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 Ring RF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32</a:t>
            </a:fld>
            <a:endParaRPr lang="en-US" alt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" y="878536"/>
            <a:ext cx="7551392" cy="5341289"/>
          </a:xfrm>
        </p:spPr>
      </p:pic>
      <p:sp>
        <p:nvSpPr>
          <p:cNvPr id="3" name="TextBox 2"/>
          <p:cNvSpPr txBox="1"/>
          <p:nvPr/>
        </p:nvSpPr>
        <p:spPr>
          <a:xfrm>
            <a:off x="7642184" y="878536"/>
            <a:ext cx="1389062" cy="156966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Delivery Ring RF maintains a stationary 10 kV bucket </a:t>
            </a:r>
            <a:r>
              <a:rPr lang="en-US" sz="1600" dirty="0"/>
              <a:t>for </a:t>
            </a:r>
            <a:r>
              <a:rPr lang="en-US" sz="1600" dirty="0" smtClean="0"/>
              <a:t>the duration </a:t>
            </a:r>
            <a:r>
              <a:rPr lang="en-US" sz="1600" dirty="0"/>
              <a:t>of </a:t>
            </a:r>
            <a:r>
              <a:rPr lang="en-US" sz="1600" dirty="0" smtClean="0"/>
              <a:t>the spill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22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 Ring Proton Time Distribution During Spill Animation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33</a:t>
            </a:fld>
            <a:endParaRPr lang="en-US" altLang="en-US" dirty="0"/>
          </a:p>
        </p:txBody>
      </p:sp>
      <p:pic>
        <p:nvPicPr>
          <p:cNvPr id="8" name="DR_TimeDi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835" y="922597"/>
            <a:ext cx="7586331" cy="5278178"/>
          </a:xfrm>
        </p:spPr>
      </p:pic>
    </p:spTree>
    <p:extLst>
      <p:ext uri="{BB962C8B-B14F-4D97-AF65-F5344CB8AC3E}">
        <p14:creationId xmlns:p14="http://schemas.microsoft.com/office/powerpoint/2010/main" val="397193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521"/>
            <a:ext cx="7085353" cy="542302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 of RMS Energy and Time Width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34</a:t>
            </a:fld>
            <a:endParaRPr lang="en-US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683577" y="4896520"/>
            <a:ext cx="2612324" cy="390525"/>
            <a:chOff x="3314700" y="4326731"/>
            <a:chExt cx="2486025" cy="390525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3314700" y="4521993"/>
              <a:ext cx="248602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314700" y="4326731"/>
              <a:ext cx="0" cy="390525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800725" y="4326731"/>
              <a:ext cx="0" cy="390525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077631" y="4711854"/>
            <a:ext cx="1824217" cy="36933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i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=</a:t>
            </a:r>
            <a:r>
              <a:rPr lang="en-US" sz="1800" dirty="0" smtClean="0">
                <a:solidFill>
                  <a:srgbClr val="FF0000"/>
                </a:solidFill>
              </a:rPr>
              <a:t> 25.6 msec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5353" y="4191000"/>
            <a:ext cx="18859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dirty="0" smtClean="0"/>
              <a:t> the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/>
              <a:t>given here is the small amplitude synchrotron frequency.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143126" y="920621"/>
            <a:ext cx="17704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RMS widths oscillate at twice the synchrotron frequency as expected.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 t="3194" r="10000" b="4441"/>
          <a:stretch/>
        </p:blipFill>
        <p:spPr>
          <a:xfrm>
            <a:off x="140677" y="876313"/>
            <a:ext cx="6164873" cy="534289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 of the Out-of-Time Fraction Over a 45 msec Spill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61171" y="3842920"/>
            <a:ext cx="3306153" cy="390525"/>
            <a:chOff x="3314700" y="4326731"/>
            <a:chExt cx="2486025" cy="390525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314700" y="4521993"/>
              <a:ext cx="248602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14700" y="4326731"/>
              <a:ext cx="0" cy="390525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800725" y="4326731"/>
              <a:ext cx="0" cy="390525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702138" y="4048779"/>
            <a:ext cx="1824217" cy="36933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i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=</a:t>
            </a:r>
            <a:r>
              <a:rPr lang="en-US" sz="1800" dirty="0" smtClean="0">
                <a:solidFill>
                  <a:srgbClr val="FF0000"/>
                </a:solidFill>
              </a:rPr>
              <a:t> 32.5 msec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80138" y="3661439"/>
            <a:ext cx="2819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dirty="0" smtClean="0"/>
              <a:t> the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synch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/>
              <a:t>shown here is that of a proton 125 nsec from the center of the RF bucket. This is  larger than the small amplitude synchrotron period. 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180137" y="1219213"/>
            <a:ext cx="281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Not particularly well correlated with synchrotron period.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5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Average Beam Pulse at Extraction from the Delivery Ring –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36</a:t>
            </a:fld>
            <a:endParaRPr lang="en-US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/>
          <a:stretch/>
        </p:blipFill>
        <p:spPr bwMode="auto">
          <a:xfrm>
            <a:off x="95250" y="832140"/>
            <a:ext cx="7635906" cy="537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1981200" y="3581400"/>
            <a:ext cx="0" cy="213360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619875" y="3581400"/>
            <a:ext cx="0" cy="213360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82507" y="1408329"/>
            <a:ext cx="2956718" cy="28161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dirty="0" smtClean="0"/>
              <a:t>Averages of distributions at 5 msec intervals throughout spill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No beam outside of    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200 nsec at any time during spill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  <a:sym typeface="Symbol"/>
              </a:rPr>
              <a:t>Fraction of beam outside of 125 nsec is: </a:t>
            </a:r>
          </a:p>
          <a:p>
            <a:pPr marL="228600">
              <a:spcBef>
                <a:spcPts val="0"/>
              </a:spcBef>
            </a:pP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3.18  0.54  10</a:t>
            </a:r>
            <a:r>
              <a:rPr lang="en-US" sz="18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-5</a:t>
            </a:r>
            <a:endParaRPr lang="en-US" sz="1800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380753" y="4844621"/>
            <a:ext cx="11965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Bucket Edge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6028369" y="4844621"/>
            <a:ext cx="11965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Bucket Edge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" y="103664"/>
            <a:ext cx="8915401" cy="641739"/>
          </a:xfrm>
        </p:spPr>
        <p:txBody>
          <a:bodyPr/>
          <a:lstStyle/>
          <a:p>
            <a:r>
              <a:rPr lang="en-US" dirty="0"/>
              <a:t>The Average Beam Pulse at Extraction from the Delivery </a:t>
            </a:r>
            <a:r>
              <a:rPr lang="en-US" dirty="0" smtClean="0"/>
              <a:t>Ring –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37</a:t>
            </a:fld>
            <a:endParaRPr lang="en-US" alt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"/>
          <a:stretch/>
        </p:blipFill>
        <p:spPr bwMode="auto">
          <a:xfrm>
            <a:off x="728563" y="871888"/>
            <a:ext cx="7686875" cy="53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2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03064"/>
            <a:ext cx="6048376" cy="923720"/>
          </a:xfrm>
        </p:spPr>
        <p:txBody>
          <a:bodyPr anchor="b"/>
          <a:lstStyle/>
          <a:p>
            <a:r>
              <a:rPr lang="en-US" sz="2400" dirty="0" smtClean="0">
                <a:latin typeface="+mj-lt"/>
              </a:rPr>
              <a:t>Extinction Performance</a:t>
            </a:r>
            <a:endParaRPr lang="en-US" sz="1400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60" t="1431" r="13767" b="1215"/>
          <a:stretch/>
        </p:blipFill>
        <p:spPr>
          <a:xfrm>
            <a:off x="17002" y="1483360"/>
            <a:ext cx="5326523" cy="43013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437" y="879240"/>
            <a:ext cx="110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Extraction</a:t>
            </a:r>
            <a:endParaRPr lang="en-US" sz="16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1003930" y="1464015"/>
            <a:ext cx="4738" cy="1736385"/>
          </a:xfrm>
          <a:prstGeom prst="straightConnector1">
            <a:avLst/>
          </a:prstGeom>
          <a:ln>
            <a:solidFill>
              <a:schemeClr val="accent3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93294" y="879240"/>
            <a:ext cx="1321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Extinction Transmission</a:t>
            </a:r>
            <a:endParaRPr lang="en-US" sz="16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91387" y="4608020"/>
            <a:ext cx="78559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on Target</a:t>
            </a:r>
            <a:endParaRPr lang="en-US" sz="1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 flipV="1">
            <a:off x="3752850" y="4819650"/>
            <a:ext cx="1738537" cy="80758"/>
          </a:xfrm>
          <a:prstGeom prst="straightConnector1">
            <a:avLst/>
          </a:prstGeom>
          <a:ln>
            <a:solidFill>
              <a:srgbClr val="7030A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53829" y="1449934"/>
            <a:ext cx="0" cy="2087593"/>
          </a:xfrm>
          <a:prstGeom prst="straightConnector1">
            <a:avLst/>
          </a:prstGeom>
          <a:ln>
            <a:solidFill>
              <a:schemeClr val="accent4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710355"/>
              </p:ext>
            </p:extLst>
          </p:nvPr>
        </p:nvGraphicFramePr>
        <p:xfrm>
          <a:off x="5563499" y="928595"/>
          <a:ext cx="3322337" cy="20015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199376"/>
                <a:gridCol w="112296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Fraction of extracted beam outside of ±125 ns: 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3.2×10</a:t>
                      </a:r>
                      <a:r>
                        <a:rPr lang="en-US" sz="1600" baseline="30000" dirty="0" smtClean="0"/>
                        <a:t>-5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In-time beam transmission: 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99.5%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line extinction: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&lt;5×10</a:t>
                      </a:r>
                      <a:r>
                        <a:rPr lang="en-US" sz="1600" baseline="30000" dirty="0" smtClean="0"/>
                        <a:t>-8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 extinction: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</a:t>
                      </a: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1.6×10</a:t>
                      </a:r>
                      <a:r>
                        <a:rPr lang="en-US" sz="1600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-12</a:t>
                      </a:r>
                      <a:endParaRPr lang="en-US" sz="1600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Extinction Requirement:</a:t>
                      </a:r>
                      <a:endParaRPr lang="en-US" sz="1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&lt;1.0×10</a:t>
                      </a:r>
                      <a:r>
                        <a:rPr lang="en-US" sz="1600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563499" y="3225795"/>
            <a:ext cx="3322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order of magnitude margin</a:t>
            </a:r>
            <a:endParaRPr lang="en-US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1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3308808"/>
            <a:ext cx="8675688" cy="272210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Construction Progress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3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Charged Lepton Flavor Violation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82528"/>
            <a:ext cx="4648199" cy="258469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The Mu2e experiment </a:t>
            </a:r>
            <a:r>
              <a:rPr lang="en-US" sz="2000" dirty="0" smtClean="0"/>
              <a:t>will attempt to </a:t>
            </a:r>
            <a:r>
              <a:rPr lang="en-US" sz="2000" dirty="0"/>
              <a:t>detect </a:t>
            </a:r>
            <a:r>
              <a:rPr lang="en-US" sz="2000" u="sng" dirty="0"/>
              <a:t>C</a:t>
            </a:r>
            <a:r>
              <a:rPr lang="en-US" sz="2000" dirty="0"/>
              <a:t>harged </a:t>
            </a:r>
            <a:r>
              <a:rPr lang="en-US" sz="2000" u="sng" dirty="0"/>
              <a:t>L</a:t>
            </a:r>
            <a:r>
              <a:rPr lang="en-US" sz="2000" dirty="0"/>
              <a:t>epton </a:t>
            </a:r>
            <a:r>
              <a:rPr lang="en-US" sz="2000" u="sng" dirty="0"/>
              <a:t>F</a:t>
            </a:r>
            <a:r>
              <a:rPr lang="en-US" sz="2000" dirty="0"/>
              <a:t>lavor </a:t>
            </a:r>
            <a:r>
              <a:rPr lang="en-US" sz="2000" u="sng" dirty="0"/>
              <a:t>V</a:t>
            </a:r>
            <a:r>
              <a:rPr lang="en-US" sz="2000" dirty="0"/>
              <a:t>iolation (CLFV)</a:t>
            </a:r>
          </a:p>
          <a:p>
            <a:pPr>
              <a:spcBef>
                <a:spcPts val="1800"/>
              </a:spcBef>
            </a:pPr>
            <a:r>
              <a:rPr lang="en-US" sz="2000" dirty="0" smtClean="0">
                <a:solidFill>
                  <a:schemeClr val="accent6"/>
                </a:solidFill>
              </a:rPr>
              <a:t>CLFV </a:t>
            </a:r>
            <a:r>
              <a:rPr lang="en-US" sz="2000" dirty="0">
                <a:solidFill>
                  <a:schemeClr val="accent6"/>
                </a:solidFill>
              </a:rPr>
              <a:t>is a process involving charged leptons (</a:t>
            </a:r>
            <a:r>
              <a:rPr lang="en-US" sz="2000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aseline="30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</a:t>
            </a:r>
            <a:r>
              <a:rPr lang="en-US" sz="2000" dirty="0" smtClean="0">
                <a:solidFill>
                  <a:schemeClr val="accent6"/>
                </a:solidFill>
              </a:rPr>
              <a:t>, </a:t>
            </a:r>
            <a:r>
              <a:rPr lang="en-US" sz="2000" dirty="0" smtClean="0">
                <a:solidFill>
                  <a:schemeClr val="accent6"/>
                </a:solidFill>
                <a:latin typeface="Symbol" panose="05050102010706020507" pitchFamily="18" charset="2"/>
              </a:rPr>
              <a:t>m</a:t>
            </a:r>
            <a:r>
              <a:rPr lang="en-US" sz="2000" baseline="30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</a:t>
            </a:r>
            <a:r>
              <a:rPr lang="en-US" sz="2000" dirty="0" smtClean="0">
                <a:solidFill>
                  <a:schemeClr val="accent6"/>
                </a:solidFill>
              </a:rPr>
              <a:t>, </a:t>
            </a:r>
            <a:r>
              <a:rPr lang="en-US" sz="2000" dirty="0" smtClean="0">
                <a:solidFill>
                  <a:schemeClr val="accent6"/>
                </a:solidFill>
                <a:latin typeface="Symbol" panose="05050102010706020507" pitchFamily="18" charset="2"/>
              </a:rPr>
              <a:t>t</a:t>
            </a:r>
            <a:r>
              <a:rPr lang="en-US" sz="2000" baseline="30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</a:t>
            </a:r>
            <a:r>
              <a:rPr lang="en-US" sz="2000" dirty="0" smtClean="0">
                <a:solidFill>
                  <a:schemeClr val="accent6"/>
                </a:solidFill>
              </a:rPr>
              <a:t>)  that </a:t>
            </a:r>
            <a:r>
              <a:rPr lang="en-US" sz="2000" dirty="0">
                <a:solidFill>
                  <a:schemeClr val="accent6"/>
                </a:solidFill>
              </a:rPr>
              <a:t>violates the conservation of the number of leptons of each flavor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86900" y="2807987"/>
            <a:ext cx="370171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457200" algn="l"/>
                <a:tab pos="1943100" algn="l"/>
              </a:tabLst>
            </a:pP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	 </a:t>
            </a:r>
            <a:r>
              <a:rPr lang="en-US" sz="3200" i="1" baseline="30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	e</a:t>
            </a:r>
            <a:r>
              <a:rPr lang="en-US" sz="3200" i="1" baseline="30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 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N</a:t>
            </a:r>
            <a:endParaRPr lang="en-US" sz="3200" dirty="0" smtClean="0"/>
          </a:p>
          <a:p>
            <a:pPr>
              <a:spcBef>
                <a:spcPts val="1200"/>
              </a:spcBef>
              <a:tabLst>
                <a:tab pos="457200" algn="l"/>
                <a:tab pos="1943100" algn="l"/>
                <a:tab pos="2628900" algn="l"/>
              </a:tabLs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dirty="0" smtClean="0"/>
              <a:t>	1	0	</a:t>
            </a:r>
            <a:r>
              <a:rPr lang="en-US" sz="2000" dirty="0" smtClean="0">
                <a:latin typeface="Symbol" panose="05050102010706020507" pitchFamily="18" charset="2"/>
              </a:rPr>
              <a:t>D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-1</a:t>
            </a:r>
            <a:endParaRPr lang="en-US" sz="2000" dirty="0" smtClean="0"/>
          </a:p>
          <a:p>
            <a:pPr>
              <a:spcBef>
                <a:spcPts val="1200"/>
              </a:spcBef>
              <a:tabLst>
                <a:tab pos="457200" algn="l"/>
                <a:tab pos="1943100" algn="l"/>
                <a:tab pos="2628900" algn="l"/>
              </a:tabLs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dirty="0" smtClean="0"/>
              <a:t>	0	1	</a:t>
            </a:r>
            <a:r>
              <a:rPr lang="en-US" sz="2000" dirty="0" smtClean="0">
                <a:latin typeface="Symbol" panose="05050102010706020507" pitchFamily="18" charset="2"/>
              </a:rPr>
              <a:t>D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000" dirty="0" smtClean="0"/>
          </a:p>
          <a:p>
            <a:pPr>
              <a:spcBef>
                <a:spcPts val="1200"/>
              </a:spcBef>
              <a:tabLst>
                <a:tab pos="457200" algn="l"/>
                <a:tab pos="1943100" algn="l"/>
              </a:tabLst>
            </a:pPr>
            <a:r>
              <a:rPr lang="en-US" sz="1600" dirty="0" smtClean="0"/>
              <a:t>Both L</a:t>
            </a:r>
            <a:r>
              <a:rPr lang="en-US" sz="1600" baseline="-25000" dirty="0" smtClean="0"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latin typeface="Symbol" panose="05050102010706020507" pitchFamily="18" charset="2"/>
              </a:rPr>
              <a:t> </a:t>
            </a:r>
            <a:r>
              <a:rPr lang="en-US" sz="1600" dirty="0" smtClean="0"/>
              <a:t>and L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 are not conserved in this process</a:t>
            </a:r>
            <a:endParaRPr lang="en-US" sz="1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77265" y="3888605"/>
            <a:ext cx="4228402" cy="2107933"/>
            <a:chOff x="103472" y="3811604"/>
            <a:chExt cx="4228402" cy="2107933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097260"/>
                </p:ext>
              </p:extLst>
            </p:nvPr>
          </p:nvGraphicFramePr>
          <p:xfrm>
            <a:off x="1555282" y="4485430"/>
            <a:ext cx="22987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" name="Equation" r:id="rId4" imgW="2298600" imgH="368280" progId="Equation.DSMT4">
                    <p:embed/>
                  </p:oleObj>
                </mc:Choice>
                <mc:Fallback>
                  <p:oleObj name="Equation" r:id="rId4" imgW="229860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555282" y="4485430"/>
                          <a:ext cx="22987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564682" y="4872780"/>
              <a:ext cx="348603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tabLst>
                  <a:tab pos="914400" algn="l"/>
                  <a:tab pos="1885950" algn="l"/>
                  <a:tab pos="2400300" algn="l"/>
                  <a:tab pos="3028950" algn="l"/>
                </a:tabLst>
              </a:pPr>
              <a:r>
                <a:rPr lang="en-US" sz="2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</a:t>
              </a:r>
              <a:r>
                <a:rPr lang="en-US" sz="2000" baseline="-25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m</a:t>
              </a:r>
              <a:r>
                <a:rPr lang="en-US" sz="2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  <a:r>
                <a:rPr lang="en-US" sz="2000" dirty="0" smtClean="0">
                  <a:solidFill>
                    <a:srgbClr val="0000FF"/>
                  </a:solidFill>
                </a:rPr>
                <a:t>	1	0	0	1</a:t>
              </a:r>
            </a:p>
            <a:p>
              <a:pPr>
                <a:spcBef>
                  <a:spcPts val="1200"/>
                </a:spcBef>
                <a:tabLst>
                  <a:tab pos="914400" algn="l"/>
                  <a:tab pos="1885950" algn="l"/>
                  <a:tab pos="2400300" algn="l"/>
                  <a:tab pos="3028950" algn="l"/>
                </a:tabLst>
              </a:pPr>
              <a:r>
                <a:rPr lang="en-US" sz="2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</a:t>
              </a:r>
              <a:r>
                <a:rPr lang="en-US" sz="2000" baseline="-25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en-US" sz="2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  <a:r>
                <a:rPr lang="en-US" sz="2000" dirty="0" smtClean="0">
                  <a:solidFill>
                    <a:srgbClr val="0000FF"/>
                  </a:solidFill>
                </a:rPr>
                <a:t>	0	1	-1	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3472" y="3888605"/>
              <a:ext cx="36252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Ordinary muon decay is not CLFV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3472" y="3811604"/>
              <a:ext cx="4228402" cy="2107933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840656" y="4949781"/>
            <a:ext cx="3947955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this is observed, it is evidence physics beyond the Standard Model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086900" y="861597"/>
            <a:ext cx="3620278" cy="1909036"/>
            <a:chOff x="5086900" y="861597"/>
            <a:chExt cx="3620278" cy="1909036"/>
          </a:xfrm>
        </p:grpSpPr>
        <p:grpSp>
          <p:nvGrpSpPr>
            <p:cNvPr id="26" name="Group 25"/>
            <p:cNvGrpSpPr/>
            <p:nvPr/>
          </p:nvGrpSpPr>
          <p:grpSpPr>
            <a:xfrm>
              <a:off x="5086900" y="861597"/>
              <a:ext cx="3620278" cy="1909036"/>
              <a:chOff x="5271476" y="1210943"/>
              <a:chExt cx="3620278" cy="190903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271476" y="1580275"/>
                <a:ext cx="2286000" cy="1331972"/>
                <a:chOff x="5557110" y="2153414"/>
                <a:chExt cx="2286000" cy="1331972"/>
              </a:xfrm>
            </p:grpSpPr>
            <p:pic>
              <p:nvPicPr>
                <p:cNvPr id="8" name="Content Placeholder 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1514" y="2153414"/>
                  <a:ext cx="1331972" cy="1331972"/>
                </a:xfrm>
                <a:prstGeom prst="rect">
                  <a:avLst/>
                </a:prstGeom>
              </p:spPr>
            </p:pic>
            <p:grpSp>
              <p:nvGrpSpPr>
                <p:cNvPr id="9" name="Group 8"/>
                <p:cNvGrpSpPr/>
                <p:nvPr/>
              </p:nvGrpSpPr>
              <p:grpSpPr>
                <a:xfrm flipV="1">
                  <a:off x="5557110" y="2438400"/>
                  <a:ext cx="2286000" cy="762000"/>
                  <a:chOff x="5562600" y="2438400"/>
                  <a:chExt cx="2286000" cy="762000"/>
                </a:xfrm>
              </p:grpSpPr>
              <p:sp>
                <p:nvSpPr>
                  <p:cNvPr id="12" name="Arc 11"/>
                  <p:cNvSpPr/>
                  <p:nvPr/>
                </p:nvSpPr>
                <p:spPr>
                  <a:xfrm>
                    <a:off x="5638800" y="2438400"/>
                    <a:ext cx="2209800" cy="762000"/>
                  </a:xfrm>
                  <a:prstGeom prst="arc">
                    <a:avLst>
                      <a:gd name="adj1" fmla="val 14641536"/>
                      <a:gd name="adj2" fmla="val 0"/>
                    </a:avLst>
                  </a:prstGeom>
                  <a:ln w="25400">
                    <a:solidFill>
                      <a:schemeClr val="accent4">
                        <a:lumMod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" name="Arc 12"/>
                  <p:cNvSpPr/>
                  <p:nvPr/>
                </p:nvSpPr>
                <p:spPr>
                  <a:xfrm flipH="1">
                    <a:off x="5562600" y="2438400"/>
                    <a:ext cx="2209800" cy="762000"/>
                  </a:xfrm>
                  <a:prstGeom prst="arc">
                    <a:avLst>
                      <a:gd name="adj1" fmla="val 16761934"/>
                      <a:gd name="adj2" fmla="val 113760"/>
                    </a:avLst>
                  </a:prstGeom>
                  <a:ln w="25400">
                    <a:solidFill>
                      <a:schemeClr val="accent4">
                        <a:lumMod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0" name="Arc 9"/>
                <p:cNvSpPr/>
                <p:nvPr/>
              </p:nvSpPr>
              <p:spPr>
                <a:xfrm>
                  <a:off x="5633310" y="2438400"/>
                  <a:ext cx="2209800" cy="762000"/>
                </a:xfrm>
                <a:prstGeom prst="arc">
                  <a:avLst>
                    <a:gd name="adj1" fmla="val 19023763"/>
                    <a:gd name="adj2" fmla="val 0"/>
                  </a:avLst>
                </a:prstGeom>
                <a:ln w="25400"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Arc 10"/>
                <p:cNvSpPr/>
                <p:nvPr/>
              </p:nvSpPr>
              <p:spPr>
                <a:xfrm flipH="1">
                  <a:off x="5557110" y="2438400"/>
                  <a:ext cx="2209800" cy="762000"/>
                </a:xfrm>
                <a:prstGeom prst="arc">
                  <a:avLst>
                    <a:gd name="adj1" fmla="val 19431644"/>
                    <a:gd name="adj2" fmla="val 0"/>
                  </a:avLst>
                </a:prstGeom>
                <a:ln w="25400"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68" t="27759" r="25179" b="16234"/>
              <a:stretch/>
            </p:blipFill>
            <p:spPr>
              <a:xfrm>
                <a:off x="6966806" y="2395838"/>
                <a:ext cx="299321" cy="323165"/>
              </a:xfrm>
              <a:prstGeom prst="rect">
                <a:avLst/>
              </a:prstGeom>
              <a:effectLst/>
            </p:spPr>
          </p:pic>
          <p:sp>
            <p:nvSpPr>
              <p:cNvPr id="15" name="Right Arrow 14"/>
              <p:cNvSpPr/>
              <p:nvPr/>
            </p:nvSpPr>
            <p:spPr>
              <a:xfrm rot="19800000">
                <a:off x="7182550" y="2140542"/>
                <a:ext cx="1164364" cy="206279"/>
              </a:xfrm>
              <a:prstGeom prst="rightArrow">
                <a:avLst>
                  <a:gd name="adj1" fmla="val 50000"/>
                  <a:gd name="adj2" fmla="val 99464"/>
                </a:avLst>
              </a:prstGeom>
              <a:solidFill>
                <a:schemeClr val="bg1">
                  <a:lumMod val="5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8766" y="1698226"/>
                <a:ext cx="366733" cy="330085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857978" y="2535204"/>
                <a:ext cx="67197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</a:t>
                </a:r>
                <a:r>
                  <a:rPr lang="en-US" sz="16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 </a:t>
                </a:r>
                <a:r>
                  <a:rPr lang="en-US" sz="3200" i="1" baseline="30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</a:t>
                </a:r>
                <a:r>
                  <a:rPr lang="en-US" sz="3200" dirty="0" smtClean="0"/>
                  <a:t>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320487" y="1705145"/>
                <a:ext cx="5712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lang="en-US" sz="3600" i="1" baseline="30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</a:t>
                </a:r>
                <a:endParaRPr lang="en-US" sz="36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180529" y="1210943"/>
                <a:ext cx="4331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</a:t>
                </a: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 rot="19740000">
              <a:off x="7193539" y="1971887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105 MeV</a:t>
              </a:r>
              <a:endPara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46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209706"/>
            <a:ext cx="8700851" cy="800570"/>
          </a:xfrm>
        </p:spPr>
        <p:txBody>
          <a:bodyPr/>
          <a:lstStyle/>
          <a:p>
            <a:r>
              <a:rPr lang="en-US" dirty="0" smtClean="0"/>
              <a:t>Pouring Mu2e building floor slab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Looking </a:t>
            </a:r>
            <a:r>
              <a:rPr lang="en-US" dirty="0" smtClean="0"/>
              <a:t>east toward g-2 Building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59B161-5779-41D7-BA02-69F3457858EE}" type="slidenum">
              <a:rPr lang="en-US" altLang="en-US" smtClean="0"/>
              <a:pPr/>
              <a:t>40</a:t>
            </a:fld>
            <a:endParaRPr lang="en-US" alt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 b="5353"/>
          <a:stretch>
            <a:fillRect/>
          </a:stretch>
        </p:blipFill>
        <p:spPr>
          <a:xfrm>
            <a:off x="224073" y="571500"/>
            <a:ext cx="8700851" cy="4369742"/>
          </a:xfrm>
        </p:spPr>
      </p:pic>
      <p:sp>
        <p:nvSpPr>
          <p:cNvPr id="2" name="TextBox 1"/>
          <p:cNvSpPr txBox="1"/>
          <p:nvPr/>
        </p:nvSpPr>
        <p:spPr>
          <a:xfrm>
            <a:off x="2628900" y="2074217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MC-1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4725" y="1238248"/>
            <a:ext cx="125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M4 Beam Enclosure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038600" y="1946134"/>
            <a:ext cx="104775" cy="138761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93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5" b="16515"/>
          <a:stretch>
            <a:fillRect/>
          </a:stretch>
        </p:blipFill>
        <p:spPr>
          <a:xfrm>
            <a:off x="29693" y="638174"/>
            <a:ext cx="9084613" cy="456247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386152"/>
            <a:ext cx="8700851" cy="371945"/>
          </a:xfrm>
        </p:spPr>
        <p:txBody>
          <a:bodyPr/>
          <a:lstStyle/>
          <a:p>
            <a:r>
              <a:rPr lang="en-US" dirty="0" smtClean="0"/>
              <a:t>Framing the walls in the proton target station area of the Mu2e building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59B161-5779-41D7-BA02-69F3457858EE}" type="slidenum">
              <a:rPr lang="en-US" altLang="en-US" smtClean="0"/>
              <a:pPr/>
              <a:t>41</a:t>
            </a:fld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 rot="20640000">
            <a:off x="1140532" y="4033512"/>
            <a:ext cx="2074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Target Dump floor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212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5" b="16515"/>
          <a:stretch>
            <a:fillRect/>
          </a:stretch>
        </p:blipFill>
        <p:spPr>
          <a:xfrm>
            <a:off x="15449" y="257175"/>
            <a:ext cx="9103579" cy="45720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067300"/>
            <a:ext cx="8700851" cy="966964"/>
          </a:xfrm>
        </p:spPr>
        <p:txBody>
          <a:bodyPr/>
          <a:lstStyle/>
          <a:p>
            <a:r>
              <a:rPr lang="en-US" dirty="0" smtClean="0"/>
              <a:t>Concrete floor complete</a:t>
            </a:r>
          </a:p>
          <a:p>
            <a:r>
              <a:rPr lang="en-US" dirty="0" smtClean="0"/>
              <a:t>Framing and pouring the walls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59B161-5779-41D7-BA02-69F3457858EE}" type="slidenum">
              <a:rPr lang="en-US" altLang="en-US" smtClean="0"/>
              <a:pPr/>
              <a:t>42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61283" y="982890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MC-1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0900" y="367337"/>
            <a:ext cx="1543050" cy="615553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M-4 Enclosure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048126" y="982890"/>
            <a:ext cx="114299" cy="94116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53025" y="454699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AP30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5516266" y="854809"/>
            <a:ext cx="0" cy="50726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96200" y="454699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AP10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>
            <a:off x="8059440" y="854809"/>
            <a:ext cx="1" cy="50726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Proton Beam Absorber Air Manifold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18" y="857250"/>
            <a:ext cx="7175764" cy="538182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01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Saturday, 17 October 2015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56258"/>
            <a:ext cx="7181850" cy="53863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44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49631" y="1154029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MC-1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0999" y="918445"/>
            <a:ext cx="1287165" cy="677108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M-4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Enclosure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1624" y="1595553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AP30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>
          <a:xfrm flipH="1">
            <a:off x="4514851" y="1595553"/>
            <a:ext cx="319731" cy="89999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99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Why Start Building Construction before Design is Complete?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Generally, this is a very bad thing to do</a:t>
            </a:r>
          </a:p>
          <a:p>
            <a:pPr lvl="1"/>
            <a:r>
              <a:rPr lang="en-US" dirty="0" smtClean="0"/>
              <a:t>Removes the flexibility to accommodate unforeseen design issues that might be alleviated by building changes</a:t>
            </a:r>
          </a:p>
          <a:p>
            <a:pPr lvl="1"/>
            <a:r>
              <a:rPr lang="en-US" dirty="0" smtClean="0"/>
              <a:t>Once an A&amp;E firm is retained, building design changes are expensive. Once a construction contract is awarded changes become even more costly</a:t>
            </a:r>
          </a:p>
          <a:p>
            <a:pPr lvl="1"/>
            <a:r>
              <a:rPr lang="en-US" dirty="0" smtClean="0"/>
              <a:t>The building becomes a design constraint as soon as concrete is poured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Muon Campus and Mu2e projects did this because:</a:t>
            </a:r>
          </a:p>
          <a:p>
            <a:pPr lvl="1"/>
            <a:r>
              <a:rPr lang="en-US" dirty="0" smtClean="0"/>
              <a:t>Allows early start on projects necessary for g-2 – early g-2 running simplifies accelerator </a:t>
            </a:r>
            <a:r>
              <a:rPr lang="en-US" dirty="0"/>
              <a:t>commissioning </a:t>
            </a:r>
            <a:r>
              <a:rPr lang="en-US" dirty="0" smtClean="0"/>
              <a:t>for Mu2e</a:t>
            </a:r>
          </a:p>
          <a:p>
            <a:pPr lvl="1"/>
            <a:r>
              <a:rPr lang="en-US" dirty="0" smtClean="0"/>
              <a:t>Construction costs were relatively low and projected to trend up when this decision was made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9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1"/>
          <p:cNvSpPr>
            <a:spLocks noGrp="1"/>
          </p:cNvSpPr>
          <p:nvPr>
            <p:ph sz="half" idx="13"/>
          </p:nvPr>
        </p:nvSpPr>
        <p:spPr bwMode="auto">
          <a:xfrm>
            <a:off x="304014" y="3642922"/>
            <a:ext cx="2326064" cy="25127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Schedule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2412" cy="34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/>
          <p:cNvSpPr/>
          <p:nvPr/>
        </p:nvSpPr>
        <p:spPr>
          <a:xfrm>
            <a:off x="-12316" y="5226312"/>
            <a:ext cx="9152181" cy="27432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5516" y="4894924"/>
            <a:ext cx="9152181" cy="27432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-21782" y="4570795"/>
            <a:ext cx="9152181" cy="27432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-8181" y="3877277"/>
            <a:ext cx="9129693" cy="6400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-11619" y="2909439"/>
            <a:ext cx="9152181" cy="9144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-12315" y="1989599"/>
            <a:ext cx="9156314" cy="866402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12316" y="1562621"/>
            <a:ext cx="9156315" cy="36576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258000" y="1059567"/>
            <a:ext cx="10490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ea typeface="ＭＳ Ｐゴシック" charset="0"/>
              </a:rPr>
              <a:t>M4 Enclosure 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  <a:ea typeface="ＭＳ Ｐゴシック" charset="0"/>
              </a:rPr>
              <a:t>BO</a:t>
            </a:r>
            <a:endParaRPr lang="en-US" sz="12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4819905" cy="641739"/>
          </a:xfrm>
        </p:spPr>
        <p:txBody>
          <a:bodyPr/>
          <a:lstStyle/>
          <a:p>
            <a:r>
              <a:rPr lang="en-US" dirty="0" smtClean="0"/>
              <a:t>Mu2e Accelerator Schedule</a:t>
            </a:r>
            <a:endParaRPr lang="en-US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15516" y="5622527"/>
          <a:ext cx="8686796" cy="556260"/>
        </p:xfrm>
        <a:graphic>
          <a:graphicData uri="http://schemas.openxmlformats.org/drawingml/2006/table">
            <a:tbl>
              <a:tblPr/>
              <a:tblGrid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</a:tblGrid>
              <a:tr h="1433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82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8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15516" y="5613003"/>
            <a:ext cx="8606149" cy="381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0" y="5803900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14400" algn="ctr"/>
              </a:tabLst>
            </a:pPr>
            <a:r>
              <a:rPr lang="en-US" sz="1400" dirty="0" smtClean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</a:rPr>
              <a:t>	                   FY14                 FY15                </a:t>
            </a: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</a:rPr>
              <a:t>FY16                 FY17                 FY18                 FY19                FY20                  </a:t>
            </a:r>
            <a:r>
              <a:rPr lang="en-US" sz="1400" dirty="0" smtClean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</a:rPr>
              <a:t>FY21</a:t>
            </a:r>
            <a:endParaRPr lang="en-US" sz="1400" dirty="0">
              <a:solidFill>
                <a:srgbClr val="40404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6334857" y="410151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895600" y="849117"/>
            <a:ext cx="836657" cy="5629554"/>
            <a:chOff x="2329715" y="862686"/>
            <a:chExt cx="836657" cy="5629554"/>
          </a:xfrm>
        </p:grpSpPr>
        <p:sp>
          <p:nvSpPr>
            <p:cNvPr id="57" name="Diamond 56"/>
            <p:cNvSpPr>
              <a:spLocks noChangeAspect="1"/>
            </p:cNvSpPr>
            <p:nvPr/>
          </p:nvSpPr>
          <p:spPr>
            <a:xfrm>
              <a:off x="2635352" y="6257925"/>
              <a:ext cx="234315" cy="234315"/>
            </a:xfrm>
            <a:prstGeom prst="diamond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0" name="Straight Connector 59"/>
            <p:cNvCxnSpPr>
              <a:stCxn id="57" idx="0"/>
            </p:cNvCxnSpPr>
            <p:nvPr/>
          </p:nvCxnSpPr>
          <p:spPr>
            <a:xfrm flipV="1">
              <a:off x="2752510" y="1268533"/>
              <a:ext cx="0" cy="4989392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329715" y="862686"/>
              <a:ext cx="836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4040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</a:rPr>
                <a:t>CD-3c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676481" y="1454813"/>
            <a:ext cx="234315" cy="5023858"/>
            <a:chOff x="2035136" y="269538"/>
            <a:chExt cx="234315" cy="5538039"/>
          </a:xfrm>
        </p:grpSpPr>
        <p:sp>
          <p:nvSpPr>
            <p:cNvPr id="93" name="Diamond 92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19050">
              <a:solidFill>
                <a:srgbClr val="0000FF"/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94" name="Straight Connector 93"/>
            <p:cNvCxnSpPr>
              <a:stCxn id="93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/>
          <p:cNvCxnSpPr/>
          <p:nvPr/>
        </p:nvCxnSpPr>
        <p:spPr>
          <a:xfrm rot="5400000">
            <a:off x="-816276" y="412672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208969" y="412672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-1826763" y="412672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1237827" y="412672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274314" y="412672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4279045" y="4102955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642376" y="859675"/>
            <a:ext cx="836657" cy="5618996"/>
            <a:chOff x="1115616" y="871972"/>
            <a:chExt cx="836657" cy="5618996"/>
          </a:xfrm>
        </p:grpSpPr>
        <p:sp>
          <p:nvSpPr>
            <p:cNvPr id="58" name="Diamond 57"/>
            <p:cNvSpPr>
              <a:spLocks noChangeAspect="1"/>
            </p:cNvSpPr>
            <p:nvPr/>
          </p:nvSpPr>
          <p:spPr>
            <a:xfrm>
              <a:off x="1415054" y="6256653"/>
              <a:ext cx="234315" cy="234315"/>
            </a:xfrm>
            <a:prstGeom prst="diamond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59" name="Straight Connector 58"/>
            <p:cNvCxnSpPr>
              <a:stCxn id="58" idx="0"/>
              <a:endCxn id="61" idx="2"/>
            </p:cNvCxnSpPr>
            <p:nvPr/>
          </p:nvCxnSpPr>
          <p:spPr>
            <a:xfrm flipV="1">
              <a:off x="1532212" y="1179749"/>
              <a:ext cx="1733" cy="5076904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115616" y="871972"/>
              <a:ext cx="836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4040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</a:rPr>
                <a:t>CD-2/3b</a:t>
              </a:r>
            </a:p>
          </p:txBody>
        </p:sp>
      </p:grpSp>
      <p:cxnSp>
        <p:nvCxnSpPr>
          <p:cNvPr id="63" name="Straight Connector 62"/>
          <p:cNvCxnSpPr/>
          <p:nvPr/>
        </p:nvCxnSpPr>
        <p:spPr>
          <a:xfrm rot="5400000">
            <a:off x="2247319" y="412672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-7439" y="1555776"/>
            <a:ext cx="2806423" cy="36576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Resonant Extraction Design</a:t>
            </a:r>
            <a:endParaRPr lang="en-US" sz="12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967664" y="5613003"/>
            <a:ext cx="2161683" cy="381793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30000">
                <a:schemeClr val="accent4">
                  <a:lumMod val="20000"/>
                  <a:lumOff val="80000"/>
                </a:schemeClr>
              </a:gs>
              <a:gs pos="64999">
                <a:schemeClr val="accent4">
                  <a:lumMod val="40000"/>
                  <a:lumOff val="60000"/>
                </a:schemeClr>
              </a:gs>
              <a:gs pos="89999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g-2 Beam Operations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641143" y="2281306"/>
            <a:ext cx="341007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Hbend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-18501" y="3875354"/>
            <a:ext cx="2929297" cy="64008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Extinction Design</a:t>
            </a:r>
            <a:endParaRPr lang="en-US" sz="11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614596" y="3872943"/>
            <a:ext cx="2036487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AC Dipole, Pwr Supply &amp; Collimator Procurement, Fabrication &amp; Install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-7439" y="2005308"/>
            <a:ext cx="3304137" cy="842947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External (M4) Beamline Design</a:t>
            </a:r>
            <a:endParaRPr lang="en-US" sz="12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-8181" y="2901395"/>
            <a:ext cx="3497727" cy="91440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Target Station Design</a:t>
            </a:r>
            <a:endParaRPr lang="en-US" sz="12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585625" y="2912007"/>
            <a:ext cx="514709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000000"/>
                </a:solidFill>
                <a:ea typeface="ＭＳ Ｐゴシック" charset="0"/>
                <a:cs typeface="Calibri"/>
              </a:rPr>
              <a:t>Target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 charset="0"/>
                <a:cs typeface="Calibri"/>
              </a:rPr>
              <a:t>Fabr</a:t>
            </a:r>
            <a:r>
              <a:rPr lang="en-US" sz="800" dirty="0" smtClean="0">
                <a:solidFill>
                  <a:srgbClr val="000000"/>
                </a:solidFill>
                <a:ea typeface="ＭＳ Ｐゴシック" charset="0"/>
                <a:cs typeface="Calibri"/>
              </a:rPr>
              <a:t>.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673268" y="3545185"/>
            <a:ext cx="2263608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HRS Procurement &amp; Assembly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608226" y="4567166"/>
            <a:ext cx="1951275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Instrumentation &amp; Controls Implementation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601734" y="5225692"/>
            <a:ext cx="3210535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Delivery Ring RF 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Procurements, Fabrication &amp; Installation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59686" y="658114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6450" y="65913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91300"/>
            <a:ext cx="447675" cy="241300"/>
          </a:xfrm>
        </p:spPr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3350451" y="1555776"/>
            <a:ext cx="3416241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Fabrication &amp; Installation of Res. </a:t>
            </a:r>
            <a:r>
              <a:rPr lang="en-US" sz="1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Extr</a:t>
            </a:r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. ESS, Magnets, Power Supplies, &amp; Electronics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632698" y="2005012"/>
            <a:ext cx="969707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Extinction/M4DA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973767" y="2576921"/>
            <a:ext cx="694442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FF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6869725" y="1454813"/>
            <a:ext cx="234315" cy="5023858"/>
            <a:chOff x="2035136" y="269538"/>
            <a:chExt cx="234315" cy="5538039"/>
          </a:xfrm>
        </p:grpSpPr>
        <p:sp>
          <p:nvSpPr>
            <p:cNvPr id="95" name="Diamond 94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19050">
              <a:solidFill>
                <a:srgbClr val="0000FF"/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96" name="Straight Connector 95"/>
            <p:cNvCxnSpPr>
              <a:stCxn id="95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9230041" y="1255145"/>
            <a:ext cx="10402612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717564" y="190808"/>
            <a:ext cx="0" cy="639033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5952167" y="3546595"/>
            <a:ext cx="827122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HRS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-7439" y="4565754"/>
            <a:ext cx="2790817" cy="27432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1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Instrumentation &amp; Controls Design</a:t>
            </a:r>
            <a:endParaRPr lang="en-US" sz="11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134" y="4894924"/>
            <a:ext cx="2726722" cy="27432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Radiation Safety Design</a:t>
            </a:r>
            <a:endParaRPr lang="en-US" sz="11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-7439" y="5226346"/>
            <a:ext cx="2726722" cy="27432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</a:rPr>
              <a:t>Delivery Ring RF </a:t>
            </a:r>
            <a:r>
              <a:rPr lang="en-US" sz="1100" dirty="0" smtClean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</a:rPr>
              <a:t>Design</a:t>
            </a:r>
            <a:endParaRPr lang="en-US" sz="1100" dirty="0">
              <a:solidFill>
                <a:srgbClr val="40404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109" name="Right Arrow 108"/>
          <p:cNvSpPr/>
          <p:nvPr/>
        </p:nvSpPr>
        <p:spPr>
          <a:xfrm>
            <a:off x="6997849" y="5576150"/>
            <a:ext cx="244469" cy="411480"/>
          </a:xfrm>
          <a:prstGeom prst="rightArrow">
            <a:avLst>
              <a:gd name="adj1" fmla="val 98611"/>
              <a:gd name="adj2" fmla="val 47685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57297" y="932648"/>
            <a:ext cx="899404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FF"/>
                </a:solidFill>
                <a:ea typeface="ＭＳ Ｐゴシック" charset="0"/>
              </a:rPr>
              <a:t>Beam to Diagnostic Absorber</a:t>
            </a:r>
            <a:endParaRPr lang="en-US" sz="1200" dirty="0">
              <a:solidFill>
                <a:srgbClr val="0000FF"/>
              </a:solidFill>
              <a:ea typeface="ＭＳ Ｐゴシック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7774098" y="850986"/>
            <a:ext cx="928945" cy="5603912"/>
            <a:chOff x="2388822" y="861905"/>
            <a:chExt cx="928945" cy="5603912"/>
          </a:xfrm>
        </p:grpSpPr>
        <p:sp>
          <p:nvSpPr>
            <p:cNvPr id="87" name="Diamond 86"/>
            <p:cNvSpPr>
              <a:spLocks noChangeAspect="1"/>
            </p:cNvSpPr>
            <p:nvPr/>
          </p:nvSpPr>
          <p:spPr>
            <a:xfrm>
              <a:off x="2748125" y="6231502"/>
              <a:ext cx="234315" cy="234315"/>
            </a:xfrm>
            <a:prstGeom prst="diamond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2869667" y="1268532"/>
              <a:ext cx="0" cy="4989393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388822" y="861905"/>
              <a:ext cx="9289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4040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</a:rPr>
                <a:t>CD-4</a:t>
              </a:r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7296082" y="5583374"/>
            <a:ext cx="1485968" cy="39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M4 Commissioning </a:t>
            </a:r>
            <a:r>
              <a:rPr lang="en-US" sz="1100" dirty="0">
                <a:solidFill>
                  <a:srgbClr val="0000FF"/>
                </a:solidFill>
                <a:ea typeface="ＭＳ Ｐゴシック" charset="0"/>
              </a:rPr>
              <a:t>with single turn </a:t>
            </a: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Beam</a:t>
            </a:r>
            <a:endParaRPr lang="en-US" sz="1100" dirty="0">
              <a:solidFill>
                <a:srgbClr val="0000FF"/>
              </a:solidFill>
              <a:ea typeface="ＭＳ Ｐゴシック" charset="0"/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 rot="5400000">
            <a:off x="5317989" y="412672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3616281" y="4216359"/>
            <a:ext cx="4198674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Extinction Monitor Procurement, Assembly &amp; Install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858951" y="3571930"/>
            <a:ext cx="1784463" cy="2743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ea typeface="ＭＳ Ｐゴシック" charset="0"/>
                <a:cs typeface="Calibri"/>
              </a:rPr>
              <a:t>HRS Assembly &amp; Installation</a:t>
            </a:r>
            <a:endParaRPr lang="en-US" sz="1100" dirty="0">
              <a:solidFill>
                <a:srgbClr val="000000"/>
              </a:solidFill>
              <a:ea typeface="ＭＳ Ｐゴシック" charset="0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3270" y="2591644"/>
            <a:ext cx="193033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Calibri"/>
              </a:rPr>
              <a:t>Final Focus Section </a:t>
            </a:r>
            <a:r>
              <a:rPr lang="en-US" sz="1100" dirty="0" smtClean="0">
                <a:solidFill>
                  <a:srgbClr val="000000"/>
                </a:solidFill>
                <a:ea typeface="ＭＳ Ｐゴシック" charset="0"/>
                <a:cs typeface="Calibri"/>
              </a:rPr>
              <a:t>Installation</a:t>
            </a:r>
            <a:endParaRPr lang="en-US" sz="1100" dirty="0">
              <a:solidFill>
                <a:srgbClr val="000000"/>
              </a:solidFill>
              <a:ea typeface="ＭＳ Ｐゴシック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9287" y="2294433"/>
            <a:ext cx="168347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Calibri"/>
              </a:rPr>
              <a:t>Hbend Section </a:t>
            </a:r>
            <a:r>
              <a:rPr lang="en-US" sz="1100" dirty="0" smtClean="0">
                <a:solidFill>
                  <a:srgbClr val="000000"/>
                </a:solidFill>
                <a:ea typeface="ＭＳ Ｐゴシック" charset="0"/>
                <a:cs typeface="Calibri"/>
              </a:rPr>
              <a:t>Installation</a:t>
            </a:r>
            <a:endParaRPr lang="en-US" sz="1100" dirty="0">
              <a:solidFill>
                <a:srgbClr val="000000"/>
              </a:solidFill>
              <a:ea typeface="ＭＳ Ｐゴシック" charset="0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0136" y="1994911"/>
            <a:ext cx="239200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Calibri"/>
              </a:rPr>
              <a:t>Extinction &amp; M4DA Section </a:t>
            </a:r>
            <a:r>
              <a:rPr lang="en-US" sz="1100" dirty="0" smtClean="0">
                <a:solidFill>
                  <a:srgbClr val="000000"/>
                </a:solidFill>
                <a:ea typeface="ＭＳ Ｐゴシック" charset="0"/>
                <a:cs typeface="Calibri"/>
              </a:rPr>
              <a:t>Installation</a:t>
            </a:r>
            <a:endParaRPr lang="en-US" sz="1100" dirty="0">
              <a:solidFill>
                <a:srgbClr val="000000"/>
              </a:solidFill>
              <a:ea typeface="ＭＳ Ｐゴシック" charset="0"/>
              <a:cs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257731" y="1552918"/>
            <a:ext cx="476369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 ESS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337507" y="4894924"/>
            <a:ext cx="3888677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Radiation Safety Procurements, Fabrication &amp; Installation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1" name="Right Arrow 110"/>
          <p:cNvSpPr/>
          <p:nvPr/>
        </p:nvSpPr>
        <p:spPr>
          <a:xfrm>
            <a:off x="7766978" y="1562621"/>
            <a:ext cx="1096617" cy="358915"/>
          </a:xfrm>
          <a:prstGeom prst="rightArrow">
            <a:avLst>
              <a:gd name="adj1" fmla="val 98611"/>
              <a:gd name="adj2" fmla="val 47685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FF"/>
                </a:solidFill>
                <a:latin typeface="Calibri" panose="020F0502020204030204" pitchFamily="34" charset="0"/>
              </a:rPr>
              <a:t>Commission </a:t>
            </a:r>
            <a:r>
              <a:rPr lang="en-US" sz="11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Res. Extr.</a:t>
            </a:r>
            <a:endParaRPr lang="en-US" sz="11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192835" y="3236675"/>
            <a:ext cx="744041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RH Procure &amp; Assembly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316" y="5545419"/>
            <a:ext cx="245448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 anchor="ctr" anchorCtr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</a:rPr>
              <a:t>Beam Operations:</a:t>
            </a:r>
            <a:endParaRPr lang="en-US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ＭＳ Ｐゴシック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337070" y="2005308"/>
            <a:ext cx="1262192" cy="842947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Beamline component and pwr supply procurement and fabrication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509067" y="2910849"/>
            <a:ext cx="1053370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Target Prototype Work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183168" y="3236675"/>
            <a:ext cx="1984301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RH Prototyping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802915" y="3228517"/>
            <a:ext cx="271884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RH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118953" y="3241227"/>
            <a:ext cx="112402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ea typeface="ＭＳ Ｐゴシック" charset="0"/>
                <a:cs typeface="Calibri"/>
              </a:rPr>
              <a:t>RH Install &amp; Test</a:t>
            </a:r>
            <a:endParaRPr lang="en-US" sz="1100" dirty="0">
              <a:solidFill>
                <a:srgbClr val="000000"/>
              </a:solidFill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9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Milestones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231851"/>
              </p:ext>
            </p:extLst>
          </p:nvPr>
        </p:nvGraphicFramePr>
        <p:xfrm>
          <a:off x="557212" y="1643380"/>
          <a:ext cx="8029576" cy="36626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6257926"/>
                <a:gridCol w="17716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Milestone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Date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Diagnostic Absorber Installation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March 2015</a:t>
                      </a:r>
                      <a:endParaRPr 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 panose="020F0502020204030204" pitchFamily="34" charset="0"/>
                        </a:rPr>
                        <a:t>M4 Beamline Enclosure Beneficial Occupancy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Nov 2015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 panose="020F0502020204030204" pitchFamily="34" charset="0"/>
                        </a:rPr>
                        <a:t>DOE CD-3c Approval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July 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2016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2.5 MHz RF Cavity Installed in Delivery Ring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Sep 2016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Start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of Muon g-2 Run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May 2017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Delivery Ring RF System Complete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Dec 2019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 panose="020F0502020204030204" pitchFamily="34" charset="0"/>
                        </a:rPr>
                        <a:t>Ready to run beam to diagnostic absorber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June 2020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 panose="020F0502020204030204" pitchFamily="34" charset="0"/>
                        </a:rPr>
                        <a:t>DOE CD-4 Approval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May 2021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77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Muon Campus Program Cost</a:t>
            </a:r>
            <a:endParaRPr lang="en-US" sz="2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077992"/>
              </p:ext>
            </p:extLst>
          </p:nvPr>
        </p:nvGraphicFramePr>
        <p:xfrm>
          <a:off x="277813" y="1035919"/>
          <a:ext cx="6172200" cy="44196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895600"/>
                <a:gridCol w="1600200"/>
                <a:gridCol w="1676400"/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Project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Total Project Cost ($M)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Accelerator Costs ($M)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Muon g-2 Project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46.4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22.2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Mu2e Project</a:t>
                      </a:r>
                      <a:endParaRPr lang="en-US" sz="18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271.0</a:t>
                      </a: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50.2</a:t>
                      </a:r>
                      <a:endParaRPr lang="en-US" sz="18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Recycler RF AIP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9.7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9.7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Beam Transport AIP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6.2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6.2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Delivery Ring AIP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9.3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9.3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Cryo AIP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9.7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9.7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MC-1</a:t>
                      </a:r>
                      <a:r>
                        <a:rPr lang="en-US" sz="1800" baseline="0" dirty="0" smtClean="0">
                          <a:latin typeface="Century Gothic" panose="020B0502020202020204" pitchFamily="34" charset="0"/>
                        </a:rPr>
                        <a:t> Building GPP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9.0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Beam Enclosure GPP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9.7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MC Infrastructure GPP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1.0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entury Gothic" panose="020B0502020202020204" pitchFamily="34" charset="0"/>
                        </a:rPr>
                        <a:t>1.0</a:t>
                      </a:r>
                      <a:endParaRPr lang="en-US" sz="1800" dirty="0"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Total</a:t>
                      </a:r>
                      <a:endParaRPr lang="en-US" sz="20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372.0</a:t>
                      </a:r>
                      <a:endParaRPr lang="en-US" sz="20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108.3</a:t>
                      </a:r>
                      <a:endParaRPr lang="en-US" sz="20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R="182880"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Werkema | Mu2e Project &amp; Delivery Ring RF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60A5-DDDC-4F6E-8F18-BA616011D04C}" type="slidenum">
              <a:rPr lang="en-US" smtClean="0"/>
              <a:t>49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6687" y="5551857"/>
            <a:ext cx="61433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All costs are base cost + estimate uncertainty (contingency)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(These costs compiled November 2014)</a:t>
            </a:r>
            <a:endParaRPr lang="en-US" sz="1400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2888" y="2093448"/>
            <a:ext cx="246538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Delivery Ring RF total cost: ~$2.2M </a:t>
            </a:r>
          </a:p>
          <a:p>
            <a:pPr marL="228600">
              <a:spcBef>
                <a:spcPts val="600"/>
              </a:spcBef>
            </a:pPr>
            <a:r>
              <a:rPr lang="en-US" sz="1800" dirty="0" smtClean="0">
                <a:solidFill>
                  <a:schemeClr val="accent5"/>
                </a:solidFill>
                <a:latin typeface="Symbol" panose="05050102010706020507" pitchFamily="18" charset="2"/>
                <a:ea typeface="Batang" panose="02030600000101010101" pitchFamily="18" charset="-127"/>
              </a:rPr>
              <a:t>~</a:t>
            </a:r>
            <a:r>
              <a:rPr lang="en-US" sz="1800" dirty="0" smtClean="0">
                <a:solidFill>
                  <a:schemeClr val="accent5"/>
                </a:solidFill>
              </a:rPr>
              <a:t>4% of Mu2e Accelerator</a:t>
            </a:r>
          </a:p>
        </p:txBody>
      </p:sp>
    </p:spTree>
    <p:extLst>
      <p:ext uri="{BB962C8B-B14F-4D97-AF65-F5344CB8AC3E}">
        <p14:creationId xmlns:p14="http://schemas.microsoft.com/office/powerpoint/2010/main" val="191279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219" y="1344602"/>
            <a:ext cx="2286198" cy="2176461"/>
          </a:xfrm>
          <a:prstGeom prst="rect">
            <a:avLst/>
          </a:prstGeom>
        </p:spPr>
      </p:pic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9797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Experimental Signature of </a:t>
            </a:r>
            <a:r>
              <a:rPr lang="en-US" sz="2400" i="1" dirty="0" smtClean="0">
                <a:latin typeface="Symbol" pitchFamily="18" charset="2"/>
              </a:rPr>
              <a:t>m</a:t>
            </a:r>
            <a:r>
              <a:rPr lang="en-US" sz="1600" i="1" dirty="0" smtClean="0">
                <a:latin typeface="Symbol" pitchFamily="18" charset="2"/>
              </a:rPr>
              <a:t> </a:t>
            </a:r>
            <a:r>
              <a:rPr lang="en-US" sz="3200" i="1" baseline="24000" dirty="0" smtClean="0">
                <a:latin typeface="+mn-lt"/>
              </a:rPr>
              <a:t>-</a:t>
            </a:r>
            <a:r>
              <a:rPr lang="en-US" sz="2400" dirty="0" smtClean="0">
                <a:latin typeface="Symbol" pitchFamily="18" charset="2"/>
              </a:rPr>
              <a:t> </a:t>
            </a:r>
            <a:r>
              <a:rPr lang="en-US" sz="2400" dirty="0" smtClean="0">
                <a:latin typeface="Calibri" panose="020F0502020204030204" pitchFamily="34" charset="0"/>
              </a:rPr>
              <a:t>N</a:t>
            </a:r>
            <a:r>
              <a:rPr lang="en-US" sz="2400" dirty="0" smtClean="0">
                <a:latin typeface="Symbol" pitchFamily="18" charset="2"/>
              </a:rPr>
              <a:t> </a:t>
            </a:r>
            <a:r>
              <a:rPr lang="en-US" sz="2400" dirty="0" smtClean="0">
                <a:sym typeface="Symbol" pitchFamily="18" charset="2"/>
              </a:rPr>
              <a:t>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latin typeface="Calibri" panose="020F0502020204030204" pitchFamily="34" charset="0"/>
              </a:rPr>
              <a:t> N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22539" name="Oval 5"/>
          <p:cNvSpPr>
            <a:spLocks noChangeArrowheads="1"/>
          </p:cNvSpPr>
          <p:nvPr/>
        </p:nvSpPr>
        <p:spPr bwMode="auto">
          <a:xfrm>
            <a:off x="6968683" y="1939636"/>
            <a:ext cx="1300314" cy="1168161"/>
          </a:xfrm>
          <a:prstGeom prst="ellipse">
            <a:avLst/>
          </a:prstGeom>
          <a:noFill/>
          <a:ln w="0" algn="ctr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 flipH="1">
            <a:off x="7376378" y="2785606"/>
            <a:ext cx="138294" cy="244659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7"/>
          <p:cNvSpPr>
            <a:spLocks noChangeArrowheads="1"/>
          </p:cNvSpPr>
          <p:nvPr/>
        </p:nvSpPr>
        <p:spPr bwMode="auto">
          <a:xfrm>
            <a:off x="7345846" y="3026820"/>
            <a:ext cx="583704" cy="203308"/>
          </a:xfrm>
          <a:prstGeom prst="rect">
            <a:avLst/>
          </a:prstGeom>
          <a:solidFill>
            <a:schemeClr val="bg1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2" name="Oval 8"/>
          <p:cNvSpPr>
            <a:spLocks noChangeArrowheads="1"/>
          </p:cNvSpPr>
          <p:nvPr/>
        </p:nvSpPr>
        <p:spPr bwMode="auto">
          <a:xfrm>
            <a:off x="7308129" y="3018204"/>
            <a:ext cx="95189" cy="103377"/>
          </a:xfrm>
          <a:prstGeom prst="ellipse">
            <a:avLst/>
          </a:prstGeom>
          <a:solidFill>
            <a:srgbClr val="0033CC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3" name="Line 9"/>
          <p:cNvSpPr>
            <a:spLocks noChangeShapeType="1"/>
          </p:cNvSpPr>
          <p:nvPr/>
        </p:nvSpPr>
        <p:spPr bwMode="auto">
          <a:xfrm>
            <a:off x="7397930" y="3076785"/>
            <a:ext cx="574724" cy="76499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Oval 10"/>
          <p:cNvSpPr>
            <a:spLocks noChangeArrowheads="1"/>
          </p:cNvSpPr>
          <p:nvPr/>
        </p:nvSpPr>
        <p:spPr bwMode="auto">
          <a:xfrm>
            <a:off x="7972654" y="3841775"/>
            <a:ext cx="95189" cy="105101"/>
          </a:xfrm>
          <a:prstGeom prst="ellipse">
            <a:avLst/>
          </a:prstGeom>
          <a:solidFill>
            <a:srgbClr val="993300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5" name="Text Box 11"/>
          <p:cNvSpPr txBox="1">
            <a:spLocks noChangeArrowheads="1"/>
          </p:cNvSpPr>
          <p:nvPr/>
        </p:nvSpPr>
        <p:spPr bwMode="auto">
          <a:xfrm>
            <a:off x="7085424" y="2928611"/>
            <a:ext cx="303527" cy="46166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</a:p>
        </p:txBody>
      </p:sp>
      <p:sp>
        <p:nvSpPr>
          <p:cNvPr id="22546" name="Text Box 12"/>
          <p:cNvSpPr txBox="1">
            <a:spLocks noChangeArrowheads="1"/>
          </p:cNvSpPr>
          <p:nvPr/>
        </p:nvSpPr>
        <p:spPr bwMode="auto">
          <a:xfrm>
            <a:off x="7150079" y="4021107"/>
            <a:ext cx="1740338" cy="46166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~105 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 </a:t>
            </a:r>
            <a:r>
              <a:rPr lang="en-US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66638" name="Rectangle 14"/>
          <p:cNvSpPr>
            <a:spLocks noChangeArrowheads="1"/>
          </p:cNvSpPr>
          <p:nvPr/>
        </p:nvSpPr>
        <p:spPr bwMode="auto">
          <a:xfrm>
            <a:off x="693738" y="3006725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5" name="Date Placeholder 2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22536" name="Slide Number Placeholder 2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FEDD81-2D00-4FF9-BDF6-0896075C8D9C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22537" name="Footer Placeholder 2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S. Werkema | Mu2e Project &amp; Delivery Ring RF Overview</a:t>
            </a:r>
            <a:endParaRPr lang="en-US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354093"/>
              </p:ext>
            </p:extLst>
          </p:nvPr>
        </p:nvGraphicFramePr>
        <p:xfrm>
          <a:off x="647700" y="4237038"/>
          <a:ext cx="2881313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Equation" r:id="rId5" imgW="1282680" imgH="533160" progId="Equation.DSMT4">
                  <p:embed/>
                </p:oleObj>
              </mc:Choice>
              <mc:Fallback>
                <p:oleObj name="Equation" r:id="rId5" imgW="12826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7700" y="4237038"/>
                        <a:ext cx="2881313" cy="1198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56700"/>
            <a:ext cx="5819775" cy="3365046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sym typeface="Symbol" pitchFamily="18" charset="2"/>
              </a:rPr>
              <a:t>When captured by a nucleus, a muon will have an enhanced probability of exchanging a virtual particle with the nucleus.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sym typeface="Symbol" pitchFamily="18" charset="2"/>
              </a:rPr>
              <a:t>This reaction recoils against the entire nucleus, producing a </a:t>
            </a: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mono-energetic </a:t>
            </a:r>
            <a:r>
              <a:rPr lang="en-US" sz="2400" dirty="0">
                <a:solidFill>
                  <a:schemeClr val="tx2"/>
                </a:solidFill>
                <a:sym typeface="Symbol" pitchFamily="18" charset="2"/>
              </a:rPr>
              <a:t>electron carrying most of the muon rest energy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784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1"/>
          <p:cNvSpPr>
            <a:spLocks noGrp="1"/>
          </p:cNvSpPr>
          <p:nvPr>
            <p:ph sz="half" idx="13"/>
          </p:nvPr>
        </p:nvSpPr>
        <p:spPr bwMode="auto">
          <a:xfrm>
            <a:off x="228600" y="2997843"/>
            <a:ext cx="2889677" cy="30330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Conclusions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874" y="0"/>
            <a:ext cx="5281126" cy="616131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0483E53-EC44-4E1D-8329-3DA16BFEE412}" type="slidenum">
              <a:rPr lang="en-US" altLang="en-US" smtClean="0"/>
              <a:pPr/>
              <a:t>50</a:t>
            </a:fld>
            <a:endParaRPr lang="en-US" altLang="en-US" dirty="0"/>
          </a:p>
        </p:txBody>
      </p:sp>
      <p:sp>
        <p:nvSpPr>
          <p:cNvPr id="9" name="TextBox 8"/>
          <p:cNvSpPr txBox="1"/>
          <p:nvPr/>
        </p:nvSpPr>
        <p:spPr>
          <a:xfrm rot="18900000">
            <a:off x="2709492" y="1503302"/>
            <a:ext cx="668003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Almost</a:t>
            </a:r>
            <a:endParaRPr lang="en-US" sz="199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formal Roman" panose="030604020304060B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4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 smtClean="0"/>
              <a:t>Thank you for your helping us by participating in this review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The Mu2e project is in the final stages of completing its final design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00FF"/>
                </a:solidFill>
              </a:rPr>
              <a:t>We expect to begin our CD-3c reviews in </a:t>
            </a:r>
            <a:r>
              <a:rPr lang="en-US" sz="3000" baseline="-10000" dirty="0" smtClean="0">
                <a:solidFill>
                  <a:srgbClr val="0000FF"/>
                </a:solidFill>
              </a:rPr>
              <a:t>~</a:t>
            </a:r>
            <a:r>
              <a:rPr lang="en-US" dirty="0" smtClean="0">
                <a:solidFill>
                  <a:srgbClr val="0000FF"/>
                </a:solidFill>
              </a:rPr>
              <a:t>March of next year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We would very much appreciate your advice on how we should best focus our attention in preparation for these reviews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3200400"/>
            <a:ext cx="8675688" cy="283051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 Slides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317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/ NOvA Accelerator Timeline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53</a:t>
            </a:fld>
            <a:endParaRPr lang="en-US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0" y="942976"/>
            <a:ext cx="8405080" cy="52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471315"/>
            <a:ext cx="1694695" cy="461665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DR Beam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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38315"/>
            <a:ext cx="1694695" cy="461665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RR Beam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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0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Components of Delivery Ring Beam at Injection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63" y="935037"/>
            <a:ext cx="5969439" cy="539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4300" y="1152525"/>
            <a:ext cx="280506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dirty="0" smtClean="0">
                <a:latin typeface="Cambria Math"/>
                <a:ea typeface="Cambria Math"/>
              </a:rPr>
              <a:t>×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 protons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Single Bunch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ESME Simulation</a:t>
            </a:r>
          </a:p>
          <a:p>
            <a:r>
              <a:rPr lang="en-US" sz="2000" dirty="0" smtClean="0"/>
              <a:t>a</a:t>
            </a:r>
            <a:r>
              <a:rPr lang="en-US" sz="2000" baseline="-25000" dirty="0" smtClean="0"/>
              <a:t>b</a:t>
            </a:r>
            <a:r>
              <a:rPr lang="en-US" sz="2000" dirty="0" smtClean="0"/>
              <a:t>(k) = cosine amplitudes</a:t>
            </a:r>
          </a:p>
          <a:p>
            <a:r>
              <a:rPr lang="en-US" sz="2000" dirty="0" smtClean="0"/>
              <a:t>b</a:t>
            </a:r>
            <a:r>
              <a:rPr lang="en-US" sz="2000" baseline="-25000" dirty="0" smtClean="0"/>
              <a:t>b</a:t>
            </a:r>
            <a:r>
              <a:rPr lang="en-US" sz="2000" dirty="0" smtClean="0"/>
              <a:t>(k) = sine amplitudes</a:t>
            </a:r>
          </a:p>
          <a:p>
            <a:r>
              <a:rPr lang="en-US" sz="2000" dirty="0" err="1" smtClean="0"/>
              <a:t>c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(k) = overall magnitude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2769585" y="4590053"/>
            <a:ext cx="773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Amps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Loading Compensation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67000"/>
            <a:ext cx="5294387" cy="340462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 19,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5356-21FB-4904-9ABA-A800D31B068B}" type="slidenum">
              <a:rPr lang="en-US" smtClean="0"/>
              <a:t>55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048" y="4419600"/>
            <a:ext cx="3505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Feedback gain (G) is 4. </a:t>
            </a:r>
          </a:p>
          <a:p>
            <a:r>
              <a:rPr lang="en-US" sz="1800" dirty="0" smtClean="0"/>
              <a:t>75% of beam current is applied to the drive</a:t>
            </a:r>
          </a:p>
          <a:p>
            <a:pPr>
              <a:spcBef>
                <a:spcPts val="1200"/>
              </a:spcBef>
            </a:pPr>
            <a:r>
              <a:rPr lang="en-US" sz="1800" u="sng" dirty="0" smtClean="0"/>
              <a:t>NOTE</a:t>
            </a:r>
            <a:r>
              <a:rPr lang="en-US" sz="1800" dirty="0" smtClean="0"/>
              <a:t>: direct feedback effectively reduces the impedance and Q of the cavity by a factor of G.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486775" y="2695575"/>
            <a:ext cx="152400" cy="838200"/>
            <a:chOff x="8486775" y="2695575"/>
            <a:chExt cx="152400" cy="838200"/>
          </a:xfrm>
        </p:grpSpPr>
        <p:sp>
          <p:nvSpPr>
            <p:cNvPr id="3" name="Flowchart: Magnetic Disk 2"/>
            <p:cNvSpPr/>
            <p:nvPr/>
          </p:nvSpPr>
          <p:spPr>
            <a:xfrm>
              <a:off x="8486775" y="2924175"/>
              <a:ext cx="152400" cy="381000"/>
            </a:xfrm>
            <a:prstGeom prst="flowChartMagneticDisk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8562975" y="2695575"/>
              <a:ext cx="0" cy="2952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562975" y="3305175"/>
              <a:ext cx="0" cy="228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Elbow Connector 16"/>
          <p:cNvCxnSpPr>
            <a:stCxn id="3" idx="4"/>
          </p:cNvCxnSpPr>
          <p:nvPr/>
        </p:nvCxnSpPr>
        <p:spPr>
          <a:xfrm flipH="1" flipV="1">
            <a:off x="2590800" y="2286000"/>
            <a:ext cx="6048375" cy="828675"/>
          </a:xfrm>
          <a:prstGeom prst="bentConnector3">
            <a:avLst>
              <a:gd name="adj1" fmla="val -3780"/>
            </a:avLst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47850" y="1924050"/>
            <a:ext cx="723900" cy="7239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G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05200" y="3733800"/>
            <a:ext cx="533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9800000">
            <a:off x="2579945" y="3457072"/>
            <a:ext cx="1037809" cy="894663"/>
          </a:xfrm>
          <a:prstGeom prst="triangl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19" idx="4"/>
          </p:cNvCxnSpPr>
          <p:nvPr/>
        </p:nvCxnSpPr>
        <p:spPr>
          <a:xfrm>
            <a:off x="3771900" y="4032352"/>
            <a:ext cx="495300" cy="624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019300" y="3841852"/>
            <a:ext cx="381000" cy="381000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8" idx="2"/>
            <a:endCxn id="23" idx="0"/>
          </p:cNvCxnSpPr>
          <p:nvPr/>
        </p:nvCxnSpPr>
        <p:spPr>
          <a:xfrm>
            <a:off x="2209800" y="2647950"/>
            <a:ext cx="0" cy="119390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3" idx="2"/>
          </p:cNvCxnSpPr>
          <p:nvPr/>
        </p:nvCxnSpPr>
        <p:spPr>
          <a:xfrm>
            <a:off x="914400" y="4032352"/>
            <a:ext cx="11049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3" idx="6"/>
          </p:cNvCxnSpPr>
          <p:nvPr/>
        </p:nvCxnSpPr>
        <p:spPr>
          <a:xfrm>
            <a:off x="2400300" y="4032352"/>
            <a:ext cx="47625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98199" y="3333692"/>
            <a:ext cx="127599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-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71648" y="3688959"/>
            <a:ext cx="127599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+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738167"/>
              </p:ext>
            </p:extLst>
          </p:nvPr>
        </p:nvGraphicFramePr>
        <p:xfrm>
          <a:off x="1368425" y="2911475"/>
          <a:ext cx="736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5" imgW="736560" imgH="482400" progId="Equation.DSMT4">
                  <p:embed/>
                </p:oleObj>
              </mc:Choice>
              <mc:Fallback>
                <p:oleObj name="Equation" r:id="rId5" imgW="7365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8425" y="2911475"/>
                        <a:ext cx="7366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771900" y="34290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</a:t>
            </a:r>
            <a:r>
              <a:rPr lang="en-US" sz="2800" baseline="-25000" dirty="0" smtClean="0">
                <a:solidFill>
                  <a:srgbClr val="0000FF"/>
                </a:solidFill>
              </a:rPr>
              <a:t>g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67200" y="1306294"/>
            <a:ext cx="3914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 and feed back the beam current into the cavity drive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37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9070"/>
            <a:ext cx="6259974" cy="592711"/>
          </a:xfrm>
        </p:spPr>
        <p:txBody>
          <a:bodyPr anchor="b" anchorCtr="0">
            <a:noAutofit/>
          </a:bodyPr>
          <a:lstStyle/>
          <a:p>
            <a:r>
              <a:rPr lang="en-US" sz="2400" dirty="0" smtClean="0">
                <a:latin typeface="+mj-lt"/>
              </a:rPr>
              <a:t>Application of Beam Loading Compensation</a:t>
            </a:r>
            <a:endParaRPr lang="en-US" sz="2400" dirty="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 19,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5356-21FB-4904-9ABA-A800D31B068B}" type="slidenum">
              <a:rPr lang="en-US" smtClean="0"/>
              <a:t>56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25501" y="1159163"/>
            <a:ext cx="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2750" y="106956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</a:t>
            </a:r>
            <a:r>
              <a:rPr lang="en-US" sz="2400" baseline="-25000" dirty="0" err="1" smtClean="0"/>
              <a:t>b</a:t>
            </a:r>
            <a:endParaRPr lang="en-US" sz="2400" baseline="-25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25501" y="3749963"/>
            <a:ext cx="4114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25050" y="3840807"/>
            <a:ext cx="43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V</a:t>
            </a:r>
            <a:r>
              <a:rPr lang="en-US" sz="2400" baseline="-25000" dirty="0" err="1" smtClean="0"/>
              <a:t>c</a:t>
            </a:r>
            <a:endParaRPr lang="en-US" sz="2400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25501" y="3749963"/>
            <a:ext cx="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225" y="5112037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</a:t>
            </a:r>
            <a:r>
              <a:rPr lang="en-US" sz="2400" baseline="-25000" dirty="0" err="1" smtClean="0"/>
              <a:t>blc</a:t>
            </a:r>
            <a:endParaRPr lang="en-US" sz="2400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25501" y="3749963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85422" y="3866554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en-US" sz="2400" baseline="-25000" dirty="0" smtClean="0"/>
              <a:t>0</a:t>
            </a:r>
            <a:endParaRPr lang="en-US" sz="24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1108286" y="5800010"/>
            <a:ext cx="3206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Beam loading compensation current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857255" y="5616862"/>
            <a:ext cx="291895" cy="352425"/>
          </a:xfrm>
          <a:custGeom>
            <a:avLst/>
            <a:gdLst>
              <a:gd name="connsiteX0" fmla="*/ 267519 w 267519"/>
              <a:gd name="connsiteY0" fmla="*/ 361950 h 361950"/>
              <a:gd name="connsiteX1" fmla="*/ 134169 w 267519"/>
              <a:gd name="connsiteY1" fmla="*/ 361950 h 361950"/>
              <a:gd name="connsiteX2" fmla="*/ 134169 w 267519"/>
              <a:gd name="connsiteY2" fmla="*/ 361950 h 361950"/>
              <a:gd name="connsiteX3" fmla="*/ 19869 w 267519"/>
              <a:gd name="connsiteY3" fmla="*/ 285750 h 361950"/>
              <a:gd name="connsiteX4" fmla="*/ 819 w 267519"/>
              <a:gd name="connsiteY4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519" h="361950">
                <a:moveTo>
                  <a:pt x="267519" y="361950"/>
                </a:moveTo>
                <a:lnTo>
                  <a:pt x="134169" y="361950"/>
                </a:lnTo>
                <a:lnTo>
                  <a:pt x="134169" y="361950"/>
                </a:lnTo>
                <a:cubicBezTo>
                  <a:pt x="115119" y="349250"/>
                  <a:pt x="42094" y="346075"/>
                  <a:pt x="19869" y="285750"/>
                </a:cubicBezTo>
                <a:cubicBezTo>
                  <a:pt x="-2356" y="225425"/>
                  <a:pt x="-769" y="112712"/>
                  <a:pt x="819" y="0"/>
                </a:cubicBezTo>
              </a:path>
            </a:pathLst>
          </a:custGeom>
          <a:noFill/>
          <a:ln w="127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60753" y="4517737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No beam (unloaded)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current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868325" y="4333576"/>
            <a:ext cx="203905" cy="366713"/>
          </a:xfrm>
          <a:custGeom>
            <a:avLst/>
            <a:gdLst>
              <a:gd name="connsiteX0" fmla="*/ 267519 w 267519"/>
              <a:gd name="connsiteY0" fmla="*/ 361950 h 361950"/>
              <a:gd name="connsiteX1" fmla="*/ 134169 w 267519"/>
              <a:gd name="connsiteY1" fmla="*/ 361950 h 361950"/>
              <a:gd name="connsiteX2" fmla="*/ 134169 w 267519"/>
              <a:gd name="connsiteY2" fmla="*/ 361950 h 361950"/>
              <a:gd name="connsiteX3" fmla="*/ 19869 w 267519"/>
              <a:gd name="connsiteY3" fmla="*/ 285750 h 361950"/>
              <a:gd name="connsiteX4" fmla="*/ 819 w 267519"/>
              <a:gd name="connsiteY4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519" h="361950">
                <a:moveTo>
                  <a:pt x="267519" y="361950"/>
                </a:moveTo>
                <a:lnTo>
                  <a:pt x="134169" y="361950"/>
                </a:lnTo>
                <a:lnTo>
                  <a:pt x="134169" y="361950"/>
                </a:lnTo>
                <a:cubicBezTo>
                  <a:pt x="115119" y="349250"/>
                  <a:pt x="42094" y="346075"/>
                  <a:pt x="19869" y="285750"/>
                </a:cubicBezTo>
                <a:cubicBezTo>
                  <a:pt x="-2356" y="225425"/>
                  <a:pt x="-769" y="112712"/>
                  <a:pt x="819" y="0"/>
                </a:cubicBezTo>
              </a:path>
            </a:pathLst>
          </a:custGeom>
          <a:noFill/>
          <a:ln w="127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76858" y="1531233"/>
            <a:ext cx="84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Beam Current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4039" y="3725318"/>
            <a:ext cx="959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Cavity Voltage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225501" y="2947690"/>
            <a:ext cx="1747849" cy="802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51228" y="2606963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en-US" sz="2400" baseline="-25000" dirty="0" smtClean="0"/>
              <a:t>T</a:t>
            </a:r>
            <a:endParaRPr lang="en-US" sz="2400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3391415" y="2534111"/>
            <a:ext cx="1828800" cy="60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Resultant Current through Cavity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28666" y="1010752"/>
            <a:ext cx="2667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Result is: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The required voltage (10 kV) is applied to the cavity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There is a small accelerating phase (which is compensated in the actual RF system by phase feedback)</a:t>
            </a:r>
            <a:endParaRPr lang="en-US" sz="1800" dirty="0"/>
          </a:p>
        </p:txBody>
      </p:sp>
      <p:sp>
        <p:nvSpPr>
          <p:cNvPr id="36" name="Arc 35"/>
          <p:cNvSpPr/>
          <p:nvPr/>
        </p:nvSpPr>
        <p:spPr>
          <a:xfrm rot="1557644">
            <a:off x="1848165" y="3306871"/>
            <a:ext cx="545372" cy="558002"/>
          </a:xfrm>
          <a:prstGeom prst="arc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438400" y="3274589"/>
            <a:ext cx="2212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small accelerating phase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30050" y="4405503"/>
            <a:ext cx="389381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Modeling this is done by the following: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Cavity impedance and Q is reduced by the feedback gain (4</a:t>
            </a:r>
            <a:r>
              <a:rPr lang="en-US" sz="1800" dirty="0" smtClean="0">
                <a:solidFill>
                  <a:srgbClr val="0000FF"/>
                </a:solidFill>
                <a:latin typeface="Cambria Math"/>
                <a:ea typeface="Cambria Math"/>
              </a:rPr>
              <a:t>×</a:t>
            </a:r>
            <a:r>
              <a:rPr lang="en-US" sz="1800" dirty="0" smtClean="0">
                <a:solidFill>
                  <a:srgbClr val="0000FF"/>
                </a:solidFill>
              </a:rPr>
              <a:t>) – (</a:t>
            </a:r>
            <a:r>
              <a:rPr lang="en-US" sz="1800" i="1" dirty="0" smtClean="0">
                <a:solidFill>
                  <a:srgbClr val="0000FF"/>
                </a:solidFill>
              </a:rPr>
              <a:t>already in model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Introduce a phase ramp to keep the energy constant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48003" y="1531233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</a:t>
            </a:r>
            <a:r>
              <a:rPr lang="en-US" sz="2400" baseline="-25000" dirty="0" smtClean="0">
                <a:solidFill>
                  <a:srgbClr val="0000FF"/>
                </a:solidFill>
              </a:rPr>
              <a:t>T</a:t>
            </a:r>
            <a:r>
              <a:rPr lang="en-US" sz="2400" dirty="0" smtClean="0">
                <a:solidFill>
                  <a:srgbClr val="0000FF"/>
                </a:solidFill>
              </a:rPr>
              <a:t> = </a:t>
            </a:r>
            <a:r>
              <a:rPr lang="en-US" sz="2400" dirty="0" err="1" smtClean="0">
                <a:solidFill>
                  <a:srgbClr val="0000FF"/>
                </a:solidFill>
              </a:rPr>
              <a:t>I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b</a:t>
            </a:r>
            <a:r>
              <a:rPr lang="en-US" sz="2400" dirty="0" smtClean="0">
                <a:solidFill>
                  <a:srgbClr val="0000FF"/>
                </a:solidFill>
              </a:rPr>
              <a:t> + </a:t>
            </a:r>
            <a:r>
              <a:rPr lang="en-US" sz="2400" dirty="0" err="1" smtClean="0">
                <a:solidFill>
                  <a:srgbClr val="0000FF"/>
                </a:solidFill>
              </a:rPr>
              <a:t>I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blc</a:t>
            </a:r>
            <a:r>
              <a:rPr lang="en-US" sz="2400" dirty="0" smtClean="0">
                <a:solidFill>
                  <a:srgbClr val="0000FF"/>
                </a:solidFill>
              </a:rPr>
              <a:t> + I</a:t>
            </a:r>
            <a:r>
              <a:rPr lang="en-US" sz="2400" baseline="-25000" dirty="0" smtClean="0">
                <a:solidFill>
                  <a:srgbClr val="0000FF"/>
                </a:solidFill>
              </a:rPr>
              <a:t>0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Werkema | Mu2e Project &amp; Delivery Ring RF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 Ring Synchrotron Period as a Function of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57</a:t>
            </a:fld>
            <a:endParaRPr lang="en-US" alt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800" y="837242"/>
            <a:ext cx="6400400" cy="541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91100" y="2857500"/>
            <a:ext cx="817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Bucket</a:t>
            </a:r>
          </a:p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Center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2076451" y="3503831"/>
            <a:ext cx="523255" cy="1201519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71874" y="2857500"/>
            <a:ext cx="117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Half-width Limit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>
            <a:stCxn id="15" idx="2"/>
          </p:cNvCxnSpPr>
          <p:nvPr/>
        </p:nvCxnSpPr>
        <p:spPr>
          <a:xfrm>
            <a:off x="4157662" y="3503831"/>
            <a:ext cx="976313" cy="953869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98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(Plan to) Measure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5900" y="1016108"/>
            <a:ext cx="4784725" cy="405041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We will measure the rate of </a:t>
            </a:r>
            <a:br>
              <a:rPr lang="en-US" dirty="0" smtClean="0"/>
            </a:b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to </a:t>
            </a:r>
            <a:r>
              <a:rPr lang="en-US" i="1" dirty="0" smtClean="0"/>
              <a:t>e</a:t>
            </a:r>
            <a:r>
              <a:rPr lang="en-US" dirty="0" smtClean="0"/>
              <a:t> conversion…</a:t>
            </a:r>
          </a:p>
          <a:p>
            <a:pPr marL="0" indent="0">
              <a:spcBef>
                <a:spcPts val="11400"/>
              </a:spcBef>
              <a:buNone/>
            </a:pPr>
            <a:r>
              <a:rPr lang="en-US" dirty="0" smtClean="0"/>
              <a:t>…relative to that of ordinary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capture</a:t>
            </a:r>
          </a:p>
          <a:p>
            <a:pPr>
              <a:spcBef>
                <a:spcPts val="4800"/>
              </a:spcBef>
            </a:pPr>
            <a:r>
              <a:rPr lang="en-US" dirty="0" smtClean="0"/>
              <a:t>This is quantified in the ratio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/>
              <a:t>     – which is defined as: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285459"/>
              </p:ext>
            </p:extLst>
          </p:nvPr>
        </p:nvGraphicFramePr>
        <p:xfrm>
          <a:off x="228600" y="5186418"/>
          <a:ext cx="4846638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Equation" r:id="rId4" imgW="2400120" imgH="533160" progId="Equation.DSMT4">
                  <p:embed/>
                </p:oleObj>
              </mc:Choice>
              <mc:Fallback>
                <p:oleObj name="Equation" r:id="rId4" imgW="240012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186418"/>
                        <a:ext cx="4846638" cy="10779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499553" y="5236885"/>
            <a:ext cx="3501572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sym typeface="Symbol"/>
              </a:rPr>
              <a:t>Rate of  CLFV 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e</a:t>
            </a:r>
            <a:r>
              <a:rPr lang="en-US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sym typeface="Symbol"/>
              </a:rPr>
              <a:t>conversion</a:t>
            </a:r>
            <a:endParaRPr lang="en-US" sz="1600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5000625" y="5467718"/>
            <a:ext cx="498928" cy="0"/>
          </a:xfrm>
          <a:prstGeom prst="straightConnector1">
            <a:avLst/>
          </a:prstGeom>
          <a:ln w="2540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19751" y="5782729"/>
            <a:ext cx="1752599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sym typeface="Symbol"/>
              </a:rPr>
              <a:t> </a:t>
            </a:r>
            <a:r>
              <a:rPr lang="en-US" sz="2000" dirty="0" smtClean="0">
                <a:solidFill>
                  <a:srgbClr val="0000FF"/>
                </a:solidFill>
                <a:sym typeface="Symbol"/>
              </a:rPr>
              <a:t>capture rate</a:t>
            </a:r>
            <a:endParaRPr lang="en-US" sz="1600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5181561" y="6013562"/>
            <a:ext cx="438190" cy="0"/>
          </a:xfrm>
          <a:prstGeom prst="straightConnector1">
            <a:avLst/>
          </a:prstGeom>
          <a:ln w="2540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02824" y="20574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i="1" baseline="-2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1800" i="1" baseline="-2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561" y="877035"/>
            <a:ext cx="2511770" cy="1944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561" y="3103517"/>
            <a:ext cx="329212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Previous CLFV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Nov. 19, 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Mu2e Project &amp; Delivery Ring RF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5632-DF86-4B59-A918-3230B66F0499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598" y="5043266"/>
            <a:ext cx="8439152" cy="1228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Mu2e goal for 10</a:t>
            </a:r>
            <a:r>
              <a:rPr lang="en-US" sz="2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stopped muons: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Single </a:t>
            </a:r>
            <a:r>
              <a:rPr lang="en-US" sz="1800" dirty="0">
                <a:solidFill>
                  <a:srgbClr val="FF0000"/>
                </a:solidFill>
              </a:rPr>
              <a:t>event sensitivity </a:t>
            </a:r>
            <a:r>
              <a:rPr lang="en-US" sz="1800" dirty="0" smtClean="0">
                <a:solidFill>
                  <a:srgbClr val="FF0000"/>
                </a:solidFill>
              </a:rPr>
              <a:t>= 2.87</a:t>
            </a:r>
            <a:r>
              <a:rPr lang="en-US" sz="1800" dirty="0" smtClean="0">
                <a:solidFill>
                  <a:srgbClr val="FF0000"/>
                </a:solidFill>
                <a:latin typeface="Cambria Math"/>
                <a:ea typeface="Cambria Math"/>
              </a:rPr>
              <a:t>×</a:t>
            </a:r>
            <a:r>
              <a:rPr lang="en-US" sz="1800" dirty="0" smtClean="0">
                <a:solidFill>
                  <a:srgbClr val="FF0000"/>
                </a:solidFill>
              </a:rPr>
              <a:t>10</a:t>
            </a:r>
            <a:r>
              <a:rPr lang="en-US" sz="1800" baseline="30000" dirty="0" smtClean="0">
                <a:solidFill>
                  <a:srgbClr val="FF0000"/>
                </a:solidFill>
              </a:rPr>
              <a:t>-17 </a:t>
            </a:r>
            <a:r>
              <a:rPr lang="en-US" sz="1800" dirty="0" smtClean="0">
                <a:solidFill>
                  <a:srgbClr val="FF0000"/>
                </a:solidFill>
              </a:rPr>
              <a:t>(i.e. one observed event yields 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800" dirty="0" smtClean="0">
                <a:solidFill>
                  <a:srgbClr val="FF0000"/>
                </a:solidFill>
              </a:rPr>
              <a:t>= 2.87</a:t>
            </a:r>
            <a:r>
              <a:rPr lang="en-US" sz="1800" dirty="0" smtClean="0">
                <a:solidFill>
                  <a:srgbClr val="FF0000"/>
                </a:solidFill>
                <a:latin typeface="Cambria Math"/>
                <a:ea typeface="Cambria Math"/>
              </a:rPr>
              <a:t>×</a:t>
            </a:r>
            <a:r>
              <a:rPr lang="en-US" sz="1800" dirty="0" smtClean="0">
                <a:solidFill>
                  <a:srgbClr val="FF0000"/>
                </a:solidFill>
              </a:rPr>
              <a:t>10</a:t>
            </a:r>
            <a:r>
              <a:rPr lang="en-US" sz="1800" baseline="30000" dirty="0" smtClean="0">
                <a:solidFill>
                  <a:srgbClr val="FF0000"/>
                </a:solidFill>
              </a:rPr>
              <a:t>-17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90% CL 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i="1" baseline="-25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800" i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800" dirty="0">
                <a:solidFill>
                  <a:srgbClr val="FF0000"/>
                </a:solidFill>
              </a:rPr>
              <a:t>L</a:t>
            </a:r>
            <a:r>
              <a:rPr lang="en-US" sz="1800" dirty="0" smtClean="0">
                <a:solidFill>
                  <a:srgbClr val="FF0000"/>
                </a:solidFill>
              </a:rPr>
              <a:t>imit &lt; 6.0</a:t>
            </a:r>
            <a:r>
              <a:rPr lang="en-US" sz="1800" dirty="0" smtClean="0">
                <a:solidFill>
                  <a:srgbClr val="FF0000"/>
                </a:solidFill>
                <a:latin typeface="Cambria Math"/>
                <a:ea typeface="Cambria Math"/>
              </a:rPr>
              <a:t>×</a:t>
            </a:r>
            <a:r>
              <a:rPr lang="en-US" sz="1800" dirty="0" smtClean="0">
                <a:solidFill>
                  <a:srgbClr val="FF0000"/>
                </a:solidFill>
              </a:rPr>
              <a:t>10</a:t>
            </a:r>
            <a:r>
              <a:rPr lang="en-US" sz="1800" baseline="30000" dirty="0" smtClean="0">
                <a:solidFill>
                  <a:srgbClr val="FF0000"/>
                </a:solidFill>
              </a:rPr>
              <a:t>-17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3153" y="1072231"/>
            <a:ext cx="6950042" cy="4450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300631" y="1767839"/>
            <a:ext cx="1822102" cy="43088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CL Limit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Apparatus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Werkema | Mu2e Project &amp; Delivery Ring RF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60A5-DDDC-4F6E-8F18-BA616011D04C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 descr="mu2edisk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37332" r="8605" b="49337"/>
          <a:stretch/>
        </p:blipFill>
        <p:spPr>
          <a:xfrm>
            <a:off x="228409" y="3514374"/>
            <a:ext cx="8708476" cy="1893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664" y="868041"/>
            <a:ext cx="8708476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Mu2e apparatus consists of three superconducting solenoids joined together to make a continuous whole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3269" y="1734512"/>
            <a:ext cx="31211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Solenoid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Contains proton target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Magnetic mirror – reflects secondaries back toward transport solenoid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05922" y="489804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25000">
                <a:schemeClr val="bg2">
                  <a:lumMod val="90000"/>
                </a:schemeClr>
              </a:gs>
              <a:gs pos="75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4.6 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87047" y="4633668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25000">
                <a:schemeClr val="bg2">
                  <a:lumMod val="90000"/>
                </a:schemeClr>
              </a:gs>
              <a:gs pos="75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2.5 T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144247" y="3467847"/>
            <a:ext cx="1250756" cy="47844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0352803">
            <a:off x="2114638" y="3393819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Beam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5069" y="1734512"/>
            <a:ext cx="2362200" cy="201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 Solenoid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Collimation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Momentum and charge selection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Transport to stopping target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82648" y="5243268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25000">
                <a:schemeClr val="bg2">
                  <a:lumMod val="90000"/>
                </a:schemeClr>
              </a:gs>
              <a:gs pos="75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 T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64513" y="1734512"/>
            <a:ext cx="31211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Solenoid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Contains stopping target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Tracker (straws)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Calorimeter (BaF</a:t>
            </a:r>
            <a:r>
              <a:rPr lang="en-US" sz="1600" baseline="-25000" dirty="0" smtClean="0">
                <a:solidFill>
                  <a:srgbClr val="0000FF"/>
                </a:solidFill>
              </a:rPr>
              <a:t>2</a:t>
            </a:r>
            <a:r>
              <a:rPr lang="en-US" sz="1600" dirty="0" smtClean="0">
                <a:solidFill>
                  <a:srgbClr val="0000FF"/>
                </a:solidFill>
              </a:rPr>
              <a:t> crystals)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35247" y="4862268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25000">
                <a:schemeClr val="bg2">
                  <a:lumMod val="90000"/>
                </a:schemeClr>
              </a:gs>
              <a:gs pos="75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 T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392647" y="4500571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25000">
                <a:schemeClr val="bg2">
                  <a:lumMod val="90000"/>
                </a:schemeClr>
              </a:gs>
              <a:gs pos="75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 T</a:t>
            </a:r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>
          <a:xfrm flipH="1" flipV="1">
            <a:off x="5764513" y="4591539"/>
            <a:ext cx="494179" cy="7865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20920165">
            <a:off x="6261011" y="35601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endParaRPr lang="en-US" sz="20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 rot="20920165">
            <a:off x="7301532" y="3345110"/>
            <a:ext cx="133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Calorimeter</a:t>
            </a:r>
            <a:endParaRPr lang="en-US" sz="18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40250" y="4124624"/>
            <a:ext cx="1389821" cy="729044"/>
            <a:chOff x="2282825" y="3660775"/>
            <a:chExt cx="1616075" cy="847724"/>
          </a:xfrm>
        </p:grpSpPr>
        <p:cxnSp>
          <p:nvCxnSpPr>
            <p:cNvPr id="26" name="Straight Connector 25"/>
            <p:cNvCxnSpPr/>
            <p:nvPr/>
          </p:nvCxnSpPr>
          <p:spPr>
            <a:xfrm rot="10800000" flipV="1">
              <a:off x="2406650" y="3898899"/>
              <a:ext cx="1022350" cy="409575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 flipV="1">
              <a:off x="2406650" y="3887786"/>
              <a:ext cx="1022351" cy="35718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 flipV="1">
              <a:off x="2406652" y="3898899"/>
              <a:ext cx="1022349" cy="48895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 flipV="1">
              <a:off x="2282825" y="3908422"/>
              <a:ext cx="1146176" cy="400051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800000" flipV="1">
              <a:off x="2657475" y="3908424"/>
              <a:ext cx="771526" cy="45720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0800000" flipV="1">
              <a:off x="3429001" y="3743325"/>
              <a:ext cx="346075" cy="155574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0800000" flipV="1">
              <a:off x="2505075" y="3887786"/>
              <a:ext cx="923927" cy="47626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0800000" flipV="1">
              <a:off x="2406650" y="3908423"/>
              <a:ext cx="1022351" cy="142875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 flipV="1">
              <a:off x="3429000" y="3908422"/>
              <a:ext cx="469900" cy="2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 flipV="1">
              <a:off x="2406649" y="3887786"/>
              <a:ext cx="1004891" cy="265113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V="1">
              <a:off x="2738438" y="3908425"/>
              <a:ext cx="690565" cy="600074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2657476" y="3898899"/>
              <a:ext cx="754065" cy="609599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 flipV="1">
              <a:off x="2545555" y="3887785"/>
              <a:ext cx="883448" cy="500063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2846389" y="3887785"/>
              <a:ext cx="582614" cy="565152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3121820" y="3990177"/>
              <a:ext cx="398461" cy="215905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229773" y="4098129"/>
              <a:ext cx="398461" cy="1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3130551" y="4035420"/>
              <a:ext cx="425449" cy="17145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H="1">
              <a:off x="3224211" y="3694109"/>
              <a:ext cx="238124" cy="171455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>
            <a:grpSpLocks noChangeAspect="1"/>
          </p:cNvGrpSpPr>
          <p:nvPr/>
        </p:nvGrpSpPr>
        <p:grpSpPr>
          <a:xfrm>
            <a:off x="8806145" y="3785213"/>
            <a:ext cx="157191" cy="515567"/>
            <a:chOff x="6753492" y="3554374"/>
            <a:chExt cx="752208" cy="2467414"/>
          </a:xfrm>
        </p:grpSpPr>
        <p:sp>
          <p:nvSpPr>
            <p:cNvPr id="107" name="Freeform 106"/>
            <p:cNvSpPr/>
            <p:nvPr/>
          </p:nvSpPr>
          <p:spPr>
            <a:xfrm>
              <a:off x="7100887" y="5263757"/>
              <a:ext cx="46567" cy="561975"/>
            </a:xfrm>
            <a:custGeom>
              <a:avLst/>
              <a:gdLst>
                <a:gd name="connsiteX0" fmla="*/ 46567 w 46567"/>
                <a:gd name="connsiteY0" fmla="*/ 561975 h 561975"/>
                <a:gd name="connsiteX1" fmla="*/ 37042 w 46567"/>
                <a:gd name="connsiteY1" fmla="*/ 482600 h 561975"/>
                <a:gd name="connsiteX2" fmla="*/ 24342 w 46567"/>
                <a:gd name="connsiteY2" fmla="*/ 371475 h 561975"/>
                <a:gd name="connsiteX3" fmla="*/ 14817 w 46567"/>
                <a:gd name="connsiteY3" fmla="*/ 257175 h 561975"/>
                <a:gd name="connsiteX4" fmla="*/ 5292 w 46567"/>
                <a:gd name="connsiteY4" fmla="*/ 165100 h 561975"/>
                <a:gd name="connsiteX5" fmla="*/ 46567 w 46567"/>
                <a:gd name="connsiteY5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67" h="561975">
                  <a:moveTo>
                    <a:pt x="46567" y="561975"/>
                  </a:moveTo>
                  <a:cubicBezTo>
                    <a:pt x="43656" y="538162"/>
                    <a:pt x="40746" y="514350"/>
                    <a:pt x="37042" y="482600"/>
                  </a:cubicBezTo>
                  <a:cubicBezTo>
                    <a:pt x="33338" y="450850"/>
                    <a:pt x="28046" y="409046"/>
                    <a:pt x="24342" y="371475"/>
                  </a:cubicBezTo>
                  <a:cubicBezTo>
                    <a:pt x="20638" y="333904"/>
                    <a:pt x="17992" y="291571"/>
                    <a:pt x="14817" y="257175"/>
                  </a:cubicBezTo>
                  <a:cubicBezTo>
                    <a:pt x="11642" y="222779"/>
                    <a:pt x="0" y="207962"/>
                    <a:pt x="5292" y="165100"/>
                  </a:cubicBezTo>
                  <a:cubicBezTo>
                    <a:pt x="10584" y="122238"/>
                    <a:pt x="46567" y="0"/>
                    <a:pt x="46567" y="0"/>
                  </a:cubicBezTo>
                </a:path>
              </a:pathLst>
            </a:custGeom>
            <a:ln w="19050">
              <a:solidFill>
                <a:schemeClr val="tx1"/>
              </a:solidFill>
            </a:ln>
            <a:effectLst>
              <a:outerShdw blurRad="40000" dist="20000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083431" y="3884666"/>
              <a:ext cx="120912" cy="115353"/>
            </a:xfrm>
            <a:prstGeom prst="rect">
              <a:avLst/>
            </a:prstGeom>
            <a:solidFill>
              <a:schemeClr val="tx1">
                <a:alpha val="6000"/>
              </a:schemeClr>
            </a:solidFill>
            <a:ln w="19050">
              <a:noFill/>
            </a:ln>
            <a:effectLst>
              <a:outerShdw blurRad="53975" dist="2540000" dir="2700000" algn="tl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082635" y="3554374"/>
              <a:ext cx="325261" cy="204610"/>
            </a:xfrm>
            <a:custGeom>
              <a:avLst/>
              <a:gdLst>
                <a:gd name="connsiteX0" fmla="*/ 0 w 325261"/>
                <a:gd name="connsiteY0" fmla="*/ 90310 h 204610"/>
                <a:gd name="connsiteX1" fmla="*/ 33866 w 325261"/>
                <a:gd name="connsiteY1" fmla="*/ 43744 h 204610"/>
                <a:gd name="connsiteX2" fmla="*/ 105833 w 325261"/>
                <a:gd name="connsiteY2" fmla="*/ 5644 h 204610"/>
                <a:gd name="connsiteX3" fmla="*/ 198966 w 325261"/>
                <a:gd name="connsiteY3" fmla="*/ 9877 h 204610"/>
                <a:gd name="connsiteX4" fmla="*/ 292100 w 325261"/>
                <a:gd name="connsiteY4" fmla="*/ 60677 h 204610"/>
                <a:gd name="connsiteX5" fmla="*/ 321733 w 325261"/>
                <a:gd name="connsiteY5" fmla="*/ 94544 h 204610"/>
                <a:gd name="connsiteX6" fmla="*/ 313266 w 325261"/>
                <a:gd name="connsiteY6" fmla="*/ 204610 h 20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261" h="204610">
                  <a:moveTo>
                    <a:pt x="0" y="90310"/>
                  </a:moveTo>
                  <a:cubicBezTo>
                    <a:pt x="8113" y="74082"/>
                    <a:pt x="16227" y="57855"/>
                    <a:pt x="33866" y="43744"/>
                  </a:cubicBezTo>
                  <a:cubicBezTo>
                    <a:pt x="51505" y="29633"/>
                    <a:pt x="78316" y="11288"/>
                    <a:pt x="105833" y="5644"/>
                  </a:cubicBezTo>
                  <a:cubicBezTo>
                    <a:pt x="133350" y="0"/>
                    <a:pt x="167921" y="705"/>
                    <a:pt x="198966" y="9877"/>
                  </a:cubicBezTo>
                  <a:cubicBezTo>
                    <a:pt x="230011" y="19049"/>
                    <a:pt x="271639" y="46566"/>
                    <a:pt x="292100" y="60677"/>
                  </a:cubicBezTo>
                  <a:cubicBezTo>
                    <a:pt x="312561" y="74788"/>
                    <a:pt x="318205" y="70555"/>
                    <a:pt x="321733" y="94544"/>
                  </a:cubicBezTo>
                  <a:cubicBezTo>
                    <a:pt x="325261" y="118533"/>
                    <a:pt x="313266" y="204610"/>
                    <a:pt x="313266" y="20461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0" name="Straight Connector 109"/>
            <p:cNvCxnSpPr>
              <a:stCxn id="109" idx="0"/>
              <a:endCxn id="109" idx="6"/>
            </p:cNvCxnSpPr>
            <p:nvPr/>
          </p:nvCxnSpPr>
          <p:spPr>
            <a:xfrm>
              <a:off x="7082635" y="3644684"/>
              <a:ext cx="313266" cy="1143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endCxn id="109" idx="0"/>
            </p:cNvCxnSpPr>
            <p:nvPr/>
          </p:nvCxnSpPr>
          <p:spPr>
            <a:xfrm>
              <a:off x="6937906" y="3606407"/>
              <a:ext cx="144729" cy="3827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254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7026279" y="3702628"/>
              <a:ext cx="1127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6973365" y="3824603"/>
              <a:ext cx="118536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16200000" flipH="1">
              <a:off x="7030515" y="3879636"/>
              <a:ext cx="54239" cy="51590"/>
            </a:xfrm>
            <a:prstGeom prst="line">
              <a:avLst/>
            </a:prstGeom>
            <a:ln w="19050">
              <a:solidFill>
                <a:schemeClr val="tx1">
                  <a:alpha val="32000"/>
                </a:schemeClr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>
              <a:off x="6982358" y="4032034"/>
              <a:ext cx="19896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2118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0800000" flipV="1">
              <a:off x="7030254" y="3758984"/>
              <a:ext cx="53177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25400" algn="tl" rotWithShape="0">
                <a:srgbClr val="000000"/>
              </a:outerShdw>
            </a:effectLst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6980021" y="3793923"/>
              <a:ext cx="56582" cy="4268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 w="19050">
              <a:solidFill>
                <a:schemeClr val="tx1"/>
              </a:solidFill>
            </a:ln>
            <a:effectLst>
              <a:outerShdw blurRad="95250" dist="38100" dir="2700000" algn="tl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8" name="Straight Connector 117"/>
            <p:cNvCxnSpPr/>
            <p:nvPr/>
          </p:nvCxnSpPr>
          <p:spPr>
            <a:xfrm rot="10800000">
              <a:off x="6951401" y="4000019"/>
              <a:ext cx="7885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16200000" flipH="1">
              <a:off x="6966312" y="4065549"/>
              <a:ext cx="181061" cy="531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7083432" y="4001608"/>
              <a:ext cx="247911" cy="1810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7128841" y="3750171"/>
              <a:ext cx="8750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5400000">
              <a:off x="7135030" y="3864030"/>
              <a:ext cx="13862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7203549" y="3933344"/>
              <a:ext cx="127794" cy="238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5400000">
              <a:off x="7310177" y="3822220"/>
              <a:ext cx="11218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6200000" flipH="1">
              <a:off x="7357978" y="3888189"/>
              <a:ext cx="59003" cy="4083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5400000">
              <a:off x="6782288" y="4156431"/>
              <a:ext cx="3128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16200000" flipV="1">
              <a:off x="6809716" y="4004122"/>
              <a:ext cx="132293" cy="124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6692330" y="4061182"/>
              <a:ext cx="182650" cy="603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16200000" flipH="1">
              <a:off x="6740396" y="4195765"/>
              <a:ext cx="169866" cy="1436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5400000">
              <a:off x="6874672" y="4335334"/>
              <a:ext cx="84931" cy="41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16200000" flipH="1">
              <a:off x="6927723" y="4337314"/>
              <a:ext cx="126206" cy="7885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103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5400000">
              <a:off x="6884068" y="4493683"/>
              <a:ext cx="200025" cy="9234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103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5400000">
              <a:off x="6579000" y="4957237"/>
              <a:ext cx="676275" cy="41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6896368" y="5316144"/>
              <a:ext cx="8365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6939495" y="5265344"/>
              <a:ext cx="232304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173387" y="5243119"/>
              <a:ext cx="28178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6200000" flipH="1">
              <a:off x="7293640" y="5081591"/>
              <a:ext cx="234950" cy="881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cxnSpLocks noChangeAspect="1"/>
            </p:cNvCxnSpPr>
            <p:nvPr/>
          </p:nvCxnSpPr>
          <p:spPr>
            <a:xfrm rot="5400000" flipH="1" flipV="1">
              <a:off x="7143621" y="4785521"/>
              <a:ext cx="444499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16200000" flipV="1">
              <a:off x="7257922" y="4456116"/>
              <a:ext cx="123825" cy="91281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19939" dir="1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5400000" flipH="1" flipV="1">
              <a:off x="7224584" y="4298955"/>
              <a:ext cx="190501" cy="91280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19939" dir="1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rot="5400000" flipH="1" flipV="1">
              <a:off x="7240812" y="4124682"/>
              <a:ext cx="2493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7364680" y="4001608"/>
              <a:ext cx="90488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5400000">
              <a:off x="7334520" y="4471594"/>
              <a:ext cx="200024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6200000" flipH="1">
              <a:off x="7349335" y="4267072"/>
              <a:ext cx="64294" cy="28838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5400000">
              <a:off x="7332005" y="4375948"/>
              <a:ext cx="126998" cy="793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5400000">
              <a:off x="7328571" y="4444210"/>
              <a:ext cx="70900" cy="65356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5400000">
              <a:off x="7242842" y="3968666"/>
              <a:ext cx="6270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rot="10800000">
              <a:off x="7203550" y="4001609"/>
              <a:ext cx="6985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rot="5400000">
              <a:off x="7164613" y="4042134"/>
              <a:ext cx="7787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rot="5400000">
              <a:off x="6575163" y="5644755"/>
              <a:ext cx="752475" cy="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rot="5400000" flipH="1" flipV="1">
              <a:off x="6922849" y="5963823"/>
              <a:ext cx="85725" cy="286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980021" y="5935270"/>
              <a:ext cx="5023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5400000" flipH="1" flipV="1">
              <a:off x="7004853" y="5903520"/>
              <a:ext cx="6350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rot="5400000" flipH="1" flipV="1">
              <a:off x="7040963" y="5845179"/>
              <a:ext cx="54769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16200000" flipV="1">
              <a:off x="6983422" y="5766201"/>
              <a:ext cx="99219" cy="55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6999557" y="5482038"/>
              <a:ext cx="47466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>
              <a:off x="7224584" y="5768979"/>
              <a:ext cx="9763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5400000">
              <a:off x="7177754" y="5876929"/>
              <a:ext cx="11668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5400000">
              <a:off x="7087661" y="5878120"/>
              <a:ext cx="117476" cy="1588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5400000">
              <a:off x="7161084" y="5979323"/>
              <a:ext cx="8334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Freeform 160"/>
            <p:cNvSpPr/>
            <p:nvPr/>
          </p:nvSpPr>
          <p:spPr>
            <a:xfrm>
              <a:off x="7452254" y="4003282"/>
              <a:ext cx="53446" cy="438150"/>
            </a:xfrm>
            <a:custGeom>
              <a:avLst/>
              <a:gdLst>
                <a:gd name="connsiteX0" fmla="*/ 0 w 53446"/>
                <a:gd name="connsiteY0" fmla="*/ 0 h 438150"/>
                <a:gd name="connsiteX1" fmla="*/ 12700 w 53446"/>
                <a:gd name="connsiteY1" fmla="*/ 107950 h 438150"/>
                <a:gd name="connsiteX2" fmla="*/ 47625 w 53446"/>
                <a:gd name="connsiteY2" fmla="*/ 269875 h 438150"/>
                <a:gd name="connsiteX3" fmla="*/ 47625 w 53446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46" h="438150">
                  <a:moveTo>
                    <a:pt x="0" y="0"/>
                  </a:moveTo>
                  <a:cubicBezTo>
                    <a:pt x="2381" y="31485"/>
                    <a:pt x="4762" y="62971"/>
                    <a:pt x="12700" y="107950"/>
                  </a:cubicBezTo>
                  <a:cubicBezTo>
                    <a:pt x="20638" y="152929"/>
                    <a:pt x="41804" y="214842"/>
                    <a:pt x="47625" y="269875"/>
                  </a:cubicBezTo>
                  <a:cubicBezTo>
                    <a:pt x="53446" y="324908"/>
                    <a:pt x="47625" y="438150"/>
                    <a:pt x="47625" y="43815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2" name="Straight Connector 161"/>
            <p:cNvCxnSpPr/>
            <p:nvPr/>
          </p:nvCxnSpPr>
          <p:spPr>
            <a:xfrm rot="16200000" flipH="1">
              <a:off x="7130127" y="5949160"/>
              <a:ext cx="85724" cy="5794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7205138" y="5938445"/>
              <a:ext cx="3095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V="1">
              <a:off x="7236094" y="5819382"/>
              <a:ext cx="36512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7237682" y="5709844"/>
              <a:ext cx="34924" cy="1111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Freeform 165"/>
            <p:cNvSpPr/>
            <p:nvPr/>
          </p:nvSpPr>
          <p:spPr>
            <a:xfrm>
              <a:off x="7017546" y="5269313"/>
              <a:ext cx="100013" cy="454025"/>
            </a:xfrm>
            <a:custGeom>
              <a:avLst/>
              <a:gdLst>
                <a:gd name="connsiteX0" fmla="*/ 0 w 100013"/>
                <a:gd name="connsiteY0" fmla="*/ 454025 h 454025"/>
                <a:gd name="connsiteX1" fmla="*/ 47625 w 100013"/>
                <a:gd name="connsiteY1" fmla="*/ 327025 h 454025"/>
                <a:gd name="connsiteX2" fmla="*/ 95250 w 100013"/>
                <a:gd name="connsiteY2" fmla="*/ 209550 h 454025"/>
                <a:gd name="connsiteX3" fmla="*/ 76200 w 100013"/>
                <a:gd name="connsiteY3" fmla="*/ 85725 h 454025"/>
                <a:gd name="connsiteX4" fmla="*/ 73025 w 100013"/>
                <a:gd name="connsiteY4" fmla="*/ 0 h 45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13" h="454025">
                  <a:moveTo>
                    <a:pt x="0" y="454025"/>
                  </a:moveTo>
                  <a:cubicBezTo>
                    <a:pt x="15875" y="410898"/>
                    <a:pt x="31750" y="367771"/>
                    <a:pt x="47625" y="327025"/>
                  </a:cubicBezTo>
                  <a:cubicBezTo>
                    <a:pt x="63500" y="286279"/>
                    <a:pt x="90488" y="249767"/>
                    <a:pt x="95250" y="209550"/>
                  </a:cubicBezTo>
                  <a:cubicBezTo>
                    <a:pt x="100013" y="169333"/>
                    <a:pt x="79904" y="120650"/>
                    <a:pt x="76200" y="85725"/>
                  </a:cubicBezTo>
                  <a:cubicBezTo>
                    <a:pt x="72496" y="50800"/>
                    <a:pt x="73025" y="0"/>
                    <a:pt x="73025" y="0"/>
                  </a:cubicBezTo>
                </a:path>
              </a:pathLst>
            </a:custGeom>
            <a:ln w="19050">
              <a:solidFill>
                <a:schemeClr val="tx1"/>
              </a:solidFill>
            </a:ln>
            <a:effectLst>
              <a:outerShdw blurRad="40000" dist="32639" dir="100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7" name="Straight Connector 166"/>
            <p:cNvCxnSpPr/>
            <p:nvPr/>
          </p:nvCxnSpPr>
          <p:spPr>
            <a:xfrm rot="5400000">
              <a:off x="6871358" y="4420406"/>
              <a:ext cx="88122" cy="1590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40000" dist="32639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6914624" y="4455982"/>
              <a:ext cx="84447" cy="50537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40000" dist="32639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16200000" flipH="1">
              <a:off x="7396341" y="3944106"/>
              <a:ext cx="67468" cy="4435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7300388" y="3969063"/>
              <a:ext cx="6191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V="1">
              <a:off x="7331343" y="4003282"/>
              <a:ext cx="35720" cy="7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/>
        </p:nvGrpSpPr>
        <p:grpSpPr>
          <a:xfrm>
            <a:off x="5736506" y="4183523"/>
            <a:ext cx="827341" cy="660237"/>
            <a:chOff x="5755599" y="4714541"/>
            <a:chExt cx="827341" cy="660237"/>
          </a:xfrm>
        </p:grpSpPr>
        <p:sp>
          <p:nvSpPr>
            <p:cNvPr id="177" name="Arc 176"/>
            <p:cNvSpPr/>
            <p:nvPr/>
          </p:nvSpPr>
          <p:spPr>
            <a:xfrm rot="20856685">
              <a:off x="6126459" y="4714541"/>
              <a:ext cx="456481" cy="660237"/>
            </a:xfrm>
            <a:prstGeom prst="arc">
              <a:avLst>
                <a:gd name="adj1" fmla="val 11005528"/>
                <a:gd name="adj2" fmla="val 21548159"/>
              </a:avLst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Arc 177"/>
            <p:cNvSpPr/>
            <p:nvPr/>
          </p:nvSpPr>
          <p:spPr>
            <a:xfrm rot="9941458">
              <a:off x="5846039" y="4937479"/>
              <a:ext cx="85803" cy="221103"/>
            </a:xfrm>
            <a:prstGeom prst="arc">
              <a:avLst>
                <a:gd name="adj1" fmla="val 11005528"/>
                <a:gd name="adj2" fmla="val 0"/>
              </a:avLst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Arc 178"/>
            <p:cNvSpPr/>
            <p:nvPr/>
          </p:nvSpPr>
          <p:spPr>
            <a:xfrm rot="20673755">
              <a:off x="5755599" y="4923696"/>
              <a:ext cx="179793" cy="306499"/>
            </a:xfrm>
            <a:prstGeom prst="arc">
              <a:avLst>
                <a:gd name="adj1" fmla="val 11005528"/>
                <a:gd name="adj2" fmla="val 0"/>
              </a:avLst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Arc 179"/>
            <p:cNvSpPr/>
            <p:nvPr/>
          </p:nvSpPr>
          <p:spPr>
            <a:xfrm rot="20921661">
              <a:off x="5864793" y="4836519"/>
              <a:ext cx="342642" cy="494407"/>
            </a:xfrm>
            <a:prstGeom prst="arc">
              <a:avLst>
                <a:gd name="adj1" fmla="val 11005528"/>
                <a:gd name="adj2" fmla="val 0"/>
              </a:avLst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Arc 180"/>
            <p:cNvSpPr/>
            <p:nvPr/>
          </p:nvSpPr>
          <p:spPr>
            <a:xfrm rot="9941458">
              <a:off x="6117520" y="4928721"/>
              <a:ext cx="85803" cy="221103"/>
            </a:xfrm>
            <a:prstGeom prst="arc">
              <a:avLst>
                <a:gd name="adj1" fmla="val 11005528"/>
                <a:gd name="adj2" fmla="val 0"/>
              </a:avLst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7566243" y="4004733"/>
            <a:ext cx="401753" cy="345046"/>
            <a:chOff x="7575435" y="4285085"/>
            <a:chExt cx="403225" cy="261290"/>
          </a:xfrm>
        </p:grpSpPr>
        <p:sp>
          <p:nvSpPr>
            <p:cNvPr id="182" name="Freeform 181"/>
            <p:cNvSpPr/>
            <p:nvPr/>
          </p:nvSpPr>
          <p:spPr>
            <a:xfrm>
              <a:off x="7575435" y="4532735"/>
              <a:ext cx="133350" cy="13640"/>
            </a:xfrm>
            <a:custGeom>
              <a:avLst/>
              <a:gdLst>
                <a:gd name="connsiteX0" fmla="*/ 0 w 133350"/>
                <a:gd name="connsiteY0" fmla="*/ 0 h 13640"/>
                <a:gd name="connsiteX1" fmla="*/ 88900 w 133350"/>
                <a:gd name="connsiteY1" fmla="*/ 12700 h 13640"/>
                <a:gd name="connsiteX2" fmla="*/ 133350 w 133350"/>
                <a:gd name="connsiteY2" fmla="*/ 12700 h 1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3640">
                  <a:moveTo>
                    <a:pt x="0" y="0"/>
                  </a:moveTo>
                  <a:cubicBezTo>
                    <a:pt x="33337" y="5291"/>
                    <a:pt x="66675" y="10583"/>
                    <a:pt x="88900" y="12700"/>
                  </a:cubicBezTo>
                  <a:cubicBezTo>
                    <a:pt x="111125" y="14817"/>
                    <a:pt x="133350" y="12700"/>
                    <a:pt x="133350" y="12700"/>
                  </a:cubicBez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Freeform 182"/>
            <p:cNvSpPr/>
            <p:nvPr/>
          </p:nvSpPr>
          <p:spPr>
            <a:xfrm>
              <a:off x="7816735" y="4285085"/>
              <a:ext cx="161925" cy="261289"/>
            </a:xfrm>
            <a:custGeom>
              <a:avLst/>
              <a:gdLst>
                <a:gd name="connsiteX0" fmla="*/ 0 w 174625"/>
                <a:gd name="connsiteY0" fmla="*/ 234950 h 234950"/>
                <a:gd name="connsiteX1" fmla="*/ 53975 w 174625"/>
                <a:gd name="connsiteY1" fmla="*/ 212725 h 234950"/>
                <a:gd name="connsiteX2" fmla="*/ 104775 w 174625"/>
                <a:gd name="connsiteY2" fmla="*/ 180975 h 234950"/>
                <a:gd name="connsiteX3" fmla="*/ 142875 w 174625"/>
                <a:gd name="connsiteY3" fmla="*/ 123825 h 234950"/>
                <a:gd name="connsiteX4" fmla="*/ 165100 w 174625"/>
                <a:gd name="connsiteY4" fmla="*/ 60325 h 234950"/>
                <a:gd name="connsiteX5" fmla="*/ 174625 w 174625"/>
                <a:gd name="connsiteY5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625" h="234950">
                  <a:moveTo>
                    <a:pt x="0" y="234950"/>
                  </a:moveTo>
                  <a:cubicBezTo>
                    <a:pt x="18256" y="228335"/>
                    <a:pt x="36513" y="221721"/>
                    <a:pt x="53975" y="212725"/>
                  </a:cubicBezTo>
                  <a:cubicBezTo>
                    <a:pt x="71438" y="203729"/>
                    <a:pt x="89958" y="195792"/>
                    <a:pt x="104775" y="180975"/>
                  </a:cubicBezTo>
                  <a:cubicBezTo>
                    <a:pt x="119592" y="166158"/>
                    <a:pt x="132821" y="143933"/>
                    <a:pt x="142875" y="123825"/>
                  </a:cubicBezTo>
                  <a:cubicBezTo>
                    <a:pt x="152929" y="103717"/>
                    <a:pt x="159808" y="80962"/>
                    <a:pt x="165100" y="60325"/>
                  </a:cubicBezTo>
                  <a:cubicBezTo>
                    <a:pt x="170392" y="39688"/>
                    <a:pt x="174625" y="0"/>
                    <a:pt x="174625" y="0"/>
                  </a:cubicBez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3" name="TextBox 192"/>
          <p:cNvSpPr txBox="1"/>
          <p:nvPr/>
        </p:nvSpPr>
        <p:spPr>
          <a:xfrm>
            <a:off x="3715459" y="3781197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 MeV </a:t>
            </a:r>
            <a:r>
              <a:rPr lang="en-US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9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aseline="30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endParaRPr lang="en-US" sz="2000" baseline="30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195" name="Straight Arrow Connector 194"/>
          <p:cNvCxnSpPr>
            <a:stCxn id="193" idx="3"/>
          </p:cNvCxnSpPr>
          <p:nvPr/>
        </p:nvCxnSpPr>
        <p:spPr>
          <a:xfrm>
            <a:off x="5156879" y="3981252"/>
            <a:ext cx="818372" cy="317097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25396" y="5378089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 Stopping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5213566" y="5700468"/>
            <a:ext cx="2472894" cy="53091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 rtlCol="0">
            <a:spAutoFit/>
          </a:bodyPr>
          <a:lstStyle/>
          <a:p>
            <a:pPr marL="119063" indent="-119063">
              <a:spcBef>
                <a:spcPts val="3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FF0066"/>
                </a:solidFill>
              </a:rPr>
              <a:t>~ 0.0019 stopped </a:t>
            </a:r>
            <a:r>
              <a:rPr lang="en-US" sz="1600" dirty="0" smtClean="0">
                <a:solidFill>
                  <a:srgbClr val="FF0066"/>
                </a:solidFill>
                <a:latin typeface="Symbol" charset="2"/>
                <a:cs typeface="Symbol" charset="2"/>
              </a:rPr>
              <a:t>m</a:t>
            </a:r>
            <a:r>
              <a:rPr lang="en-US" sz="1600" baseline="30000" dirty="0" smtClean="0">
                <a:solidFill>
                  <a:srgbClr val="FF0066"/>
                </a:solidFill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solidFill>
                  <a:srgbClr val="FF0066"/>
                </a:solidFill>
                <a:cs typeface="Symbol" charset="2"/>
              </a:rPr>
              <a:t>/POT</a:t>
            </a:r>
            <a:endParaRPr lang="en-US" sz="1600" dirty="0" smtClean="0">
              <a:solidFill>
                <a:srgbClr val="FF0066"/>
              </a:solidFill>
            </a:endParaRPr>
          </a:p>
          <a:p>
            <a:pPr marL="119063" indent="-119063">
              <a:spcBef>
                <a:spcPts val="3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FF0066"/>
                </a:solidFill>
              </a:rPr>
              <a:t>10</a:t>
            </a:r>
            <a:r>
              <a:rPr lang="en-US" sz="1600" baseline="30000" dirty="0" smtClean="0">
                <a:solidFill>
                  <a:srgbClr val="FF0066"/>
                </a:solidFill>
              </a:rPr>
              <a:t>10</a:t>
            </a:r>
            <a:r>
              <a:rPr lang="en-US" sz="1600" dirty="0" smtClean="0">
                <a:solidFill>
                  <a:srgbClr val="FF0066"/>
                </a:solidFill>
              </a:rPr>
              <a:t> Hz of stopped muons</a:t>
            </a:r>
            <a:endParaRPr lang="en-US" sz="1600" dirty="0">
              <a:solidFill>
                <a:srgbClr val="FF0066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230034" y="3468654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1110942" y="4282554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0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022E-16 L -0.23351 0.11944 " pathEditMode="fixed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4" y="597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09774 -0.02477 L 0.10816 -0.02593 L 0.12916 -0.02986 L 0.14861 -0.03079 L 0.16718 -0.02986 L 0.18663 -0.02778 L 0.20451 -0.02176 L 0.21875 -0.01482 L 0.23055 -0.00787 L 0.23732 -0.00394 L 0.2493 0.00694 L 0.26198 0.02291 L 0.27621 0.0449 L 0.28732 0.05185 L 0.29861 0.05671 L 0.31267 0.0618 L 0.3276 0.06481 L 0.34479 0.06666 L 0.35746 0.06782 L 0.37691 0.06666 L 0.39253 0.06481 L 0.40451 0.06065 L 0.50156 0.03495 " pathEditMode="relative" ptsTypes="AAAAAAAAAAAAAAAAAAAAAAAA">
                                      <p:cBhvr>
                                        <p:cTn id="7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4" grpId="0"/>
      <p:bldP spid="15" grpId="0" animBg="1"/>
      <p:bldP spid="17" grpId="0" animBg="1"/>
      <p:bldP spid="18" grpId="0" animBg="1"/>
      <p:bldP spid="22" grpId="0"/>
      <p:bldP spid="24" grpId="0"/>
      <p:bldP spid="193" grpId="0"/>
      <p:bldP spid="19" grpId="0"/>
      <p:bldP spid="204" grpId="0" animBg="1"/>
      <p:bldP spid="3" grpId="0" animBg="1"/>
      <p:bldP spid="1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2188"/>
            <a:ext cx="7010400" cy="619332"/>
          </a:xfrm>
        </p:spPr>
        <p:txBody>
          <a:bodyPr/>
          <a:lstStyle/>
          <a:p>
            <a:r>
              <a:rPr lang="en-US" dirty="0" smtClean="0"/>
              <a:t>Stopping Muons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Nov. 19,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Werkema | Mu2e Project &amp; Delivery Ring RF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60A5-DDDC-4F6E-8F18-BA616011D04C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 descr="mu2edisk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37332" r="8605" b="49337"/>
          <a:stretch/>
        </p:blipFill>
        <p:spPr>
          <a:xfrm>
            <a:off x="0" y="967890"/>
            <a:ext cx="6106838" cy="132757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30" y="1391646"/>
            <a:ext cx="2971800" cy="254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728151" y="1701698"/>
            <a:ext cx="3358449" cy="1151674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24794" y="1701698"/>
            <a:ext cx="4000006" cy="593766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8778" y="3701849"/>
            <a:ext cx="160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Captured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1050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</a:t>
            </a:r>
            <a:r>
              <a:rPr lang="en-US" sz="2000" i="1" baseline="30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 </a:t>
            </a:r>
          </a:p>
          <a:p>
            <a:pPr algn="ctr">
              <a:spcBef>
                <a:spcPts val="0"/>
              </a:spcBef>
            </a:pPr>
            <a:r>
              <a:rPr lang="en-US" sz="1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i="1" baseline="-25000" dirty="0">
                <a:solidFill>
                  <a:srgbClr val="0000FF"/>
                </a:solidFill>
                <a:sym typeface="Symbol"/>
              </a:rPr>
              <a:t></a:t>
            </a:r>
            <a:r>
              <a:rPr lang="en-US" sz="1600" dirty="0">
                <a:solidFill>
                  <a:srgbClr val="0000FF"/>
                </a:solidFill>
              </a:rPr>
              <a:t> = 105 </a:t>
            </a:r>
            <a:r>
              <a:rPr lang="en-US" sz="1600" dirty="0" smtClean="0">
                <a:solidFill>
                  <a:srgbClr val="0000FF"/>
                </a:solidFill>
              </a:rPr>
              <a:t>MeV/c</a:t>
            </a:r>
            <a:r>
              <a:rPr lang="en-US" sz="1600" baseline="30000" dirty="0" smtClean="0">
                <a:solidFill>
                  <a:srgbClr val="0000FF"/>
                </a:solidFill>
              </a:rPr>
              <a:t>2</a:t>
            </a:r>
            <a:endParaRPr lang="en-US" sz="1600" baseline="30000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54723" y="3835274"/>
            <a:ext cx="2521635" cy="1474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Mu2e muon stopping target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14300" indent="-1143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17 Al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foil disks (200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m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thick)</a:t>
            </a:r>
          </a:p>
          <a:p>
            <a:pPr marL="114300" indent="-1143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Disk radii decrease from 83 mm to 65 mm in downstream direction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128778" y="4436716"/>
            <a:ext cx="6272892" cy="1793398"/>
          </a:xfr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91440">
            <a:noAutofit/>
          </a:bodyPr>
          <a:lstStyle/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effectLst/>
              </a:rPr>
              <a:t>A muon that is stopped in the Mu2e target </a:t>
            </a:r>
            <a:r>
              <a:rPr lang="en-US" sz="1600" dirty="0">
                <a:effectLst/>
              </a:rPr>
              <a:t>is captured into an atomic orbital state of an aluminum </a:t>
            </a:r>
            <a:r>
              <a:rPr lang="en-US" sz="1600" dirty="0" smtClean="0">
                <a:effectLst/>
              </a:rPr>
              <a:t>nucleus</a:t>
            </a:r>
            <a:endParaRPr lang="en-US" sz="1600" dirty="0">
              <a:solidFill>
                <a:srgbClr val="FF0000"/>
              </a:solidFill>
              <a:effectLst/>
            </a:endParaRPr>
          </a:p>
          <a:p>
            <a:pPr marL="228600" indent="-228600">
              <a:spcBef>
                <a:spcPts val="600"/>
              </a:spcBef>
            </a:pPr>
            <a:r>
              <a:rPr lang="en-US" sz="1600" dirty="0">
                <a:effectLst/>
              </a:rPr>
              <a:t>The muon quickly (≲ psec) </a:t>
            </a:r>
            <a:r>
              <a:rPr lang="en-US" sz="1600" dirty="0" smtClean="0">
                <a:effectLst/>
              </a:rPr>
              <a:t>transitions </a:t>
            </a:r>
            <a:r>
              <a:rPr lang="en-US" sz="1600" dirty="0">
                <a:effectLst/>
              </a:rPr>
              <a:t>to </a:t>
            </a:r>
            <a:r>
              <a:rPr lang="en-US" sz="1600" dirty="0" smtClean="0"/>
              <a:t>the </a:t>
            </a:r>
            <a:r>
              <a:rPr lang="en-US" sz="1600" dirty="0" smtClean="0">
                <a:effectLst/>
              </a:rPr>
              <a:t>1S </a:t>
            </a:r>
            <a:r>
              <a:rPr lang="en-US" sz="1600" dirty="0">
                <a:effectLst/>
              </a:rPr>
              <a:t>state where its wave-function overlaps the </a:t>
            </a:r>
            <a:r>
              <a:rPr lang="en-US" sz="1600" dirty="0" smtClean="0">
                <a:effectLst/>
              </a:rPr>
              <a:t>nucleus</a:t>
            </a:r>
            <a:r>
              <a:rPr lang="en-US" sz="1600" dirty="0">
                <a:solidFill>
                  <a:srgbClr val="FF0000"/>
                </a:solidFill>
              </a:rPr>
              <a:t> *</a:t>
            </a:r>
            <a:endParaRPr lang="en-US" sz="1600" dirty="0" smtClean="0">
              <a:effectLst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*</a:t>
            </a:r>
            <a:r>
              <a:rPr lang="en-US" sz="1400" dirty="0" smtClean="0">
                <a:solidFill>
                  <a:srgbClr val="FF0000"/>
                </a:solidFill>
              </a:rPr>
              <a:t>A stopping target monitor measures detects the photons emitted during these atomic transitions – measuring the denominator of 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l-GR" sz="1400" i="1" baseline="-25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US" sz="1400" i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1600" i="1" baseline="-250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74442" y="2756663"/>
            <a:ext cx="2286000" cy="1331972"/>
            <a:chOff x="1082749" y="2519779"/>
            <a:chExt cx="2286000" cy="1331972"/>
          </a:xfrm>
        </p:grpSpPr>
        <p:grpSp>
          <p:nvGrpSpPr>
            <p:cNvPr id="17" name="Group 16"/>
            <p:cNvGrpSpPr/>
            <p:nvPr/>
          </p:nvGrpSpPr>
          <p:grpSpPr>
            <a:xfrm>
              <a:off x="1082749" y="2519779"/>
              <a:ext cx="2286000" cy="1331972"/>
              <a:chOff x="5557110" y="2153414"/>
              <a:chExt cx="2286000" cy="1331972"/>
            </a:xfrm>
          </p:grpSpPr>
          <p:pic>
            <p:nvPicPr>
              <p:cNvPr id="18" name="Content Placeholder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1514" y="2153414"/>
                <a:ext cx="1331972" cy="1331972"/>
              </a:xfrm>
              <a:prstGeom prst="rect">
                <a:avLst/>
              </a:prstGeom>
            </p:spPr>
          </p:pic>
          <p:grpSp>
            <p:nvGrpSpPr>
              <p:cNvPr id="19" name="Group 18"/>
              <p:cNvGrpSpPr/>
              <p:nvPr/>
            </p:nvGrpSpPr>
            <p:grpSpPr>
              <a:xfrm flipV="1">
                <a:off x="5557110" y="2438400"/>
                <a:ext cx="2286000" cy="762000"/>
                <a:chOff x="5562600" y="2438400"/>
                <a:chExt cx="2286000" cy="762000"/>
              </a:xfrm>
            </p:grpSpPr>
            <p:sp>
              <p:nvSpPr>
                <p:cNvPr id="22" name="Arc 21"/>
                <p:cNvSpPr/>
                <p:nvPr/>
              </p:nvSpPr>
              <p:spPr>
                <a:xfrm>
                  <a:off x="5638800" y="2438400"/>
                  <a:ext cx="2209800" cy="762000"/>
                </a:xfrm>
                <a:prstGeom prst="arc">
                  <a:avLst>
                    <a:gd name="adj1" fmla="val 14641536"/>
                    <a:gd name="adj2" fmla="val 0"/>
                  </a:avLst>
                </a:prstGeom>
                <a:ln w="25400"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Arc 22"/>
                <p:cNvSpPr/>
                <p:nvPr/>
              </p:nvSpPr>
              <p:spPr>
                <a:xfrm flipH="1">
                  <a:off x="5562600" y="2438400"/>
                  <a:ext cx="2209800" cy="762000"/>
                </a:xfrm>
                <a:prstGeom prst="arc">
                  <a:avLst>
                    <a:gd name="adj1" fmla="val 16761934"/>
                    <a:gd name="adj2" fmla="val 113760"/>
                  </a:avLst>
                </a:prstGeom>
                <a:ln w="25400"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0" name="Arc 19"/>
              <p:cNvSpPr/>
              <p:nvPr/>
            </p:nvSpPr>
            <p:spPr>
              <a:xfrm>
                <a:off x="5633310" y="2438400"/>
                <a:ext cx="2209800" cy="762000"/>
              </a:xfrm>
              <a:prstGeom prst="arc">
                <a:avLst>
                  <a:gd name="adj1" fmla="val 19023763"/>
                  <a:gd name="adj2" fmla="val 0"/>
                </a:avLst>
              </a:prstGeom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Arc 20"/>
              <p:cNvSpPr/>
              <p:nvPr/>
            </p:nvSpPr>
            <p:spPr>
              <a:xfrm flipH="1">
                <a:off x="5557110" y="2438400"/>
                <a:ext cx="2209800" cy="762000"/>
              </a:xfrm>
              <a:prstGeom prst="arc">
                <a:avLst>
                  <a:gd name="adj1" fmla="val 19431644"/>
                  <a:gd name="adj2" fmla="val 0"/>
                </a:avLst>
              </a:prstGeom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144208" y="3248024"/>
              <a:ext cx="299321" cy="342558"/>
              <a:chOff x="1144208" y="3248024"/>
              <a:chExt cx="299321" cy="342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68" t="27759" r="25179" b="16234"/>
              <a:stretch/>
            </p:blipFill>
            <p:spPr>
              <a:xfrm>
                <a:off x="1144208" y="3267417"/>
                <a:ext cx="299321" cy="323165"/>
              </a:xfrm>
              <a:prstGeom prst="rect">
                <a:avLst/>
              </a:prstGeom>
              <a:effectLst/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167812" y="3248024"/>
                <a:ext cx="2757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en-US" sz="18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</a:t>
                </a:r>
                <a:r>
                  <a:rPr lang="en-US" sz="11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 </a:t>
                </a:r>
                <a:r>
                  <a:rPr lang="en-US" sz="2000" i="1" baseline="30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</a:t>
                </a:r>
                <a:r>
                  <a:rPr lang="en-US" sz="2000" dirty="0" smtClean="0"/>
                  <a:t> 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572866" y="2402720"/>
            <a:ext cx="1425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Aluminum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Nucleus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Straight Connector 29"/>
          <p:cNvCxnSpPr>
            <a:endCxn id="18" idx="0"/>
          </p:cNvCxnSpPr>
          <p:nvPr/>
        </p:nvCxnSpPr>
        <p:spPr>
          <a:xfrm flipH="1" flipV="1">
            <a:off x="2184832" y="2756663"/>
            <a:ext cx="4843827" cy="172847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8" idx="2"/>
          </p:cNvCxnSpPr>
          <p:nvPr/>
        </p:nvCxnSpPr>
        <p:spPr>
          <a:xfrm flipH="1">
            <a:off x="2184832" y="2929509"/>
            <a:ext cx="4843827" cy="115912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 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D-2 Review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D-2 Review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D-2 Review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 Template</Template>
  <TotalTime>34982</TotalTime>
  <Words>4463</Words>
  <Application>Microsoft Office PowerPoint</Application>
  <PresentationFormat>On-screen Show (4:3)</PresentationFormat>
  <Paragraphs>921</Paragraphs>
  <Slides>57</Slides>
  <Notes>57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80" baseType="lpstr">
      <vt:lpstr>MS PGothic</vt:lpstr>
      <vt:lpstr>Batang</vt:lpstr>
      <vt:lpstr>Cambria</vt:lpstr>
      <vt:lpstr>Wingdings</vt:lpstr>
      <vt:lpstr>Times New Roman</vt:lpstr>
      <vt:lpstr>Helvetica</vt:lpstr>
      <vt:lpstr>Arial</vt:lpstr>
      <vt:lpstr>Century Gothic</vt:lpstr>
      <vt:lpstr>MS PGothic</vt:lpstr>
      <vt:lpstr>Symbol</vt:lpstr>
      <vt:lpstr>MS Mincho</vt:lpstr>
      <vt:lpstr>Cambria Math</vt:lpstr>
      <vt:lpstr>Calibri</vt:lpstr>
      <vt:lpstr>Informal Roman</vt:lpstr>
      <vt:lpstr>Geneva</vt:lpstr>
      <vt:lpstr>Vani</vt:lpstr>
      <vt:lpstr>Courier New</vt:lpstr>
      <vt:lpstr>Fermilab Template</vt:lpstr>
      <vt:lpstr>Fermilab: Footer Only</vt:lpstr>
      <vt:lpstr>CD-2 Review</vt:lpstr>
      <vt:lpstr>1_CD-2 Review</vt:lpstr>
      <vt:lpstr>2_CD-2 Review</vt:lpstr>
      <vt:lpstr>Equation</vt:lpstr>
      <vt:lpstr>Mu2e Project &amp; Delivery Ring RF Overview</vt:lpstr>
      <vt:lpstr>Outline</vt:lpstr>
      <vt:lpstr>PowerPoint Presentation</vt:lpstr>
      <vt:lpstr>Charged Lepton Flavor Violation</vt:lpstr>
      <vt:lpstr>Experimental Signature of m - N  e N</vt:lpstr>
      <vt:lpstr>What We (Plan to) Measure</vt:lpstr>
      <vt:lpstr>Results of Previous CLFV Searches</vt:lpstr>
      <vt:lpstr>Mu2e Apparatus</vt:lpstr>
      <vt:lpstr>Stopping Muons</vt:lpstr>
      <vt:lpstr>PowerPoint Presentation</vt:lpstr>
      <vt:lpstr>Mu2e Proton Delivery</vt:lpstr>
      <vt:lpstr>Accelerator Timeline for Mu2e Proton Beam Delivery</vt:lpstr>
      <vt:lpstr>Beam Micro-structure</vt:lpstr>
      <vt:lpstr>The Muon Campus</vt:lpstr>
      <vt:lpstr>DOE Projects, AIPs, GPPs</vt:lpstr>
      <vt:lpstr>Muon Campus Upgrades Required for the Mu2e Experiment but not on the Mu2e Project</vt:lpstr>
      <vt:lpstr>PowerPoint Presentation</vt:lpstr>
      <vt:lpstr>Mu2e Accelerator Systems Scope Overview</vt:lpstr>
      <vt:lpstr>Mu2e Proton Beam Requirements</vt:lpstr>
      <vt:lpstr>External (M4) Beamline Layout</vt:lpstr>
      <vt:lpstr>The Mu2e Building</vt:lpstr>
      <vt:lpstr>Mu2e Proton Target Station</vt:lpstr>
      <vt:lpstr>PowerPoint Presentation</vt:lpstr>
      <vt:lpstr>Proton Beam Requirements (Revisited)</vt:lpstr>
      <vt:lpstr>Recycler and Delivery Ring RF Parameters</vt:lpstr>
      <vt:lpstr>Two Stage ESME Model</vt:lpstr>
      <vt:lpstr>Recycler RF Voltage Ramps</vt:lpstr>
      <vt:lpstr>Recycler RF Model – Time Distribution Waterfall during 2.5 MHz Bunch Formation</vt:lpstr>
      <vt:lpstr>Recycler Longitudinal Phase Space at Extraction Time for Bunch 2</vt:lpstr>
      <vt:lpstr>Recycler Proton Time Distributions at Extraction Time</vt:lpstr>
      <vt:lpstr>Recycler to Delivery Ring Synchronous Transfers</vt:lpstr>
      <vt:lpstr>Delivery Ring RF</vt:lpstr>
      <vt:lpstr>Delivery Ring Proton Time Distribution During Spill Animation</vt:lpstr>
      <vt:lpstr>Variation of RMS Energy and Time Width</vt:lpstr>
      <vt:lpstr>Variation of the Out-of-Time Fraction Over a 45 msec Spill</vt:lpstr>
      <vt:lpstr>The Average Beam Pulse at Extraction from the Delivery Ring – Time </vt:lpstr>
      <vt:lpstr>The Average Beam Pulse at Extraction from the Delivery Ring – Energy </vt:lpstr>
      <vt:lpstr>Extinction Performance</vt:lpstr>
      <vt:lpstr>PowerPoint Presentation</vt:lpstr>
      <vt:lpstr>PowerPoint Presentation</vt:lpstr>
      <vt:lpstr>PowerPoint Presentation</vt:lpstr>
      <vt:lpstr>PowerPoint Presentation</vt:lpstr>
      <vt:lpstr>Target Proton Beam Absorber Air Manifold</vt:lpstr>
      <vt:lpstr>Saturday, 17 October 2015</vt:lpstr>
      <vt:lpstr>Why Start Building Construction before Design is Complete?</vt:lpstr>
      <vt:lpstr>PowerPoint Presentation</vt:lpstr>
      <vt:lpstr>Mu2e Accelerator Schedule</vt:lpstr>
      <vt:lpstr>Significant Milestones</vt:lpstr>
      <vt:lpstr>Muon Campus Program Cost</vt:lpstr>
      <vt:lpstr>PowerPoint Presentation</vt:lpstr>
      <vt:lpstr>Conclusion</vt:lpstr>
      <vt:lpstr>PowerPoint Presentation</vt:lpstr>
      <vt:lpstr>Mu2e / NOvA Accelerator Timeline Model</vt:lpstr>
      <vt:lpstr>Fourier Components of Delivery Ring Beam at Injection</vt:lpstr>
      <vt:lpstr>Beam Loading Compensation</vt:lpstr>
      <vt:lpstr>Application of Beam Loading Compensation</vt:lpstr>
      <vt:lpstr>Delivery Ring Synchrotron Period as a Function of Dt</vt:lpstr>
    </vt:vector>
  </TitlesOfParts>
  <Company>Fermilab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Mu2e Project Overview</dc:title>
  <dc:creator>Steve Werkema</dc:creator>
  <cp:lastModifiedBy>Steve Werkema x2232,4370 08689N</cp:lastModifiedBy>
  <cp:revision>285</cp:revision>
  <cp:lastPrinted>2014-01-20T19:40:21Z</cp:lastPrinted>
  <dcterms:created xsi:type="dcterms:W3CDTF">2015-02-13T18:51:16Z</dcterms:created>
  <dcterms:modified xsi:type="dcterms:W3CDTF">2015-11-18T23:40:43Z</dcterms:modified>
</cp:coreProperties>
</file>