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9"/>
  </p:notesMasterIdLst>
  <p:handoutMasterIdLst>
    <p:handoutMasterId r:id="rId30"/>
  </p:handoutMasterIdLst>
  <p:sldIdLst>
    <p:sldId id="265" r:id="rId3"/>
    <p:sldId id="271" r:id="rId4"/>
    <p:sldId id="285" r:id="rId5"/>
    <p:sldId id="279" r:id="rId6"/>
    <p:sldId id="278" r:id="rId7"/>
    <p:sldId id="269" r:id="rId8"/>
    <p:sldId id="292" r:id="rId9"/>
    <p:sldId id="287" r:id="rId10"/>
    <p:sldId id="290" r:id="rId11"/>
    <p:sldId id="289" r:id="rId12"/>
    <p:sldId id="286" r:id="rId13"/>
    <p:sldId id="273" r:id="rId14"/>
    <p:sldId id="272" r:id="rId15"/>
    <p:sldId id="295" r:id="rId16"/>
    <p:sldId id="280" r:id="rId17"/>
    <p:sldId id="274" r:id="rId18"/>
    <p:sldId id="281" r:id="rId19"/>
    <p:sldId id="266" r:id="rId20"/>
    <p:sldId id="297" r:id="rId21"/>
    <p:sldId id="283" r:id="rId22"/>
    <p:sldId id="282" r:id="rId23"/>
    <p:sldId id="294" r:id="rId24"/>
    <p:sldId id="299" r:id="rId25"/>
    <p:sldId id="293" r:id="rId26"/>
    <p:sldId id="291" r:id="rId27"/>
    <p:sldId id="284" r:id="rId28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 Varghese x4803,5689 13675N" initials="PVx1" lastIdx="1" clrIdx="0">
    <p:extLst>
      <p:ext uri="{19B8F6BF-5375-455C-9EA6-DF929625EA0E}">
        <p15:presenceInfo xmlns:p15="http://schemas.microsoft.com/office/powerpoint/2012/main" userId="S-1-5-21-1644491937-1202660629-839522115-77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50" autoAdjust="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14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1-11T16:40:00.464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1" tIns="46581" rIns="93161" bIns="4658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wrap="square" lIns="93161" tIns="46581" rIns="93161" bIns="4658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11/18/2015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1" tIns="46581" rIns="93161" bIns="4658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wrap="square" lIns="93161" tIns="46581" rIns="93161" bIns="4658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1" tIns="46581" rIns="93161" bIns="4658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wrap="square" lIns="93161" tIns="46581" rIns="93161" bIns="4658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11/18/2015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1" tIns="46581" rIns="93161" bIns="46581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1" tIns="46581" rIns="93161" bIns="46581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1" tIns="46581" rIns="93161" bIns="4658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wrap="square" lIns="93161" tIns="46581" rIns="93161" bIns="4658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Delivery Ring LLRF system</a:t>
            </a:r>
            <a:b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for the Mu2e Project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P. Varghese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Delivery Ring LLRF system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19 Nov  2015</a:t>
            </a:r>
          </a:p>
          <a:p>
            <a:pPr eaLnBrk="1" hangingPunct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Delivery Ring Cavity Parameters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506420"/>
              </p:ext>
            </p:extLst>
          </p:nvPr>
        </p:nvGraphicFramePr>
        <p:xfrm>
          <a:off x="1900926" y="1169613"/>
          <a:ext cx="5567680" cy="2739396"/>
        </p:xfrm>
        <a:graphic>
          <a:graphicData uri="http://schemas.openxmlformats.org/drawingml/2006/table">
            <a:tbl>
              <a:tblPr firstRow="1" firstCol="1" bandRow="1"/>
              <a:tblGrid>
                <a:gridCol w="2225675"/>
                <a:gridCol w="1714500"/>
                <a:gridCol w="1627505"/>
              </a:tblGrid>
              <a:tr h="181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Harmonic Number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2.360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MHz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Peak Voltage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kV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Cavities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R/Q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Ω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Bandwidth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18.8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kHz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Constant τ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16.9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μs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90% Rise Time w DRF FB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μs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Cavity Power Loss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kW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 Amplifier Output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kW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08404" y="4315626"/>
            <a:ext cx="81147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2000 </a:t>
            </a:r>
            <a:r>
              <a:rPr lang="en-US" dirty="0" err="1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ft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, ½ ” </a:t>
            </a:r>
            <a:r>
              <a:rPr lang="en-US" dirty="0" err="1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Heliax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LDF4-58 cable from MI-60 to cavity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Cable attenuation 2 dB</a:t>
            </a: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6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Recycler </a:t>
            </a:r>
            <a:r>
              <a:rPr lang="en-US" dirty="0" smtClean="0"/>
              <a:t>Nova/Mu2e LLRF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37" y="1774961"/>
            <a:ext cx="2808000" cy="283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3" y="1774961"/>
            <a:ext cx="4800610" cy="2991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474" y="1237807"/>
            <a:ext cx="4086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Nova Recycler LLRF system</a:t>
            </a: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7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of DR LLRF Card into the Recycler VXI Crate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03057" y="3910455"/>
            <a:ext cx="79378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Backplane access to the ACNET control system for parameter settings and data acquisition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One crate permits tight </a:t>
            </a: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co-ordination </a:t>
            </a:r>
            <a:r>
              <a:rPr lang="en-US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RR-DR LLRF timing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Trigger Lines in backplane for timing signals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Mu2e specific sequence table messages in R6 PA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02" y="845107"/>
            <a:ext cx="4800610" cy="2991618"/>
          </a:xfrm>
        </p:spPr>
      </p:pic>
    </p:spTree>
    <p:extLst>
      <p:ext uri="{BB962C8B-B14F-4D97-AF65-F5344CB8AC3E}">
        <p14:creationId xmlns:p14="http://schemas.microsoft.com/office/powerpoint/2010/main" val="327676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Nova Recycler VXI LLRF system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450" y="1054875"/>
            <a:ext cx="6995860" cy="473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83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R6 </a:t>
            </a:r>
            <a:r>
              <a:rPr lang="en-US" dirty="0" smtClean="0"/>
              <a:t>User Interface for Various Operational Sequences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37" y="1042988"/>
            <a:ext cx="5867239" cy="4987925"/>
          </a:xfrm>
        </p:spPr>
      </p:pic>
    </p:spTree>
    <p:extLst>
      <p:ext uri="{BB962C8B-B14F-4D97-AF65-F5344CB8AC3E}">
        <p14:creationId xmlns:p14="http://schemas.microsoft.com/office/powerpoint/2010/main" val="369293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SOC MFC VXI FPGA Board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1026" name="Picture 2" descr="http://www-visualmedia.fnal.gov/VMS_Site/gallery/stillphotos/2015/0000/15-0039-01.h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" y="1136289"/>
            <a:ext cx="7481887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4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SOC MFC – LLRF card based on SOC FPGA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49" y="1042988"/>
            <a:ext cx="8023015" cy="4987925"/>
          </a:xfrm>
        </p:spPr>
      </p:pic>
    </p:spTree>
    <p:extLst>
      <p:ext uri="{BB962C8B-B14F-4D97-AF65-F5344CB8AC3E}">
        <p14:creationId xmlns:p14="http://schemas.microsoft.com/office/powerpoint/2010/main" val="37598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SOC MFC Front Panel Connectors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2050" name="Picture 2" descr="http://www-visualmedia.fnal.gov/VMS_Site/gallery/stillphotos/2015/0000/15-0039-09.h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54994"/>
            <a:ext cx="8672513" cy="225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837345" y="4077087"/>
            <a:ext cx="8546" cy="9485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605042" y="4077086"/>
            <a:ext cx="8546" cy="9485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134881" y="4077087"/>
            <a:ext cx="8546" cy="9485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827091" y="4077085"/>
            <a:ext cx="8546" cy="9485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48084" y="4229487"/>
            <a:ext cx="0" cy="7961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968664" y="4153285"/>
            <a:ext cx="0" cy="8723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450078" y="4077087"/>
            <a:ext cx="8546" cy="9485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327069" y="4059280"/>
            <a:ext cx="8546" cy="9485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133314" y="4077087"/>
            <a:ext cx="8546" cy="9485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316956" y="4059279"/>
            <a:ext cx="8546" cy="9485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68892" y="5170490"/>
            <a:ext cx="553998" cy="76399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8x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DAC</a:t>
            </a:r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79319" y="5177859"/>
            <a:ext cx="553998" cy="115026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DAC(diff)</a:t>
            </a:r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36784" y="5177572"/>
            <a:ext cx="430887" cy="8814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Triggers</a:t>
            </a:r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42605" y="5211791"/>
            <a:ext cx="430887" cy="85572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PCIe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4x</a:t>
            </a:r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28390" y="5201536"/>
            <a:ext cx="430887" cy="11433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Clock</a:t>
            </a:r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34634" y="5201535"/>
            <a:ext cx="430887" cy="101188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Ethernet</a:t>
            </a:r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46408" y="5253869"/>
            <a:ext cx="430887" cy="89056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 USB</a:t>
            </a:r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49903" y="5201535"/>
            <a:ext cx="430887" cy="11433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xvrs</a:t>
            </a:r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50070" y="5220051"/>
            <a:ext cx="553998" cy="109881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8x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ADC/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48503" y="5236276"/>
            <a:ext cx="553998" cy="76399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8x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162" y="921268"/>
            <a:ext cx="88376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Board can be used in a VXI crate with a slot0 controller for</a:t>
            </a:r>
          </a:p>
          <a:p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network access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Can also be used as a stand-alone NAD (network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attached 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device)</a:t>
            </a: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23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pt-BR" dirty="0"/>
              <a:t>Mu2e LLRF System Conceptual Design </a:t>
            </a: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11/19/2015</a:t>
            </a:r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P. Varghese </a:t>
            </a:r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| </a:t>
            </a:r>
            <a:r>
              <a:rPr lang="en-US" altLang="en-US" sz="1200" dirty="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Delivery Ring LLRF system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7" y="1042988"/>
            <a:ext cx="8223198" cy="4987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FPGA NCO </a:t>
            </a:r>
            <a:r>
              <a:rPr lang="en-US" dirty="0" smtClean="0"/>
              <a:t>Functional Block Diagram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585" y="918372"/>
            <a:ext cx="7166830" cy="2892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603" y="3810715"/>
            <a:ext cx="5209449" cy="24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3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of RF components and Delivery Ring LLRF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658" y="1055169"/>
            <a:ext cx="7060685" cy="51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NCO </a:t>
            </a:r>
            <a:r>
              <a:rPr lang="en-US" dirty="0"/>
              <a:t>Parameters and Output Frequency </a:t>
            </a:r>
            <a:r>
              <a:rPr lang="en-US" dirty="0" smtClean="0"/>
              <a:t>Response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957" y="983372"/>
            <a:ext cx="6734086" cy="511417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72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Beam Transfer Timing with Phase Alignment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87" y="1042988"/>
            <a:ext cx="8022138" cy="4987925"/>
          </a:xfrm>
        </p:spPr>
      </p:pic>
    </p:spTree>
    <p:extLst>
      <p:ext uri="{BB962C8B-B14F-4D97-AF65-F5344CB8AC3E}">
        <p14:creationId xmlns:p14="http://schemas.microsoft.com/office/powerpoint/2010/main" val="353826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Kicker Fire Sequence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87719"/>
            <a:ext cx="8672513" cy="102835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82552" y="3683238"/>
            <a:ext cx="83788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$A6 Beam extraction event encoded in the beam synch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clock at the next AA marker following the extraction pulse</a:t>
            </a:r>
          </a:p>
          <a:p>
            <a:endParaRPr lang="en-US" dirty="0" smtClea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Kicker fire timing control adjusts timing for the bunch</a:t>
            </a:r>
          </a:p>
          <a:p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spacing of 397ns between 2.5 </a:t>
            </a:r>
            <a:r>
              <a:rPr lang="en-US" dirty="0" err="1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Mhz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bunches</a:t>
            </a: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8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Recycler State for 8 bunch extraction to DR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37" y="1042988"/>
            <a:ext cx="5867239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307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Beam Phase and Radial Position </a:t>
            </a:r>
            <a:r>
              <a:rPr lang="en-US" dirty="0" smtClean="0"/>
              <a:t>Measurement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52" y="1042988"/>
            <a:ext cx="4546808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00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Phase and Radial Position Measurement Hardware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956" y="1042988"/>
            <a:ext cx="6661800" cy="49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3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3081" y="1043046"/>
            <a:ext cx="8106034" cy="4987867"/>
          </a:xfrm>
        </p:spPr>
        <p:txBody>
          <a:bodyPr anchor="ctr"/>
          <a:lstStyle/>
          <a:p>
            <a:r>
              <a:rPr lang="en-US" dirty="0" smtClean="0"/>
              <a:t>Delivery Ring LLRF and the Recycler 2.5 MHz LLRF systems are implemented in one VXI card located in the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same crate as the Recycler 53MHz LLRF system</a:t>
            </a:r>
          </a:p>
          <a:p>
            <a:endParaRPr lang="en-US" dirty="0"/>
          </a:p>
          <a:p>
            <a:r>
              <a:rPr lang="en-US" dirty="0" smtClean="0"/>
              <a:t>The Recycler 53MHz, Recycler 2.5 MHz and Delivery Ring LLRF systems are tightly integrated allowing for various operational sequences to be supported.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The existing ACNET primary application page R6 will 	include new messages to support machine sequences 	involving the three LLRF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7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503" y="103664"/>
            <a:ext cx="8686800" cy="641739"/>
          </a:xfrm>
        </p:spPr>
        <p:txBody>
          <a:bodyPr/>
          <a:lstStyle/>
          <a:p>
            <a:pPr algn="ctr"/>
            <a:r>
              <a:rPr lang="en-US" dirty="0" smtClean="0"/>
              <a:t>8 Booster cycles in MI cycle used for Mu2e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736" y="1547976"/>
            <a:ext cx="4867977" cy="330411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67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Modified Operating Scenario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418" y="1112221"/>
            <a:ext cx="3833887" cy="1588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554" y="2982665"/>
            <a:ext cx="3607846" cy="1577367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22" y="1248088"/>
            <a:ext cx="4568942" cy="376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5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Recycler Beam Manipulation for Mu2e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15649"/>
            <a:ext cx="8672513" cy="384260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91544" y="5674311"/>
            <a:ext cx="6077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2.5 </a:t>
            </a:r>
            <a:r>
              <a:rPr lang="en-US" dirty="0" err="1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Mhz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53 </a:t>
            </a:r>
            <a:r>
              <a:rPr lang="en-US" dirty="0" err="1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Mhz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buckets are aligned</a:t>
            </a: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3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Nova/Mu2e </a:t>
            </a:r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84" y="1042988"/>
            <a:ext cx="6472944" cy="4987925"/>
          </a:xfrm>
        </p:spPr>
      </p:pic>
    </p:spTree>
    <p:extLst>
      <p:ext uri="{BB962C8B-B14F-4D97-AF65-F5344CB8AC3E}">
        <p14:creationId xmlns:p14="http://schemas.microsoft.com/office/powerpoint/2010/main" val="5360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Recycler RF Voltage </a:t>
            </a:r>
            <a:r>
              <a:rPr lang="en-US" dirty="0" smtClean="0"/>
              <a:t>Ramps for Beam Manipulation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29350" y="4614728"/>
            <a:ext cx="79736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53 </a:t>
            </a:r>
            <a:r>
              <a:rPr lang="en-US" dirty="0" err="1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Mhz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RF linearly ramped down over 5 </a:t>
            </a:r>
            <a:r>
              <a:rPr lang="en-US" dirty="0" err="1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ms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interval</a:t>
            </a:r>
          </a:p>
          <a:p>
            <a:endParaRPr lang="en-US" dirty="0" smtClea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2.5 </a:t>
            </a:r>
            <a:r>
              <a:rPr lang="en-US" dirty="0" err="1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Mhz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RF adiabatically ramped  from 3 – 80 kV  over</a:t>
            </a:r>
          </a:p>
          <a:p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an interval of 90 </a:t>
            </a:r>
            <a:r>
              <a:rPr lang="en-US" dirty="0" err="1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ms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for coalescing</a:t>
            </a: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8441" y="956540"/>
            <a:ext cx="4887119" cy="34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5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Requirements for Mu2e Delivery Ring LLRF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8 booster cycles in MI cycle used to provide beam to</a:t>
            </a:r>
          </a:p>
          <a:p>
            <a:pPr marL="0" indent="0">
              <a:buNone/>
            </a:pPr>
            <a:r>
              <a:rPr lang="en-US" dirty="0" smtClean="0"/>
              <a:t>	the Delivery Ring</a:t>
            </a:r>
          </a:p>
          <a:p>
            <a:pPr marL="457200" indent="-457200">
              <a:buAutoNum type="arabicPeriod" startAt="2"/>
            </a:pPr>
            <a:r>
              <a:rPr lang="en-US" dirty="0" smtClean="0"/>
              <a:t>Two batches are captured in 53 MHz buckets. 53 MHz RF is</a:t>
            </a:r>
          </a:p>
          <a:p>
            <a:pPr marL="0" indent="0">
              <a:buNone/>
            </a:pPr>
            <a:r>
              <a:rPr lang="en-US" dirty="0" smtClean="0"/>
              <a:t>	ramped off and 2.5 MHz RF is ramped to 80 kV over 90ms</a:t>
            </a:r>
          </a:p>
          <a:p>
            <a:pPr marL="457200" indent="-457200">
              <a:buAutoNum type="arabicPeriod" startAt="3"/>
            </a:pPr>
            <a:r>
              <a:rPr lang="en-US" dirty="0" smtClean="0"/>
              <a:t>8, 2.5 </a:t>
            </a:r>
            <a:r>
              <a:rPr lang="en-US" dirty="0" err="1" smtClean="0"/>
              <a:t>Mhz</a:t>
            </a:r>
            <a:r>
              <a:rPr lang="en-US" dirty="0" smtClean="0"/>
              <a:t> bunches are transferred - one bunch at a time to</a:t>
            </a:r>
          </a:p>
          <a:p>
            <a:pPr marL="0" indent="0">
              <a:buNone/>
            </a:pPr>
            <a:r>
              <a:rPr lang="en-US" dirty="0" smtClean="0"/>
              <a:t>	the Delivery Ring</a:t>
            </a:r>
          </a:p>
          <a:p>
            <a:pPr marL="457200" indent="-457200">
              <a:buAutoNum type="arabicPeriod" startAt="4"/>
            </a:pPr>
            <a:r>
              <a:rPr lang="en-US" dirty="0" smtClean="0"/>
              <a:t>Extraction synch pulses provided for each bunch</a:t>
            </a:r>
          </a:p>
          <a:p>
            <a:pPr marL="457200" indent="-457200">
              <a:buAutoNum type="arabicPeriod" startAt="4"/>
            </a:pPr>
            <a:r>
              <a:rPr lang="en-US" dirty="0" smtClean="0"/>
              <a:t>Delivery Ring frequency of 2.36MHz is non-harmonically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related to the RR 2.5 </a:t>
            </a:r>
            <a:r>
              <a:rPr lang="en-US" dirty="0" err="1" smtClean="0"/>
              <a:t>MHz.</a:t>
            </a:r>
            <a:endParaRPr lang="en-US" dirty="0" smtClean="0"/>
          </a:p>
          <a:p>
            <a:pPr marL="457200" indent="-457200">
              <a:buAutoNum type="arabicPeriod" startAt="6"/>
            </a:pPr>
            <a:r>
              <a:rPr lang="en-US" dirty="0" smtClean="0"/>
              <a:t>The frequency drop must be handled by the LLRF system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while providing phase alignment at transfer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39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Recycler 2.5 MHz </a:t>
            </a:r>
            <a:r>
              <a:rPr lang="en-US" dirty="0"/>
              <a:t>Cavity Parameters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11/19/2015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Varghese | Delivery Ring LLRF system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5117439"/>
              </p:ext>
            </p:extLst>
          </p:nvPr>
        </p:nvGraphicFramePr>
        <p:xfrm>
          <a:off x="1788160" y="1400349"/>
          <a:ext cx="5567680" cy="2739396"/>
        </p:xfrm>
        <a:graphic>
          <a:graphicData uri="http://schemas.openxmlformats.org/drawingml/2006/table">
            <a:tbl>
              <a:tblPr firstRow="1" firstCol="1" bandRow="1"/>
              <a:tblGrid>
                <a:gridCol w="2225675"/>
                <a:gridCol w="1714500"/>
                <a:gridCol w="1627505"/>
              </a:tblGrid>
              <a:tr h="181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Harmonic Number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2.515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MHz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Peak Voltage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kV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Cavities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R/Q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Ω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Bandwidth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18.8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kHz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Constant τ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16.9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μs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90% Rise Time w DRF FB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μs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Cavity Power Loss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kW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 Amplifier Output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6x5.0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kW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08404" y="4315626"/>
            <a:ext cx="81401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5000 </a:t>
            </a:r>
            <a:r>
              <a:rPr lang="en-US" dirty="0" err="1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ft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, ½ ” </a:t>
            </a:r>
            <a:r>
              <a:rPr lang="en-US" dirty="0" err="1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Heliax</a:t>
            </a: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LDF4-58 cable from MI-60 to cavity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Cable attenuation 5.1 dB</a:t>
            </a: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64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9345</TotalTime>
  <Words>761</Words>
  <Application>Microsoft Office PowerPoint</Application>
  <PresentationFormat>On-screen Show (4:3)</PresentationFormat>
  <Paragraphs>228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ＭＳ Ｐゴシック</vt:lpstr>
      <vt:lpstr>ＭＳ Ｐゴシック</vt:lpstr>
      <vt:lpstr>Arial</vt:lpstr>
      <vt:lpstr>Calibri</vt:lpstr>
      <vt:lpstr>Geneva</vt:lpstr>
      <vt:lpstr>Helvetica</vt:lpstr>
      <vt:lpstr>Times New Roman</vt:lpstr>
      <vt:lpstr>Wingdings</vt:lpstr>
      <vt:lpstr>FNAL_TemplateMac_060514</vt:lpstr>
      <vt:lpstr>Fermilab: Footer Only</vt:lpstr>
      <vt:lpstr>Delivery Ring LLRF system for the Mu2e Project</vt:lpstr>
      <vt:lpstr>Location of RF components and Delivery Ring LLRF system</vt:lpstr>
      <vt:lpstr>8 Booster cycles in MI cycle used for Mu2e </vt:lpstr>
      <vt:lpstr>Modified Operating Scenario</vt:lpstr>
      <vt:lpstr>Recycler Beam Manipulation for Mu2e</vt:lpstr>
      <vt:lpstr>Nova/Mu2e Timeline</vt:lpstr>
      <vt:lpstr>Recycler RF Voltage Ramps for Beam Manipulation</vt:lpstr>
      <vt:lpstr>Requirements for Mu2e Delivery Ring LLRF</vt:lpstr>
      <vt:lpstr>Recycler 2.5 MHz Cavity Parameters</vt:lpstr>
      <vt:lpstr>Delivery Ring Cavity Parameters</vt:lpstr>
      <vt:lpstr>Recycler Nova/Mu2e LLRF system</vt:lpstr>
      <vt:lpstr>Integration of DR LLRF Card into the Recycler VXI Crate</vt:lpstr>
      <vt:lpstr>Nova Recycler VXI LLRF system </vt:lpstr>
      <vt:lpstr>R6 User Interface for Various Operational Sequences</vt:lpstr>
      <vt:lpstr>SOC MFC VXI FPGA Board</vt:lpstr>
      <vt:lpstr>SOC MFC – LLRF card based on SOC FPGA</vt:lpstr>
      <vt:lpstr>SOC MFC Front Panel Connectors</vt:lpstr>
      <vt:lpstr>Mu2e LLRF System Conceptual Design </vt:lpstr>
      <vt:lpstr>FPGA NCO Functional Block Diagram</vt:lpstr>
      <vt:lpstr>NCO Parameters and Output Frequency Response</vt:lpstr>
      <vt:lpstr>Beam Transfer Timing with Phase Alignment</vt:lpstr>
      <vt:lpstr>Kicker Fire Sequence</vt:lpstr>
      <vt:lpstr>Example Recycler State for 8 bunch extraction to DR</vt:lpstr>
      <vt:lpstr>Beam Phase and Radial Position Measurement</vt:lpstr>
      <vt:lpstr>Beam Phase and Radial Position Measurement Hardware</vt:lpstr>
      <vt:lpstr>Summary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Delivery Ring LLRF system</dc:title>
  <dc:creator>Philip Varghese x4803,5689 13675N</dc:creator>
  <cp:lastModifiedBy>Philip Varghese x4803,5689 13675N</cp:lastModifiedBy>
  <cp:revision>99</cp:revision>
  <cp:lastPrinted>2015-11-18T21:57:24Z</cp:lastPrinted>
  <dcterms:created xsi:type="dcterms:W3CDTF">2015-11-09T16:15:13Z</dcterms:created>
  <dcterms:modified xsi:type="dcterms:W3CDTF">2015-11-18T22:53:02Z</dcterms:modified>
</cp:coreProperties>
</file>