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35"/>
  </p:notesMasterIdLst>
  <p:handoutMasterIdLst>
    <p:handoutMasterId r:id="rId36"/>
  </p:handoutMasterIdLst>
  <p:sldIdLst>
    <p:sldId id="303" r:id="rId2"/>
    <p:sldId id="328" r:id="rId3"/>
    <p:sldId id="287" r:id="rId4"/>
    <p:sldId id="305" r:id="rId5"/>
    <p:sldId id="290" r:id="rId6"/>
    <p:sldId id="307" r:id="rId7"/>
    <p:sldId id="353" r:id="rId8"/>
    <p:sldId id="309" r:id="rId9"/>
    <p:sldId id="332" r:id="rId10"/>
    <p:sldId id="291" r:id="rId11"/>
    <p:sldId id="269" r:id="rId12"/>
    <p:sldId id="345" r:id="rId13"/>
    <p:sldId id="312" r:id="rId14"/>
    <p:sldId id="377" r:id="rId15"/>
    <p:sldId id="358" r:id="rId16"/>
    <p:sldId id="367" r:id="rId17"/>
    <p:sldId id="371" r:id="rId18"/>
    <p:sldId id="347" r:id="rId19"/>
    <p:sldId id="348" r:id="rId20"/>
    <p:sldId id="349" r:id="rId21"/>
    <p:sldId id="350" r:id="rId22"/>
    <p:sldId id="351" r:id="rId23"/>
    <p:sldId id="378" r:id="rId24"/>
    <p:sldId id="372" r:id="rId25"/>
    <p:sldId id="374" r:id="rId26"/>
    <p:sldId id="365" r:id="rId27"/>
    <p:sldId id="356" r:id="rId28"/>
    <p:sldId id="363" r:id="rId29"/>
    <p:sldId id="364" r:id="rId30"/>
    <p:sldId id="357" r:id="rId31"/>
    <p:sldId id="334" r:id="rId32"/>
    <p:sldId id="373" r:id="rId33"/>
    <p:sldId id="37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B68"/>
    <a:srgbClr val="FBBC1A"/>
    <a:srgbClr val="1A1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52" autoAdjust="0"/>
    <p:restoredTop sz="94660"/>
  </p:normalViewPr>
  <p:slideViewPr>
    <p:cSldViewPr snapToGrid="0" snapToObjects="1">
      <p:cViewPr varScale="1">
        <p:scale>
          <a:sx n="321" d="100"/>
          <a:sy n="321" d="100"/>
        </p:scale>
        <p:origin x="-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-262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373F8-9BFC-E74A-8071-779031B3518E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8CDE7-31D8-284A-91B3-6E682A04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9C779-9FDE-9247-9C58-C78A5DF0E592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BF29F-F010-DE4B-9CBC-3ED43C28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32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89AA7-CA03-DE46-92D6-F041402F7D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8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370A02-92BD-1B42-B450-65A82A5E809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912" tIns="46734" rIns="91912" bIns="46734"/>
          <a:lstStyle/>
          <a:p>
            <a:pPr eaLnBrk="1" hangingPunct="1">
              <a:buFontTx/>
              <a:buNone/>
            </a:pPr>
            <a:r>
              <a:rPr lang="en-US" sz="2400" dirty="0" smtClean="0">
                <a:latin typeface="Arial" charset="0"/>
              </a:rPr>
              <a:t>Note: </a:t>
            </a:r>
            <a:r>
              <a:rPr lang="en-US" sz="2000" dirty="0" smtClean="0">
                <a:latin typeface="Arial" charset="0"/>
              </a:rPr>
              <a:t>Present a non-proprietary technical presentation on the technology selected to be of interest by the audience (</a:t>
            </a:r>
            <a:r>
              <a:rPr lang="en-US" sz="2000" dirty="0" err="1" smtClean="0">
                <a:latin typeface="Arial" charset="0"/>
              </a:rPr>
              <a:t>Heliophysics</a:t>
            </a:r>
            <a:r>
              <a:rPr lang="en-US" sz="2000" dirty="0" smtClean="0">
                <a:latin typeface="Arial" charset="0"/>
              </a:rPr>
              <a:t> and Astrophysics).  Keep in mind your total presentation should be no more than 20 minutes allowing an additional 10 minutes for Q&amp;A.</a:t>
            </a:r>
          </a:p>
          <a:p>
            <a:pPr eaLnBrk="1" hangingPunct="1">
              <a:buFontTx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latin typeface="Arial" charset="0"/>
              </a:rPr>
              <a:t>Suggested talking points: 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Understanding of alignment with NASA </a:t>
            </a:r>
            <a:r>
              <a:rPr lang="en-US" sz="2000" dirty="0" err="1" smtClean="0">
                <a:latin typeface="Arial" charset="0"/>
              </a:rPr>
              <a:t>mission(s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Commercialization or government infusion plans/goals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Compare your technology to others in the marketplace or currently under development</a:t>
            </a:r>
          </a:p>
          <a:p>
            <a:pPr lvl="1" eaLnBrk="1" hangingPunct="1"/>
            <a:r>
              <a:rPr lang="en-US" sz="2000" dirty="0" smtClean="0">
                <a:latin typeface="Arial" charset="0"/>
              </a:rPr>
              <a:t>Business alliances/partnerships and/or synergy with NASA, Industry, academia, and  other government agencies.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BF29F-F010-DE4B-9CBC-3ED43C286E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5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FECCD-8B48-6741-94AB-9DF49EE764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02CF5-EEBC-4F41-B059-BAA9F24402A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6D28F-656F-374B-86B6-3F4E0CEAC48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9143998" cy="6858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9143999" cy="377890"/>
          </a:xfrm>
          <a:prstGeom prst="rect">
            <a:avLst/>
          </a:prstGeom>
          <a:gradFill flip="none" rotWithShape="1">
            <a:gsLst>
              <a:gs pos="20000">
                <a:srgbClr val="151B68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0" y="374714"/>
            <a:ext cx="9144000" cy="132080"/>
          </a:xfrm>
          <a:prstGeom prst="rect">
            <a:avLst/>
          </a:prstGeom>
          <a:gradFill flip="none" rotWithShape="1">
            <a:gsLst>
              <a:gs pos="30000">
                <a:srgbClr val="FBBC1A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415"/>
            <a:ext cx="380420" cy="382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2" y="0"/>
            <a:ext cx="450651" cy="383053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731572" y="27630"/>
            <a:ext cx="14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 Lab</a:t>
            </a:r>
            <a:r>
              <a:rPr lang="en-US" sz="800" b="0" i="0" baseline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 at UCSB</a:t>
            </a:r>
          </a:p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http://</a:t>
            </a:r>
            <a:r>
              <a:rPr lang="en-US" sz="800" b="0" i="0" dirty="0" err="1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mazinlab.org</a:t>
            </a:r>
            <a:endParaRPr lang="en-US" sz="800" b="0" i="0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9143999" cy="377890"/>
          </a:xfrm>
          <a:prstGeom prst="rect">
            <a:avLst/>
          </a:prstGeom>
          <a:gradFill flip="none" rotWithShape="1">
            <a:gsLst>
              <a:gs pos="20000">
                <a:srgbClr val="151B68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94" y="637953"/>
            <a:ext cx="8747475" cy="6022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374714"/>
            <a:ext cx="9144000" cy="132080"/>
          </a:xfrm>
          <a:prstGeom prst="rect">
            <a:avLst/>
          </a:prstGeom>
          <a:gradFill flip="none" rotWithShape="1">
            <a:gsLst>
              <a:gs pos="30000">
                <a:srgbClr val="FBBC1A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415"/>
            <a:ext cx="380420" cy="382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9415"/>
            <a:ext cx="9144000" cy="686741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2" y="0"/>
            <a:ext cx="450651" cy="38305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731572" y="27630"/>
            <a:ext cx="14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 Lab</a:t>
            </a:r>
            <a:r>
              <a:rPr lang="en-US" sz="800" b="0" i="0" baseline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 at UCSB</a:t>
            </a:r>
          </a:p>
          <a:p>
            <a:r>
              <a:rPr lang="en-US" sz="800" b="0" i="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http://</a:t>
            </a:r>
            <a:r>
              <a:rPr lang="en-US" sz="800" b="0" i="0" dirty="0" err="1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mazinlab.org</a:t>
            </a:r>
            <a:endParaRPr lang="en-US" sz="800" b="0" i="0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Medium"/>
              <a:cs typeface="Helvetica Neue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lang="en-US" sz="3000" kern="1200" dirty="0"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 Neue Medium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821" y="665185"/>
            <a:ext cx="4827371" cy="193749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dirty="0" smtClean="0"/>
              <a:t>Microwave </a:t>
            </a:r>
            <a:r>
              <a:rPr lang="en-US" sz="3200" dirty="0"/>
              <a:t>Kinetic Inductance Detectors for </a:t>
            </a:r>
            <a:r>
              <a:rPr lang="en-US" sz="3200" dirty="0" smtClean="0"/>
              <a:t>Dark Energy</a:t>
            </a:r>
            <a:endParaRPr lang="en-US" sz="3600" dirty="0" smtClean="0">
              <a:latin typeface="Franklin Gothic Book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6821" y="2911161"/>
            <a:ext cx="4827372" cy="8382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dirty="0" smtClean="0">
                <a:latin typeface="Century Gothic" charset="0"/>
              </a:rPr>
              <a:t>Ben Mazin, </a:t>
            </a:r>
            <a:r>
              <a:rPr lang="en-US" dirty="0" smtClean="0">
                <a:latin typeface="Century Gothic" charset="0"/>
              </a:rPr>
              <a:t>November </a:t>
            </a:r>
            <a:r>
              <a:rPr lang="en-US" dirty="0" smtClean="0">
                <a:latin typeface="Century Gothic" charset="0"/>
              </a:rPr>
              <a:t>2015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6821" y="3329790"/>
            <a:ext cx="4067901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The UVOIR MKID Team: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UCSB: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Ben Mazin, Seth Meeker, Matt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Strader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Paul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Szypryt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Gerhard Ulbricht, Alex Walter, Clint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Bocksteigel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Giulia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Collura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,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Neelay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Fruitwala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/>
            </a:r>
            <a:b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</a:b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JPL/IPAC: 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Bruce Bumble, Julian van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Eyken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/>
            </a:r>
            <a:b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</a:b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Oxford: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Kieran O’Brien, Rupert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Dodkins</a:t>
            </a: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/>
            </a:r>
            <a:b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</a:br>
            <a:r>
              <a:rPr lang="en-US" sz="16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Fermilab</a:t>
            </a:r>
            <a:r>
              <a:rPr lang="en-US" sz="1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: </a:t>
            </a: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Chris Stoughton, Juan Estrada, Gustavo </a:t>
            </a:r>
            <a:r>
              <a:rPr lang="en-US" sz="1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rowalliaUPC" pitchFamily="34" charset="0"/>
              </a:rPr>
              <a:t>Cancelo</a:t>
            </a:r>
            <a:endParaRPr lang="en-US" sz="1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BrowalliaUP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4722" y="6302536"/>
            <a:ext cx="4223791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Mazin Lab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@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05" y="6313811"/>
            <a:ext cx="722963" cy="369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951" y="6355767"/>
            <a:ext cx="1008555" cy="294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989" y="6313811"/>
            <a:ext cx="327933" cy="327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144" y="6278988"/>
            <a:ext cx="411970" cy="411970"/>
          </a:xfrm>
          <a:prstGeom prst="rect">
            <a:avLst/>
          </a:prstGeom>
        </p:spPr>
      </p:pic>
      <p:pic>
        <p:nvPicPr>
          <p:cNvPr id="10" name="Picture 9" descr="grenoble3-al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40" y="1101136"/>
            <a:ext cx="4252088" cy="498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Franklin Gothic Book" charset="0"/>
              </a:rPr>
              <a:t>Digital MKID Readout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948267"/>
            <a:ext cx="8770937" cy="51054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dirty="0"/>
              <a:t>Software Defined Radio (SDR) Overview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Leverages massive industry investment in ADCs/</a:t>
            </a:r>
            <a:r>
              <a:rPr lang="en-US" sz="1800" dirty="0" err="1"/>
              <a:t>FPGAs</a:t>
            </a:r>
            <a:endParaRPr lang="en-US" sz="1800" dirty="0"/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Generate frequency comb and </a:t>
            </a:r>
            <a:r>
              <a:rPr lang="en-US" sz="1800" dirty="0" err="1"/>
              <a:t>upconvert</a:t>
            </a:r>
            <a:r>
              <a:rPr lang="en-US" sz="1800" dirty="0"/>
              <a:t> to frequency of interest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Pass through MKID and amplify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 err="1"/>
              <a:t>Downconvert</a:t>
            </a:r>
            <a:r>
              <a:rPr lang="en-US" sz="1800" dirty="0"/>
              <a:t> and Digitize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“Channelize” signals in a powerful FPGA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1800" dirty="0"/>
              <a:t>Process pulses (optical/UV/X-ray) or just output time stream (</a:t>
            </a:r>
            <a:r>
              <a:rPr lang="en-US" sz="1800" dirty="0" err="1"/>
              <a:t>submm</a:t>
            </a:r>
            <a:r>
              <a:rPr lang="en-US" sz="1800" dirty="0"/>
              <a:t>)</a:t>
            </a:r>
          </a:p>
          <a:p>
            <a:pPr lvl="1" eaLnBrk="1" hangingPunct="1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2" name="Picture 1" descr="SDR-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63" y="3682298"/>
            <a:ext cx="8947492" cy="2574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39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284" y="-329455"/>
            <a:ext cx="7736436" cy="707345"/>
          </a:xfrm>
        </p:spPr>
        <p:txBody>
          <a:bodyPr/>
          <a:lstStyle/>
          <a:p>
            <a:r>
              <a:rPr lang="en-US" dirty="0" smtClean="0"/>
              <a:t>Current Readout System (Gen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36" y="818567"/>
            <a:ext cx="4857666" cy="56338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Dual 1 GSPS 16-bit DACs</a:t>
            </a:r>
          </a:p>
          <a:p>
            <a:r>
              <a:rPr lang="en-US" sz="2000" dirty="0" smtClean="0"/>
              <a:t>Dua</a:t>
            </a:r>
            <a:r>
              <a:rPr lang="en-US" sz="2000" dirty="0"/>
              <a:t>l</a:t>
            </a:r>
            <a:r>
              <a:rPr lang="en-US" sz="2000" dirty="0" smtClean="0"/>
              <a:t> 550 MSPS 12-bit ADCs</a:t>
            </a:r>
          </a:p>
          <a:p>
            <a:r>
              <a:rPr lang="en-US" sz="2000" dirty="0" smtClean="0"/>
              <a:t>ROACH with </a:t>
            </a:r>
            <a:r>
              <a:rPr lang="en-US" sz="2000" dirty="0" err="1" smtClean="0"/>
              <a:t>Virtex</a:t>
            </a:r>
            <a:r>
              <a:rPr lang="en-US" sz="2000" dirty="0" smtClean="0"/>
              <a:t> 5 SX95T </a:t>
            </a:r>
          </a:p>
          <a:p>
            <a:r>
              <a:rPr lang="en-US" sz="2000" dirty="0" smtClean="0"/>
              <a:t>Complete readout for 256 resonators in 550 MHz of bandwidth</a:t>
            </a:r>
          </a:p>
          <a:p>
            <a:r>
              <a:rPr lang="en-US" sz="2000" dirty="0" smtClean="0"/>
              <a:t>8 ROACH boards read out 2048 pix</a:t>
            </a:r>
          </a:p>
          <a:p>
            <a:r>
              <a:rPr lang="en-US" sz="2000" dirty="0" smtClean="0"/>
              <a:t>~$25/pixel (Gen2 - $5/pixel)</a:t>
            </a:r>
            <a:endParaRPr lang="en-US" sz="2000" dirty="0"/>
          </a:p>
        </p:txBody>
      </p:sp>
      <p:pic>
        <p:nvPicPr>
          <p:cNvPr id="4" name="Picture 3" descr="roach_adcdac_i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041" y="1270536"/>
            <a:ext cx="3276500" cy="4949281"/>
          </a:xfrm>
          <a:prstGeom prst="rect">
            <a:avLst/>
          </a:prstGeom>
        </p:spPr>
      </p:pic>
      <p:pic>
        <p:nvPicPr>
          <p:cNvPr id="5" name="Picture 4" descr="IMG_734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t="10162" r="16307" b="25849"/>
          <a:stretch/>
        </p:blipFill>
        <p:spPr>
          <a:xfrm>
            <a:off x="337444" y="3515663"/>
            <a:ext cx="4699693" cy="30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 2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4755136" cy="597569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Designed in collaboration with </a:t>
            </a:r>
            <a:r>
              <a:rPr lang="en-US" sz="1800" dirty="0" err="1" smtClean="0"/>
              <a:t>Fermilab</a:t>
            </a:r>
            <a:endParaRPr lang="en-US" sz="1800" dirty="0" smtClean="0"/>
          </a:p>
          <a:p>
            <a:r>
              <a:rPr lang="en-US" sz="1800" dirty="0" smtClean="0"/>
              <a:t>Based on Casper ROACH2 (</a:t>
            </a:r>
            <a:r>
              <a:rPr lang="en-US" sz="1800" dirty="0" err="1" smtClean="0"/>
              <a:t>Virtex</a:t>
            </a:r>
            <a:r>
              <a:rPr lang="en-US" sz="1800" dirty="0" smtClean="0"/>
              <a:t> 6)</a:t>
            </a:r>
          </a:p>
          <a:p>
            <a:r>
              <a:rPr lang="en-US" sz="1800" dirty="0" smtClean="0"/>
              <a:t>Uses </a:t>
            </a:r>
            <a:r>
              <a:rPr lang="en-US" sz="1800" dirty="0"/>
              <a:t>d</a:t>
            </a:r>
            <a:r>
              <a:rPr lang="en-US" sz="1800" dirty="0" smtClean="0"/>
              <a:t>ual </a:t>
            </a:r>
            <a:r>
              <a:rPr lang="en-US" sz="1800" dirty="0"/>
              <a:t>2</a:t>
            </a:r>
            <a:r>
              <a:rPr lang="en-US" sz="1800" dirty="0" smtClean="0"/>
              <a:t> GSPS 12 bit ADC</a:t>
            </a:r>
          </a:p>
          <a:p>
            <a:r>
              <a:rPr lang="en-US" sz="1800" dirty="0" smtClean="0"/>
              <a:t>Will read out 1024 resonators in </a:t>
            </a:r>
            <a:r>
              <a:rPr lang="en-US" sz="1800" dirty="0"/>
              <a:t>2</a:t>
            </a:r>
            <a:r>
              <a:rPr lang="en-US" sz="1800" dirty="0" smtClean="0"/>
              <a:t> GHz </a:t>
            </a:r>
          </a:p>
          <a:p>
            <a:r>
              <a:rPr lang="en-US" sz="1800" dirty="0" smtClean="0"/>
              <a:t>2 boards per </a:t>
            </a:r>
            <a:r>
              <a:rPr lang="en-US" sz="1800" dirty="0" err="1" smtClean="0"/>
              <a:t>feedline</a:t>
            </a:r>
            <a:r>
              <a:rPr lang="en-US" sz="1800" dirty="0" smtClean="0"/>
              <a:t> in 4-8.5 GHz band</a:t>
            </a:r>
            <a:endParaRPr lang="en-US" sz="1800" dirty="0"/>
          </a:p>
          <a:p>
            <a:pPr lvl="1"/>
            <a:r>
              <a:rPr lang="en-US" sz="1400" dirty="0" smtClean="0"/>
              <a:t>scalable to 30+ </a:t>
            </a:r>
            <a:r>
              <a:rPr lang="en-US" sz="1400" dirty="0" err="1" smtClean="0"/>
              <a:t>kpix</a:t>
            </a:r>
            <a:endParaRPr lang="en-US" sz="1400" dirty="0" smtClean="0"/>
          </a:p>
          <a:p>
            <a:r>
              <a:rPr lang="en-US" sz="1800" dirty="0" smtClean="0"/>
              <a:t>Incorporates many lessons from Gen1!</a:t>
            </a:r>
          </a:p>
          <a:p>
            <a:r>
              <a:rPr lang="en-US" sz="1800" dirty="0" smtClean="0"/>
              <a:t>Prototypes by November</a:t>
            </a:r>
          </a:p>
          <a:p>
            <a:r>
              <a:rPr lang="en-US" sz="1800" dirty="0" smtClean="0"/>
              <a:t>Cost Goal: ~$5-10/pixel, excluding HEMT and FPGA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24" y="4146125"/>
            <a:ext cx="5175029" cy="2237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978" t="16467" r="10661" b="13161"/>
          <a:stretch/>
        </p:blipFill>
        <p:spPr>
          <a:xfrm>
            <a:off x="5167290" y="4291699"/>
            <a:ext cx="3475223" cy="237091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9" name="Picture 8" descr="RackwithBackRadiat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00" y="746607"/>
            <a:ext cx="4062417" cy="32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CONSop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463" y="3688291"/>
            <a:ext cx="4482917" cy="1148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333" y="-329455"/>
            <a:ext cx="7736436" cy="707345"/>
          </a:xfrm>
        </p:spPr>
        <p:txBody>
          <a:bodyPr/>
          <a:lstStyle/>
          <a:p>
            <a:r>
              <a:rPr lang="en-US" dirty="0" smtClean="0"/>
              <a:t>Proven at the Telescope with ARCONS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5" y="637952"/>
            <a:ext cx="4365677" cy="600453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Array Camera for Optical to Near-IR </a:t>
            </a:r>
            <a:r>
              <a:rPr lang="en-US" dirty="0" err="1">
                <a:solidFill>
                  <a:schemeClr val="tx1"/>
                </a:solidFill>
              </a:rPr>
              <a:t>Spectrophotometery</a:t>
            </a:r>
            <a:r>
              <a:rPr lang="en-US" dirty="0">
                <a:solidFill>
                  <a:schemeClr val="tx1"/>
                </a:solidFill>
              </a:rPr>
              <a:t> (ARCONS)</a:t>
            </a:r>
          </a:p>
          <a:p>
            <a:r>
              <a:rPr lang="en-US" dirty="0">
                <a:solidFill>
                  <a:schemeClr val="tx1"/>
                </a:solidFill>
              </a:rPr>
              <a:t>First Light: July 28, 2011, Palomar 200” </a:t>
            </a:r>
            <a:r>
              <a:rPr lang="en-US" dirty="0" err="1" smtClean="0">
                <a:solidFill>
                  <a:schemeClr val="tx1"/>
                </a:solidFill>
              </a:rPr>
              <a:t>Coudé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Now 35 observing nights  (</a:t>
            </a:r>
            <a:r>
              <a:rPr lang="en-US" dirty="0" err="1" smtClean="0">
                <a:solidFill>
                  <a:schemeClr val="tx1"/>
                </a:solidFill>
              </a:rPr>
              <a:t>Palomar+Lick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Lens coupled </a:t>
            </a:r>
            <a:r>
              <a:rPr lang="en-US" dirty="0" smtClean="0">
                <a:solidFill>
                  <a:schemeClr val="tx1"/>
                </a:solidFill>
              </a:rPr>
              <a:t>2024 (44x46) </a:t>
            </a:r>
            <a:r>
              <a:rPr lang="en-US" dirty="0">
                <a:solidFill>
                  <a:schemeClr val="tx1"/>
                </a:solidFill>
              </a:rPr>
              <a:t>pixel array in cryogen-free ADR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0.4” </a:t>
            </a:r>
            <a:r>
              <a:rPr lang="en-US" dirty="0">
                <a:solidFill>
                  <a:schemeClr val="tx1"/>
                </a:solidFill>
              </a:rPr>
              <a:t>pixels yields </a:t>
            </a:r>
            <a:r>
              <a:rPr lang="en-US" dirty="0" smtClean="0">
                <a:solidFill>
                  <a:schemeClr val="tx1"/>
                </a:solidFill>
              </a:rPr>
              <a:t>20”x20” </a:t>
            </a:r>
            <a:r>
              <a:rPr lang="en-US" dirty="0">
                <a:solidFill>
                  <a:schemeClr val="tx1"/>
                </a:solidFill>
              </a:rPr>
              <a:t>FOV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380 </a:t>
            </a:r>
            <a:r>
              <a:rPr lang="en-US" dirty="0">
                <a:solidFill>
                  <a:schemeClr val="tx1"/>
                </a:solidFill>
              </a:rPr>
              <a:t>nm to </a:t>
            </a:r>
            <a:r>
              <a:rPr lang="en-US" dirty="0" smtClean="0">
                <a:solidFill>
                  <a:schemeClr val="tx1"/>
                </a:solidFill>
              </a:rPr>
              <a:t>1150 </a:t>
            </a:r>
            <a:r>
              <a:rPr lang="en-US" dirty="0">
                <a:solidFill>
                  <a:schemeClr val="tx1"/>
                </a:solidFill>
              </a:rPr>
              <a:t>nm simultaneous bandwidth with maximum count rate of ~2000 </a:t>
            </a:r>
            <a:r>
              <a:rPr lang="en-US" dirty="0" err="1">
                <a:solidFill>
                  <a:schemeClr val="tx1"/>
                </a:solidFill>
              </a:rPr>
              <a:t>cts</a:t>
            </a:r>
            <a:r>
              <a:rPr lang="en-US" dirty="0">
                <a:solidFill>
                  <a:schemeClr val="tx1"/>
                </a:solidFill>
              </a:rPr>
              <a:t>/pixel/sec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Energy </a:t>
            </a:r>
            <a:r>
              <a:rPr lang="en-US" dirty="0">
                <a:solidFill>
                  <a:schemeClr val="tx1"/>
                </a:solidFill>
              </a:rPr>
              <a:t>resolution R</a:t>
            </a:r>
            <a:r>
              <a:rPr lang="en-US" dirty="0" smtClean="0">
                <a:solidFill>
                  <a:schemeClr val="tx1"/>
                </a:solidFill>
              </a:rPr>
              <a:t>~8 </a:t>
            </a:r>
            <a:r>
              <a:rPr lang="en-US" dirty="0">
                <a:solidFill>
                  <a:schemeClr val="tx1"/>
                </a:solidFill>
              </a:rPr>
              <a:t>at 400 </a:t>
            </a:r>
            <a:r>
              <a:rPr lang="en-US" dirty="0" smtClean="0">
                <a:solidFill>
                  <a:schemeClr val="tx1"/>
                </a:solidFill>
              </a:rPr>
              <a:t>nm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RCONSmount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641" y="637952"/>
            <a:ext cx="4247739" cy="3185805"/>
          </a:xfrm>
          <a:prstGeom prst="rect">
            <a:avLst/>
          </a:prstGeom>
        </p:spPr>
      </p:pic>
      <p:pic>
        <p:nvPicPr>
          <p:cNvPr id="7" name="Picture 6" descr="ARCONSspo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641" y="4836458"/>
            <a:ext cx="4146135" cy="1953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630" y="6271627"/>
            <a:ext cx="301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Mazin et al. 2013, PASP</a:t>
            </a:r>
          </a:p>
        </p:txBody>
      </p:sp>
    </p:spTree>
    <p:extLst>
      <p:ext uri="{BB962C8B-B14F-4D97-AF65-F5344CB8AC3E}">
        <p14:creationId xmlns:p14="http://schemas.microsoft.com/office/powerpoint/2010/main" val="13164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767" y="539085"/>
            <a:ext cx="8749679" cy="18882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 man-years already invested, many more to go…  </a:t>
            </a:r>
          </a:p>
          <a:p>
            <a:r>
              <a:rPr lang="en-US" dirty="0" smtClean="0"/>
              <a:t>Complex!</a:t>
            </a:r>
          </a:p>
          <a:p>
            <a:r>
              <a:rPr lang="en-US" dirty="0" smtClean="0"/>
              <a:t>Data format is HDF5, with each photon stored as a 64-bit packet</a:t>
            </a:r>
          </a:p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an </a:t>
            </a:r>
            <a:r>
              <a:rPr lang="en-US" dirty="0" err="1" smtClean="0">
                <a:solidFill>
                  <a:srgbClr val="FF0000"/>
                </a:solidFill>
              </a:rPr>
              <a:t>Eyken</a:t>
            </a:r>
            <a:r>
              <a:rPr lang="en-US" dirty="0" smtClean="0">
                <a:solidFill>
                  <a:srgbClr val="FF0000"/>
                </a:solidFill>
              </a:rPr>
              <a:t> et al., </a:t>
            </a:r>
            <a:r>
              <a:rPr lang="en-US" dirty="0" err="1" smtClean="0">
                <a:solidFill>
                  <a:srgbClr val="FF0000"/>
                </a:solidFill>
              </a:rPr>
              <a:t>ApJS</a:t>
            </a:r>
            <a:r>
              <a:rPr lang="en-US" dirty="0" smtClean="0">
                <a:solidFill>
                  <a:srgbClr val="FF0000"/>
                </a:solidFill>
              </a:rPr>
              <a:t> 219, 14 (2015)</a:t>
            </a:r>
          </a:p>
          <a:p>
            <a:r>
              <a:rPr lang="en-US" dirty="0" smtClean="0"/>
              <a:t>Open source, available at </a:t>
            </a:r>
            <a:r>
              <a:rPr lang="en-US" dirty="0" err="1" smtClean="0">
                <a:solidFill>
                  <a:srgbClr val="FF0000"/>
                </a:solidFill>
              </a:rPr>
              <a:t>github.com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bmazin</a:t>
            </a:r>
            <a:r>
              <a:rPr lang="en-US" dirty="0" smtClean="0">
                <a:solidFill>
                  <a:srgbClr val="FF0000"/>
                </a:solidFill>
              </a:rPr>
              <a:t>/ARCONS-pipeline</a:t>
            </a:r>
          </a:p>
        </p:txBody>
      </p:sp>
      <p:pic>
        <p:nvPicPr>
          <p:cNvPr id="4" name="Picture 3" descr="Pip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" y="2365516"/>
            <a:ext cx="9023197" cy="261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386" y="5041900"/>
            <a:ext cx="25019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ARKNESS_cryostat_2Pan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845" y="1287784"/>
            <a:ext cx="6611408" cy="4332660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</p:spPr>
        <p:txBody>
          <a:bodyPr/>
          <a:lstStyle/>
          <a:p>
            <a:r>
              <a:rPr lang="en-US" dirty="0" smtClean="0"/>
              <a:t>DARKNESS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5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 is a 20 </a:t>
            </a:r>
            <a:r>
              <a:rPr lang="en-US" dirty="0" err="1" smtClean="0"/>
              <a:t>kpix</a:t>
            </a:r>
            <a:r>
              <a:rPr lang="en-US" dirty="0" smtClean="0"/>
              <a:t> version of DARKNESS for Subaru </a:t>
            </a:r>
            <a:r>
              <a:rPr lang="en-US" dirty="0" err="1" smtClean="0"/>
              <a:t>SCExAO</a:t>
            </a:r>
            <a:endParaRPr lang="en-US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40" y="1513111"/>
            <a:ext cx="3381309" cy="4508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020" y="1121188"/>
            <a:ext cx="3596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</a:t>
            </a:r>
            <a:r>
              <a:rPr lang="en-US" sz="2000" dirty="0" smtClean="0"/>
              <a:t>KID </a:t>
            </a:r>
            <a:r>
              <a:rPr lang="en-US" sz="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</a:t>
            </a:r>
            <a:r>
              <a:rPr lang="en-US" sz="2000" dirty="0" err="1" smtClean="0"/>
              <a:t>xoplanet</a:t>
            </a:r>
            <a:r>
              <a:rPr lang="en-US" sz="2000" dirty="0" smtClean="0"/>
              <a:t> </a:t>
            </a:r>
            <a:r>
              <a:rPr lang="en-US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</a:t>
            </a:r>
            <a:r>
              <a:rPr lang="en-US" sz="2000" dirty="0" smtClean="0"/>
              <a:t>amera 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MKID IFU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SCExAO at Subaru Observatory</a:t>
            </a:r>
          </a:p>
          <a:p>
            <a:pPr marL="800100" lvl="1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PIAA/Vector Coronagraph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Observe cold gas giants in reflected light ~2017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We have T-shirts</a:t>
            </a:r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3" y="3952722"/>
            <a:ext cx="3781340" cy="28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4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813" y="-329455"/>
            <a:ext cx="7736436" cy="707345"/>
          </a:xfrm>
        </p:spPr>
        <p:txBody>
          <a:bodyPr/>
          <a:lstStyle/>
          <a:p>
            <a:r>
              <a:rPr lang="en-US" dirty="0" smtClean="0"/>
              <a:t>Other MKID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3385952" cy="5975693"/>
          </a:xfrm>
        </p:spPr>
        <p:txBody>
          <a:bodyPr>
            <a:normAutofit/>
          </a:bodyPr>
          <a:lstStyle/>
          <a:p>
            <a:r>
              <a:rPr lang="en-US" dirty="0" smtClean="0"/>
              <a:t>KRAKENS: A 1 square </a:t>
            </a:r>
            <a:r>
              <a:rPr lang="en-US" dirty="0" err="1" smtClean="0"/>
              <a:t>arcmin</a:t>
            </a:r>
            <a:r>
              <a:rPr lang="en-US" dirty="0" smtClean="0"/>
              <a:t> MKID imager for KECK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Giga-z: A 100,000 Object, 0.35-1.35 </a:t>
            </a:r>
            <a:r>
              <a:rPr lang="en-US" dirty="0" smtClean="0">
                <a:latin typeface="Arial"/>
                <a:cs typeface="Arial"/>
              </a:rPr>
              <a:t>μ</a:t>
            </a:r>
            <a:r>
              <a:rPr lang="en-US" dirty="0" smtClean="0"/>
              <a:t>m MKID MOS</a:t>
            </a:r>
            <a:endParaRPr lang="en-US" sz="1600" dirty="0" smtClean="0"/>
          </a:p>
          <a:p>
            <a:pPr lvl="1"/>
            <a:r>
              <a:rPr lang="en-US" sz="1400" dirty="0" smtClean="0"/>
              <a:t>Marsden et al. 2013. </a:t>
            </a:r>
            <a:r>
              <a:rPr lang="en-US" sz="1400" dirty="0" err="1" smtClean="0"/>
              <a:t>ApJS</a:t>
            </a:r>
            <a:r>
              <a:rPr lang="en-US" sz="1400" dirty="0"/>
              <a:t>, 208, 8 </a:t>
            </a:r>
          </a:p>
          <a:p>
            <a:pPr marL="282575" lvl="1" indent="0">
              <a:buNone/>
            </a:pPr>
            <a:endParaRPr lang="en-US" dirty="0"/>
          </a:p>
        </p:txBody>
      </p:sp>
      <p:pic>
        <p:nvPicPr>
          <p:cNvPr id="4" name="Picture 3" descr="fig7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880"/>
          <a:stretch/>
        </p:blipFill>
        <p:spPr>
          <a:xfrm>
            <a:off x="3159389" y="3905709"/>
            <a:ext cx="5984611" cy="2952291"/>
          </a:xfrm>
          <a:prstGeom prst="rect">
            <a:avLst/>
          </a:prstGeom>
        </p:spPr>
      </p:pic>
      <p:pic>
        <p:nvPicPr>
          <p:cNvPr id="5" name="Picture 4" descr="With_Rainbow_Stars_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94" y="1893129"/>
            <a:ext cx="2376503" cy="1782377"/>
          </a:xfrm>
          <a:prstGeom prst="rect">
            <a:avLst/>
          </a:prstGeom>
        </p:spPr>
      </p:pic>
      <p:pic>
        <p:nvPicPr>
          <p:cNvPr id="6" name="Picture 5" descr="Screen Shot 2015-09-17 at 10.13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98" y="623325"/>
            <a:ext cx="4050602" cy="32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8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g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277" y="1041518"/>
            <a:ext cx="4632723" cy="5255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4504133" cy="5975693"/>
          </a:xfrm>
        </p:spPr>
        <p:txBody>
          <a:bodyPr>
            <a:normAutofit/>
          </a:bodyPr>
          <a:lstStyle/>
          <a:p>
            <a:r>
              <a:rPr lang="en-US" dirty="0" err="1" smtClean="0"/>
              <a:t>SuperMOS</a:t>
            </a:r>
            <a:r>
              <a:rPr lang="en-US" dirty="0" smtClean="0"/>
              <a:t>: A </a:t>
            </a:r>
            <a:r>
              <a:rPr lang="en-US" b="1" dirty="0" smtClean="0"/>
              <a:t>Superconducting</a:t>
            </a:r>
            <a:r>
              <a:rPr lang="en-US" dirty="0" smtClean="0"/>
              <a:t> Multi-Object Spectrograph</a:t>
            </a:r>
          </a:p>
          <a:p>
            <a:r>
              <a:rPr lang="en-US" dirty="0" smtClean="0"/>
              <a:t>Uses newly developed Microwave Kinetic Inductance Detectors (MKIDs)</a:t>
            </a:r>
          </a:p>
          <a:p>
            <a:r>
              <a:rPr lang="en-US" dirty="0" smtClean="0"/>
              <a:t>A focal plane mask allows selection of sources</a:t>
            </a:r>
          </a:p>
          <a:p>
            <a:r>
              <a:rPr lang="en-US" dirty="0" smtClean="0"/>
              <a:t>No dispersive optics – MKIDs provide the spectral resolution of R~50, 0.3-1.35 micron band</a:t>
            </a:r>
          </a:p>
          <a:p>
            <a:r>
              <a:rPr lang="en-US" dirty="0" smtClean="0"/>
              <a:t>Scales to much larger number of simultaneous objects than fiber-fed solutions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80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ig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405" y="1209504"/>
            <a:ext cx="4336595" cy="49196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</p:spPr>
        <p:txBody>
          <a:bodyPr/>
          <a:lstStyle/>
          <a:p>
            <a:r>
              <a:rPr lang="en-US" dirty="0" err="1" smtClean="0"/>
              <a:t>SuperMOS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1" y="631137"/>
            <a:ext cx="4630615" cy="597569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Pre-existing imaging is used to select one galaxy per “</a:t>
            </a:r>
            <a:r>
              <a:rPr lang="en-US" dirty="0" err="1" smtClean="0"/>
              <a:t>macropixel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 ~1” hole is drilled/burned in a metal mask (or shutter is opened, or DMM is actuated) at this location, allowing only light from a desired source through the mask </a:t>
            </a:r>
          </a:p>
          <a:p>
            <a:r>
              <a:rPr lang="en-US" dirty="0" smtClean="0"/>
              <a:t>A reimaging system or </a:t>
            </a:r>
            <a:r>
              <a:rPr lang="en-US" dirty="0" err="1" smtClean="0"/>
              <a:t>microlens</a:t>
            </a:r>
            <a:r>
              <a:rPr lang="en-US" dirty="0" smtClean="0"/>
              <a:t> array takes the light from a hole anywhere in the </a:t>
            </a:r>
            <a:r>
              <a:rPr lang="en-US" dirty="0" err="1" smtClean="0"/>
              <a:t>macropixel</a:t>
            </a:r>
            <a:r>
              <a:rPr lang="en-US" dirty="0" smtClean="0"/>
              <a:t> and focuses it onto a single MKID</a:t>
            </a:r>
          </a:p>
          <a:p>
            <a:r>
              <a:rPr lang="en-US" dirty="0" smtClean="0"/>
              <a:t>Uniquely maps 1 source to 1 MKID</a:t>
            </a:r>
          </a:p>
          <a:p>
            <a:r>
              <a:rPr lang="en-US" dirty="0" smtClean="0"/>
              <a:t>Some fraction empty to sample sky for background subtraction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23154" y="1221154"/>
            <a:ext cx="830384" cy="263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86385" y="2286000"/>
            <a:ext cx="967153" cy="67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86385" y="3277832"/>
            <a:ext cx="967153" cy="962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Megaz-G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281" y="1484923"/>
            <a:ext cx="5457745" cy="40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03 at 9.25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31" y="2032138"/>
            <a:ext cx="1952964" cy="940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09" y="655910"/>
            <a:ext cx="8749679" cy="597569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superconductor is a material where all DC resistance disappears at a “critical temperature”.  9 K for </a:t>
            </a:r>
            <a:r>
              <a:rPr lang="en-US" dirty="0" err="1" smtClean="0"/>
              <a:t>Nb</a:t>
            </a:r>
            <a:r>
              <a:rPr lang="en-US" dirty="0" smtClean="0"/>
              <a:t>, 1.2 K for Al, 0.8 for our </a:t>
            </a:r>
            <a:r>
              <a:rPr lang="en-US" dirty="0" err="1" smtClean="0"/>
              <a:t>TiN</a:t>
            </a:r>
            <a:endParaRPr lang="en-US" dirty="0" smtClean="0"/>
          </a:p>
          <a:p>
            <a:r>
              <a:rPr lang="en-US" dirty="0" smtClean="0"/>
              <a:t>This is caused by electrons pairing up to form “Cooper Pairs”</a:t>
            </a:r>
          </a:p>
          <a:p>
            <a:pPr lvl="1"/>
            <a:r>
              <a:rPr lang="en-US" dirty="0" smtClean="0"/>
              <a:t>Nobel Prize</a:t>
            </a:r>
            <a:r>
              <a:rPr lang="en-US" dirty="0"/>
              <a:t> </a:t>
            </a:r>
            <a:r>
              <a:rPr lang="en-US" dirty="0" smtClean="0"/>
              <a:t>to BCS in 1972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Like a semiconductor, there is a “gap” in a superconductor, but it is 1000-10000x lower than in Si</a:t>
            </a:r>
          </a:p>
          <a:p>
            <a:r>
              <a:rPr lang="en-US" dirty="0" smtClean="0"/>
              <a:t>So instead of one electron per photon in a semiconductor, you get ~5000 electrons per photon in a superconductor – much easier to measure (no noise and energy determination)!  We call these excitations quasiparticles.</a:t>
            </a:r>
          </a:p>
          <a:p>
            <a:r>
              <a:rPr lang="en-US" dirty="0" smtClean="0"/>
              <a:t>However, superconductors don’t support electric fields (perfect conductors!) so CCD tricks of shuffling charge around don’t work</a:t>
            </a:r>
          </a:p>
          <a:p>
            <a:r>
              <a:rPr lang="en-US" dirty="0" smtClean="0"/>
              <a:t>Excitations are short lived, lifetimes of ~50 microseconds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87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492" y="-329455"/>
            <a:ext cx="7736436" cy="707345"/>
          </a:xfrm>
        </p:spPr>
        <p:txBody>
          <a:bodyPr/>
          <a:lstStyle/>
          <a:p>
            <a:r>
              <a:rPr lang="en-US" dirty="0" smtClean="0"/>
              <a:t>Giga-z Simulated Galaxy Spectra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807" y="3378199"/>
            <a:ext cx="1921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Giga-z paper:</a:t>
            </a:r>
          </a:p>
          <a:p>
            <a:r>
              <a:rPr lang="en-US" sz="1600" dirty="0" smtClean="0"/>
              <a:t>Marsden et al. 2013</a:t>
            </a:r>
          </a:p>
          <a:p>
            <a:r>
              <a:rPr lang="en-US" sz="1600" dirty="0" err="1" smtClean="0"/>
              <a:t>ApJS</a:t>
            </a:r>
            <a:r>
              <a:rPr lang="en-US" sz="1600" dirty="0" smtClean="0"/>
              <a:t>, 208, 8  </a:t>
            </a:r>
          </a:p>
          <a:p>
            <a:r>
              <a:rPr lang="en-US" sz="1600" dirty="0"/>
              <a:t>arXiv:1307.5066</a:t>
            </a:r>
            <a:endParaRPr lang="en-US" sz="1600" dirty="0" smtClean="0"/>
          </a:p>
        </p:txBody>
      </p:sp>
      <p:pic>
        <p:nvPicPr>
          <p:cNvPr id="4" name="Picture 3" descr="fig7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880"/>
          <a:stretch/>
        </p:blipFill>
        <p:spPr>
          <a:xfrm>
            <a:off x="1989055" y="618068"/>
            <a:ext cx="7053929" cy="3479800"/>
          </a:xfrm>
          <a:prstGeom prst="rect">
            <a:avLst/>
          </a:prstGeom>
        </p:spPr>
      </p:pic>
      <p:pic>
        <p:nvPicPr>
          <p:cNvPr id="6" name="Picture 5" descr="fig10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86" b="35679"/>
          <a:stretch/>
        </p:blipFill>
        <p:spPr>
          <a:xfrm>
            <a:off x="3569127" y="4097868"/>
            <a:ext cx="4182534" cy="2773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2" y="1139463"/>
            <a:ext cx="1651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Redshift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37953"/>
            <a:ext cx="2786830" cy="5975693"/>
          </a:xfrm>
        </p:spPr>
        <p:txBody>
          <a:bodyPr/>
          <a:lstStyle/>
          <a:p>
            <a:r>
              <a:rPr lang="en-US" dirty="0" smtClean="0"/>
              <a:t>Simulations show: </a:t>
            </a:r>
            <a:endParaRPr lang="en-US" dirty="0"/>
          </a:p>
          <a:p>
            <a:pPr lvl="1"/>
            <a:r>
              <a:rPr lang="en-US" b="1" dirty="0" err="1"/>
              <a:t>σ</a:t>
            </a:r>
            <a:r>
              <a:rPr lang="en-US" b="1" baseline="-25000" dirty="0" err="1"/>
              <a:t>z</a:t>
            </a:r>
            <a:r>
              <a:rPr lang="en-US" b="1" dirty="0"/>
              <a:t>/1+z ~ </a:t>
            </a:r>
            <a:r>
              <a:rPr lang="en-US" b="1" dirty="0" smtClean="0"/>
              <a:t>0.01</a:t>
            </a:r>
            <a:r>
              <a:rPr lang="en-US" dirty="0" smtClean="0"/>
              <a:t> </a:t>
            </a:r>
            <a:r>
              <a:rPr lang="en-US" dirty="0"/>
              <a:t>for field galaxies</a:t>
            </a:r>
          </a:p>
          <a:p>
            <a:pPr lvl="1"/>
            <a:r>
              <a:rPr lang="en-US" b="1" dirty="0" err="1"/>
              <a:t>σ</a:t>
            </a:r>
            <a:r>
              <a:rPr lang="en-US" b="1" baseline="-25000" dirty="0" err="1"/>
              <a:t>z</a:t>
            </a:r>
            <a:r>
              <a:rPr lang="en-US" b="1" dirty="0"/>
              <a:t>/1+z </a:t>
            </a:r>
            <a:r>
              <a:rPr lang="en-US" b="1" dirty="0" smtClean="0"/>
              <a:t>~ 0.005 </a:t>
            </a:r>
            <a:r>
              <a:rPr lang="en-US" dirty="0"/>
              <a:t>for </a:t>
            </a:r>
            <a:r>
              <a:rPr lang="en-US" dirty="0" smtClean="0"/>
              <a:t>LRGs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0558" y="2778528"/>
            <a:ext cx="1002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LSST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Giga-</a:t>
            </a:r>
            <a:r>
              <a:rPr lang="en-US" i="1" dirty="0" smtClean="0"/>
              <a:t>z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03378" y="6154615"/>
            <a:ext cx="753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Medium"/>
                <a:cs typeface="Helvetica Neue Medium"/>
              </a:rPr>
              <a:t>3x better than LSST alone, with a much lower catastrophic failure rate</a:t>
            </a:r>
            <a:endParaRPr lang="en-US" dirty="0">
              <a:latin typeface="Helvetica Neue Medium"/>
              <a:cs typeface="Helvetica Neue Medium"/>
            </a:endParaRPr>
          </a:p>
        </p:txBody>
      </p:sp>
      <p:pic>
        <p:nvPicPr>
          <p:cNvPr id="7" name="Picture 6" descr="fig9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46" b="33951"/>
          <a:stretch/>
        </p:blipFill>
        <p:spPr>
          <a:xfrm>
            <a:off x="2786831" y="1286932"/>
            <a:ext cx="6237412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110" y="-329455"/>
            <a:ext cx="7736436" cy="707345"/>
          </a:xfrm>
        </p:spPr>
        <p:txBody>
          <a:bodyPr/>
          <a:lstStyle/>
          <a:p>
            <a:r>
              <a:rPr lang="en-US" dirty="0" smtClean="0"/>
              <a:t>Weak Lensing with Giga-z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0823" y="5621535"/>
            <a:ext cx="377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weak lensing, adding Giga-z to LSST is equivalent to doing the 10-yr LSST survey again in the northern hemisphere.</a:t>
            </a:r>
            <a:endParaRPr lang="en-US" dirty="0"/>
          </a:p>
        </p:txBody>
      </p:sp>
      <p:pic>
        <p:nvPicPr>
          <p:cNvPr id="5" name="Picture 4" descr="Screen Shot 2013-08-23 at 4.19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772252"/>
            <a:ext cx="4849283" cy="484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KRAKENS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618349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KRAKENS</a:t>
            </a:r>
            <a:r>
              <a:rPr lang="en-US" sz="2400" dirty="0"/>
              <a:t>, </a:t>
            </a: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K</a:t>
            </a:r>
            <a:r>
              <a:rPr lang="en-US" sz="2400" dirty="0" smtClean="0"/>
              <a:t>eck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adiometer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rray using </a:t>
            </a:r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dirty="0"/>
              <a:t>ID </a:t>
            </a:r>
            <a:r>
              <a:rPr lang="en-US" sz="2400" dirty="0" err="1">
                <a:solidFill>
                  <a:srgbClr val="FF0000"/>
                </a:solidFill>
              </a:rPr>
              <a:t>EN</a:t>
            </a:r>
            <a:r>
              <a:rPr lang="en-US" sz="2400" dirty="0" err="1"/>
              <a:t>ergy</a:t>
            </a:r>
            <a:r>
              <a:rPr lang="en-US" sz="2400" dirty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/>
              <a:t>ensors, is a proposed Keck I Instrument</a:t>
            </a:r>
          </a:p>
          <a:p>
            <a:r>
              <a:rPr lang="en-US" sz="2400" dirty="0" smtClean="0"/>
              <a:t>It is an 45”x45” (</a:t>
            </a:r>
            <a:r>
              <a:rPr lang="en-US" dirty="0" smtClean="0"/>
              <a:t>1</a:t>
            </a:r>
            <a:r>
              <a:rPr lang="en-US" sz="2400" dirty="0" smtClean="0"/>
              <a:t>’x1’) </a:t>
            </a:r>
            <a:r>
              <a:rPr lang="en-US" dirty="0" smtClean="0"/>
              <a:t>integral field spectrometer (IFS)</a:t>
            </a:r>
            <a:r>
              <a:rPr lang="en-US" sz="2400" dirty="0" smtClean="0"/>
              <a:t> with 32,000 (57,600) pixels </a:t>
            </a:r>
          </a:p>
          <a:p>
            <a:pPr lvl="1"/>
            <a:r>
              <a:rPr lang="en-US" sz="1600" dirty="0" smtClean="0"/>
              <a:t>0.25”/pixel to take advantage of good seeing</a:t>
            </a:r>
          </a:p>
          <a:p>
            <a:r>
              <a:rPr lang="en-US" sz="2400" dirty="0"/>
              <a:t>Each pixel is a photon counting, energy resolving MKID detector without read noise or dark </a:t>
            </a:r>
            <a:r>
              <a:rPr lang="en-US" sz="2400" dirty="0" smtClean="0"/>
              <a:t>current</a:t>
            </a:r>
          </a:p>
          <a:p>
            <a:r>
              <a:rPr lang="en-US" dirty="0" smtClean="0"/>
              <a:t>0.38-1.2 </a:t>
            </a:r>
            <a:r>
              <a:rPr lang="en-US" sz="2400" dirty="0" smtClean="0"/>
              <a:t>(0.32-1.35) micron bandwidth</a:t>
            </a:r>
          </a:p>
          <a:p>
            <a:r>
              <a:rPr lang="en-US" sz="2400" dirty="0" smtClean="0"/>
              <a:t>R~20 (40) at 0.4 micron, goes down linearly with </a:t>
            </a:r>
            <a:r>
              <a:rPr lang="en-US" sz="2400" dirty="0" err="1" smtClean="0"/>
              <a:t>λ</a:t>
            </a:r>
            <a:endParaRPr lang="en-US" sz="2400" dirty="0" smtClean="0"/>
          </a:p>
          <a:p>
            <a:r>
              <a:rPr lang="en-US" sz="2400" dirty="0" smtClean="0"/>
              <a:t>Mounted at bent Cass, with tight integration with K1DM3</a:t>
            </a:r>
          </a:p>
          <a:p>
            <a:r>
              <a:rPr lang="en-US" dirty="0" smtClean="0"/>
              <a:t>Matches Keck Cass plate scale, uses only flat optics for very high throughput</a:t>
            </a:r>
          </a:p>
          <a:p>
            <a:r>
              <a:rPr lang="en-US" dirty="0" smtClean="0"/>
              <a:t>Fore Modules can enable </a:t>
            </a:r>
            <a:r>
              <a:rPr lang="en-US" dirty="0" err="1" smtClean="0"/>
              <a:t>polarimeter</a:t>
            </a:r>
            <a:r>
              <a:rPr lang="en-US" dirty="0" smtClean="0"/>
              <a:t>, GRISM (bright objects!),  </a:t>
            </a:r>
            <a:r>
              <a:rPr lang="en-US" dirty="0" err="1" smtClean="0"/>
              <a:t>exoplanet</a:t>
            </a:r>
            <a:r>
              <a:rPr lang="en-US" dirty="0" smtClean="0"/>
              <a:t>, and other modes</a:t>
            </a:r>
            <a:endParaRPr lang="en-US" sz="2400" dirty="0" smtClean="0"/>
          </a:p>
          <a:p>
            <a:r>
              <a:rPr lang="en-US" sz="2400" dirty="0" smtClean="0"/>
              <a:t>Significant time domain potential</a:t>
            </a:r>
          </a:p>
          <a:p>
            <a:r>
              <a:rPr lang="en-US" sz="2400" dirty="0" smtClean="0"/>
              <a:t>Science case has been developed, available at </a:t>
            </a:r>
            <a:r>
              <a:rPr lang="en-US" dirty="0" smtClean="0">
                <a:solidFill>
                  <a:srgbClr val="FF0000"/>
                </a:solidFill>
              </a:rPr>
              <a:t>arXiv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1506.03458</a:t>
            </a:r>
          </a:p>
        </p:txBody>
      </p:sp>
    </p:spTree>
    <p:extLst>
      <p:ext uri="{BB962C8B-B14F-4D97-AF65-F5344CB8AC3E}">
        <p14:creationId xmlns:p14="http://schemas.microsoft.com/office/powerpoint/2010/main" val="219505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with KRAKENS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6152945"/>
          </a:xfrm>
        </p:spPr>
        <p:txBody>
          <a:bodyPr>
            <a:normAutofit/>
          </a:bodyPr>
          <a:lstStyle/>
          <a:p>
            <a:r>
              <a:rPr lang="en-US" dirty="0" smtClean="0"/>
              <a:t>Compact Binaries </a:t>
            </a:r>
          </a:p>
          <a:p>
            <a:r>
              <a:rPr lang="en-US" dirty="0" err="1" smtClean="0"/>
              <a:t>Exoplanet</a:t>
            </a:r>
            <a:r>
              <a:rPr lang="en-US" dirty="0" smtClean="0"/>
              <a:t> Transits</a:t>
            </a:r>
          </a:p>
          <a:p>
            <a:r>
              <a:rPr lang="en-US" dirty="0" smtClean="0"/>
              <a:t>Lensing Clusters</a:t>
            </a:r>
            <a:endParaRPr lang="en-US" dirty="0"/>
          </a:p>
          <a:p>
            <a:r>
              <a:rPr lang="en-US" dirty="0" smtClean="0"/>
              <a:t>Gravitational </a:t>
            </a:r>
            <a:r>
              <a:rPr lang="en-US" dirty="0"/>
              <a:t>Wave </a:t>
            </a:r>
            <a:r>
              <a:rPr lang="en-US" dirty="0" smtClean="0"/>
              <a:t>Counterparts</a:t>
            </a:r>
            <a:endParaRPr lang="en-US" dirty="0"/>
          </a:p>
          <a:p>
            <a:r>
              <a:rPr lang="en-US" dirty="0" smtClean="0"/>
              <a:t>Galaxies </a:t>
            </a:r>
            <a:r>
              <a:rPr lang="en-US" dirty="0"/>
              <a:t>in the Epoch of </a:t>
            </a:r>
            <a:r>
              <a:rPr lang="en-US" dirty="0" err="1" smtClean="0"/>
              <a:t>Reionization</a:t>
            </a:r>
            <a:endParaRPr lang="en-US" dirty="0"/>
          </a:p>
          <a:p>
            <a:r>
              <a:rPr lang="en-US" dirty="0" smtClean="0"/>
              <a:t>Kuiper Belt Objects </a:t>
            </a:r>
          </a:p>
          <a:p>
            <a:r>
              <a:rPr lang="en-US" dirty="0" smtClean="0"/>
              <a:t>Strong Lensing </a:t>
            </a:r>
          </a:p>
          <a:p>
            <a:r>
              <a:rPr lang="en-US" dirty="0" smtClean="0"/>
              <a:t>X</a:t>
            </a:r>
            <a:r>
              <a:rPr lang="en-US" dirty="0"/>
              <a:t>-</a:t>
            </a:r>
            <a:r>
              <a:rPr lang="en-US" dirty="0" smtClean="0"/>
              <a:t>ray Binaries </a:t>
            </a:r>
          </a:p>
          <a:p>
            <a:r>
              <a:rPr lang="en-US" dirty="0" err="1" smtClean="0"/>
              <a:t>Magnetars</a:t>
            </a:r>
            <a:endParaRPr lang="en-US" dirty="0"/>
          </a:p>
          <a:p>
            <a:r>
              <a:rPr lang="en-US" dirty="0" smtClean="0"/>
              <a:t>Optical Pulsars</a:t>
            </a:r>
          </a:p>
          <a:p>
            <a:r>
              <a:rPr lang="en-US" dirty="0" err="1" smtClean="0"/>
              <a:t>Protostars</a:t>
            </a:r>
            <a:endParaRPr lang="en-US" dirty="0" smtClean="0"/>
          </a:p>
          <a:p>
            <a:r>
              <a:rPr lang="en-US" dirty="0" smtClean="0"/>
              <a:t>Blind </a:t>
            </a:r>
            <a:r>
              <a:rPr lang="en-US" dirty="0"/>
              <a:t>Surveys for High-z </a:t>
            </a:r>
            <a:r>
              <a:rPr lang="en-US" dirty="0" smtClean="0"/>
              <a:t>Galaxies</a:t>
            </a:r>
          </a:p>
          <a:p>
            <a:r>
              <a:rPr lang="en-US" dirty="0" smtClean="0"/>
              <a:t>Supernovae</a:t>
            </a:r>
            <a:endParaRPr lang="en-US" dirty="0"/>
          </a:p>
          <a:p>
            <a:r>
              <a:rPr lang="en-US" dirty="0" smtClean="0"/>
              <a:t>The Unknown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5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</a:t>
            </a:r>
            <a:endParaRPr lang="en-US" dirty="0"/>
          </a:p>
        </p:txBody>
      </p:sp>
      <p:pic>
        <p:nvPicPr>
          <p:cNvPr id="5" name="Picture 4" descr="Screen Shot 2015-09-17 at 10.3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3" y="1374764"/>
            <a:ext cx="7639943" cy="544523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/>
          <a:lstStyle/>
          <a:p>
            <a:r>
              <a:rPr lang="en-US" sz="1800" dirty="0" smtClean="0"/>
              <a:t>“Only </a:t>
            </a:r>
            <a:r>
              <a:rPr lang="en-US" sz="1800" dirty="0"/>
              <a:t>a few hundred </a:t>
            </a:r>
            <a:r>
              <a:rPr lang="en-US" sz="1800" dirty="0" err="1"/>
              <a:t>SNe</a:t>
            </a:r>
            <a:r>
              <a:rPr lang="en-US" sz="1800" dirty="0"/>
              <a:t> have been observed </a:t>
            </a:r>
            <a:r>
              <a:rPr lang="en-US" sz="1800" dirty="0" err="1" smtClean="0"/>
              <a:t>spectroscopically</a:t>
            </a:r>
            <a:r>
              <a:rPr lang="en-US" sz="1800" dirty="0" smtClean="0"/>
              <a:t> </a:t>
            </a:r>
            <a:r>
              <a:rPr lang="en-US" sz="1800" dirty="0"/>
              <a:t>at </a:t>
            </a:r>
            <a:r>
              <a:rPr lang="en-US" sz="1800" i="1" dirty="0"/>
              <a:t>z </a:t>
            </a:r>
            <a:r>
              <a:rPr lang="en-US" sz="1800" dirty="0" smtClean="0"/>
              <a:t>&gt;0.5 ... </a:t>
            </a:r>
            <a:r>
              <a:rPr lang="en-US" sz="1800" dirty="0"/>
              <a:t>A few night Keck run with KRAKENS would eclipse all previous studies done over several decades</a:t>
            </a:r>
            <a:r>
              <a:rPr lang="en-US" sz="1800" dirty="0" smtClean="0"/>
              <a:t>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68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latin typeface="Franklin Gothic Book" charset="0"/>
              </a:rPr>
              <a:t>MKID Scaling</a:t>
            </a:r>
          </a:p>
        </p:txBody>
      </p:sp>
      <p:pic>
        <p:nvPicPr>
          <p:cNvPr id="35843" name="Content Placeholder 3" descr="NumBolo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73" r="-17773"/>
          <a:stretch>
            <a:fillRect/>
          </a:stretch>
        </p:blipFill>
        <p:spPr>
          <a:xfrm>
            <a:off x="152400" y="1075268"/>
            <a:ext cx="8770938" cy="5105400"/>
          </a:xfrm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086600" y="6324600"/>
            <a:ext cx="1633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Plot from J. Zmuidzinas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63692" y="1966871"/>
            <a:ext cx="976821" cy="230832"/>
            <a:chOff x="7346564" y="1966871"/>
            <a:chExt cx="976821" cy="230832"/>
          </a:xfrm>
        </p:grpSpPr>
        <p:sp>
          <p:nvSpPr>
            <p:cNvPr id="2" name="Rectangle 1"/>
            <p:cNvSpPr/>
            <p:nvPr/>
          </p:nvSpPr>
          <p:spPr>
            <a:xfrm>
              <a:off x="7346564" y="2025487"/>
              <a:ext cx="117128" cy="1237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63692" y="1966871"/>
              <a:ext cx="8596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Arial"/>
                  <a:cs typeface="Arial"/>
                </a:rPr>
                <a:t>DARKNESS</a:t>
              </a:r>
              <a:endParaRPr lang="en-US" sz="9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16092" y="1736039"/>
            <a:ext cx="976821" cy="230832"/>
            <a:chOff x="7498964" y="1736039"/>
            <a:chExt cx="976821" cy="230832"/>
          </a:xfrm>
        </p:grpSpPr>
        <p:sp>
          <p:nvSpPr>
            <p:cNvPr id="7" name="Rectangle 6"/>
            <p:cNvSpPr/>
            <p:nvPr/>
          </p:nvSpPr>
          <p:spPr>
            <a:xfrm>
              <a:off x="7498964" y="1794655"/>
              <a:ext cx="117128" cy="1237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16092" y="1736039"/>
              <a:ext cx="8596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Arial"/>
                  <a:cs typeface="Arial"/>
                </a:rPr>
                <a:t>MEC</a:t>
              </a:r>
              <a:endParaRPr lang="en-US" sz="9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08702" y="2197703"/>
            <a:ext cx="976821" cy="230832"/>
            <a:chOff x="7346564" y="1966871"/>
            <a:chExt cx="976821" cy="230832"/>
          </a:xfrm>
        </p:grpSpPr>
        <p:sp>
          <p:nvSpPr>
            <p:cNvPr id="14" name="Rectangle 13"/>
            <p:cNvSpPr/>
            <p:nvPr/>
          </p:nvSpPr>
          <p:spPr>
            <a:xfrm>
              <a:off x="7346564" y="2025487"/>
              <a:ext cx="117128" cy="1237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3692" y="1966871"/>
              <a:ext cx="8596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Arial"/>
                  <a:cs typeface="Arial"/>
                </a:rPr>
                <a:t>NIKA2</a:t>
              </a:r>
              <a:endParaRPr lang="en-US" sz="9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3953" y="2532463"/>
            <a:ext cx="976821" cy="230832"/>
            <a:chOff x="7346564" y="1966871"/>
            <a:chExt cx="976821" cy="230832"/>
          </a:xfrm>
        </p:grpSpPr>
        <p:sp>
          <p:nvSpPr>
            <p:cNvPr id="17" name="Rectangle 16"/>
            <p:cNvSpPr/>
            <p:nvPr/>
          </p:nvSpPr>
          <p:spPr>
            <a:xfrm>
              <a:off x="7346564" y="2025487"/>
              <a:ext cx="117128" cy="1237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63692" y="1966871"/>
              <a:ext cx="8596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Arial"/>
                  <a:cs typeface="Arial"/>
                </a:rPr>
                <a:t>ARCONS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6663447" y="1426723"/>
            <a:ext cx="1610468" cy="143753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44491" y="6349945"/>
            <a:ext cx="3178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Original plot from J. Zmuidzinas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90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08" y="4787794"/>
            <a:ext cx="4124185" cy="1953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810" y="883796"/>
            <a:ext cx="3533980" cy="22074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46" y="712479"/>
            <a:ext cx="4691328" cy="5225206"/>
          </a:xfrm>
        </p:spPr>
        <p:txBody>
          <a:bodyPr/>
          <a:lstStyle/>
          <a:p>
            <a:r>
              <a:rPr lang="en-US" sz="2400" dirty="0" smtClean="0"/>
              <a:t>There are a significant number of other potential applications:</a:t>
            </a:r>
          </a:p>
          <a:p>
            <a:pPr lvl="1"/>
            <a:r>
              <a:rPr lang="en-US" sz="2000" dirty="0" smtClean="0"/>
              <a:t>Satellite-based Reconnaissance</a:t>
            </a:r>
          </a:p>
          <a:p>
            <a:pPr lvl="1"/>
            <a:r>
              <a:rPr lang="en-US" sz="2000" dirty="0" smtClean="0"/>
              <a:t>X-ray beam line studies</a:t>
            </a:r>
          </a:p>
          <a:p>
            <a:pPr lvl="1"/>
            <a:r>
              <a:rPr lang="en-US" sz="2000" dirty="0" smtClean="0"/>
              <a:t>Semiconductor process debugging (XRF)</a:t>
            </a:r>
          </a:p>
          <a:p>
            <a:pPr lvl="1"/>
            <a:r>
              <a:rPr lang="en-US" sz="2000" dirty="0" smtClean="0"/>
              <a:t>Laser communications</a:t>
            </a:r>
          </a:p>
          <a:p>
            <a:pPr lvl="1"/>
            <a:r>
              <a:rPr lang="en-US" sz="2000" dirty="0" smtClean="0"/>
              <a:t>Quantum Key Distribution</a:t>
            </a:r>
          </a:p>
          <a:p>
            <a:pPr lvl="1"/>
            <a:r>
              <a:rPr lang="en-US" sz="2000" dirty="0" smtClean="0"/>
              <a:t>Biological Imaging (FRET, etc.)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039" y="3037511"/>
            <a:ext cx="3100961" cy="219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44" y="4268032"/>
            <a:ext cx="2634329" cy="221242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</p:spPr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555929"/>
            <a:ext cx="4490387" cy="6037054"/>
          </a:xfrm>
        </p:spPr>
        <p:txBody>
          <a:bodyPr>
            <a:normAutofit/>
          </a:bodyPr>
          <a:lstStyle/>
          <a:p>
            <a:r>
              <a:rPr lang="en-US" dirty="0" err="1" smtClean="0"/>
              <a:t>PtSi</a:t>
            </a:r>
            <a:r>
              <a:rPr lang="en-US" dirty="0" smtClean="0"/>
              <a:t> on sapphire</a:t>
            </a:r>
          </a:p>
          <a:p>
            <a:pPr lvl="1"/>
            <a:r>
              <a:rPr lang="en-US" dirty="0" smtClean="0"/>
              <a:t>Very uniform</a:t>
            </a:r>
          </a:p>
          <a:p>
            <a:pPr lvl="2"/>
            <a:r>
              <a:rPr lang="en-US" dirty="0" smtClean="0"/>
              <a:t>1% without trying hard</a:t>
            </a:r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i</a:t>
            </a:r>
            <a:r>
              <a:rPr lang="en-US" dirty="0" smtClean="0"/>
              <a:t>&gt;150K</a:t>
            </a:r>
          </a:p>
          <a:p>
            <a:pPr lvl="1"/>
            <a:r>
              <a:rPr lang="en-US" dirty="0" smtClean="0"/>
              <a:t>20 microsecond </a:t>
            </a:r>
            <a:r>
              <a:rPr lang="en-US" dirty="0" err="1" smtClean="0"/>
              <a:t>qp</a:t>
            </a:r>
            <a:r>
              <a:rPr lang="en-US" dirty="0" smtClean="0"/>
              <a:t> lifetimes</a:t>
            </a:r>
          </a:p>
          <a:p>
            <a:pPr lvl="1"/>
            <a:r>
              <a:rPr lang="en-US" dirty="0" smtClean="0"/>
              <a:t>R&gt;8 already achieved</a:t>
            </a:r>
          </a:p>
        </p:txBody>
      </p:sp>
      <p:pic>
        <p:nvPicPr>
          <p:cNvPr id="5" name="Picture 4" descr="Screen Shot 2015-07-17 at 10.3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26" y="638885"/>
            <a:ext cx="3857579" cy="5947653"/>
          </a:xfrm>
          <a:prstGeom prst="rect">
            <a:avLst/>
          </a:prstGeom>
        </p:spPr>
      </p:pic>
      <p:pic>
        <p:nvPicPr>
          <p:cNvPr id="6" name="Picture 5" descr="Screen Shot 2015-07-16 at 10.55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4" y="3364636"/>
            <a:ext cx="2837035" cy="34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680567"/>
          </a:xfrm>
        </p:spPr>
        <p:txBody>
          <a:bodyPr/>
          <a:lstStyle/>
          <a:p>
            <a:r>
              <a:rPr lang="en-US" dirty="0" smtClean="0"/>
              <a:t>We need to improve QE for some applications</a:t>
            </a:r>
            <a:endParaRPr lang="en-US" dirty="0"/>
          </a:p>
        </p:txBody>
      </p:sp>
      <p:pic>
        <p:nvPicPr>
          <p:cNvPr id="5" name="Picture 4" descr="Screen Shot 2015-07-17 at 10.3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1" y="1931818"/>
            <a:ext cx="4663948" cy="3667559"/>
          </a:xfrm>
          <a:prstGeom prst="rect">
            <a:avLst/>
          </a:prstGeom>
        </p:spPr>
      </p:pic>
      <p:pic>
        <p:nvPicPr>
          <p:cNvPr id="6" name="Picture 5" descr="TK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92" y="1144010"/>
            <a:ext cx="3842857" cy="2875738"/>
          </a:xfrm>
          <a:prstGeom prst="rect">
            <a:avLst/>
          </a:prstGeom>
        </p:spPr>
      </p:pic>
      <p:pic>
        <p:nvPicPr>
          <p:cNvPr id="7" name="Picture 6" descr="CNT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36" y="4145578"/>
            <a:ext cx="3488998" cy="26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11200" y="-517578"/>
            <a:ext cx="8432800" cy="883023"/>
          </a:xfrm>
        </p:spPr>
        <p:txBody>
          <a:bodyPr/>
          <a:lstStyle/>
          <a:p>
            <a:r>
              <a:rPr lang="en-US" dirty="0" smtClean="0">
                <a:latin typeface="Franklin Gothic Book" charset="0"/>
              </a:rPr>
              <a:t>We can’t let the </a:t>
            </a:r>
            <a:r>
              <a:rPr lang="en-US" dirty="0" err="1" smtClean="0">
                <a:latin typeface="Franklin Gothic Book" charset="0"/>
              </a:rPr>
              <a:t>submm</a:t>
            </a:r>
            <a:r>
              <a:rPr lang="en-US" dirty="0" smtClean="0">
                <a:latin typeface="Franklin Gothic Book" charset="0"/>
              </a:rPr>
              <a:t> guys have all the fun!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8615" y="745414"/>
            <a:ext cx="8749679" cy="597569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None/>
            </a:pPr>
            <a:endParaRPr lang="en-US" dirty="0" smtClean="0">
              <a:latin typeface="Century Gothic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smtClean="0"/>
              <a:t>The “submillimeter” approach to Astronomy: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Build your own detectors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Don’t be afraid of </a:t>
            </a:r>
            <a:r>
              <a:rPr lang="en-US" sz="3200" dirty="0" smtClean="0">
                <a:solidFill>
                  <a:srgbClr val="3366FF"/>
                </a:solidFill>
              </a:rPr>
              <a:t>low temperatures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Put them in an instrument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/>
              <a:t>Do science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Can this approach be productive in the UV/optical/near-IR where excellent commercially available detectors exist? Yes!  Semiconductor detectors are powerful, but: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Usually poor time resolution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No intrinsic energy resolution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Read Noise, Dark Current, Cosmic Rays</a:t>
            </a:r>
          </a:p>
          <a:p>
            <a:pPr lvl="2">
              <a:spcAft>
                <a:spcPts val="1200"/>
              </a:spcAft>
            </a:pPr>
            <a:r>
              <a:rPr lang="en-US" sz="3200" dirty="0" smtClean="0"/>
              <a:t>Dispersion can lead to packing problems/inefficient use of array real estate and potentially being read noise limited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461" y="990596"/>
            <a:ext cx="2908820" cy="207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6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Device Box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47292"/>
            <a:ext cx="8749679" cy="59756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Moving to </a:t>
            </a:r>
            <a:r>
              <a:rPr lang="en-US" sz="2000" i="1" dirty="0" smtClean="0"/>
              <a:t>TINY</a:t>
            </a:r>
            <a:r>
              <a:rPr lang="en-US" sz="2000" dirty="0" smtClean="0"/>
              <a:t> G3PO connectors (this box ix 1.25” x 1.5” x 0.2”)</a:t>
            </a:r>
            <a:endParaRPr lang="en-US" sz="2000" dirty="0"/>
          </a:p>
        </p:txBody>
      </p:sp>
      <p:pic>
        <p:nvPicPr>
          <p:cNvPr id="4" name="Picture 3" descr="D1Box-ill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9" y="2517746"/>
            <a:ext cx="3761896" cy="2821422"/>
          </a:xfrm>
          <a:prstGeom prst="rect">
            <a:avLst/>
          </a:prstGeom>
        </p:spPr>
      </p:pic>
      <p:pic>
        <p:nvPicPr>
          <p:cNvPr id="5" name="Picture 4" descr="Screen Shot 2014-11-14 at 8.5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81" y="1334793"/>
            <a:ext cx="4979636" cy="50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42" y="-329455"/>
            <a:ext cx="7736436" cy="707345"/>
          </a:xfrm>
        </p:spPr>
        <p:txBody>
          <a:bodyPr/>
          <a:lstStyle/>
          <a:p>
            <a:r>
              <a:rPr lang="en-US" dirty="0" smtClean="0"/>
              <a:t>Photometric Stability for mV~15</a:t>
            </a:r>
            <a:endParaRPr lang="en-US" dirty="0"/>
          </a:p>
        </p:txBody>
      </p:sp>
      <p:pic>
        <p:nvPicPr>
          <p:cNvPr id="5" name="Picture 4" descr="lightcurves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2" y="779120"/>
            <a:ext cx="8057660" cy="57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Case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 science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This means KRAKENS can obtain obtain accurate redshifts from continuum spectra for hundreds of cluster members in 1/6th the time that VLT/MUSE would require. Alternatively, in the </a:t>
            </a:r>
            <a:r>
              <a:rPr lang="en-US" dirty="0" smtClean="0"/>
              <a:t>same amount </a:t>
            </a:r>
            <a:r>
              <a:rPr lang="en-US" dirty="0"/>
              <a:t>of time, KRAKENS can measure continuum photometric redshifts for galaxies one magnitude fainter than VLT/MUSE. 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High-</a:t>
            </a:r>
            <a:r>
              <a:rPr lang="en-US" i="1" dirty="0" smtClean="0"/>
              <a:t>z</a:t>
            </a:r>
            <a:r>
              <a:rPr lang="en-US" dirty="0" smtClean="0"/>
              <a:t> Galaxies</a:t>
            </a:r>
          </a:p>
          <a:p>
            <a:pPr lvl="1"/>
            <a:r>
              <a:rPr lang="en-US" dirty="0" smtClean="0"/>
              <a:t>“It </a:t>
            </a:r>
            <a:r>
              <a:rPr lang="en-US" dirty="0"/>
              <a:t>will therefore enable higher fidelity surveys of the galaxy population at redshifts up to </a:t>
            </a:r>
            <a:r>
              <a:rPr lang="en-US" i="1" dirty="0"/>
              <a:t>z </a:t>
            </a:r>
            <a:r>
              <a:rPr lang="en-US" dirty="0"/>
              <a:t>&gt; 8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4" name="Picture 3" descr="krakens_hi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63" y="3482736"/>
            <a:ext cx="4962462" cy="3308308"/>
          </a:xfrm>
          <a:prstGeom prst="rect">
            <a:avLst/>
          </a:prstGeom>
        </p:spPr>
      </p:pic>
      <p:pic>
        <p:nvPicPr>
          <p:cNvPr id="6" name="Picture 5" descr="Screen Shot 2015-09-17 at 10.28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5" y="4058827"/>
            <a:ext cx="3783397" cy="24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4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7-17 at 2.5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44" y="1075559"/>
            <a:ext cx="2713874" cy="22740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8977" y="2598260"/>
            <a:ext cx="4304484" cy="3083009"/>
            <a:chOff x="508977" y="2598260"/>
            <a:chExt cx="4304484" cy="3083009"/>
          </a:xfrm>
        </p:grpSpPr>
        <p:sp>
          <p:nvSpPr>
            <p:cNvPr id="5" name="Rectangle 4"/>
            <p:cNvSpPr/>
            <p:nvPr/>
          </p:nvSpPr>
          <p:spPr>
            <a:xfrm>
              <a:off x="508977" y="2598260"/>
              <a:ext cx="4304484" cy="75136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08977" y="4348207"/>
              <a:ext cx="4304484" cy="133306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6027359"/>
          </a:xfrm>
        </p:spPr>
        <p:txBody>
          <a:bodyPr>
            <a:normAutofit/>
          </a:bodyPr>
          <a:lstStyle/>
          <a:p>
            <a:r>
              <a:rPr lang="en-US" dirty="0" smtClean="0"/>
              <a:t>Our best detectors have R=12.5 at 400 nm, but their noise and pulse shape indicate they should have R~25</a:t>
            </a:r>
          </a:p>
          <a:p>
            <a:r>
              <a:rPr lang="en-US" dirty="0" smtClean="0"/>
              <a:t>Possible explanations:</a:t>
            </a:r>
          </a:p>
          <a:p>
            <a:pPr lvl="1"/>
            <a:r>
              <a:rPr lang="en-US" dirty="0" smtClean="0"/>
              <a:t>Geometry effects</a:t>
            </a:r>
          </a:p>
          <a:p>
            <a:pPr lvl="2"/>
            <a:r>
              <a:rPr lang="en-US" dirty="0" smtClean="0"/>
              <a:t>Sims show OK to R&gt;50</a:t>
            </a:r>
          </a:p>
          <a:p>
            <a:pPr lvl="1"/>
            <a:r>
              <a:rPr lang="en-US" dirty="0" smtClean="0"/>
              <a:t>Non-uniform </a:t>
            </a:r>
            <a:r>
              <a:rPr lang="en-US" dirty="0" err="1" smtClean="0"/>
              <a:t>TiN</a:t>
            </a:r>
            <a:r>
              <a:rPr lang="en-US" dirty="0" smtClean="0"/>
              <a:t> on microns scales</a:t>
            </a:r>
          </a:p>
          <a:p>
            <a:pPr lvl="2"/>
            <a:r>
              <a:rPr lang="en-US" dirty="0" smtClean="0"/>
              <a:t>Some STM evidence for this</a:t>
            </a:r>
          </a:p>
          <a:p>
            <a:pPr lvl="1"/>
            <a:r>
              <a:rPr lang="en-US" dirty="0" smtClean="0"/>
              <a:t>Hot phonon escape</a:t>
            </a:r>
          </a:p>
          <a:p>
            <a:pPr lvl="2"/>
            <a:r>
              <a:rPr lang="en-US" dirty="0" smtClean="0"/>
              <a:t>Calculations show OK to R&gt;30 </a:t>
            </a:r>
            <a:br>
              <a:rPr lang="en-US" dirty="0" smtClean="0"/>
            </a:br>
            <a:r>
              <a:rPr lang="en-US" sz="1600" dirty="0" smtClean="0"/>
              <a:t>(A. </a:t>
            </a:r>
            <a:r>
              <a:rPr lang="en-US" sz="1600" dirty="0" err="1" smtClean="0"/>
              <a:t>Kozorezov</a:t>
            </a:r>
            <a:r>
              <a:rPr lang="en-US" sz="1600" dirty="0" smtClean="0"/>
              <a:t>, private com.)</a:t>
            </a:r>
          </a:p>
          <a:p>
            <a:pPr lvl="1"/>
            <a:r>
              <a:rPr lang="en-US" dirty="0" smtClean="0"/>
              <a:t>Non-stationary noise/non-optimal </a:t>
            </a:r>
            <a:br>
              <a:rPr lang="en-US" dirty="0" smtClean="0"/>
            </a:br>
            <a:r>
              <a:rPr lang="en-US" dirty="0" smtClean="0"/>
              <a:t>analysis</a:t>
            </a:r>
          </a:p>
          <a:p>
            <a:pPr lvl="2"/>
            <a:r>
              <a:rPr lang="en-US" dirty="0" smtClean="0"/>
              <a:t>Certainly present, we have yet to</a:t>
            </a:r>
            <a:br>
              <a:rPr lang="en-US" dirty="0" smtClean="0"/>
            </a:br>
            <a:r>
              <a:rPr lang="en-US" dirty="0" smtClean="0"/>
              <a:t>quantify its effects</a:t>
            </a:r>
          </a:p>
        </p:txBody>
      </p:sp>
      <p:pic>
        <p:nvPicPr>
          <p:cNvPr id="4" name="Picture 3" descr="Screen Shot 2015-07-17 at 10.45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58" y="3165182"/>
            <a:ext cx="3312160" cy="36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17899" y="3656641"/>
            <a:ext cx="3726101" cy="3201359"/>
            <a:chOff x="5417899" y="3656641"/>
            <a:chExt cx="3726101" cy="3201359"/>
          </a:xfrm>
        </p:grpSpPr>
        <p:pic>
          <p:nvPicPr>
            <p:cNvPr id="4" name="Picture 3" descr="0_26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7899" y="4063424"/>
              <a:ext cx="3726101" cy="279457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rot="16200000" flipH="1">
              <a:off x="7197245" y="3854260"/>
              <a:ext cx="406783" cy="115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965" y="-298480"/>
            <a:ext cx="8839930" cy="707345"/>
          </a:xfrm>
        </p:spPr>
        <p:txBody>
          <a:bodyPr/>
          <a:lstStyle/>
          <a:p>
            <a:r>
              <a:rPr lang="en-US" sz="3200" dirty="0" smtClean="0"/>
              <a:t>MKIDs</a:t>
            </a:r>
            <a:endParaRPr lang="en-US" sz="3200" dirty="0"/>
          </a:p>
        </p:txBody>
      </p:sp>
      <p:pic>
        <p:nvPicPr>
          <p:cNvPr id="8" name="Picture 2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208" y="1193105"/>
            <a:ext cx="2549067" cy="23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8"/>
          <p:cNvGrpSpPr/>
          <p:nvPr/>
        </p:nvGrpSpPr>
        <p:grpSpPr>
          <a:xfrm>
            <a:off x="0" y="2961409"/>
            <a:ext cx="5693137" cy="3827579"/>
            <a:chOff x="0" y="2961409"/>
            <a:chExt cx="5693137" cy="3827579"/>
          </a:xfrm>
        </p:grpSpPr>
        <p:pic>
          <p:nvPicPr>
            <p:cNvPr id="10" name="Picture 3" descr="Picture 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4208" y="4259370"/>
              <a:ext cx="2549067" cy="2477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0" y="6090497"/>
              <a:ext cx="8974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Cooper Pair</a:t>
              </a: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3816513" y="5376889"/>
              <a:ext cx="1876624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Energy Gap</a:t>
              </a:r>
            </a:p>
            <a:p>
              <a:r>
                <a:rPr lang="en-US" sz="1200" dirty="0"/>
                <a:t>Silicon –      1.10000 </a:t>
              </a:r>
              <a:r>
                <a:rPr lang="en-US" sz="1200" dirty="0" err="1"/>
                <a:t>eV</a:t>
              </a:r>
              <a:endParaRPr lang="en-US" sz="1200" dirty="0"/>
            </a:p>
            <a:p>
              <a:r>
                <a:rPr lang="en-US" sz="1200" dirty="0"/>
                <a:t>Aluminum – </a:t>
              </a:r>
              <a:r>
                <a:rPr lang="en-US" sz="1200" dirty="0">
                  <a:solidFill>
                    <a:schemeClr val="accent2"/>
                  </a:solidFill>
                </a:rPr>
                <a:t>0.00018</a:t>
              </a:r>
              <a:r>
                <a:rPr lang="en-US" sz="1200" i="1" dirty="0">
                  <a:solidFill>
                    <a:schemeClr val="accent2"/>
                  </a:solidFill>
                </a:rPr>
                <a:t> </a:t>
              </a:r>
              <a:r>
                <a:rPr lang="en-US" sz="1200" dirty="0" err="1"/>
                <a:t>eV</a:t>
              </a:r>
              <a:endParaRPr lang="en-US" sz="1200" dirty="0"/>
            </a:p>
            <a:p>
              <a:endParaRPr lang="en-US" sz="1200" dirty="0"/>
            </a:p>
            <a:p>
              <a:r>
                <a:rPr lang="en-US" sz="1200" dirty="0"/>
                <a:t>Energy resolution: </a:t>
              </a:r>
            </a:p>
          </p:txBody>
        </p:sp>
        <p:pic>
          <p:nvPicPr>
            <p:cNvPr id="16" name="Picture 9" descr="Picture 7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232" y="6484885"/>
              <a:ext cx="892777" cy="304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614526" y="6484885"/>
              <a:ext cx="1258315" cy="175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394525" y="6090497"/>
              <a:ext cx="444795" cy="113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968171" y="3540330"/>
              <a:ext cx="1483591" cy="325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699658" y="3613039"/>
              <a:ext cx="3567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Inductor is a </a:t>
              </a:r>
            </a:p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Superconductor!</a:t>
              </a:r>
              <a:endPara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51312" y="823773"/>
            <a:ext cx="30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MKID Equivalent Circuit</a:t>
            </a:r>
            <a:endParaRPr lang="en-US" dirty="0">
              <a:solidFill>
                <a:schemeClr val="accent4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39"/>
          <p:cNvGrpSpPr/>
          <p:nvPr/>
        </p:nvGrpSpPr>
        <p:grpSpPr>
          <a:xfrm>
            <a:off x="3683000" y="837538"/>
            <a:ext cx="5153075" cy="2732515"/>
            <a:chOff x="3683000" y="837538"/>
            <a:chExt cx="5153075" cy="2732515"/>
          </a:xfrm>
        </p:grpSpPr>
        <p:grpSp>
          <p:nvGrpSpPr>
            <p:cNvPr id="11" name="Group 6"/>
            <p:cNvGrpSpPr/>
            <p:nvPr/>
          </p:nvGrpSpPr>
          <p:grpSpPr>
            <a:xfrm>
              <a:off x="5693137" y="1206871"/>
              <a:ext cx="2953977" cy="2363182"/>
              <a:chOff x="3564669" y="1676400"/>
              <a:chExt cx="5810250" cy="4648200"/>
            </a:xfrm>
          </p:grpSpPr>
          <p:pic>
            <p:nvPicPr>
              <p:cNvPr id="5" name="Picture 4" descr="SinglePulse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4669" y="1676400"/>
                <a:ext cx="5810250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 descr="Screen shot 2010-06-28 at 10.14.05 PM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2057400"/>
                <a:ext cx="2405063" cy="2635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9" name="Straight Arrow Connector 28"/>
            <p:cNvCxnSpPr/>
            <p:nvPr/>
          </p:nvCxnSpPr>
          <p:spPr>
            <a:xfrm>
              <a:off x="3683000" y="2586182"/>
              <a:ext cx="1896262" cy="57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693136" y="837538"/>
              <a:ext cx="3142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Typical Single Photon Event</a:t>
              </a:r>
              <a:endPara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49"/>
          <p:cNvGrpSpPr/>
          <p:nvPr/>
        </p:nvGrpSpPr>
        <p:grpSpPr>
          <a:xfrm>
            <a:off x="3593275" y="1193105"/>
            <a:ext cx="1777837" cy="2829823"/>
            <a:chOff x="3593275" y="1193105"/>
            <a:chExt cx="1777837" cy="2829823"/>
          </a:xfrm>
        </p:grpSpPr>
        <p:pic>
          <p:nvPicPr>
            <p:cNvPr id="43" name="Picture 5" descr="Picture 3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22" y="1193105"/>
              <a:ext cx="1450690" cy="127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 descr="Picture 4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22" y="2720981"/>
              <a:ext cx="1450690" cy="130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/>
            <p:cNvCxnSpPr/>
            <p:nvPr/>
          </p:nvCxnSpPr>
          <p:spPr>
            <a:xfrm rot="5400000" flipH="1" flipV="1">
              <a:off x="3586555" y="1813588"/>
              <a:ext cx="340591" cy="327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593275" y="2961409"/>
              <a:ext cx="327148" cy="2713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00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_200xop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26039" r="42912" b="8244"/>
          <a:stretch/>
        </p:blipFill>
        <p:spPr>
          <a:xfrm>
            <a:off x="5144115" y="1644133"/>
            <a:ext cx="3857699" cy="4111707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83384" y="-329455"/>
            <a:ext cx="7736436" cy="707345"/>
          </a:xfrm>
        </p:spPr>
        <p:txBody>
          <a:bodyPr/>
          <a:lstStyle/>
          <a:p>
            <a:r>
              <a:rPr lang="en-US" dirty="0" smtClean="0">
                <a:latin typeface="Franklin Gothic Book" charset="0"/>
              </a:rPr>
              <a:t>What is a Kinetic Inductance Detector ?</a:t>
            </a:r>
          </a:p>
        </p:txBody>
      </p:sp>
      <p:pic>
        <p:nvPicPr>
          <p:cNvPr id="22531" name="Picture 2" descr="Picture 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833" y="1248769"/>
            <a:ext cx="4590951" cy="428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70833" y="1248769"/>
            <a:ext cx="580674" cy="508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67630" y="2270328"/>
            <a:ext cx="1988905" cy="93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083" y="3833083"/>
            <a:ext cx="1877850" cy="553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86003" y="3539160"/>
            <a:ext cx="7867337" cy="3053777"/>
            <a:chOff x="686003" y="3539160"/>
            <a:chExt cx="7867337" cy="3053777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2138517" y="3539160"/>
              <a:ext cx="6302750" cy="178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686003" y="6192827"/>
              <a:ext cx="7867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We use a square </a:t>
              </a:r>
              <a:r>
                <a:rPr lang="en-US" sz="2000" dirty="0" err="1" smtClean="0"/>
                <a:t>microlens</a:t>
              </a:r>
              <a:r>
                <a:rPr lang="en-US" sz="2000" dirty="0" smtClean="0"/>
                <a:t> array to improve effective fill factor to ~92%</a:t>
              </a:r>
              <a:endParaRPr lang="en-US" sz="20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78155" y="53584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958" y="-353673"/>
            <a:ext cx="7736436" cy="707345"/>
          </a:xfrm>
        </p:spPr>
        <p:txBody>
          <a:bodyPr/>
          <a:lstStyle/>
          <a:p>
            <a:r>
              <a:rPr lang="en-US" dirty="0" smtClean="0"/>
              <a:t>Frequency Domain Multiplexing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4706287"/>
            <a:ext cx="8432800" cy="198238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Each resonator (pixel) has a unique resonant frequency in the GHz range</a:t>
            </a:r>
          </a:p>
          <a:p>
            <a:r>
              <a:rPr lang="en-US" sz="2000" dirty="0" smtClean="0"/>
              <a:t>A comb of sine waves is generated and sent through the device</a:t>
            </a:r>
          </a:p>
          <a:p>
            <a:r>
              <a:rPr lang="en-US" sz="2000" dirty="0" smtClean="0"/>
              <a:t>Thousands of resonators can be read out on a single microwave transmission line (FDM)</a:t>
            </a:r>
            <a:endParaRPr lang="en-US" sz="2000" dirty="0"/>
          </a:p>
        </p:txBody>
      </p:sp>
      <p:pic>
        <p:nvPicPr>
          <p:cNvPr id="4" name="Picture 3" descr="Screen Shot 2012-01-03 at 9.29.05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" b="-3319"/>
          <a:stretch/>
        </p:blipFill>
        <p:spPr>
          <a:xfrm>
            <a:off x="843095" y="1097280"/>
            <a:ext cx="7470481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2045pixMKID.jpg"/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60" y="1084643"/>
            <a:ext cx="4182420" cy="3042874"/>
          </a:xfrm>
          <a:prstGeom prst="rect">
            <a:avLst/>
          </a:prstGeom>
        </p:spPr>
      </p:pic>
      <p:pic>
        <p:nvPicPr>
          <p:cNvPr id="12" name="Picture 11" descr="2045pixMK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60" y="1071943"/>
            <a:ext cx="4182420" cy="3042874"/>
          </a:xfrm>
          <a:prstGeom prst="rect">
            <a:avLst/>
          </a:prstGeom>
        </p:spPr>
      </p:pic>
      <p:pic>
        <p:nvPicPr>
          <p:cNvPr id="13" name="Picture 12" descr="opt_fin_50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98577" y="1653777"/>
            <a:ext cx="4492625" cy="3369469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5041900" y="1092200"/>
            <a:ext cx="3403600" cy="4508500"/>
          </a:xfrm>
          <a:prstGeom prst="frame">
            <a:avLst>
              <a:gd name="adj1" fmla="val 10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 rot="3067164">
            <a:off x="2746695" y="2409152"/>
            <a:ext cx="221609" cy="375997"/>
          </a:xfrm>
          <a:prstGeom prst="frame">
            <a:avLst>
              <a:gd name="adj1" fmla="val 10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stCxn id="17" idx="0"/>
          </p:cNvCxnSpPr>
          <p:nvPr/>
        </p:nvCxnSpPr>
        <p:spPr>
          <a:xfrm flipV="1">
            <a:off x="3003848" y="1104900"/>
            <a:ext cx="2050752" cy="13742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3"/>
          </p:cNvCxnSpPr>
          <p:nvPr/>
        </p:nvCxnSpPr>
        <p:spPr>
          <a:xfrm rot="16200000" flipH="1">
            <a:off x="2544879" y="3065578"/>
            <a:ext cx="2904593" cy="21402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opt_fin2_100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3903" y="2918219"/>
            <a:ext cx="3358127" cy="3212865"/>
          </a:xfrm>
          <a:prstGeom prst="rect">
            <a:avLst/>
          </a:prstGeom>
        </p:spPr>
      </p:pic>
      <p:sp>
        <p:nvSpPr>
          <p:cNvPr id="35" name="Frame 34"/>
          <p:cNvSpPr/>
          <p:nvPr/>
        </p:nvSpPr>
        <p:spPr>
          <a:xfrm>
            <a:off x="5295900" y="4000500"/>
            <a:ext cx="546100" cy="622300"/>
          </a:xfrm>
          <a:prstGeom prst="frame">
            <a:avLst>
              <a:gd name="adj1" fmla="val 10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>
            <a:endCxn id="35" idx="2"/>
          </p:cNvCxnSpPr>
          <p:nvPr/>
        </p:nvCxnSpPr>
        <p:spPr>
          <a:xfrm rot="5400000" flipH="1" flipV="1">
            <a:off x="4060825" y="4676775"/>
            <a:ext cx="1562100" cy="14541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Frame 36"/>
          <p:cNvSpPr/>
          <p:nvPr/>
        </p:nvSpPr>
        <p:spPr>
          <a:xfrm>
            <a:off x="863600" y="2819400"/>
            <a:ext cx="3251200" cy="3390900"/>
          </a:xfrm>
          <a:prstGeom prst="frame">
            <a:avLst>
              <a:gd name="adj1" fmla="val 10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" name="Straight Connector 39"/>
          <p:cNvCxnSpPr>
            <a:endCxn id="35" idx="0"/>
          </p:cNvCxnSpPr>
          <p:nvPr/>
        </p:nvCxnSpPr>
        <p:spPr>
          <a:xfrm>
            <a:off x="4083348" y="2847444"/>
            <a:ext cx="1485602" cy="115305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03308" y="-329455"/>
            <a:ext cx="7736436" cy="707345"/>
          </a:xfrm>
        </p:spPr>
        <p:txBody>
          <a:bodyPr/>
          <a:lstStyle/>
          <a:p>
            <a:r>
              <a:rPr lang="en-US" dirty="0" smtClean="0"/>
              <a:t>UVOIR MKIDs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35" grpId="0" animBg="1"/>
      <p:bldP spid="35" grpId="1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UVOIR MKIDs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3921138" cy="5975693"/>
          </a:xfrm>
        </p:spPr>
        <p:txBody>
          <a:bodyPr/>
          <a:lstStyle/>
          <a:p>
            <a:r>
              <a:rPr lang="en-US" dirty="0" smtClean="0"/>
              <a:t>Current State-of-the-Art</a:t>
            </a:r>
          </a:p>
          <a:p>
            <a:r>
              <a:rPr lang="en-US" dirty="0" smtClean="0"/>
              <a:t>2024 (44x46) pixel array</a:t>
            </a:r>
          </a:p>
          <a:p>
            <a:r>
              <a:rPr lang="en-US" dirty="0"/>
              <a:t>222 micron pixel </a:t>
            </a:r>
            <a:r>
              <a:rPr lang="en-US" dirty="0" smtClean="0"/>
              <a:t>pitch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feedlines</a:t>
            </a:r>
            <a:endParaRPr lang="en-US" dirty="0" smtClean="0"/>
          </a:p>
          <a:p>
            <a:r>
              <a:rPr lang="en-US" dirty="0" smtClean="0"/>
              <a:t>2 MHz resonator spacing</a:t>
            </a:r>
          </a:p>
          <a:p>
            <a:r>
              <a:rPr lang="en-US" dirty="0" smtClean="0"/>
              <a:t>~92% resonator yield</a:t>
            </a:r>
          </a:p>
          <a:p>
            <a:r>
              <a:rPr lang="en-US" dirty="0" smtClean="0"/>
              <a:t>~70% “good” pixel yield</a:t>
            </a:r>
          </a:p>
          <a:p>
            <a:pPr lvl="1"/>
            <a:r>
              <a:rPr lang="en-US" dirty="0" smtClean="0"/>
              <a:t>Frequency collisions dominate yield!</a:t>
            </a:r>
          </a:p>
          <a:p>
            <a:pPr lvl="1"/>
            <a:r>
              <a:rPr lang="en-US" dirty="0" smtClean="0"/>
              <a:t>More uniform </a:t>
            </a:r>
            <a:r>
              <a:rPr lang="en-US" dirty="0" err="1" smtClean="0"/>
              <a:t>TiN</a:t>
            </a:r>
            <a:r>
              <a:rPr lang="en-US" dirty="0" smtClean="0"/>
              <a:t> (multilayer, ALD, new materials) should significantly improve yield</a:t>
            </a:r>
          </a:p>
          <a:p>
            <a:r>
              <a:rPr lang="en-US" dirty="0" smtClean="0"/>
              <a:t>110 </a:t>
            </a:r>
            <a:r>
              <a:rPr lang="en-US" dirty="0" err="1" smtClean="0"/>
              <a:t>mK</a:t>
            </a:r>
            <a:r>
              <a:rPr lang="en-US" dirty="0" smtClean="0"/>
              <a:t> operating temp.</a:t>
            </a:r>
          </a:p>
        </p:txBody>
      </p:sp>
      <p:pic>
        <p:nvPicPr>
          <p:cNvPr id="9" name="Picture 8" descr="2045pixMKI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360" y="3205543"/>
            <a:ext cx="4182420" cy="3042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6690" y="6321608"/>
            <a:ext cx="3395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Mazin et al. 2012, Optics Express, 20, 2 </a:t>
            </a:r>
          </a:p>
        </p:txBody>
      </p:sp>
      <p:pic>
        <p:nvPicPr>
          <p:cNvPr id="11" name="Picture 10" descr="PalSw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70" y="577996"/>
            <a:ext cx="2427856" cy="25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kpix</a:t>
            </a:r>
            <a:r>
              <a:rPr lang="en-US" dirty="0" smtClean="0"/>
              <a:t> DARKNESS Array</a:t>
            </a:r>
            <a:endParaRPr lang="en-US" dirty="0"/>
          </a:p>
        </p:txBody>
      </p:sp>
      <p:pic>
        <p:nvPicPr>
          <p:cNvPr id="4" name="Picture 3" descr="BRUCE_DSC0399_020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34"/>
            <a:ext cx="9144000" cy="566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179" y="4948685"/>
            <a:ext cx="4058521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Funded to build 3 10-20 </a:t>
            </a:r>
            <a:r>
              <a:rPr lang="en-US" sz="1600" dirty="0" err="1" smtClean="0">
                <a:solidFill>
                  <a:schemeClr val="tx1"/>
                </a:solidFill>
              </a:rPr>
              <a:t>kpix</a:t>
            </a:r>
            <a:r>
              <a:rPr lang="en-US" sz="1600" dirty="0" smtClean="0">
                <a:solidFill>
                  <a:schemeClr val="tx1"/>
                </a:solidFill>
              </a:rPr>
              <a:t> instruments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DARKNESS for Palomar (NSF): 2016A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MEC for Subaru (Japan): 2016B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PICTURE-C Balloon (NASA): 2019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9860</TotalTime>
  <Words>1749</Words>
  <Application>Microsoft Macintosh PowerPoint</Application>
  <PresentationFormat>On-screen Show (4:3)</PresentationFormat>
  <Paragraphs>234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Codex</vt:lpstr>
      <vt:lpstr>Microwave Kinetic Inductance Detectors for Dark Energy</vt:lpstr>
      <vt:lpstr>Superconductors</vt:lpstr>
      <vt:lpstr>We can’t let the submm guys have all the fun!</vt:lpstr>
      <vt:lpstr>MKIDs</vt:lpstr>
      <vt:lpstr>What is a Kinetic Inductance Detector ?</vt:lpstr>
      <vt:lpstr>Frequency Domain Multiplexing</vt:lpstr>
      <vt:lpstr>UVOIR MKIDs</vt:lpstr>
      <vt:lpstr>UVOIR MKIDs</vt:lpstr>
      <vt:lpstr>10 kpix DARKNESS Array</vt:lpstr>
      <vt:lpstr>Digital MKID Readout</vt:lpstr>
      <vt:lpstr>Current Readout System (Gen 1)</vt:lpstr>
      <vt:lpstr>Gen 2 Readout</vt:lpstr>
      <vt:lpstr>Proven at the Telescope with ARCONS</vt:lpstr>
      <vt:lpstr>Data Pipeline</vt:lpstr>
      <vt:lpstr>DARKNESS</vt:lpstr>
      <vt:lpstr>MEC</vt:lpstr>
      <vt:lpstr>Other MKID Instruments</vt:lpstr>
      <vt:lpstr>SuperMOS</vt:lpstr>
      <vt:lpstr>SuperMOS</vt:lpstr>
      <vt:lpstr>Giga-z Simulated Galaxy Spectra</vt:lpstr>
      <vt:lpstr>Redshift Determination</vt:lpstr>
      <vt:lpstr>Weak Lensing with Giga-z</vt:lpstr>
      <vt:lpstr>What is KRAKENS</vt:lpstr>
      <vt:lpstr>Science with KRAKENS</vt:lpstr>
      <vt:lpstr>Supernova</vt:lpstr>
      <vt:lpstr>MKID Scaling</vt:lpstr>
      <vt:lpstr>Other Applications</vt:lpstr>
      <vt:lpstr>Yield</vt:lpstr>
      <vt:lpstr>Quantum Efficiency</vt:lpstr>
      <vt:lpstr>New Device Box </vt:lpstr>
      <vt:lpstr>Photometric Stability for mV~15</vt:lpstr>
      <vt:lpstr>Science Case Highlights</vt:lpstr>
      <vt:lpstr>Energy Resolution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Mazin</dc:creator>
  <cp:lastModifiedBy>Ben Mazin</cp:lastModifiedBy>
  <cp:revision>372</cp:revision>
  <dcterms:created xsi:type="dcterms:W3CDTF">2012-06-29T03:51:23Z</dcterms:created>
  <dcterms:modified xsi:type="dcterms:W3CDTF">2015-11-12T23:20:39Z</dcterms:modified>
</cp:coreProperties>
</file>