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09" r:id="rId4"/>
    <p:sldMasterId id="2147484044" r:id="rId5"/>
  </p:sldMasterIdLst>
  <p:notesMasterIdLst>
    <p:notesMasterId r:id="rId36"/>
  </p:notesMasterIdLst>
  <p:handoutMasterIdLst>
    <p:handoutMasterId r:id="rId37"/>
  </p:handoutMasterIdLst>
  <p:sldIdLst>
    <p:sldId id="826" r:id="rId6"/>
    <p:sldId id="785" r:id="rId7"/>
    <p:sldId id="673" r:id="rId8"/>
    <p:sldId id="937" r:id="rId9"/>
    <p:sldId id="938" r:id="rId10"/>
    <p:sldId id="939" r:id="rId11"/>
    <p:sldId id="940" r:id="rId12"/>
    <p:sldId id="941" r:id="rId13"/>
    <p:sldId id="982" r:id="rId14"/>
    <p:sldId id="984" r:id="rId15"/>
    <p:sldId id="985" r:id="rId16"/>
    <p:sldId id="961" r:id="rId17"/>
    <p:sldId id="962" r:id="rId18"/>
    <p:sldId id="986" r:id="rId19"/>
    <p:sldId id="981" r:id="rId20"/>
    <p:sldId id="974" r:id="rId21"/>
    <p:sldId id="963" r:id="rId22"/>
    <p:sldId id="964" r:id="rId23"/>
    <p:sldId id="993" r:id="rId24"/>
    <p:sldId id="999" r:id="rId25"/>
    <p:sldId id="1000" r:id="rId26"/>
    <p:sldId id="991" r:id="rId27"/>
    <p:sldId id="997" r:id="rId28"/>
    <p:sldId id="998" r:id="rId29"/>
    <p:sldId id="983" r:id="rId30"/>
    <p:sldId id="995" r:id="rId31"/>
    <p:sldId id="970" r:id="rId32"/>
    <p:sldId id="965" r:id="rId33"/>
    <p:sldId id="969" r:id="rId34"/>
    <p:sldId id="807" r:id="rId3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01D"/>
    <a:srgbClr val="9A0000"/>
    <a:srgbClr val="FFCC99"/>
    <a:srgbClr val="9D3431"/>
    <a:srgbClr val="0000FF"/>
    <a:srgbClr val="FFFFCC"/>
    <a:srgbClr val="FF0000"/>
    <a:srgbClr val="FF9966"/>
    <a:srgbClr val="008000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55" autoAdjust="0"/>
    <p:restoredTop sz="94453" autoAdjust="0"/>
  </p:normalViewPr>
  <p:slideViewPr>
    <p:cSldViewPr snapToGrid="0">
      <p:cViewPr>
        <p:scale>
          <a:sx n="100" d="100"/>
          <a:sy n="100" d="100"/>
        </p:scale>
        <p:origin x="-376" y="-1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169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Magnet: </a:t>
            </a:r>
          </a:p>
          <a:p>
            <a:r>
              <a:rPr lang="en-US" dirty="0" smtClean="0"/>
              <a:t>Conductively-cooled,</a:t>
            </a:r>
            <a:r>
              <a:rPr lang="en-US" baseline="0" dirty="0" smtClean="0"/>
              <a:t> split magnet prototypes have been tested</a:t>
            </a:r>
          </a:p>
          <a:p>
            <a:r>
              <a:rPr lang="en-US" baseline="0" dirty="0" smtClean="0"/>
              <a:t>LCLS-II will include a quad/corrector dipoles / BPM package</a:t>
            </a:r>
          </a:p>
          <a:p>
            <a:r>
              <a:rPr lang="en-US" baseline="0" dirty="0" smtClean="0"/>
              <a:t>Detailed magnetic design(s) will be made specific for LCLS-II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4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213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354AC-5E25-42E0-9CF9-3BA02C6A36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6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jpeg"/><Relationship Id="rId9" Type="http://schemas.openxmlformats.org/officeDocument/2006/relationships/image" Target="../media/image8.gif"/><Relationship Id="rId10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8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Peterson, 3.9 GHz CM Design, PDR, 20 Nov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46088" y="1670050"/>
            <a:ext cx="8108950" cy="4648200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Peterson, 3.9 GHz CM Design, PDR, 20 Nov 2015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Peterson, 3.9 GHz CM Design, PDR, 20 Nov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723840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4094034"/>
            <a:ext cx="2442340" cy="222421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723840"/>
            <a:ext cx="2442340" cy="459441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46088" y="1670050"/>
            <a:ext cx="30130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Peterson, 3.9 GHz CM Design, PDR, 20 Nov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670050"/>
            <a:ext cx="2667000" cy="4648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46088" y="1670050"/>
            <a:ext cx="5484812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0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29276" y="6196062"/>
            <a:ext cx="584812" cy="500014"/>
          </a:xfrm>
          <a:prstGeom prst="rect">
            <a:avLst/>
          </a:prstGeom>
          <a:noFill/>
        </p:spPr>
      </p:pic>
      <p:pic>
        <p:nvPicPr>
          <p:cNvPr id="2050" name="Picture 2" descr="C:\Users\boyce\Documents\fermilab_wd100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22893"/>
            <a:ext cx="9525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boyce\Documents\jlab_wd100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847" y="6230571"/>
            <a:ext cx="952500" cy="31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4948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31" r:id="rId8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5473" y="1667866"/>
            <a:ext cx="8109919" cy="46503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472" y="6543674"/>
            <a:ext cx="4126528" cy="3143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Peterson, 3.9 GHz CM Design, PDR, 20 Nov 2015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8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000" b="0" kern="1200" baseline="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1pPr>
      <a:lvl2pPr marL="180000" indent="-180000" algn="l" defTabSz="914400" rtl="0" eaLnBrk="1" latinLnBrk="0" hangingPunct="1">
        <a:lnSpc>
          <a:spcPct val="120000"/>
        </a:lnSpc>
        <a:spcBef>
          <a:spcPts val="800"/>
        </a:spcBef>
        <a:spcAft>
          <a:spcPts val="0"/>
        </a:spcAft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2pPr>
      <a:lvl3pPr marL="504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3pPr>
      <a:lvl4pPr marL="828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•"/>
        <a:defRPr sz="1800" kern="1200">
          <a:solidFill>
            <a:schemeClr val="bg2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tx1"/>
        </a:buClr>
        <a:buSzPct val="100000"/>
        <a:buFont typeface="Arial" pitchFamily="34" charset="0"/>
        <a:buChar char="-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57213" y="536575"/>
            <a:ext cx="8154987" cy="2246313"/>
          </a:xfrm>
        </p:spPr>
        <p:txBody>
          <a:bodyPr/>
          <a:lstStyle/>
          <a:p>
            <a:r>
              <a:rPr lang="en-US" dirty="0" smtClean="0"/>
              <a:t>3.9 GHz Cryomodule Design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Tom Peterson, Yun He, Matt </a:t>
            </a:r>
            <a:r>
              <a:rPr lang="en-US" dirty="0" err="1" smtClean="0"/>
              <a:t>Kramp</a:t>
            </a:r>
            <a:r>
              <a:rPr lang="en-US" dirty="0" smtClean="0"/>
              <a:t> </a:t>
            </a:r>
          </a:p>
          <a:p>
            <a:r>
              <a:rPr lang="en-US" dirty="0" smtClean="0"/>
              <a:t>20 November 2015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Preliminary Design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2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“First Light”, 1 </a:t>
            </a:r>
            <a:r>
              <a:rPr lang="en-US" dirty="0" err="1"/>
              <a:t>c</a:t>
            </a:r>
            <a:r>
              <a:rPr lang="en-US" dirty="0" err="1" smtClean="0"/>
              <a:t>ryoplant</a:t>
            </a:r>
            <a:r>
              <a:rPr lang="en-US" dirty="0" smtClean="0"/>
              <a:t> with 2 </a:t>
            </a:r>
            <a:r>
              <a:rPr lang="en-US" dirty="0"/>
              <a:t>c</a:t>
            </a:r>
            <a:r>
              <a:rPr lang="en-US" dirty="0" smtClean="0"/>
              <a:t>ryomodule </a:t>
            </a:r>
            <a:r>
              <a:rPr lang="en-US" dirty="0"/>
              <a:t>s</a:t>
            </a:r>
            <a:r>
              <a:rPr lang="en-US" dirty="0" smtClean="0"/>
              <a:t>trings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Peterson, 3.9 GHz CM Design, PDR, 20 Nov 2015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0" y="1411288"/>
            <a:ext cx="8108950" cy="4729162"/>
          </a:xfrm>
        </p:spPr>
      </p:pic>
      <p:sp>
        <p:nvSpPr>
          <p:cNvPr id="4" name="TextBox 3"/>
          <p:cNvSpPr txBox="1"/>
          <p:nvPr/>
        </p:nvSpPr>
        <p:spPr>
          <a:xfrm>
            <a:off x="847725" y="1933575"/>
            <a:ext cx="174307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pitchFamily="-110" charset="-128"/>
              </a:rPr>
              <a:t>CP-1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pitchFamily="-110" charset="-128"/>
              </a:rPr>
              <a:t>Early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pitchFamily="-110" charset="-128"/>
              </a:rPr>
              <a:t>“First Light”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1933575"/>
            <a:ext cx="174307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pitchFamily="-110" charset="-128"/>
              </a:rPr>
              <a:t>CP-2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pitchFamily="-110" charset="-128"/>
              </a:rPr>
              <a:t>Normal Beam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pitchFamily="-110" charset="-128"/>
              </a:rPr>
              <a:t>Operations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2500" y="1276350"/>
            <a:ext cx="39243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15713" y="1704975"/>
            <a:ext cx="3457575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3924300" y="3533775"/>
            <a:ext cx="1524000" cy="0"/>
          </a:xfrm>
          <a:prstGeom prst="line">
            <a:avLst/>
          </a:prstGeom>
          <a:ln w="158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10050" y="3543300"/>
            <a:ext cx="1104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ea typeface="ＭＳ Ｐゴシック" pitchFamily="-110" charset="-128"/>
              </a:rPr>
              <a:t>U-tube TL Jumper Connections</a:t>
            </a:r>
          </a:p>
        </p:txBody>
      </p:sp>
      <p:sp>
        <p:nvSpPr>
          <p:cNvPr id="14" name="Oval 13"/>
          <p:cNvSpPr/>
          <p:nvPr/>
        </p:nvSpPr>
        <p:spPr>
          <a:xfrm>
            <a:off x="854616" y="4249529"/>
            <a:ext cx="1195837" cy="9973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5247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Normal beam </a:t>
            </a:r>
            <a:r>
              <a:rPr lang="en-US" dirty="0"/>
              <a:t>o</a:t>
            </a:r>
            <a:r>
              <a:rPr lang="en-US" dirty="0" smtClean="0"/>
              <a:t>perations </a:t>
            </a:r>
            <a:br>
              <a:rPr lang="en-US" dirty="0" smtClean="0"/>
            </a:br>
            <a:r>
              <a:rPr lang="en-US" dirty="0" smtClean="0"/>
              <a:t>2 </a:t>
            </a:r>
            <a:r>
              <a:rPr lang="en-US" dirty="0"/>
              <a:t>c</a:t>
            </a:r>
            <a:r>
              <a:rPr lang="en-US" dirty="0" smtClean="0"/>
              <a:t>ryogenic </a:t>
            </a:r>
            <a:r>
              <a:rPr lang="en-US" dirty="0"/>
              <a:t>p</a:t>
            </a:r>
            <a:r>
              <a:rPr lang="en-US" dirty="0" smtClean="0"/>
              <a:t>lants with 2 </a:t>
            </a:r>
            <a:r>
              <a:rPr lang="en-US" dirty="0"/>
              <a:t>c</a:t>
            </a:r>
            <a:r>
              <a:rPr lang="en-US" dirty="0" smtClean="0"/>
              <a:t>ryomodule strings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Peterson, 3.9 GHz CM Design, PDR, 20 Nov 2015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20" y="1411288"/>
            <a:ext cx="8108950" cy="4729162"/>
          </a:xfrm>
        </p:spPr>
      </p:pic>
      <p:sp>
        <p:nvSpPr>
          <p:cNvPr id="4" name="TextBox 3"/>
          <p:cNvSpPr txBox="1"/>
          <p:nvPr/>
        </p:nvSpPr>
        <p:spPr>
          <a:xfrm>
            <a:off x="847725" y="1933575"/>
            <a:ext cx="174307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pitchFamily="-110" charset="-128"/>
              </a:rPr>
              <a:t>CP-1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pitchFamily="-110" charset="-128"/>
              </a:rPr>
              <a:t>Normal Beam Operations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1800" y="1933575"/>
            <a:ext cx="1743075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pitchFamily="-110" charset="-128"/>
              </a:rPr>
              <a:t>CP-2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pitchFamily="-110" charset="-128"/>
              </a:rPr>
              <a:t>Normal Beam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ea typeface="ＭＳ Ｐゴシック" pitchFamily="-110" charset="-128"/>
              </a:rPr>
              <a:t>Operations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8625" y="3305175"/>
            <a:ext cx="857250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rgbClr val="000000"/>
                </a:solidFill>
                <a:ea typeface="ＭＳ Ｐゴシック" pitchFamily="-110" charset="-128"/>
              </a:rPr>
              <a:t>U-tube Jumper Connections removed</a:t>
            </a:r>
          </a:p>
        </p:txBody>
      </p:sp>
      <p:sp>
        <p:nvSpPr>
          <p:cNvPr id="9" name="Oval 8"/>
          <p:cNvSpPr/>
          <p:nvPr/>
        </p:nvSpPr>
        <p:spPr>
          <a:xfrm>
            <a:off x="913966" y="4249529"/>
            <a:ext cx="1195837" cy="9973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2341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3.9 GHz cryomodule (two needed)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30"/>
          <a:stretch/>
        </p:blipFill>
        <p:spPr bwMode="auto">
          <a:xfrm>
            <a:off x="3480578" y="5269510"/>
            <a:ext cx="5462270" cy="1000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F10014857-3.9GHz Cryomodule Assm-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6" y="1320801"/>
            <a:ext cx="8526784" cy="391093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86" b="97105" l="1768" r="99890">
                        <a14:foregroundMark x1="10608" y1="65924" x2="10608" y2="65924"/>
                        <a14:foregroundMark x1="90497" y1="24499" x2="90497" y2="24499"/>
                        <a14:foregroundMark x1="99890" y1="78396" x2="99890" y2="78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4" y="4279246"/>
            <a:ext cx="4213860" cy="209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7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 strategy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 Build on successful implementation now in operation at FLASH</a:t>
            </a:r>
          </a:p>
          <a:p>
            <a:pPr lvl="1"/>
            <a:r>
              <a:rPr lang="en-US" dirty="0" smtClean="0"/>
              <a:t>Many lessons learned and subsequently applied</a:t>
            </a:r>
          </a:p>
          <a:p>
            <a:r>
              <a:rPr lang="en-US" dirty="0" smtClean="0"/>
              <a:t> XFEL experience</a:t>
            </a:r>
          </a:p>
          <a:p>
            <a:pPr lvl="1"/>
            <a:r>
              <a:rPr lang="en-US" dirty="0" smtClean="0"/>
              <a:t>LASA, Milano has adapted our design and used us as a resource including test verification</a:t>
            </a:r>
          </a:p>
          <a:p>
            <a:pPr lvl="1"/>
            <a:r>
              <a:rPr lang="en-US" dirty="0" smtClean="0"/>
              <a:t>reciprocal collaboration in progress</a:t>
            </a:r>
          </a:p>
          <a:p>
            <a:r>
              <a:rPr lang="en-US" dirty="0" smtClean="0"/>
              <a:t> Apply LCLS-II 1.3 GHz CM as much as possible</a:t>
            </a:r>
          </a:p>
          <a:p>
            <a:pPr lvl="1"/>
            <a:r>
              <a:rPr lang="en-US" dirty="0" smtClean="0"/>
              <a:t>lower risk, but sequential (series) design process</a:t>
            </a:r>
          </a:p>
          <a:p>
            <a:pPr lvl="1"/>
            <a:r>
              <a:rPr lang="en-US" dirty="0" smtClean="0"/>
              <a:t>will supplement plans for Design Verification</a:t>
            </a:r>
          </a:p>
          <a:p>
            <a:r>
              <a:rPr lang="en-US" dirty="0" smtClean="0"/>
              <a:t> Common procurements e.g. instrumentation</a:t>
            </a:r>
          </a:p>
          <a:p>
            <a:r>
              <a:rPr lang="en-US" dirty="0" smtClean="0"/>
              <a:t> Common transport fixture</a:t>
            </a:r>
          </a:p>
          <a:p>
            <a:r>
              <a:rPr lang="en-US" dirty="0" smtClean="0"/>
              <a:t> CMTS can accommodate both types of CM’s </a:t>
            </a:r>
          </a:p>
          <a:p>
            <a:r>
              <a:rPr lang="en-US" dirty="0" smtClean="0"/>
              <a:t>Primary design issues </a:t>
            </a:r>
          </a:p>
          <a:p>
            <a:pPr lvl="1"/>
            <a:r>
              <a:rPr lang="en-US" dirty="0" smtClean="0"/>
              <a:t>Tuner (modification to add </a:t>
            </a:r>
            <a:r>
              <a:rPr lang="en-US" dirty="0" err="1" smtClean="0"/>
              <a:t>piezos</a:t>
            </a:r>
            <a:r>
              <a:rPr lang="en-US" dirty="0" smtClean="0"/>
              <a:t> to existing blade tuner design) </a:t>
            </a:r>
          </a:p>
          <a:p>
            <a:pPr lvl="1"/>
            <a:r>
              <a:rPr lang="en-US" dirty="0" smtClean="0"/>
              <a:t>RF Power Input Coupler for CW operation</a:t>
            </a:r>
          </a:p>
          <a:p>
            <a:pPr lvl="1"/>
            <a:r>
              <a:rPr lang="en-US" dirty="0" smtClean="0"/>
              <a:t>Cavity dynamic heat – larger diameter 2-phase chimney</a:t>
            </a:r>
          </a:p>
          <a:p>
            <a:pPr lvl="1"/>
            <a:r>
              <a:rPr lang="en-US" dirty="0" smtClean="0"/>
              <a:t>Reduce trapped modes – minor change to ends, but not cavity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370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cryomodule flow scheme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pic>
        <p:nvPicPr>
          <p:cNvPr id="7" name="Picture 6" descr="LCLS-II-3.9GHzCryomoduleSchematicFig-17Nov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99" y="1135005"/>
            <a:ext cx="8178116" cy="520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cryomodules – prior experience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pic>
        <p:nvPicPr>
          <p:cNvPr id="10" name="Picture 9" descr="XFEL3.9GHzCMmod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3496038"/>
            <a:ext cx="6372225" cy="2980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29091" y="1462622"/>
            <a:ext cx="4401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4-cavity 3.9 GHz cryomodule designed </a:t>
            </a:r>
          </a:p>
          <a:p>
            <a:r>
              <a:rPr lang="en-US" dirty="0" smtClean="0"/>
              <a:t>and built at </a:t>
            </a:r>
            <a:r>
              <a:rPr lang="en-US" dirty="0" err="1" smtClean="0"/>
              <a:t>Fermilab</a:t>
            </a:r>
            <a:r>
              <a:rPr lang="en-US" dirty="0" smtClean="0"/>
              <a:t> for FLASH at DESY, </a:t>
            </a:r>
          </a:p>
          <a:p>
            <a:r>
              <a:rPr lang="en-US" dirty="0" smtClean="0"/>
              <a:t>in operation.  Shown here in the </a:t>
            </a:r>
            <a:r>
              <a:rPr lang="en-US" dirty="0" err="1" smtClean="0"/>
              <a:t>linac</a:t>
            </a:r>
            <a:r>
              <a:rPr lang="en-US" dirty="0" smtClean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15672" y="6182597"/>
            <a:ext cx="490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3.9 GHz cryomodule for XFEL design by INFN</a:t>
            </a:r>
            <a:endParaRPr lang="en-US" dirty="0"/>
          </a:p>
        </p:txBody>
      </p:sp>
      <p:pic>
        <p:nvPicPr>
          <p:cNvPr id="3" name="Picture 2" descr="ACC39atDES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1" y="1240531"/>
            <a:ext cx="3978351" cy="29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90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RF dressed cavity model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81" y="1264687"/>
            <a:ext cx="8916900" cy="50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48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4674776" cy="753033"/>
          </a:xfrm>
        </p:spPr>
        <p:txBody>
          <a:bodyPr/>
          <a:lstStyle/>
          <a:p>
            <a:r>
              <a:rPr lang="en-US" sz="2800" dirty="0" smtClean="0"/>
              <a:t>Tuner - design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347455" y="1196544"/>
            <a:ext cx="4564991" cy="5065522"/>
          </a:xfrm>
        </p:spPr>
        <p:txBody>
          <a:bodyPr>
            <a:normAutofit fontScale="85000" lnSpcReduction="20000"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‘Slim’ </a:t>
            </a:r>
            <a:r>
              <a:rPr lang="en-US" dirty="0"/>
              <a:t>blade tuner design is preferred to minimize significant re-engineering of the dressed cavity/helium vessel while providing room for a larger 2-phase </a:t>
            </a:r>
            <a:r>
              <a:rPr lang="en-US" dirty="0" smtClean="0"/>
              <a:t>chimney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D</a:t>
            </a:r>
            <a:r>
              <a:rPr lang="en-US" dirty="0" smtClean="0"/>
              <a:t>esigned </a:t>
            </a:r>
            <a:r>
              <a:rPr lang="en-US" dirty="0"/>
              <a:t>and built by </a:t>
            </a:r>
            <a:r>
              <a:rPr lang="en-US" dirty="0" smtClean="0"/>
              <a:t>LASA/INFN, </a:t>
            </a:r>
            <a:r>
              <a:rPr lang="en-US" dirty="0"/>
              <a:t>Milano for the 3.9 GHz </a:t>
            </a:r>
            <a:r>
              <a:rPr lang="en-US" dirty="0" smtClean="0"/>
              <a:t>cavities fabricated </a:t>
            </a:r>
            <a:r>
              <a:rPr lang="en-US" dirty="0"/>
              <a:t>for the XFEL </a:t>
            </a:r>
            <a:r>
              <a:rPr lang="en-US" dirty="0" smtClean="0"/>
              <a:t>project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M</a:t>
            </a:r>
            <a:r>
              <a:rPr lang="en-US" dirty="0" smtClean="0"/>
              <a:t>odified </a:t>
            </a:r>
            <a:r>
              <a:rPr lang="en-US" dirty="0"/>
              <a:t>to allow fast tuning by means of </a:t>
            </a:r>
            <a:r>
              <a:rPr lang="en-US" dirty="0" err="1"/>
              <a:t>piezo</a:t>
            </a:r>
            <a:r>
              <a:rPr lang="en-US" dirty="0"/>
              <a:t> </a:t>
            </a:r>
            <a:r>
              <a:rPr lang="en-US" dirty="0" smtClean="0"/>
              <a:t>tuners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/>
              <a:t>E</a:t>
            </a:r>
            <a:r>
              <a:rPr lang="en-US" dirty="0" smtClean="0"/>
              <a:t>ncapsulated </a:t>
            </a:r>
            <a:r>
              <a:rPr lang="en-US" dirty="0" err="1"/>
              <a:t>piezo</a:t>
            </a:r>
            <a:r>
              <a:rPr lang="en-US" dirty="0"/>
              <a:t> designed for the LCLS-II </a:t>
            </a:r>
            <a:r>
              <a:rPr lang="en-US" dirty="0" smtClean="0"/>
              <a:t>1.3 GHz </a:t>
            </a:r>
            <a:r>
              <a:rPr lang="en-US" dirty="0"/>
              <a:t>cavities will well fit for this </a:t>
            </a:r>
            <a:r>
              <a:rPr lang="en-US" dirty="0" smtClean="0"/>
              <a:t>task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/>
              <a:t>Experienced LLRF &amp; </a:t>
            </a:r>
            <a:r>
              <a:rPr lang="en-US" dirty="0" err="1" smtClean="0"/>
              <a:t>microphonics</a:t>
            </a:r>
            <a:r>
              <a:rPr lang="en-US" dirty="0" smtClean="0"/>
              <a:t> team at Fermilab</a:t>
            </a:r>
            <a:endParaRPr lang="en-US" dirty="0"/>
          </a:p>
          <a:p>
            <a:pPr>
              <a:buFont typeface="Wingdings" pitchFamily="2" charset="2"/>
              <a:buChar char="§"/>
            </a:pPr>
            <a:endParaRPr lang="en-US" i="1" dirty="0" smtClean="0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8021" y="1383264"/>
            <a:ext cx="2381250" cy="1475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577802" y="2924956"/>
            <a:ext cx="204727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/>
              <a:t>Encapsulated </a:t>
            </a:r>
            <a:r>
              <a:rPr lang="en-US" sz="1600" i="1" dirty="0" err="1"/>
              <a:t>piezo</a:t>
            </a:r>
            <a:r>
              <a:rPr lang="en-US" sz="1600" i="1" dirty="0"/>
              <a:t> stack for Fast tuner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12445" y="5569372"/>
            <a:ext cx="400210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M</a:t>
            </a:r>
            <a:r>
              <a:rPr lang="en-US" sz="1600" i="1" dirty="0" smtClean="0"/>
              <a:t>odification </a:t>
            </a:r>
            <a:r>
              <a:rPr lang="en-US" sz="1600" i="1" dirty="0"/>
              <a:t>of the </a:t>
            </a:r>
            <a:r>
              <a:rPr lang="en-US" sz="1600" i="1" dirty="0" smtClean="0"/>
              <a:t>LASA/INFN </a:t>
            </a:r>
            <a:r>
              <a:rPr lang="en-US" sz="1600" i="1" dirty="0"/>
              <a:t>tuner by adding </a:t>
            </a:r>
            <a:r>
              <a:rPr lang="en-US" sz="1600" i="1" dirty="0" smtClean="0"/>
              <a:t>2 </a:t>
            </a:r>
            <a:r>
              <a:rPr lang="en-US" sz="1600" i="1" dirty="0"/>
              <a:t>encapsulated </a:t>
            </a:r>
            <a:r>
              <a:rPr lang="en-US" sz="1600" i="1" dirty="0" err="1"/>
              <a:t>piezo</a:t>
            </a:r>
            <a:r>
              <a:rPr lang="en-US" sz="1600" i="1" dirty="0"/>
              <a:t> stacks</a:t>
            </a:r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3"/>
          <a:srcRect l="30344" t="15838" r="-594" b="3054"/>
          <a:stretch/>
        </p:blipFill>
        <p:spPr>
          <a:xfrm>
            <a:off x="5250080" y="3692518"/>
            <a:ext cx="2909102" cy="181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0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30" y="2728051"/>
            <a:ext cx="4811131" cy="244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389" y="5258504"/>
            <a:ext cx="5217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Q:\TD_SCRF\LCLS-II\3rd_Harmonic\Coupler\ MAIN-COUPLER_ASSEMBLY_3-9GHZ.sat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harmonic </a:t>
            </a:r>
            <a:r>
              <a:rPr lang="en-US" dirty="0" smtClean="0"/>
              <a:t>cavity Power Coupler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44899" y="1647699"/>
            <a:ext cx="3549329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 LCLS-II three modifications of existing design will provide safe margin for operation at 2kW </a:t>
            </a:r>
            <a:r>
              <a:rPr lang="en-US" dirty="0" err="1"/>
              <a:t>cw</a:t>
            </a:r>
            <a:r>
              <a:rPr lang="en-US" dirty="0"/>
              <a:t> power: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Shortening antenna to provide Qext~2.5e7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Decrease length of two SS bellows in inner conductor (warm part) from 20 convolutions to 10 </a:t>
            </a:r>
            <a:r>
              <a:rPr lang="en-US" dirty="0" smtClean="0"/>
              <a:t>convolutions</a:t>
            </a:r>
            <a:endParaRPr lang="en-US" dirty="0"/>
          </a:p>
          <a:p>
            <a:pPr marL="742950" lvl="1" indent="-285750">
              <a:buFont typeface="Wingdings" charset="2"/>
              <a:buChar char="§"/>
            </a:pPr>
            <a:r>
              <a:rPr lang="en-US" dirty="0"/>
              <a:t>150 microns Cu plating of inner conductor (instead of 30 microns in current </a:t>
            </a:r>
            <a:r>
              <a:rPr lang="en-US" dirty="0" smtClean="0"/>
              <a:t>design)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/>
              <a:t>Also considering other options for copper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01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3.9GHzCryomoduleSection-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0" y="1304598"/>
            <a:ext cx="8022628" cy="22400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</a:t>
            </a:r>
            <a:r>
              <a:rPr lang="en-US" dirty="0" err="1" smtClean="0"/>
              <a:t>cryomodule</a:t>
            </a:r>
            <a:r>
              <a:rPr lang="en-US" dirty="0" smtClean="0"/>
              <a:t> support system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199" t="22714" r="19226" b="3933"/>
          <a:stretch/>
        </p:blipFill>
        <p:spPr>
          <a:xfrm>
            <a:off x="2508736" y="3581002"/>
            <a:ext cx="3576483" cy="27649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95853" y="3627680"/>
            <a:ext cx="22596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Cavity support system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5219" y="4657843"/>
            <a:ext cx="21933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Cavity helium tank anchored to Invar rod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83301" y="1267231"/>
            <a:ext cx="22596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Fixed support post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8454" y="1278776"/>
            <a:ext cx="22596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Slide-able support post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1164" y="3479908"/>
            <a:ext cx="24848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Invar rod fixed to HGRP</a:t>
            </a:r>
          </a:p>
          <a:p>
            <a:r>
              <a:rPr lang="en-US" sz="1500" dirty="0"/>
              <a:t>a</a:t>
            </a:r>
            <a:r>
              <a:rPr lang="en-US" sz="1500" dirty="0" smtClean="0"/>
              <a:t>t the location under fixed support post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011680" y="2683756"/>
            <a:ext cx="497056" cy="86029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124682" y="4703880"/>
            <a:ext cx="960537" cy="11554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1"/>
          </p:cNvCxnSpPr>
          <p:nvPr/>
        </p:nvCxnSpPr>
        <p:spPr>
          <a:xfrm flipH="1">
            <a:off x="4643695" y="3789263"/>
            <a:ext cx="1552158" cy="40306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564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  <a:r>
              <a:rPr lang="en-US" dirty="0"/>
              <a:t>, </a:t>
            </a:r>
            <a:r>
              <a:rPr lang="en-US" dirty="0" smtClean="0"/>
              <a:t>configuration and layout</a:t>
            </a:r>
            <a:endParaRPr lang="en-US" dirty="0"/>
          </a:p>
          <a:p>
            <a:r>
              <a:rPr lang="en-US" dirty="0" smtClean="0"/>
              <a:t>Documentation list </a:t>
            </a:r>
          </a:p>
          <a:p>
            <a:r>
              <a:rPr lang="en-US" dirty="0" smtClean="0"/>
              <a:t>Design overview </a:t>
            </a:r>
          </a:p>
          <a:p>
            <a:r>
              <a:rPr lang="en-US" dirty="0" smtClean="0"/>
              <a:t>Summary </a:t>
            </a:r>
          </a:p>
          <a:p>
            <a:r>
              <a:rPr lang="en-US" dirty="0" smtClean="0"/>
              <a:t>Additional information </a:t>
            </a:r>
          </a:p>
        </p:txBody>
      </p:sp>
    </p:spTree>
    <p:extLst>
      <p:ext uri="{BB962C8B-B14F-4D97-AF65-F5344CB8AC3E}">
        <p14:creationId xmlns:p14="http://schemas.microsoft.com/office/powerpoint/2010/main" val="403825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</a:t>
            </a:r>
            <a:r>
              <a:rPr lang="en-US" dirty="0" smtClean="0"/>
              <a:t>in increasing the chimney size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556" t="18900" r="22323" b="23277"/>
          <a:stretch/>
        </p:blipFill>
        <p:spPr>
          <a:xfrm>
            <a:off x="555731" y="1415473"/>
            <a:ext cx="3633497" cy="2267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9634" t="32027" r="21022" b="33686"/>
          <a:stretch/>
        </p:blipFill>
        <p:spPr>
          <a:xfrm>
            <a:off x="4491078" y="3492517"/>
            <a:ext cx="3837920" cy="1881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712" t="18781" r="23660" b="9621"/>
          <a:stretch/>
        </p:blipFill>
        <p:spPr>
          <a:xfrm>
            <a:off x="564070" y="3935252"/>
            <a:ext cx="2767328" cy="20782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2067" y="5761207"/>
            <a:ext cx="43602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Support hanger between chimney and tuner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Need to shift cavity string during cold mass assembling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54666" y="4323053"/>
            <a:ext cx="611432" cy="1529698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055910" y="5668356"/>
            <a:ext cx="316569" cy="4271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46875" y="6017760"/>
            <a:ext cx="2496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</a:t>
            </a:r>
            <a:r>
              <a:rPr lang="en-US" sz="1400" dirty="0" smtClean="0"/>
              <a:t>eedle bearing clamps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582159" y="5461203"/>
            <a:ext cx="2245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14 mm between welds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4677103" y="4928840"/>
            <a:ext cx="4310" cy="57567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3975" t="30400" r="35522" b="17127"/>
          <a:stretch/>
        </p:blipFill>
        <p:spPr>
          <a:xfrm>
            <a:off x="5026105" y="1484777"/>
            <a:ext cx="1795803" cy="16791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57663" y="1373397"/>
            <a:ext cx="23447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Tuner ring at edge of helium tank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3 mm for tack welding</a:t>
            </a:r>
            <a:endParaRPr lang="en-US" sz="1400" dirty="0"/>
          </a:p>
        </p:txBody>
      </p:sp>
      <p:cxnSp>
        <p:nvCxnSpPr>
          <p:cNvPr id="20" name="Straight Arrow Connector 19"/>
          <p:cNvCxnSpPr>
            <a:endCxn id="17" idx="2"/>
          </p:cNvCxnSpPr>
          <p:nvPr/>
        </p:nvCxnSpPr>
        <p:spPr>
          <a:xfrm flipH="1" flipV="1">
            <a:off x="7830024" y="2112061"/>
            <a:ext cx="67075" cy="201905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66098" y="1612390"/>
            <a:ext cx="371337" cy="62164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460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78" t="6078" r="8014" b="19482"/>
          <a:stretch/>
        </p:blipFill>
        <p:spPr>
          <a:xfrm>
            <a:off x="63989" y="1722561"/>
            <a:ext cx="5760035" cy="2927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727" t="28649" r="10565" b="43852"/>
          <a:stretch/>
        </p:blipFill>
        <p:spPr>
          <a:xfrm>
            <a:off x="236540" y="4948947"/>
            <a:ext cx="8638294" cy="1506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8571" y="1267824"/>
            <a:ext cx="2752137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Cavity-odd: F10048834</a:t>
            </a:r>
          </a:p>
          <a:p>
            <a:r>
              <a:rPr lang="en-US" sz="1050" dirty="0"/>
              <a:t>Cavity rotated by </a:t>
            </a:r>
            <a:r>
              <a:rPr lang="en-US" sz="1050" dirty="0" smtClean="0"/>
              <a:t>180°wrt </a:t>
            </a:r>
            <a:r>
              <a:rPr lang="en-US" sz="1050" dirty="0"/>
              <a:t>helium tank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989" y="1267824"/>
            <a:ext cx="3123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Cavity-even: F10048832</a:t>
            </a:r>
          </a:p>
          <a:p>
            <a:r>
              <a:rPr lang="en-US" sz="1050" dirty="0"/>
              <a:t>Chimney: ID 60.198 mm, OD 63.5 mm</a:t>
            </a:r>
          </a:p>
          <a:p>
            <a:r>
              <a:rPr lang="en-US" sz="1050" dirty="0"/>
              <a:t>2-phase pipe: ID 97.3836 mm, OD 101.6 mm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30520" y="4689307"/>
            <a:ext cx="1457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cavity string </a:t>
            </a:r>
            <a:endParaRPr lang="en-US" dirty="0" smtClean="0"/>
          </a:p>
          <a:p>
            <a:r>
              <a:rPr lang="en-US" sz="1200" dirty="0" smtClean="0"/>
              <a:t>F10014812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476735" y="3397726"/>
            <a:ext cx="143678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BPM spool</a:t>
            </a:r>
          </a:p>
          <a:p>
            <a:r>
              <a:rPr lang="en-US" sz="1050" dirty="0"/>
              <a:t>F10023168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0" t="4603" r="4885" b="2980"/>
          <a:stretch/>
        </p:blipFill>
        <p:spPr>
          <a:xfrm>
            <a:off x="7254447" y="3972119"/>
            <a:ext cx="1562471" cy="1049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8" t="5215" r="20763" b="5588"/>
          <a:stretch/>
        </p:blipFill>
        <p:spPr>
          <a:xfrm>
            <a:off x="5960996" y="4183000"/>
            <a:ext cx="791102" cy="9748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84134" y="3537714"/>
            <a:ext cx="2287915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Flange Reducer</a:t>
            </a:r>
          </a:p>
          <a:p>
            <a:r>
              <a:rPr lang="en-US" sz="1050" dirty="0"/>
              <a:t>F10002532</a:t>
            </a:r>
          </a:p>
          <a:p>
            <a:r>
              <a:rPr lang="en-US" sz="1050" dirty="0"/>
              <a:t>Φ38 mm to Φ78 </a:t>
            </a:r>
            <a:r>
              <a:rPr lang="en-US" sz="1050" dirty="0" smtClean="0"/>
              <a:t>mm, 18 mm THK</a:t>
            </a:r>
            <a:endParaRPr lang="en-US" sz="105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56770" y="4258193"/>
            <a:ext cx="290738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48158" y="3581134"/>
            <a:ext cx="2321" cy="7530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071820" y="3569681"/>
            <a:ext cx="0" cy="8048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36426" y="3972119"/>
            <a:ext cx="1148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607.92 mm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6170" y="4771068"/>
            <a:ext cx="20890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Chimney tee to HGRP</a:t>
            </a:r>
          </a:p>
        </p:txBody>
      </p:sp>
      <p:sp>
        <p:nvSpPr>
          <p:cNvPr id="28" name="Up Arrow 27"/>
          <p:cNvSpPr/>
          <p:nvPr/>
        </p:nvSpPr>
        <p:spPr>
          <a:xfrm>
            <a:off x="1376619" y="5072380"/>
            <a:ext cx="153538" cy="170925"/>
          </a:xfrm>
          <a:prstGeom prst="upArrow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ooter Placeholder 12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Peterson, 3.9 GHz CM Design, PDR, 20 Nov 2015</a:t>
            </a:r>
            <a:endParaRPr lang="en-US" dirty="0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/>
              <a:t>3.9 GHz </a:t>
            </a:r>
            <a:r>
              <a:rPr lang="en-US" dirty="0" err="1"/>
              <a:t>cryomodule</a:t>
            </a:r>
            <a:r>
              <a:rPr lang="en-US" dirty="0"/>
              <a:t> cavity string </a:t>
            </a:r>
            <a:br>
              <a:rPr lang="en-US" dirty="0"/>
            </a:br>
            <a:r>
              <a:rPr lang="en-US" dirty="0"/>
              <a:t>(note alternating input coupler positions)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43" y="5303480"/>
            <a:ext cx="259621" cy="27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2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2463" r="4823" b="31782"/>
          <a:stretch/>
        </p:blipFill>
        <p:spPr>
          <a:xfrm>
            <a:off x="2646242" y="4095649"/>
            <a:ext cx="6386665" cy="17514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22505" t="3835" r="34546" b="6968"/>
          <a:stretch/>
        </p:blipFill>
        <p:spPr>
          <a:xfrm>
            <a:off x="306471" y="3805923"/>
            <a:ext cx="2202265" cy="2486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" y="1330208"/>
            <a:ext cx="8885082" cy="267212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3.9 GHz </a:t>
            </a:r>
            <a:r>
              <a:rPr lang="en-US" dirty="0" err="1" smtClean="0"/>
              <a:t>cryomodule</a:t>
            </a:r>
            <a:r>
              <a:rPr lang="en-US" dirty="0" smtClean="0"/>
              <a:t> assembly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156" y="3698738"/>
            <a:ext cx="15708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Identical piping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1423" y="1328264"/>
            <a:ext cx="2193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Less Instrumentation flanges (no magnets)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066" y="1609734"/>
            <a:ext cx="2877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Identical inter-module bellows</a:t>
            </a:r>
            <a:endParaRPr lang="en-US" sz="1400" dirty="0"/>
          </a:p>
        </p:txBody>
      </p:sp>
      <p:sp>
        <p:nvSpPr>
          <p:cNvPr id="5" name="Right Arrow 4"/>
          <p:cNvSpPr/>
          <p:nvPr/>
        </p:nvSpPr>
        <p:spPr>
          <a:xfrm>
            <a:off x="2979457" y="5780311"/>
            <a:ext cx="441793" cy="216117"/>
          </a:xfrm>
          <a:prstGeom prst="rightArrow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421250" y="5733373"/>
            <a:ext cx="94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Beams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783681" y="6230934"/>
            <a:ext cx="5810250" cy="1240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783681" y="5662136"/>
            <a:ext cx="593" cy="6561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8616257" y="5662135"/>
            <a:ext cx="593" cy="65611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342345" y="585434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6.1219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33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25" y="1571717"/>
            <a:ext cx="5719352" cy="1721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8626" t="29714" r="6694" b="23516"/>
          <a:stretch/>
        </p:blipFill>
        <p:spPr>
          <a:xfrm>
            <a:off x="1603825" y="4339720"/>
            <a:ext cx="5612203" cy="1684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24138" y="4005013"/>
            <a:ext cx="7529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JT Valve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6313" y="3792207"/>
            <a:ext cx="1101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Pre-cool valve</a:t>
            </a:r>
          </a:p>
        </p:txBody>
      </p:sp>
      <p:cxnSp>
        <p:nvCxnSpPr>
          <p:cNvPr id="12" name="Straight Arrow Connector 11"/>
          <p:cNvCxnSpPr>
            <a:stCxn id="26" idx="2"/>
          </p:cNvCxnSpPr>
          <p:nvPr/>
        </p:nvCxnSpPr>
        <p:spPr>
          <a:xfrm flipH="1">
            <a:off x="3397619" y="4163316"/>
            <a:ext cx="316597" cy="6167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682105" y="1626998"/>
            <a:ext cx="145286" cy="2712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018606" y="4264087"/>
            <a:ext cx="205577" cy="14134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769350" y="4022949"/>
            <a:ext cx="100602" cy="34290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514351" y="5402180"/>
            <a:ext cx="184909" cy="4400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97619" y="5816871"/>
            <a:ext cx="18265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Access to cryogenic valve welds to piping lines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41198" y="3747818"/>
            <a:ext cx="134603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Module pickup bushing hoist rings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188348" y="1365597"/>
            <a:ext cx="13460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Pressure relief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19010" y="1701427"/>
            <a:ext cx="1589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2 Instrumentation ports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105058" y="1984499"/>
            <a:ext cx="234179" cy="45526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6" idx="2"/>
          </p:cNvCxnSpPr>
          <p:nvPr/>
        </p:nvCxnSpPr>
        <p:spPr>
          <a:xfrm>
            <a:off x="1911969" y="1733857"/>
            <a:ext cx="78052" cy="26797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233464" y="1318359"/>
            <a:ext cx="13570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Port for roughing pump &amp; gauge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1640567" y="2737376"/>
            <a:ext cx="258655" cy="48033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50919" y="3185587"/>
            <a:ext cx="11961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Insulating </a:t>
            </a:r>
            <a:r>
              <a:rPr lang="en-US" sz="1050" dirty="0" err="1"/>
              <a:t>vac</a:t>
            </a:r>
            <a:r>
              <a:rPr lang="en-US" sz="1050" dirty="0"/>
              <a:t> pump-out port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2918813" y="3034949"/>
            <a:ext cx="128807" cy="3012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11219" y="3291951"/>
            <a:ext cx="25442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4 couplers on both sides of module</a:t>
            </a:r>
          </a:p>
          <a:p>
            <a:r>
              <a:rPr lang="en-US" sz="1050" dirty="0"/>
              <a:t>8 pairs of instrumentation ports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52932" y="3906924"/>
            <a:ext cx="15053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2 </a:t>
            </a:r>
            <a:r>
              <a:rPr lang="en-US" sz="1050" dirty="0" err="1"/>
              <a:t>LHe</a:t>
            </a:r>
            <a:r>
              <a:rPr lang="en-US" sz="1050" dirty="0"/>
              <a:t> level instrumentation ports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>
            <a:off x="5805531" y="4334759"/>
            <a:ext cx="302432" cy="6106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696383" y="5988559"/>
            <a:ext cx="12573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2 support feet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2157679" y="5752545"/>
            <a:ext cx="167354" cy="2287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049353" y="3959420"/>
            <a:ext cx="20210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Survey </a:t>
            </a:r>
            <a:r>
              <a:rPr lang="en-US" sz="1050" dirty="0" err="1"/>
              <a:t>fiducials</a:t>
            </a:r>
            <a:endParaRPr lang="en-US" sz="1050" dirty="0"/>
          </a:p>
          <a:p>
            <a:r>
              <a:rPr lang="en-US" sz="1050" dirty="0"/>
              <a:t>On both sides of 2 post ports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2325033" y="4322226"/>
            <a:ext cx="561882" cy="45781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455394" y="1385247"/>
            <a:ext cx="13326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Fixed support post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5805531" y="1615430"/>
            <a:ext cx="10584" cy="3229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3131195" y="1656107"/>
            <a:ext cx="11963" cy="28927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322061" y="1380419"/>
            <a:ext cx="15969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Sliding support post</a:t>
            </a:r>
          </a:p>
        </p:txBody>
      </p:sp>
      <p:sp>
        <p:nvSpPr>
          <p:cNvPr id="32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Peterson, 3.9 GHz CM Design, PDR, 20 Nov 2015</a:t>
            </a:r>
            <a:endParaRPr lang="en-US" dirty="0"/>
          </a:p>
        </p:txBody>
      </p:sp>
      <p:sp>
        <p:nvSpPr>
          <p:cNvPr id="38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dirty="0" smtClean="0"/>
              <a:t>3.9 GHz </a:t>
            </a:r>
            <a:r>
              <a:rPr lang="en-US" dirty="0" err="1" smtClean="0"/>
              <a:t>cryomodule</a:t>
            </a:r>
            <a:r>
              <a:rPr lang="en-US" dirty="0" smtClean="0"/>
              <a:t> external physical interfaces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862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</a:t>
            </a:r>
            <a:r>
              <a:rPr lang="en-US" dirty="0" err="1" smtClean="0"/>
              <a:t>cryomodule</a:t>
            </a:r>
            <a:r>
              <a:rPr lang="en-US" dirty="0" smtClean="0"/>
              <a:t> overall dimensions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788" y="1318731"/>
            <a:ext cx="6443701" cy="499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28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Cryomodule</a:t>
            </a:r>
            <a:r>
              <a:rPr lang="en-US" dirty="0" smtClean="0"/>
              <a:t> cross sections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035"/>
            <a:ext cx="9144000" cy="371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83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82" y="3479494"/>
            <a:ext cx="8382000" cy="21812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helium levels in the 2-phase pipe with LCLS-II tunnel slope ~0.5%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113499" y="1905966"/>
            <a:ext cx="8842233" cy="980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491" y="1390269"/>
            <a:ext cx="1826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Upstream end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56343" y="1636578"/>
            <a:ext cx="208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Downstream end</a:t>
            </a:r>
          </a:p>
        </p:txBody>
      </p:sp>
      <p:sp>
        <p:nvSpPr>
          <p:cNvPr id="10" name="Right Arrow 9"/>
          <p:cNvSpPr/>
          <p:nvPr/>
        </p:nvSpPr>
        <p:spPr>
          <a:xfrm rot="120000">
            <a:off x="4046837" y="1351681"/>
            <a:ext cx="759162" cy="535867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20000">
            <a:off x="4012625" y="1452434"/>
            <a:ext cx="827589" cy="322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Beam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26657" y="3028621"/>
            <a:ext cx="7274999" cy="24904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20000">
            <a:off x="4220861" y="2792871"/>
            <a:ext cx="118851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5250 mm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105774" y="2198943"/>
            <a:ext cx="43673" cy="90620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8401656" y="2473889"/>
            <a:ext cx="45577" cy="8786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554472" y="4452541"/>
            <a:ext cx="1091397" cy="0"/>
          </a:xfrm>
          <a:prstGeom prst="line">
            <a:avLst/>
          </a:prstGeom>
          <a:ln w="19050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73303" y="5329714"/>
            <a:ext cx="5471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Shorter cryomodule results in less impact of slope </a:t>
            </a:r>
          </a:p>
          <a:p>
            <a:r>
              <a:rPr lang="en-US" dirty="0" smtClean="0"/>
              <a:t>on liquid helium elevation issue in the 2-phase pipe.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21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</p:spPr>
        <p:txBody>
          <a:bodyPr/>
          <a:lstStyle/>
          <a:p>
            <a:r>
              <a:rPr lang="en-US" dirty="0" smtClean="0"/>
              <a:t>2 K heat in first few cryomodules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000" y="5526131"/>
            <a:ext cx="8115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</a:t>
            </a:r>
            <a:r>
              <a:rPr lang="en-US" sz="1400" dirty="0" smtClean="0"/>
              <a:t>LCLScryoHeat-18Sep2015.xlsx </a:t>
            </a:r>
          </a:p>
          <a:p>
            <a:r>
              <a:rPr lang="en-US" sz="1400" dirty="0" smtClean="0"/>
              <a:t>3.9 GHz cryomodule heat load is </a:t>
            </a:r>
            <a:r>
              <a:rPr lang="en-US" sz="1400" dirty="0"/>
              <a:t>incorporated into Cryogenic Heat Load, LCLSII-4.5-EN-</a:t>
            </a:r>
            <a:r>
              <a:rPr lang="en-US" sz="1400" dirty="0" smtClean="0"/>
              <a:t>0179 </a:t>
            </a:r>
          </a:p>
          <a:p>
            <a:r>
              <a:rPr lang="en-US" sz="1400" dirty="0" smtClean="0"/>
              <a:t>A small revision is required for 3.9 GHz:  14 cavities operating at 13.4 MV/m </a:t>
            </a:r>
            <a:endParaRPr lang="en-US"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HeatSummary-3.9GHzNewParameters-20Nov20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9144000" cy="401973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330700" y="1397000"/>
            <a:ext cx="1651000" cy="4178300"/>
          </a:xfrm>
          <a:prstGeom prst="ellipse">
            <a:avLst/>
          </a:prstGeom>
          <a:noFill/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9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3.9 GHz cryomodule 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mtClean="0"/>
              <a:t> LCLS-II 3.9 GHz Harmonic Linearizer consists of two 8-cavity cryomodules</a:t>
            </a:r>
          </a:p>
          <a:p>
            <a:r>
              <a:rPr lang="en-US" smtClean="0"/>
              <a:t> Parameter set determined</a:t>
            </a:r>
          </a:p>
          <a:p>
            <a:r>
              <a:rPr lang="en-US" smtClean="0"/>
              <a:t> Design issues identified and being addressed</a:t>
            </a:r>
          </a:p>
          <a:p>
            <a:r>
              <a:rPr lang="en-US" smtClean="0"/>
              <a:t> Design work begun &amp; accelerating some work</a:t>
            </a:r>
          </a:p>
          <a:p>
            <a:pPr lvl="1"/>
            <a:r>
              <a:rPr lang="en-US" smtClean="0"/>
              <a:t>1.3 GHz design &amp; commonalities</a:t>
            </a:r>
          </a:p>
          <a:p>
            <a:pPr lvl="1"/>
            <a:r>
              <a:rPr lang="en-US" smtClean="0"/>
              <a:t>collaborations – XFEL, ANL, etc.</a:t>
            </a:r>
          </a:p>
          <a:p>
            <a:r>
              <a:rPr lang="en-US" smtClean="0"/>
              <a:t> Schedule in place</a:t>
            </a:r>
          </a:p>
          <a:p>
            <a:pPr lvl="1"/>
            <a:r>
              <a:rPr lang="en-US" smtClean="0"/>
              <a:t>Driven by Project decisions (after 1.3 GHz) </a:t>
            </a:r>
          </a:p>
          <a:p>
            <a:pPr lvl="1"/>
            <a:r>
              <a:rPr lang="en-US" smtClean="0"/>
              <a:t>1.3 GHz effort now focusing on procurements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4935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This presentation includes information from many people at </a:t>
            </a:r>
            <a:r>
              <a:rPr lang="en-US" dirty="0" err="1" smtClean="0"/>
              <a:t>Fermilab</a:t>
            </a:r>
            <a:r>
              <a:rPr lang="en-US" dirty="0" smtClean="0"/>
              <a:t>, </a:t>
            </a:r>
            <a:r>
              <a:rPr lang="en-US" dirty="0" err="1" smtClean="0"/>
              <a:t>Jlab</a:t>
            </a:r>
            <a:r>
              <a:rPr lang="en-US" dirty="0" smtClean="0"/>
              <a:t>, and SLAC involved in cryomodule design, cryogenic distribution design, and overall cryogenic system design.  </a:t>
            </a:r>
          </a:p>
          <a:p>
            <a:r>
              <a:rPr lang="en-US" dirty="0" smtClean="0"/>
              <a:t>Special thanks to Camille Ginsburg, Chuck Grimm, Elvin Harms, </a:t>
            </a:r>
            <a:r>
              <a:rPr lang="en-US" dirty="0" err="1" smtClean="0"/>
              <a:t>Yuriy</a:t>
            </a:r>
            <a:r>
              <a:rPr lang="en-US" dirty="0" smtClean="0"/>
              <a:t> </a:t>
            </a:r>
            <a:r>
              <a:rPr lang="en-US" dirty="0" err="1" smtClean="0"/>
              <a:t>Orlov</a:t>
            </a:r>
            <a:r>
              <a:rPr lang="en-US" dirty="0" smtClean="0"/>
              <a:t>, and </a:t>
            </a:r>
            <a:r>
              <a:rPr lang="en-US" dirty="0" err="1" smtClean="0"/>
              <a:t>Yuriy</a:t>
            </a:r>
            <a:r>
              <a:rPr lang="en-US" dirty="0" smtClean="0"/>
              <a:t> </a:t>
            </a:r>
            <a:r>
              <a:rPr lang="en-US" dirty="0" err="1" smtClean="0"/>
              <a:t>Pischalnikov</a:t>
            </a:r>
            <a:r>
              <a:rPr lang="en-US" dirty="0" smtClean="0"/>
              <a:t> who provided information and slides for this presentation. 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6600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54FA34-BCD0-4674-B1B3-79E6B39EC6D5}" type="slidenum">
              <a:rPr lang="en-US" smtClean="0"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90422" y="3990815"/>
            <a:ext cx="6504478" cy="584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Physics </a:t>
            </a:r>
            <a:r>
              <a:rPr lang="en-US" sz="1600" b="1" dirty="0"/>
              <a:t>Requirements </a:t>
            </a:r>
            <a:r>
              <a:rPr lang="en-US" sz="1600" b="1" dirty="0" smtClean="0"/>
              <a:t>Document: “SCRF </a:t>
            </a:r>
            <a:r>
              <a:rPr lang="en-US" sz="1600" b="1" dirty="0"/>
              <a:t>1.3 GHz </a:t>
            </a:r>
            <a:r>
              <a:rPr lang="en-US" sz="1600" b="1" dirty="0" smtClean="0"/>
              <a:t>Cryomodule,”</a:t>
            </a:r>
            <a:endParaRPr lang="en-US" sz="1600" b="1" dirty="0"/>
          </a:p>
          <a:p>
            <a:r>
              <a:rPr lang="en-US" sz="1600" b="1" dirty="0" smtClean="0"/>
              <a:t>LCLSII-4.1-PR-0146.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4392" y="4952470"/>
            <a:ext cx="81314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Thirty-five </a:t>
            </a:r>
            <a:r>
              <a:rPr lang="en-US" sz="2000" b="1" dirty="0"/>
              <a:t>1.3 GHz 8-cavity cryomodules </a:t>
            </a:r>
            <a:endParaRPr lang="en-US" sz="2000" b="1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wo </a:t>
            </a:r>
            <a:r>
              <a:rPr lang="en-US" sz="2000" b="1" dirty="0" smtClean="0">
                <a:solidFill>
                  <a:srgbClr val="FF0000"/>
                </a:solidFill>
              </a:rPr>
              <a:t>3.9 </a:t>
            </a:r>
            <a:r>
              <a:rPr lang="en-US" sz="2000" b="1" dirty="0">
                <a:solidFill>
                  <a:srgbClr val="FF0000"/>
                </a:solidFill>
              </a:rPr>
              <a:t>GHz </a:t>
            </a:r>
            <a:r>
              <a:rPr lang="en-US" sz="2000" b="1" dirty="0" smtClean="0">
                <a:solidFill>
                  <a:srgbClr val="FF0000"/>
                </a:solidFill>
              </a:rPr>
              <a:t>8-cavity cryomodules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Four cold segments (L0</a:t>
            </a:r>
            <a:r>
              <a:rPr lang="en-US" sz="2000" dirty="0"/>
              <a:t>, L1, L2 and </a:t>
            </a:r>
            <a:r>
              <a:rPr lang="en-US" sz="2000" dirty="0" smtClean="0"/>
              <a:t>L3) </a:t>
            </a:r>
            <a:r>
              <a:rPr lang="en-US" sz="2000" dirty="0"/>
              <a:t>which are separated by warm </a:t>
            </a:r>
            <a:r>
              <a:rPr lang="en-US" sz="2000" dirty="0" err="1"/>
              <a:t>beamline</a:t>
            </a:r>
            <a:r>
              <a:rPr lang="en-US" sz="2000" dirty="0"/>
              <a:t> sections. </a:t>
            </a:r>
          </a:p>
        </p:txBody>
      </p:sp>
      <p:pic>
        <p:nvPicPr>
          <p:cNvPr id="7" name="Picture 6" descr="LinacLayout-PRD-8Oct20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" y="1270000"/>
            <a:ext cx="8974155" cy="268414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451100" y="1397000"/>
            <a:ext cx="812800" cy="15367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55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slides, additional information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32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LCLS-II cryomodules: top level parameters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409641"/>
              </p:ext>
            </p:extLst>
          </p:nvPr>
        </p:nvGraphicFramePr>
        <p:xfrm>
          <a:off x="142533" y="1275026"/>
          <a:ext cx="8819147" cy="4147117"/>
        </p:xfrm>
        <a:graphic>
          <a:graphicData uri="http://schemas.openxmlformats.org/drawingml/2006/table">
            <a:tbl>
              <a:tblPr firstRow="1" firstCol="1">
                <a:tableStyleId>{21E4AEA4-8DFA-4A89-87EB-49C32662AFE0}</a:tableStyleId>
              </a:tblPr>
              <a:tblGrid>
                <a:gridCol w="5340034"/>
                <a:gridCol w="1132735"/>
                <a:gridCol w="1456373"/>
                <a:gridCol w="890005"/>
              </a:tblGrid>
              <a:tr h="3810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Cryomodule (CM) Parameters 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Symbol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 smtClean="0">
                          <a:effectLst/>
                        </a:rPr>
                        <a:t>nom.value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Units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Cavity operating temperature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</a:rPr>
                        <a:t>T­</a:t>
                      </a:r>
                      <a:r>
                        <a:rPr lang="en-US" sz="1600" baseline="-25000" dirty="0" err="1">
                          <a:effectLst/>
                        </a:rPr>
                        <a:t>cryo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K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9-cell </a:t>
                      </a:r>
                      <a:r>
                        <a:rPr lang="en-US" sz="1600" dirty="0">
                          <a:effectLst/>
                        </a:rPr>
                        <a:t>cavities per </a:t>
                      </a:r>
                      <a:r>
                        <a:rPr lang="en-US" sz="1600" dirty="0" err="1">
                          <a:effectLst/>
                        </a:rPr>
                        <a:t>cryomodule</a:t>
                      </a:r>
                      <a:r>
                        <a:rPr lang="en-US" sz="1600" dirty="0">
                          <a:effectLst/>
                        </a:rPr>
                        <a:t> (1.3 GHz)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r>
                        <a:rPr lang="en-US" sz="1600" baseline="-25000">
                          <a:effectLst/>
                        </a:rPr>
                        <a:t>cav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8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installed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(1.3 GHz)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r>
                        <a:rPr lang="en-US" sz="1600" baseline="-25000">
                          <a:effectLst/>
                        </a:rPr>
                        <a:t>CM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35 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3.9-GHz </a:t>
                      </a:r>
                      <a:r>
                        <a:rPr lang="en-US" sz="1600" dirty="0">
                          <a:effectLst/>
                        </a:rPr>
                        <a:t>cavities per 3.9 GHz CM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8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3.9 installed GHz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8467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installed </a:t>
                      </a:r>
                      <a:r>
                        <a:rPr lang="en-US" sz="1600" dirty="0">
                          <a:effectLst/>
                        </a:rPr>
                        <a:t>1.3 GHz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in L0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r>
                        <a:rPr lang="en-US" sz="1600" baseline="-25000">
                          <a:effectLst/>
                        </a:rPr>
                        <a:t>CM0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</a:t>
                      </a:r>
                      <a:r>
                        <a:rPr lang="en-US" sz="1600" dirty="0">
                          <a:effectLst/>
                        </a:rPr>
                        <a:t>installed 1.3 GHz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in L1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r>
                        <a:rPr lang="en-US" sz="1600" baseline="-25000">
                          <a:effectLst/>
                        </a:rPr>
                        <a:t>CM1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</a:t>
                      </a:r>
                      <a:r>
                        <a:rPr lang="en-US" sz="1600" dirty="0">
                          <a:effectLst/>
                        </a:rPr>
                        <a:t>installed 3.9-GHz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as linearizer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N</a:t>
                      </a:r>
                      <a:r>
                        <a:rPr lang="en-US" sz="1600" baseline="-25000">
                          <a:effectLst/>
                        </a:rPr>
                        <a:t>CMLH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</a:t>
                      </a:r>
                      <a:r>
                        <a:rPr lang="en-US" sz="1600" dirty="0">
                          <a:effectLst/>
                        </a:rPr>
                        <a:t>installed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in L2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CM2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12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-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1765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# </a:t>
                      </a:r>
                      <a:r>
                        <a:rPr lang="en-US" sz="1600" dirty="0">
                          <a:effectLst/>
                        </a:rPr>
                        <a:t>installed </a:t>
                      </a:r>
                      <a:r>
                        <a:rPr lang="en-US" sz="1600" dirty="0" err="1">
                          <a:effectLst/>
                        </a:rPr>
                        <a:t>cryomodules</a:t>
                      </a:r>
                      <a:r>
                        <a:rPr lang="en-US" sz="1600" dirty="0">
                          <a:effectLst/>
                        </a:rPr>
                        <a:t> in L3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N</a:t>
                      </a:r>
                      <a:r>
                        <a:rPr lang="en-US" sz="1600" baseline="-25000" dirty="0">
                          <a:effectLst/>
                        </a:rPr>
                        <a:t>CM3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20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8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-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92022" y="5743415"/>
            <a:ext cx="6504478" cy="5847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Physics </a:t>
            </a:r>
            <a:r>
              <a:rPr lang="en-US" sz="1600" b="1" dirty="0"/>
              <a:t>Requirements </a:t>
            </a:r>
            <a:r>
              <a:rPr lang="en-US" sz="1600" b="1" dirty="0" smtClean="0"/>
              <a:t>Document: “SCRF </a:t>
            </a:r>
            <a:r>
              <a:rPr lang="en-US" sz="1600" b="1" dirty="0"/>
              <a:t>1.3 GHz </a:t>
            </a:r>
            <a:r>
              <a:rPr lang="en-US" sz="1600" b="1" dirty="0" smtClean="0"/>
              <a:t>Cryomodule,”</a:t>
            </a:r>
            <a:endParaRPr lang="en-US" sz="1600" b="1" dirty="0"/>
          </a:p>
          <a:p>
            <a:r>
              <a:rPr lang="en-US" sz="1600" b="1" dirty="0" smtClean="0"/>
              <a:t>LCLSII-4.1-PR-0146.</a:t>
            </a:r>
          </a:p>
        </p:txBody>
      </p:sp>
    </p:spTree>
    <p:extLst>
      <p:ext uri="{BB962C8B-B14F-4D97-AF65-F5344CB8AC3E}">
        <p14:creationId xmlns:p14="http://schemas.microsoft.com/office/powerpoint/2010/main" val="73649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Documentation: Physics &amp; </a:t>
            </a:r>
            <a:r>
              <a:rPr lang="en-US" dirty="0" err="1" smtClean="0"/>
              <a:t>Gen’l</a:t>
            </a:r>
            <a:r>
              <a:rPr lang="en-US" dirty="0" smtClean="0"/>
              <a:t> CM requirements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050628101"/>
              </p:ext>
            </p:extLst>
          </p:nvPr>
        </p:nvGraphicFramePr>
        <p:xfrm>
          <a:off x="451820" y="1146174"/>
          <a:ext cx="8244504" cy="52161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9454"/>
                <a:gridCol w="5145050"/>
              </a:tblGrid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Document Reference Number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Document Title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</a:rPr>
                        <a:t> 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Physics requirements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LCLSII-1.1-PR-0133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LCLS-II Parameters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LCLSII-4.1-PR-0146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 GHz Cryomodule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LCLSII-4.1-PR-0097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SCRF 3.9 GHz </a:t>
                      </a:r>
                      <a:r>
                        <a:rPr lang="en-US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Cryomodule</a:t>
                      </a:r>
                      <a:endParaRPr lang="en-US" sz="12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3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LCLSII-PR-2.4-0496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 Alignment Tolerances</a:t>
                      </a:r>
                    </a:p>
                  </a:txBody>
                  <a:tcPr marL="9525" marR="9525" marT="9525" marB="0" anchor="b"/>
                </a:tc>
              </a:tr>
              <a:tr h="173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LCLSII-2.4-PR-0081-R0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Magnets</a:t>
                      </a:r>
                    </a:p>
                  </a:txBody>
                  <a:tcPr marL="9525" marR="9525" marT="9525" marB="0" anchor="b"/>
                </a:tc>
              </a:tr>
              <a:tr h="173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LCLSII-2.4-PR-0136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Beam Position Monitor </a:t>
                      </a:r>
                    </a:p>
                  </a:txBody>
                  <a:tcPr marL="9525" marR="9525" marT="9525" marB="0" anchor="b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General cryomodule requirements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LCLSII-2.5-FR-0053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Functional Requirements Specification, "1.3 GHz Cryomodule"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2115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LCLSII-4.5-ES-0356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Engineering Specifications Document, “1.3 GHz Cryomodule Technical Description”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LCLSII-4.5-EN-0179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Engineering Note, “Cryomodule Heat Load”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2115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LCLS-II-4.5-EN-0186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Engineering Note, “Cryogenic System – Cryomodule Design Methodology”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2115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LCLSII-2.5-IC-0056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Interface Control Document, “Accelerator Systems to Cryogenic Systems”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2115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LCLSII-4.5-IC-0372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Interface Control Document, "LCLS-II Cryomodule External Interfaces" (ED-0002307)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2115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SLAC-I-720-0A24E-001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Seismic Design Specification for Buildings, Structures, Equipment and Systems: 2014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LCLSII-4.5-EN-0226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Engineering Note, “Cryomodule Seismic Design Criteria”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LCLSII-4.9-IC-0058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Interface Control Document, "Cryogenic Distribution System"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LCLSII-4.5-EN-0214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Cryomodule Design Heat Flux for Vacuum Failures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31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LCLSII-4.1-FR-0096-R0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Functional Requirements Specification,</a:t>
                      </a:r>
                      <a:r>
                        <a:rPr lang="en-US" sz="1200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3.9 GHz Superconducting RF Cryomodule”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82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Documentation: CM components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8711224"/>
              </p:ext>
            </p:extLst>
          </p:nvPr>
        </p:nvGraphicFramePr>
        <p:xfrm>
          <a:off x="451822" y="1242996"/>
          <a:ext cx="8245610" cy="43961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10085"/>
                <a:gridCol w="5135525"/>
              </a:tblGrid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Document Reference Number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Document Title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 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About cryomodule components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26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LCLSII-4.5-ES-0411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Fermilab Engineering Specification, "LCLS-II Cryomodule Vacuum Vessel" 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26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LCLSII-4.5-ES-0412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Fermilab Engineering Specification, "LCLS-II Cryomodule HGRP" 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26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LCLSII-4.5-ES-0055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Engineering Specifications Document, “Fundamental Power Coupler"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LCLSII-4.5-IC-0237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Interface Control Document, “Fundamental Power Coupler”  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LCLSII-4.5-EN-0221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Engineering Note, “Tuner electro-mechanical design”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LCLSII-4.5-ES-0385 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Cryomodule SRF Cavity Tuner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LCLSII-4.5-EN-0222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Magnetic Shielding: Requirements and Possible Solutions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2589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LCLS-II-4.5-EN-0310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Engineering Note, “A Study of Magnetic Shielding Performance of a Fermilab International Linear Collider Superconducting RF Cavity Cryomodule”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26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LCLSII-4.5-ES-0413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Fermilab Engineering Specification, "LCLS-II Prototype Cavity Magnetic Shield Specification"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LCLSII-4.5-ES-0355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Engineering Specifications Document, "Cryomodule Magnet"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LCLSII-EN-0286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Engineering Note, “Vacuum System Safety Plan” 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LCLSII-4.5-IC-0237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Interface Control Document, “Fundamental Power Coupler”  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26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LCLSII-4.5-ES-0414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Engineering Specifications Document, “CM Coaxial Cable and Connectors Specification"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26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LCLSII-4.5-ES-0415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Engineering Specifications Document, “Prototype Cryomodule Sensors Specification"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LCLSII-4.5-ES-0416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Engineering Specifications Document, “Multi-pin Connectors"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26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LCLSII-4.5-ES-0417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Engineering Specifications Document, “Prototype Cryomodule Sensor Wiring"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LCLSII-4.5-ES-0418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LCLS-II 1.3 GHz Cryomodule Stand Design 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LCLSII-4.5-ES-0419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LCLS-II 1.3 GHz Cryomodule Transport System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726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Fermilab document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LCLS-II Magnet Package Design, Fabrication, and tests, May 6, 2014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LCLSII-4.5-ES-0403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Cold Button Beam Position Monitor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412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F10023160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LCLS-II Cold BPM Assembly Drawing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787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Documentation: CM details, analyses, compliance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422781955"/>
              </p:ext>
            </p:extLst>
          </p:nvPr>
        </p:nvGraphicFramePr>
        <p:xfrm>
          <a:off x="178024" y="1120140"/>
          <a:ext cx="8651166" cy="5280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8878"/>
                <a:gridCol w="5302288"/>
              </a:tblGrid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Document Reference Number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Document Title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5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effectLst/>
                        </a:rPr>
                        <a:t>Cryomodule engineering details, analyses, and compliance documents</a:t>
                      </a:r>
                      <a:endParaRPr lang="en-US" sz="105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F10009945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Assembly, 1.3GHz Cryomodule LCLS-II (model) 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F10022915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LCLS-II Prototype Cryomodule P&amp;ID (drawing)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ED0001152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Master Spreadsheet 1.3GHz CM-LCLS-II (cryomodule dimensional details) 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ED0001995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LCLS-II CDS Relief System Analysis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ED0002339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Fermilab Engineering Note, LCLS-II Cryomodule Vacuum Vessel (FESHM conformance) 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ED0002337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Fermilab Engineering Note LCLS-II Vacuum Vessel FEA Structural Analysis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ED0002396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Cryomodule vacuum vessel venting calculation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ED0002383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Procedure for Support Post Traction Test (Draft)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ED0002112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Fermilab Engineering Specification, LCLS-II Cryomodule Beam Pipe Copper Plating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ED0002026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Assembly Procedure for LCLS-II Support Post (Draft)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ED0002454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LCLS-II 1.3GHz Prototype Cryomodule Instrumentation List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ED0002638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P&amp;ID (instrumentation) tag name list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ED0002593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Inter-connect assembly procedures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ED0002453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JT valve sizing and flow calculation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ED0002406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Cool-down valve sizing and flow calculation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ED0002405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Cryomodule two phase pipe pressure, vapor velocity, and venting calculation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ED0002404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Cryomodule cooldown line pressure, flow, and venting calculation 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ED0002962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Cryomodule cavity helium circuits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ED0002403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Cryomodule two phase pipe valve sizing calculation 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ED0002340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 LCLS-II Inter-module bellows unit specification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EN0001803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Cryomodule piping engineering note (FESHM piping standard) 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Fermilab draft document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Electric heater sizing, design, implementation engineering note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ANL/Fermilab document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Thermal intercept analyses (ANL effort)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LCLSII-4.5-EN-0430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Stress Analysis of LCLS II Cryomodule for Seismic Load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LCLSII-4.9-EN-0253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CDS/Cryomodule What-If Analysis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LCLSII-4.9-EN-0255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CDS/Cryomodule Failure Mode and Effects Analysis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EN01774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Dressed cavity helium vessel engineering note (cavity AES035, FESHM conformance)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EN01748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Dressed cavity helium vessel engineering note (cavity AES027, FESHM conformance)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>
                          <a:effectLst/>
                        </a:rPr>
                        <a:t>ED0003252</a:t>
                      </a:r>
                      <a:endParaRPr lang="en-US" sz="105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Fermilab Engineering Specification, "LCLS-II Cryomodule Cold Mass Upper Sub-assembly" 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077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Documentation: CM other references docs &amp; pubs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844724792"/>
              </p:ext>
            </p:extLst>
          </p:nvPr>
        </p:nvGraphicFramePr>
        <p:xfrm>
          <a:off x="178024" y="1120199"/>
          <a:ext cx="8651166" cy="201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8878"/>
                <a:gridCol w="5302288"/>
              </a:tblGrid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Document Reference Number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Document Title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7812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639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Other reference documents and publications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171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TESLA report #94-18 (June, 1994).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“Notes about the Limits of Heat Transport from a TESLA Helium Vessel with a Nearly Closed Saturated Bath of Helium II”, by Tom Peterson, Fermilab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56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REVIEW OF SCIENTIFIC INSTRUMENTS 81, 074701 (2010). 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O. </a:t>
                      </a:r>
                      <a:r>
                        <a:rPr lang="en-US" sz="1200" dirty="0" err="1">
                          <a:effectLst/>
                        </a:rPr>
                        <a:t>Kugeler</a:t>
                      </a:r>
                      <a:r>
                        <a:rPr lang="en-US" sz="1200" dirty="0">
                          <a:effectLst/>
                        </a:rPr>
                        <a:t>, A. Neumann, W. Anders, and J. </a:t>
                      </a:r>
                      <a:r>
                        <a:rPr lang="en-US" sz="1200" dirty="0" err="1">
                          <a:effectLst/>
                        </a:rPr>
                        <a:t>Knobloch</a:t>
                      </a:r>
                      <a:r>
                        <a:rPr lang="en-US" sz="1200" dirty="0">
                          <a:effectLst/>
                        </a:rPr>
                        <a:t>, Helmholtz-</a:t>
                      </a:r>
                      <a:r>
                        <a:rPr lang="en-US" sz="1200" dirty="0" err="1">
                          <a:effectLst/>
                        </a:rPr>
                        <a:t>Zentrum</a:t>
                      </a:r>
                      <a:r>
                        <a:rPr lang="en-US" sz="1200" dirty="0">
                          <a:effectLst/>
                        </a:rPr>
                        <a:t>-Berlin (HZB), 12489 Berlin, Germany, “Adapting TESLA technology for future </a:t>
                      </a:r>
                      <a:r>
                        <a:rPr lang="en-US" sz="1200" dirty="0" err="1">
                          <a:effectLst/>
                        </a:rPr>
                        <a:t>cw</a:t>
                      </a:r>
                      <a:r>
                        <a:rPr lang="en-US" sz="1200" dirty="0">
                          <a:effectLst/>
                        </a:rPr>
                        <a:t> light sources using </a:t>
                      </a:r>
                      <a:r>
                        <a:rPr lang="en-US" sz="1200" dirty="0" err="1">
                          <a:effectLst/>
                        </a:rPr>
                        <a:t>HoBiCaT</a:t>
                      </a:r>
                      <a:r>
                        <a:rPr lang="en-US" sz="1200" dirty="0">
                          <a:effectLst/>
                        </a:rPr>
                        <a:t>”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  <a:tr h="1562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Advances in Cryogenic Engineering, Vol 43B, pp. 1441 - 1448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"Latest Developments on He II Co-current Two-phase Flow Studies," by B. </a:t>
                      </a:r>
                      <a:r>
                        <a:rPr lang="en-US" sz="1200" dirty="0" err="1">
                          <a:effectLst/>
                        </a:rPr>
                        <a:t>Rousset</a:t>
                      </a:r>
                      <a:r>
                        <a:rPr lang="en-US" sz="1200" dirty="0">
                          <a:effectLst/>
                        </a:rPr>
                        <a:t>, A. Gauthier, L. </a:t>
                      </a:r>
                      <a:r>
                        <a:rPr lang="en-US" sz="1200" dirty="0" err="1">
                          <a:effectLst/>
                        </a:rPr>
                        <a:t>Grimaud</a:t>
                      </a:r>
                      <a:r>
                        <a:rPr lang="en-US" sz="1200" dirty="0">
                          <a:effectLst/>
                        </a:rPr>
                        <a:t>, and R. van </a:t>
                      </a:r>
                      <a:r>
                        <a:rPr lang="en-US" sz="1200" dirty="0" err="1">
                          <a:effectLst/>
                        </a:rPr>
                        <a:t>Weelderen</a:t>
                      </a:r>
                      <a:r>
                        <a:rPr lang="en-US" sz="1200" dirty="0">
                          <a:effectLst/>
                        </a:rPr>
                        <a:t>, in Advances in Cryogenic Engineering, Vol 43B (1997 Cryogenic Engineering Conference).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14613" marR="1461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19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824913" y="6318250"/>
            <a:ext cx="319087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4125913" cy="314325"/>
          </a:xfrm>
        </p:spPr>
        <p:txBody>
          <a:bodyPr/>
          <a:lstStyle/>
          <a:p>
            <a:r>
              <a:rPr lang="en-US" smtClean="0"/>
              <a:t>Peterson, 3.9 GHz CM Design, PDR, 20 Nov 2015</a:t>
            </a:r>
            <a:endParaRPr lang="en-US" dirty="0"/>
          </a:p>
        </p:txBody>
      </p:sp>
      <p:pic>
        <p:nvPicPr>
          <p:cNvPr id="7" name="Picture 6" descr="CryomoduleScheduleGanttChart-Oct201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24" y="482600"/>
            <a:ext cx="8948318" cy="53213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644900" y="5283200"/>
            <a:ext cx="4114800" cy="533400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7894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sign_Milestone_Review">
  <a:themeElements>
    <a:clrScheme name="Custom 4">
      <a:dk1>
        <a:srgbClr val="A4001D"/>
      </a:dk1>
      <a:lt1>
        <a:sysClr val="window" lastClr="FFFFFF"/>
      </a:lt1>
      <a:dk2>
        <a:srgbClr val="E17000"/>
      </a:dk2>
      <a:lt2>
        <a:srgbClr val="000000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lenary_x0020_Agenda_x0020_Session xmlns="f5d975f2-272d-43b7-a43d-337ed3c571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A9D493809D8440A73C4154716CC209" ma:contentTypeVersion="9" ma:contentTypeDescription="Create a new document." ma:contentTypeScope="" ma:versionID="92dda910f6fb6ef5d48c49804839c4a4">
  <xsd:schema xmlns:xsd="http://www.w3.org/2001/XMLSchema" xmlns:xs="http://www.w3.org/2001/XMLSchema" xmlns:p="http://schemas.microsoft.com/office/2006/metadata/properties" xmlns:ns2="f5d975f2-272d-43b7-a43d-337ed3c571bd" targetNamespace="http://schemas.microsoft.com/office/2006/metadata/properties" ma:root="true" ma:fieldsID="fa1147da16d0696f045b3bacf36184c8" ns2:_="">
    <xsd:import namespace="f5d975f2-272d-43b7-a43d-337ed3c571bd"/>
    <xsd:element name="properties">
      <xsd:complexType>
        <xsd:sequence>
          <xsd:element name="documentManagement">
            <xsd:complexType>
              <xsd:all>
                <xsd:element ref="ns2:Plenary_x0020_Agenda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975f2-272d-43b7-a43d-337ed3c571bd" elementFormDefault="qualified">
    <xsd:import namespace="http://schemas.microsoft.com/office/2006/documentManagement/types"/>
    <xsd:import namespace="http://schemas.microsoft.com/office/infopath/2007/PartnerControls"/>
    <xsd:element name="Plenary_x0020_Agenda_x0020_Session" ma:index="8" nillable="true" ma:displayName="Agenda Session" ma:description="Select the plenary agend session where this will be presented" ma:list="{A0E5F691-0B11-4711-B7A9-825E9DB75858}" ma:internalName="Plenary_x0020_Agenda_x0020_Session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1B16AA-9221-46AE-B700-523442ABDABD}">
  <ds:schemaRefs>
    <ds:schemaRef ds:uri="f5d975f2-272d-43b7-a43d-337ed3c571bd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D086A5-3ACF-47E9-B8C3-25D8A5B218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d975f2-272d-43b7-a43d-337ed3c571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137434</TotalTime>
  <Words>2716</Words>
  <Application>Microsoft Macintosh PowerPoint</Application>
  <PresentationFormat>On-screen Show (4:3)</PresentationFormat>
  <Paragraphs>433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Blank</vt:lpstr>
      <vt:lpstr>Design_Milestone_Review</vt:lpstr>
      <vt:lpstr>3.9 GHz Cryomodule Design</vt:lpstr>
      <vt:lpstr>Outline</vt:lpstr>
      <vt:lpstr>LCLS-II Linac</vt:lpstr>
      <vt:lpstr>LCLS-II cryomodules: top level parameters</vt:lpstr>
      <vt:lpstr>Documentation: Physics &amp; Gen’l CM requirements </vt:lpstr>
      <vt:lpstr>Documentation: CM components</vt:lpstr>
      <vt:lpstr>Documentation: CM details, analyses, compliance</vt:lpstr>
      <vt:lpstr>Documentation: CM other references docs &amp; pubs</vt:lpstr>
      <vt:lpstr>PowerPoint Presentation</vt:lpstr>
      <vt:lpstr>“First Light”, 1 cryoplant with 2 cryomodule strings</vt:lpstr>
      <vt:lpstr>Normal beam operations  2 cryogenic plants with 2 cryomodule strings</vt:lpstr>
      <vt:lpstr>3.9 GHz cryomodule (two needed)</vt:lpstr>
      <vt:lpstr>Design strategy</vt:lpstr>
      <vt:lpstr>3.9 GHz cryomodule flow scheme</vt:lpstr>
      <vt:lpstr>3.9 GHz cryomodules – prior experience</vt:lpstr>
      <vt:lpstr>3.9 GHz RF dressed cavity model </vt:lpstr>
      <vt:lpstr>Tuner - design</vt:lpstr>
      <vt:lpstr>3rd harmonic cavity Power Coupler</vt:lpstr>
      <vt:lpstr>3.9 GHz cryomodule support system </vt:lpstr>
      <vt:lpstr>Constraints in increasing the chimney size</vt:lpstr>
      <vt:lpstr>3.9 GHz cryomodule cavity string  (note alternating input coupler positions)  </vt:lpstr>
      <vt:lpstr>3.9 GHz cryomodule assembly </vt:lpstr>
      <vt:lpstr>3.9 GHz cryomodule external physical interfaces</vt:lpstr>
      <vt:lpstr>3.9 GHz cryomodule overall dimensions</vt:lpstr>
      <vt:lpstr>Cryomodule cross sections</vt:lpstr>
      <vt:lpstr>Liquid helium levels in the 2-phase pipe with LCLS-II tunnel slope ~0.5%</vt:lpstr>
      <vt:lpstr>2 K heat in first few cryomodules</vt:lpstr>
      <vt:lpstr>3.9 GHz cryomodule summary</vt:lpstr>
      <vt:lpstr>Acknowledgments</vt:lpstr>
      <vt:lpstr>Backup slides, additional information</vt:lpstr>
    </vt:vector>
  </TitlesOfParts>
  <Manager/>
  <Company>SLAC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 ‘your title’</dc:title>
  <dc:subject/>
  <dc:creator>Peterson</dc:creator>
  <cp:keywords/>
  <dc:description/>
  <cp:lastModifiedBy>Tom Peterson</cp:lastModifiedBy>
  <cp:revision>2977</cp:revision>
  <cp:lastPrinted>2013-05-01T00:31:17Z</cp:lastPrinted>
  <dcterms:created xsi:type="dcterms:W3CDTF">2009-11-23T23:38:17Z</dcterms:created>
  <dcterms:modified xsi:type="dcterms:W3CDTF">2015-11-20T20:10:38Z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0x010100AEA9D493809D8440A73C4154716CC209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3300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https://slacspace.slac.stanford.edu/sites/reviews/lclsii/LCLS-II_DR_Aug2014/Presentations/Peterson-LCLS-II-CryomoduleDesign-20Aug2014.pptx</vt:lpwstr>
  </property>
  <property fmtid="{D5CDD505-2E9C-101B-9397-08002B2CF9AE}" pid="10" name="TemplateUrl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