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09" r:id="rId4"/>
    <p:sldMasterId id="2147484044" r:id="rId5"/>
  </p:sldMasterIdLst>
  <p:notesMasterIdLst>
    <p:notesMasterId r:id="rId23"/>
  </p:notesMasterIdLst>
  <p:handoutMasterIdLst>
    <p:handoutMasterId r:id="rId24"/>
  </p:handoutMasterIdLst>
  <p:sldIdLst>
    <p:sldId id="826" r:id="rId6"/>
    <p:sldId id="894" r:id="rId7"/>
    <p:sldId id="785" r:id="rId8"/>
    <p:sldId id="867" r:id="rId9"/>
    <p:sldId id="841" r:id="rId10"/>
    <p:sldId id="886" r:id="rId11"/>
    <p:sldId id="897" r:id="rId12"/>
    <p:sldId id="889" r:id="rId13"/>
    <p:sldId id="890" r:id="rId14"/>
    <p:sldId id="847" r:id="rId15"/>
    <p:sldId id="871" r:id="rId16"/>
    <p:sldId id="896" r:id="rId17"/>
    <p:sldId id="878" r:id="rId18"/>
    <p:sldId id="873" r:id="rId19"/>
    <p:sldId id="858" r:id="rId20"/>
    <p:sldId id="885" r:id="rId21"/>
    <p:sldId id="849" r:id="rId22"/>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110"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110"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110"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110"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110" charset="-128"/>
        <a:cs typeface="+mn-cs"/>
      </a:defRPr>
    </a:lvl5pPr>
    <a:lvl6pPr marL="2286000" algn="l" defTabSz="914400" rtl="0" eaLnBrk="1" latinLnBrk="0" hangingPunct="1">
      <a:defRPr kern="1200">
        <a:solidFill>
          <a:schemeClr val="tx1"/>
        </a:solidFill>
        <a:latin typeface="Arial" pitchFamily="34" charset="0"/>
        <a:ea typeface="ＭＳ Ｐゴシック" pitchFamily="-110" charset="-128"/>
        <a:cs typeface="+mn-cs"/>
      </a:defRPr>
    </a:lvl6pPr>
    <a:lvl7pPr marL="2743200" algn="l" defTabSz="914400" rtl="0" eaLnBrk="1" latinLnBrk="0" hangingPunct="1">
      <a:defRPr kern="1200">
        <a:solidFill>
          <a:schemeClr val="tx1"/>
        </a:solidFill>
        <a:latin typeface="Arial" pitchFamily="34" charset="0"/>
        <a:ea typeface="ＭＳ Ｐゴシック" pitchFamily="-110" charset="-128"/>
        <a:cs typeface="+mn-cs"/>
      </a:defRPr>
    </a:lvl7pPr>
    <a:lvl8pPr marL="3200400" algn="l" defTabSz="914400" rtl="0" eaLnBrk="1" latinLnBrk="0" hangingPunct="1">
      <a:defRPr kern="1200">
        <a:solidFill>
          <a:schemeClr val="tx1"/>
        </a:solidFill>
        <a:latin typeface="Arial" pitchFamily="34" charset="0"/>
        <a:ea typeface="ＭＳ Ｐゴシック" pitchFamily="-110" charset="-128"/>
        <a:cs typeface="+mn-cs"/>
      </a:defRPr>
    </a:lvl8pPr>
    <a:lvl9pPr marL="3657600" algn="l" defTabSz="914400" rtl="0" eaLnBrk="1" latinLnBrk="0" hangingPunct="1">
      <a:defRPr kern="1200">
        <a:solidFill>
          <a:schemeClr val="tx1"/>
        </a:solidFill>
        <a:latin typeface="Arial" pitchFamily="34" charset="0"/>
        <a:ea typeface="ＭＳ Ｐゴシック" pitchFamily="-11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1D"/>
    <a:srgbClr val="9A0000"/>
    <a:srgbClr val="FFCC99"/>
    <a:srgbClr val="9D3431"/>
    <a:srgbClr val="0000FF"/>
    <a:srgbClr val="FFFFCC"/>
    <a:srgbClr val="FF0000"/>
    <a:srgbClr val="FF9966"/>
    <a:srgbClr val="0080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10" autoAdjust="0"/>
    <p:restoredTop sz="94453" autoAdjust="0"/>
  </p:normalViewPr>
  <p:slideViewPr>
    <p:cSldViewPr snapToGrid="0">
      <p:cViewPr varScale="1">
        <p:scale>
          <a:sx n="83" d="100"/>
          <a:sy n="83" d="100"/>
        </p:scale>
        <p:origin x="10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1" d="100"/>
        <a:sy n="111" d="100"/>
      </p:scale>
      <p:origin x="0" y="0"/>
    </p:cViewPr>
  </p:sorterViewPr>
  <p:notesViewPr>
    <p:cSldViewPr snapToGrid="0">
      <p:cViewPr varScale="1">
        <p:scale>
          <a:sx n="80" d="100"/>
          <a:sy n="80" d="100"/>
        </p:scale>
        <p:origin x="-3498" y="-7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1442" name="Rectangle 2"/>
          <p:cNvSpPr>
            <a:spLocks noGrp="1" noChangeArrowheads="1"/>
          </p:cNvSpPr>
          <p:nvPr>
            <p:ph type="hdr" sz="quarter"/>
          </p:nvPr>
        </p:nvSpPr>
        <p:spPr bwMode="auto">
          <a:xfrm>
            <a:off x="1" y="0"/>
            <a:ext cx="3027466" cy="464503"/>
          </a:xfrm>
          <a:prstGeom prst="rect">
            <a:avLst/>
          </a:prstGeom>
          <a:noFill/>
          <a:ln w="9525">
            <a:noFill/>
            <a:miter lim="800000"/>
            <a:headEnd/>
            <a:tailEnd/>
          </a:ln>
          <a:effectLst/>
        </p:spPr>
        <p:txBody>
          <a:bodyPr vert="horz" wrap="square" lIns="91189" tIns="45594" rIns="91189" bIns="45594" numCol="1" anchor="t" anchorCtr="0" compatLnSpc="1">
            <a:prstTxWarp prst="textNoShape">
              <a:avLst/>
            </a:prstTxWarp>
          </a:bodyPr>
          <a:lstStyle>
            <a:lvl1pPr>
              <a:defRPr sz="1200">
                <a:latin typeface="Arial" charset="0"/>
                <a:ea typeface="+mn-ea"/>
              </a:defRPr>
            </a:lvl1pPr>
          </a:lstStyle>
          <a:p>
            <a:pPr>
              <a:defRPr/>
            </a:pPr>
            <a:endParaRPr lang="en-US" dirty="0"/>
          </a:p>
        </p:txBody>
      </p:sp>
      <p:sp>
        <p:nvSpPr>
          <p:cNvPr id="701443" name="Rectangle 3"/>
          <p:cNvSpPr>
            <a:spLocks noGrp="1" noChangeArrowheads="1"/>
          </p:cNvSpPr>
          <p:nvPr>
            <p:ph type="dt" sz="quarter" idx="1"/>
          </p:nvPr>
        </p:nvSpPr>
        <p:spPr bwMode="auto">
          <a:xfrm>
            <a:off x="3955953" y="0"/>
            <a:ext cx="3027466" cy="464503"/>
          </a:xfrm>
          <a:prstGeom prst="rect">
            <a:avLst/>
          </a:prstGeom>
          <a:noFill/>
          <a:ln w="9525">
            <a:noFill/>
            <a:miter lim="800000"/>
            <a:headEnd/>
            <a:tailEnd/>
          </a:ln>
          <a:effectLst/>
        </p:spPr>
        <p:txBody>
          <a:bodyPr vert="horz" wrap="square" lIns="91189" tIns="45594" rIns="91189" bIns="45594" numCol="1" anchor="t" anchorCtr="0" compatLnSpc="1">
            <a:prstTxWarp prst="textNoShape">
              <a:avLst/>
            </a:prstTxWarp>
          </a:bodyPr>
          <a:lstStyle>
            <a:lvl1pPr algn="r">
              <a:defRPr sz="1200">
                <a:latin typeface="Arial" charset="0"/>
                <a:ea typeface="+mn-ea"/>
              </a:defRPr>
            </a:lvl1pPr>
          </a:lstStyle>
          <a:p>
            <a:pPr>
              <a:defRPr/>
            </a:pPr>
            <a:endParaRPr lang="en-US" dirty="0"/>
          </a:p>
        </p:txBody>
      </p:sp>
      <p:sp>
        <p:nvSpPr>
          <p:cNvPr id="701444" name="Rectangle 4"/>
          <p:cNvSpPr>
            <a:spLocks noGrp="1" noChangeArrowheads="1"/>
          </p:cNvSpPr>
          <p:nvPr>
            <p:ph type="ftr" sz="quarter" idx="2"/>
          </p:nvPr>
        </p:nvSpPr>
        <p:spPr bwMode="auto">
          <a:xfrm>
            <a:off x="1" y="8817612"/>
            <a:ext cx="3027466" cy="464503"/>
          </a:xfrm>
          <a:prstGeom prst="rect">
            <a:avLst/>
          </a:prstGeom>
          <a:noFill/>
          <a:ln w="9525">
            <a:noFill/>
            <a:miter lim="800000"/>
            <a:headEnd/>
            <a:tailEnd/>
          </a:ln>
          <a:effectLst/>
        </p:spPr>
        <p:txBody>
          <a:bodyPr vert="horz" wrap="square" lIns="91189" tIns="45594" rIns="91189" bIns="45594" numCol="1" anchor="b" anchorCtr="0" compatLnSpc="1">
            <a:prstTxWarp prst="textNoShape">
              <a:avLst/>
            </a:prstTxWarp>
          </a:bodyPr>
          <a:lstStyle>
            <a:lvl1pPr>
              <a:defRPr sz="1200">
                <a:latin typeface="Arial" charset="0"/>
                <a:ea typeface="+mn-ea"/>
              </a:defRPr>
            </a:lvl1pPr>
          </a:lstStyle>
          <a:p>
            <a:pPr>
              <a:defRPr/>
            </a:pPr>
            <a:endParaRPr lang="en-US" dirty="0"/>
          </a:p>
        </p:txBody>
      </p:sp>
      <p:sp>
        <p:nvSpPr>
          <p:cNvPr id="701445" name="Rectangle 5"/>
          <p:cNvSpPr>
            <a:spLocks noGrp="1" noChangeArrowheads="1"/>
          </p:cNvSpPr>
          <p:nvPr>
            <p:ph type="sldNum" sz="quarter" idx="3"/>
          </p:nvPr>
        </p:nvSpPr>
        <p:spPr bwMode="auto">
          <a:xfrm>
            <a:off x="3955953" y="8817612"/>
            <a:ext cx="3027466" cy="464503"/>
          </a:xfrm>
          <a:prstGeom prst="rect">
            <a:avLst/>
          </a:prstGeom>
          <a:noFill/>
          <a:ln w="9525">
            <a:noFill/>
            <a:miter lim="800000"/>
            <a:headEnd/>
            <a:tailEnd/>
          </a:ln>
          <a:effectLst/>
        </p:spPr>
        <p:txBody>
          <a:bodyPr vert="horz" wrap="square" lIns="91189" tIns="45594" rIns="91189" bIns="45594" numCol="1" anchor="b" anchorCtr="0" compatLnSpc="1">
            <a:prstTxWarp prst="textNoShape">
              <a:avLst/>
            </a:prstTxWarp>
          </a:bodyPr>
          <a:lstStyle>
            <a:lvl1pPr algn="r">
              <a:defRPr sz="1200">
                <a:latin typeface="Arial" pitchFamily="34" charset="0"/>
              </a:defRPr>
            </a:lvl1pPr>
          </a:lstStyle>
          <a:p>
            <a:pPr>
              <a:defRPr/>
            </a:pPr>
            <a:fld id="{E8226311-62EA-456F-8B76-9220A4C1A652}" type="slidenum">
              <a:rPr lang="en-US"/>
              <a:pPr>
                <a:defRPr/>
              </a:pPr>
              <a:t>‹#›</a:t>
            </a:fld>
            <a:endParaRPr lang="en-US" dirty="0"/>
          </a:p>
        </p:txBody>
      </p:sp>
    </p:spTree>
    <p:extLst>
      <p:ext uri="{BB962C8B-B14F-4D97-AF65-F5344CB8AC3E}">
        <p14:creationId xmlns:p14="http://schemas.microsoft.com/office/powerpoint/2010/main" val="37578078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27466" cy="462917"/>
          </a:xfrm>
          <a:prstGeom prst="rect">
            <a:avLst/>
          </a:prstGeom>
          <a:noFill/>
          <a:ln w="9525">
            <a:noFill/>
            <a:miter lim="800000"/>
            <a:headEnd/>
            <a:tailEnd/>
          </a:ln>
          <a:effectLst/>
        </p:spPr>
        <p:txBody>
          <a:bodyPr vert="horz" wrap="square" lIns="92916" tIns="46458" rIns="92916" bIns="46458" numCol="1" anchor="t" anchorCtr="0" compatLnSpc="1">
            <a:prstTxWarp prst="textNoShape">
              <a:avLst/>
            </a:prstTxWarp>
          </a:bodyPr>
          <a:lstStyle>
            <a:lvl1pPr defTabSz="929627">
              <a:defRPr sz="1300">
                <a:latin typeface="Arial" charset="0"/>
                <a:ea typeface="+mn-ea"/>
              </a:defRPr>
            </a:lvl1pPr>
          </a:lstStyle>
          <a:p>
            <a:pPr>
              <a:defRPr/>
            </a:pPr>
            <a:endParaRPr lang="en-US" dirty="0"/>
          </a:p>
        </p:txBody>
      </p:sp>
      <p:sp>
        <p:nvSpPr>
          <p:cNvPr id="4099" name="Rectangle 3"/>
          <p:cNvSpPr>
            <a:spLocks noGrp="1" noChangeArrowheads="1"/>
          </p:cNvSpPr>
          <p:nvPr>
            <p:ph type="dt" idx="1"/>
          </p:nvPr>
        </p:nvSpPr>
        <p:spPr bwMode="auto">
          <a:xfrm>
            <a:off x="3955953" y="0"/>
            <a:ext cx="3027466" cy="462917"/>
          </a:xfrm>
          <a:prstGeom prst="rect">
            <a:avLst/>
          </a:prstGeom>
          <a:noFill/>
          <a:ln w="9525">
            <a:noFill/>
            <a:miter lim="800000"/>
            <a:headEnd/>
            <a:tailEnd/>
          </a:ln>
          <a:effectLst/>
        </p:spPr>
        <p:txBody>
          <a:bodyPr vert="horz" wrap="square" lIns="92916" tIns="46458" rIns="92916" bIns="46458" numCol="1" anchor="t" anchorCtr="0" compatLnSpc="1">
            <a:prstTxWarp prst="textNoShape">
              <a:avLst/>
            </a:prstTxWarp>
          </a:bodyPr>
          <a:lstStyle>
            <a:lvl1pPr algn="r" defTabSz="929627">
              <a:defRPr sz="1300">
                <a:latin typeface="Arial" charset="0"/>
                <a:ea typeface="+mn-ea"/>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99133" y="4410392"/>
            <a:ext cx="5586735" cy="4175763"/>
          </a:xfrm>
          <a:prstGeom prst="rect">
            <a:avLst/>
          </a:prstGeom>
          <a:noFill/>
          <a:ln w="9525">
            <a:noFill/>
            <a:miter lim="800000"/>
            <a:headEnd/>
            <a:tailEnd/>
          </a:ln>
          <a:effectLst/>
        </p:spPr>
        <p:txBody>
          <a:bodyPr vert="horz" wrap="square" lIns="92916" tIns="46458" rIns="92916" bIns="4645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1" y="8819198"/>
            <a:ext cx="3027466" cy="462917"/>
          </a:xfrm>
          <a:prstGeom prst="rect">
            <a:avLst/>
          </a:prstGeom>
          <a:noFill/>
          <a:ln w="9525">
            <a:noFill/>
            <a:miter lim="800000"/>
            <a:headEnd/>
            <a:tailEnd/>
          </a:ln>
          <a:effectLst/>
        </p:spPr>
        <p:txBody>
          <a:bodyPr vert="horz" wrap="square" lIns="92916" tIns="46458" rIns="92916" bIns="46458" numCol="1" anchor="b" anchorCtr="0" compatLnSpc="1">
            <a:prstTxWarp prst="textNoShape">
              <a:avLst/>
            </a:prstTxWarp>
          </a:bodyPr>
          <a:lstStyle>
            <a:lvl1pPr defTabSz="929627">
              <a:defRPr sz="1300">
                <a:latin typeface="Arial" charset="0"/>
                <a:ea typeface="+mn-ea"/>
              </a:defRPr>
            </a:lvl1pPr>
          </a:lstStyle>
          <a:p>
            <a:pPr>
              <a:defRPr/>
            </a:pPr>
            <a:endParaRPr lang="en-US" dirty="0"/>
          </a:p>
        </p:txBody>
      </p:sp>
      <p:sp>
        <p:nvSpPr>
          <p:cNvPr id="4103" name="Rectangle 7"/>
          <p:cNvSpPr>
            <a:spLocks noGrp="1" noChangeArrowheads="1"/>
          </p:cNvSpPr>
          <p:nvPr>
            <p:ph type="sldNum" sz="quarter" idx="5"/>
          </p:nvPr>
        </p:nvSpPr>
        <p:spPr bwMode="auto">
          <a:xfrm>
            <a:off x="3955953" y="8819198"/>
            <a:ext cx="3027466" cy="462917"/>
          </a:xfrm>
          <a:prstGeom prst="rect">
            <a:avLst/>
          </a:prstGeom>
          <a:noFill/>
          <a:ln w="9525">
            <a:noFill/>
            <a:miter lim="800000"/>
            <a:headEnd/>
            <a:tailEnd/>
          </a:ln>
          <a:effectLst/>
        </p:spPr>
        <p:txBody>
          <a:bodyPr vert="horz" wrap="square" lIns="92916" tIns="46458" rIns="92916" bIns="46458" numCol="1" anchor="b" anchorCtr="0" compatLnSpc="1">
            <a:prstTxWarp prst="textNoShape">
              <a:avLst/>
            </a:prstTxWarp>
          </a:bodyPr>
          <a:lstStyle>
            <a:lvl1pPr algn="r" defTabSz="929627">
              <a:defRPr sz="1300">
                <a:latin typeface="Arial" pitchFamily="34" charset="0"/>
              </a:defRPr>
            </a:lvl1pPr>
          </a:lstStyle>
          <a:p>
            <a:pPr>
              <a:defRPr/>
            </a:pPr>
            <a:fld id="{8C1C09D7-2034-4A7F-959F-75165A7C71A3}" type="slidenum">
              <a:rPr lang="en-US"/>
              <a:pPr>
                <a:defRPr/>
              </a:pPr>
              <a:t>‹#›</a:t>
            </a:fld>
            <a:endParaRPr lang="en-US" dirty="0"/>
          </a:p>
        </p:txBody>
      </p:sp>
    </p:spTree>
    <p:extLst>
      <p:ext uri="{BB962C8B-B14F-4D97-AF65-F5344CB8AC3E}">
        <p14:creationId xmlns:p14="http://schemas.microsoft.com/office/powerpoint/2010/main" val="253531751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solidFill>
                  <a:srgbClr val="000000"/>
                </a:solidFill>
              </a:rPr>
              <a:pPr>
                <a:defRPr/>
              </a:pPr>
              <a:t>1</a:t>
            </a:fld>
            <a:endParaRPr lang="en-US">
              <a:solidFill>
                <a:srgbClr val="000000"/>
              </a:solidFill>
            </a:endParaRPr>
          </a:p>
        </p:txBody>
      </p:sp>
    </p:spTree>
    <p:extLst>
      <p:ext uri="{BB962C8B-B14F-4D97-AF65-F5344CB8AC3E}">
        <p14:creationId xmlns:p14="http://schemas.microsoft.com/office/powerpoint/2010/main" val="3934169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3</a:t>
            </a:fld>
            <a:endParaRPr lang="en-US" dirty="0"/>
          </a:p>
        </p:txBody>
      </p:sp>
    </p:spTree>
    <p:extLst>
      <p:ext uri="{BB962C8B-B14F-4D97-AF65-F5344CB8AC3E}">
        <p14:creationId xmlns:p14="http://schemas.microsoft.com/office/powerpoint/2010/main" val="2275221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it-IT" dirty="0"/>
              <a:t>Timergali Khabiboulline, T. Nicol (chair), Leonardo Ristori, </a:t>
            </a:r>
            <a:r>
              <a:rPr lang="en-US" dirty="0"/>
              <a:t>Ed Daly, J. Preble 	</a:t>
            </a:r>
          </a:p>
          <a:p>
            <a:endParaRPr lang="en-US" dirty="0" smtClean="0"/>
          </a:p>
          <a:p>
            <a:r>
              <a:rPr lang="en-US" dirty="0" smtClean="0"/>
              <a:t>Elvin Harms (chair), John </a:t>
            </a:r>
            <a:r>
              <a:rPr lang="en-US" dirty="0" err="1" smtClean="0"/>
              <a:t>Mammosser</a:t>
            </a:r>
            <a:r>
              <a:rPr lang="en-US" dirty="0" smtClean="0"/>
              <a:t>, Joel </a:t>
            </a:r>
            <a:r>
              <a:rPr lang="en-US" dirty="0" err="1" smtClean="0"/>
              <a:t>Fuerst</a:t>
            </a:r>
            <a:r>
              <a:rPr lang="en-US" dirty="0" smtClean="0"/>
              <a:t>, Tom </a:t>
            </a:r>
            <a:r>
              <a:rPr lang="en-US" dirty="0" err="1" smtClean="0"/>
              <a:t>Nicol</a:t>
            </a:r>
            <a:r>
              <a:rPr lang="en-US" dirty="0" smtClean="0"/>
              <a:t>,</a:t>
            </a:r>
            <a:r>
              <a:rPr lang="en-US" baseline="0" dirty="0" smtClean="0"/>
              <a:t> and </a:t>
            </a:r>
            <a:r>
              <a:rPr lang="en-US" dirty="0" smtClean="0"/>
              <a:t>Jerry </a:t>
            </a:r>
            <a:r>
              <a:rPr lang="en-US" dirty="0" err="1" smtClean="0"/>
              <a:t>Makara</a:t>
            </a:r>
            <a:endParaRPr lang="en-US" dirty="0" smtClean="0"/>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10</a:t>
            </a:fld>
            <a:endParaRPr lang="en-US" dirty="0"/>
          </a:p>
        </p:txBody>
      </p:sp>
    </p:spTree>
    <p:extLst>
      <p:ext uri="{BB962C8B-B14F-4D97-AF65-F5344CB8AC3E}">
        <p14:creationId xmlns:p14="http://schemas.microsoft.com/office/powerpoint/2010/main" val="2691115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it-IT" dirty="0"/>
              <a:t>Timergali Khabiboulline, T. Nicol (chair), Leonardo Ristori, </a:t>
            </a:r>
            <a:r>
              <a:rPr lang="en-US" dirty="0"/>
              <a:t>Ed Daly, J. Preble 	</a:t>
            </a:r>
          </a:p>
          <a:p>
            <a:endParaRPr lang="en-US" dirty="0" smtClean="0"/>
          </a:p>
          <a:p>
            <a:r>
              <a:rPr lang="en-US" dirty="0" smtClean="0"/>
              <a:t>Elvin Harms (chair), John </a:t>
            </a:r>
            <a:r>
              <a:rPr lang="en-US" dirty="0" err="1" smtClean="0"/>
              <a:t>Mammosser</a:t>
            </a:r>
            <a:r>
              <a:rPr lang="en-US" dirty="0" smtClean="0"/>
              <a:t>, Joel </a:t>
            </a:r>
            <a:r>
              <a:rPr lang="en-US" dirty="0" err="1" smtClean="0"/>
              <a:t>Fuerst</a:t>
            </a:r>
            <a:r>
              <a:rPr lang="en-US" dirty="0" smtClean="0"/>
              <a:t>, Tom </a:t>
            </a:r>
            <a:r>
              <a:rPr lang="en-US" dirty="0" err="1" smtClean="0"/>
              <a:t>Nicol</a:t>
            </a:r>
            <a:r>
              <a:rPr lang="en-US" dirty="0" smtClean="0"/>
              <a:t>,</a:t>
            </a:r>
            <a:r>
              <a:rPr lang="en-US" baseline="0" dirty="0" smtClean="0"/>
              <a:t> and </a:t>
            </a:r>
            <a:r>
              <a:rPr lang="en-US" dirty="0" smtClean="0"/>
              <a:t>Jerry </a:t>
            </a:r>
            <a:r>
              <a:rPr lang="en-US" dirty="0" err="1" smtClean="0"/>
              <a:t>Makara</a:t>
            </a:r>
            <a:endParaRPr lang="en-US" dirty="0" smtClean="0"/>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11</a:t>
            </a:fld>
            <a:endParaRPr lang="en-US" dirty="0"/>
          </a:p>
        </p:txBody>
      </p:sp>
    </p:spTree>
    <p:extLst>
      <p:ext uri="{BB962C8B-B14F-4D97-AF65-F5344CB8AC3E}">
        <p14:creationId xmlns:p14="http://schemas.microsoft.com/office/powerpoint/2010/main" val="2818307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13</a:t>
            </a:fld>
            <a:endParaRPr lang="en-US" dirty="0"/>
          </a:p>
        </p:txBody>
      </p:sp>
    </p:spTree>
    <p:extLst>
      <p:ext uri="{BB962C8B-B14F-4D97-AF65-F5344CB8AC3E}">
        <p14:creationId xmlns:p14="http://schemas.microsoft.com/office/powerpoint/2010/main" val="2423250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17</a:t>
            </a:fld>
            <a:endParaRPr lang="en-US" dirty="0"/>
          </a:p>
        </p:txBody>
      </p:sp>
    </p:spTree>
    <p:extLst>
      <p:ext uri="{BB962C8B-B14F-4D97-AF65-F5344CB8AC3E}">
        <p14:creationId xmlns:p14="http://schemas.microsoft.com/office/powerpoint/2010/main" val="391200147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tif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gif"/><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gi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11.jpeg"/><Relationship Id="rId5" Type="http://schemas.openxmlformats.org/officeDocument/2006/relationships/image" Target="../media/image4.gif"/><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0" name="Picture 2" descr="C:\Users\bronwynb\Desktop\Branding\divider_template_backg#5330.jpg"/>
          <p:cNvPicPr>
            <a:picLocks noChangeAspect="1" noChangeArrowheads="1"/>
          </p:cNvPicPr>
          <p:nvPr userDrawn="1"/>
        </p:nvPicPr>
        <p:blipFill>
          <a:blip r:embed="rId2"/>
          <a:srcRect/>
          <a:stretch>
            <a:fillRect/>
          </a:stretch>
        </p:blipFill>
        <p:spPr bwMode="auto">
          <a:xfrm>
            <a:off x="0" y="0"/>
            <a:ext cx="9144001" cy="6858000"/>
          </a:xfrm>
          <a:prstGeom prst="rect">
            <a:avLst/>
          </a:prstGeom>
          <a:noFill/>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29100" y="3876675"/>
            <a:ext cx="2524389" cy="733425"/>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124575"/>
            <a:ext cx="1973584" cy="717805"/>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7213" y="3181350"/>
            <a:ext cx="7989887" cy="2652522"/>
          </a:xfrm>
        </p:spPr>
        <p:txBody>
          <a:bodyPr>
            <a:noAutofit/>
          </a:bodyPr>
          <a:lstStyle>
            <a:lvl1pPr marL="0" indent="0" algn="l">
              <a:lnSpc>
                <a:spcPct val="110000"/>
              </a:lnSpc>
              <a:buNone/>
              <a:defRPr sz="1600" b="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smtClean="0"/>
          </a:p>
        </p:txBody>
      </p:sp>
      <p:sp>
        <p:nvSpPr>
          <p:cNvPr id="15" name="Text Placeholder 14"/>
          <p:cNvSpPr>
            <a:spLocks noGrp="1"/>
          </p:cNvSpPr>
          <p:nvPr>
            <p:ph type="body" sz="quarter" idx="11" hasCustomPrompt="1"/>
          </p:nvPr>
        </p:nvSpPr>
        <p:spPr>
          <a:xfrm>
            <a:off x="557213" y="2755011"/>
            <a:ext cx="8008937" cy="369189"/>
          </a:xfrm>
        </p:spPr>
        <p:txBody>
          <a:bodyPr>
            <a:noAutofit/>
          </a:bodyPr>
          <a:lstStyle>
            <a:lvl1pPr>
              <a:lnSpc>
                <a:spcPct val="100000"/>
              </a:lnSpc>
              <a:defRPr sz="2800" b="0">
                <a:solidFill>
                  <a:schemeClr val="tx1"/>
                </a:solidFill>
                <a:latin typeface="Arial" pitchFamily="34" charset="0"/>
                <a:cs typeface="Arial" pitchFamily="34" charset="0"/>
              </a:defRPr>
            </a:lvl1pPr>
          </a:lstStyle>
          <a:p>
            <a:pPr lvl="0"/>
            <a:r>
              <a:rPr lang="en-CA" dirty="0" smtClean="0"/>
              <a:t>Click to edit Master subtitle style</a:t>
            </a:r>
          </a:p>
        </p:txBody>
      </p:sp>
      <p:pic>
        <p:nvPicPr>
          <p:cNvPr id="12" name="Picture 2" descr="C:\Documents and Settings\mcdunn\Desktop\LBNL_Full_Logo_Final.gif"/>
          <p:cNvPicPr>
            <a:picLocks noChangeAspect="1" noChangeArrowheads="1"/>
          </p:cNvPicPr>
          <p:nvPr userDrawn="1"/>
        </p:nvPicPr>
        <p:blipFill>
          <a:blip r:embed="rId5"/>
          <a:srcRect/>
          <a:stretch>
            <a:fillRect/>
          </a:stretch>
        </p:blipFill>
        <p:spPr bwMode="auto">
          <a:xfrm>
            <a:off x="6400800" y="3590925"/>
            <a:ext cx="907882" cy="776239"/>
          </a:xfrm>
          <a:prstGeom prst="rect">
            <a:avLst/>
          </a:prstGeom>
          <a:noFill/>
        </p:spPr>
      </p:pic>
      <p:pic>
        <p:nvPicPr>
          <p:cNvPr id="13" name="Picture 39" descr="http://inside.anl.gov/resources/standards/images/logos/ANL_H_Black.jpg"/>
          <p:cNvPicPr>
            <a:picLocks noChangeAspect="1" noChangeArrowheads="1"/>
          </p:cNvPicPr>
          <p:nvPr userDrawn="1"/>
        </p:nvPicPr>
        <p:blipFill>
          <a:blip r:embed="rId6"/>
          <a:srcRect/>
          <a:stretch>
            <a:fillRect/>
          </a:stretch>
        </p:blipFill>
        <p:spPr bwMode="auto">
          <a:xfrm>
            <a:off x="7491503" y="3680008"/>
            <a:ext cx="1223871" cy="569939"/>
          </a:xfrm>
          <a:prstGeom prst="rect">
            <a:avLst/>
          </a:prstGeom>
          <a:noFill/>
          <a:ln w="9525">
            <a:solidFill>
              <a:srgbClr val="FFFF00"/>
            </a:solidFill>
            <a:miter lim="800000"/>
            <a:headEnd/>
            <a:tailEnd/>
          </a:ln>
          <a:effectLst/>
        </p:spPr>
      </p:pic>
      <p:pic>
        <p:nvPicPr>
          <p:cNvPr id="1026" name="Picture 2" descr="C:\Users\tor\Downloads\FermiLogo.tiff"/>
          <p:cNvPicPr>
            <a:picLocks noChangeAspect="1" noChangeArrowheads="1"/>
          </p:cNvPicPr>
          <p:nvPr userDrawn="1"/>
        </p:nvPicPr>
        <p:blipFill>
          <a:blip r:embed="rId7"/>
          <a:srcRect/>
          <a:stretch>
            <a:fillRect/>
          </a:stretch>
        </p:blipFill>
        <p:spPr bwMode="auto">
          <a:xfrm>
            <a:off x="5189601" y="4531614"/>
            <a:ext cx="1792224" cy="323468"/>
          </a:xfrm>
          <a:prstGeom prst="rect">
            <a:avLst/>
          </a:prstGeom>
          <a:noFill/>
        </p:spPr>
      </p:pic>
      <p:pic>
        <p:nvPicPr>
          <p:cNvPr id="14" name="Picture 13" descr="JLab_logo_white1.jpg"/>
          <p:cNvPicPr>
            <a:picLocks noChangeAspect="1"/>
          </p:cNvPicPr>
          <p:nvPr userDrawn="1"/>
        </p:nvPicPr>
        <p:blipFill>
          <a:blip r:embed="rId8"/>
          <a:stretch>
            <a:fillRect/>
          </a:stretch>
        </p:blipFill>
        <p:spPr>
          <a:xfrm>
            <a:off x="7077076" y="4380905"/>
            <a:ext cx="1952624" cy="610194"/>
          </a:xfrm>
          <a:prstGeom prst="rect">
            <a:avLst/>
          </a:prstGeom>
        </p:spPr>
      </p:pic>
      <p:pic>
        <p:nvPicPr>
          <p:cNvPr id="16" name="Picture 15" descr="cornell university 2.gif"/>
          <p:cNvPicPr>
            <a:picLocks noChangeAspect="1"/>
          </p:cNvPicPr>
          <p:nvPr userDrawn="1"/>
        </p:nvPicPr>
        <p:blipFill>
          <a:blip r:embed="rId9"/>
          <a:stretch>
            <a:fillRect/>
          </a:stretch>
        </p:blipFill>
        <p:spPr>
          <a:xfrm>
            <a:off x="4210050" y="4371975"/>
            <a:ext cx="775963" cy="754745"/>
          </a:xfrm>
          <a:prstGeom prst="rect">
            <a:avLst/>
          </a:prstGeom>
        </p:spPr>
      </p:pic>
      <p:pic>
        <p:nvPicPr>
          <p:cNvPr id="17" name="Picture 4" descr="C:\Users\boyce\Documents\lclsII_banner_v01_wd565.jp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19100" y="414089"/>
            <a:ext cx="5349126" cy="1107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7518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lvl1pPr>
              <a:defRPr sz="1000"/>
            </a:lvl1p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2" name="Footer Placeholder 11"/>
          <p:cNvSpPr>
            <a:spLocks noGrp="1"/>
          </p:cNvSpPr>
          <p:nvPr>
            <p:ph type="ftr" sz="quarter" idx="13"/>
          </p:nvPr>
        </p:nvSpPr>
        <p:spPr/>
        <p:txBody>
          <a:bodyPr/>
          <a:lstStyle/>
          <a:p>
            <a:r>
              <a:rPr lang="en-US" smtClean="0">
                <a:solidFill>
                  <a:srgbClr val="000000"/>
                </a:solidFill>
              </a:rPr>
              <a:t>Ginsburg - LCLS-II 3.9 GHz Cryomodule PDR, 19 Nov 2015</a:t>
            </a:r>
            <a:endParaRPr lang="en-US" dirty="0">
              <a:solidFill>
                <a:srgbClr val="000000"/>
              </a:solidFill>
            </a:endParaRPr>
          </a:p>
        </p:txBody>
      </p: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lvl1pPr>
              <a:defRPr sz="1000"/>
            </a:lvl1p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2" name="Footer Placeholder 11"/>
          <p:cNvSpPr>
            <a:spLocks noGrp="1"/>
          </p:cNvSpPr>
          <p:nvPr>
            <p:ph type="ftr" sz="quarter" idx="13"/>
          </p:nvPr>
        </p:nvSpPr>
        <p:spPr/>
        <p:txBody>
          <a:bodyPr/>
          <a:lstStyle/>
          <a:p>
            <a:r>
              <a:rPr lang="en-US" smtClean="0">
                <a:solidFill>
                  <a:srgbClr val="000000"/>
                </a:solidFill>
              </a:rPr>
              <a:t>Ginsburg - LCLS-II 3.9 GHz Cryomodule PDR, 19 Nov 2015</a:t>
            </a:r>
            <a:endParaRPr lang="en-US" dirty="0">
              <a:solidFill>
                <a:srgbClr val="000000"/>
              </a:solidFill>
            </a:endParaRPr>
          </a:p>
        </p:txBody>
      </p:sp>
      <p:sp>
        <p:nvSpPr>
          <p:cNvPr id="5" name="Picture Placeholder 4"/>
          <p:cNvSpPr>
            <a:spLocks noGrp="1"/>
          </p:cNvSpPr>
          <p:nvPr>
            <p:ph type="pic" sz="quarter" idx="15"/>
          </p:nvPr>
        </p:nvSpPr>
        <p:spPr>
          <a:xfrm>
            <a:off x="3646488" y="1723840"/>
            <a:ext cx="2442340" cy="2224216"/>
          </a:xfrm>
        </p:spPr>
        <p:txBody>
          <a:bodyPr/>
          <a:lstStyle/>
          <a:p>
            <a:r>
              <a:rPr lang="en-US" smtClean="0"/>
              <a:t>Click icon to add picture</a:t>
            </a:r>
            <a:endParaRPr lang="en-CA" dirty="0"/>
          </a:p>
        </p:txBody>
      </p:sp>
      <p:sp>
        <p:nvSpPr>
          <p:cNvPr id="11" name="Picture Placeholder 4"/>
          <p:cNvSpPr>
            <a:spLocks noGrp="1"/>
          </p:cNvSpPr>
          <p:nvPr>
            <p:ph type="pic" sz="quarter" idx="16"/>
          </p:nvPr>
        </p:nvSpPr>
        <p:spPr>
          <a:xfrm>
            <a:off x="3646488" y="4094034"/>
            <a:ext cx="2442340" cy="2224216"/>
          </a:xfrm>
        </p:spPr>
        <p:txBody>
          <a:bodyPr/>
          <a:lstStyle/>
          <a:p>
            <a:r>
              <a:rPr lang="en-US" smtClean="0"/>
              <a:t>Click icon to add picture</a:t>
            </a:r>
            <a:endParaRPr lang="en-CA" dirty="0"/>
          </a:p>
        </p:txBody>
      </p:sp>
      <p:sp>
        <p:nvSpPr>
          <p:cNvPr id="13" name="Picture Placeholder 4"/>
          <p:cNvSpPr>
            <a:spLocks noGrp="1"/>
          </p:cNvSpPr>
          <p:nvPr>
            <p:ph type="pic" sz="quarter" idx="17"/>
          </p:nvPr>
        </p:nvSpPr>
        <p:spPr>
          <a:xfrm>
            <a:off x="6242954" y="1723840"/>
            <a:ext cx="2442340" cy="4594410"/>
          </a:xfrm>
        </p:spPr>
        <p:txBody>
          <a:bodyPr/>
          <a:lstStyle/>
          <a:p>
            <a:r>
              <a:rPr lang="en-US" smtClean="0"/>
              <a:t>Click icon to add picture</a:t>
            </a:r>
            <a:endParaRPr lang="en-CA" dirty="0"/>
          </a:p>
        </p:txBody>
      </p:sp>
      <p:sp>
        <p:nvSpPr>
          <p:cNvPr id="3" name="Content Placeholder 2"/>
          <p:cNvSpPr>
            <a:spLocks noGrp="1"/>
          </p:cNvSpPr>
          <p:nvPr>
            <p:ph sz="quarter" idx="18"/>
          </p:nvPr>
        </p:nvSpPr>
        <p:spPr>
          <a:xfrm>
            <a:off x="446088" y="1670050"/>
            <a:ext cx="3013075"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val="266964617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lvl1pPr>
              <a:defRPr sz="1000"/>
            </a:lvl1p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2" name="Footer Placeholder 11"/>
          <p:cNvSpPr>
            <a:spLocks noGrp="1"/>
          </p:cNvSpPr>
          <p:nvPr>
            <p:ph type="ftr" sz="quarter" idx="13"/>
          </p:nvPr>
        </p:nvSpPr>
        <p:spPr/>
        <p:txBody>
          <a:bodyPr/>
          <a:lstStyle/>
          <a:p>
            <a:r>
              <a:rPr lang="en-US" smtClean="0">
                <a:solidFill>
                  <a:srgbClr val="000000"/>
                </a:solidFill>
              </a:rPr>
              <a:t>Ginsburg - LCLS-II 3.9 GHz Cryomodule PDR, 19 Nov 2015</a:t>
            </a:r>
            <a:endParaRPr lang="en-US" dirty="0">
              <a:solidFill>
                <a:srgbClr val="000000"/>
              </a:solidFill>
            </a:endParaRPr>
          </a:p>
        </p:txBody>
      </p:sp>
      <p:sp>
        <p:nvSpPr>
          <p:cNvPr id="3" name="Chart Placeholder 2"/>
          <p:cNvSpPr>
            <a:spLocks noGrp="1"/>
          </p:cNvSpPr>
          <p:nvPr>
            <p:ph type="chart" sz="quarter" idx="15"/>
          </p:nvPr>
        </p:nvSpPr>
        <p:spPr>
          <a:xfrm>
            <a:off x="6007100" y="1670050"/>
            <a:ext cx="2667000" cy="4648200"/>
          </a:xfrm>
        </p:spPr>
        <p:txBody>
          <a:bodyPr/>
          <a:lstStyle/>
          <a:p>
            <a:r>
              <a:rPr lang="en-US" smtClean="0"/>
              <a:t>Click icon to add chart</a:t>
            </a:r>
            <a:endParaRPr lang="en-CA" dirty="0"/>
          </a:p>
        </p:txBody>
      </p:sp>
      <p:sp>
        <p:nvSpPr>
          <p:cNvPr id="5" name="Content Placeholder 4"/>
          <p:cNvSpPr>
            <a:spLocks noGrp="1"/>
          </p:cNvSpPr>
          <p:nvPr>
            <p:ph sz="quarter" idx="16"/>
          </p:nvPr>
        </p:nvSpPr>
        <p:spPr>
          <a:xfrm>
            <a:off x="446088" y="1670050"/>
            <a:ext cx="5484812"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val="5954724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lvl1pPr>
              <a:defRPr>
                <a:solidFill>
                  <a:srgbClr val="A4001D"/>
                </a:solidFill>
              </a:defRPr>
            </a:lvl1pPr>
          </a:lstStyle>
          <a:p>
            <a:r>
              <a:rPr lang="en-US" smtClean="0"/>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smtClean="0"/>
              <a:t>Ginsburg - LCLS-II 3.9 GHz Cryomodule PDR, 19 Nov 2015</a:t>
            </a:r>
            <a:endParaRPr lang="en-US" dirty="0"/>
          </a:p>
        </p:txBody>
      </p:sp>
      <p:sp>
        <p:nvSpPr>
          <p:cNvPr id="16" name="Content Placeholder 15"/>
          <p:cNvSpPr>
            <a:spLocks noGrp="1"/>
          </p:cNvSpPr>
          <p:nvPr>
            <p:ph sz="quarter" idx="14"/>
          </p:nvPr>
        </p:nvSpPr>
        <p:spPr>
          <a:xfrm>
            <a:off x="457200" y="1243584"/>
            <a:ext cx="8108950" cy="5065522"/>
          </a:xfrm>
        </p:spPr>
        <p:txBody>
          <a:bodyPr/>
          <a:lstStyle>
            <a:lvl1pPr>
              <a:buClr>
                <a:srgbClr val="981E32"/>
              </a:buClr>
              <a:defRPr/>
            </a:lvl1pPr>
            <a:lvl2pPr>
              <a:buClr>
                <a:srgbClr val="981E32"/>
              </a:buClr>
              <a:defRPr/>
            </a:lvl2pPr>
            <a:lvl3pPr>
              <a:buClr>
                <a:srgbClr val="981E32"/>
              </a:buClr>
              <a:defRPr b="0"/>
            </a:lvl3pPr>
            <a:lvl4pPr>
              <a:buClr>
                <a:srgbClr val="981E32"/>
              </a:buClr>
              <a:defRPr/>
            </a:lvl4pPr>
            <a:lvl5pPr>
              <a:buClr>
                <a:srgbClr val="981E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cxnSp>
        <p:nvCxnSpPr>
          <p:cNvPr id="14" name="Straight Connector 13"/>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smtClean="0"/>
              <a:t>Ginsburg - LCLS-II 3.9 GHz Cryomodule PDR, 19 Nov 2015</a:t>
            </a:r>
            <a:endParaRPr lang="en-US" dirty="0"/>
          </a:p>
        </p:txBody>
      </p:sp>
      <p:cxnSp>
        <p:nvCxnSpPr>
          <p:cNvPr id="7" name="Straight Connector 6"/>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smtClean="0"/>
              <a:t>Ginsburg - LCLS-II 3.9 GHz Cryomodule PDR, 19 Nov 2015</a:t>
            </a:r>
            <a:endParaRPr lang="en-US" dirty="0"/>
          </a:p>
        </p:txBody>
      </p:sp>
      <p:sp>
        <p:nvSpPr>
          <p:cNvPr id="16" name="Content Placeholder 15"/>
          <p:cNvSpPr>
            <a:spLocks noGrp="1"/>
          </p:cNvSpPr>
          <p:nvPr>
            <p:ph sz="quarter" idx="14"/>
          </p:nvPr>
        </p:nvSpPr>
        <p:spPr>
          <a:xfrm>
            <a:off x="457200" y="1243584"/>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1" name="Content Placeholder 15"/>
          <p:cNvSpPr>
            <a:spLocks noGrp="1"/>
          </p:cNvSpPr>
          <p:nvPr>
            <p:ph sz="quarter" idx="15"/>
          </p:nvPr>
        </p:nvSpPr>
        <p:spPr>
          <a:xfrm>
            <a:off x="4648200" y="1252729"/>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cxnSp>
        <p:nvCxnSpPr>
          <p:cNvPr id="13" name="Straight Connector 12"/>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a:lstStyle/>
          <a:p>
            <a:r>
              <a:rPr lang="en-US" dirty="0" smtClean="0"/>
              <a:t>Click icon to add picture</a:t>
            </a:r>
            <a:endParaRPr lang="en-CA" dirty="0"/>
          </a:p>
        </p:txBody>
      </p:sp>
      <p:sp>
        <p:nvSpPr>
          <p:cNvPr id="11" name="Picture Placeholder 4"/>
          <p:cNvSpPr>
            <a:spLocks noGrp="1"/>
          </p:cNvSpPr>
          <p:nvPr>
            <p:ph type="pic" sz="quarter" idx="16"/>
          </p:nvPr>
        </p:nvSpPr>
        <p:spPr>
          <a:xfrm>
            <a:off x="3646488" y="3886200"/>
            <a:ext cx="2442340" cy="2432050"/>
          </a:xfrm>
        </p:spPr>
        <p:txBody>
          <a:bodyPr/>
          <a:lstStyle/>
          <a:p>
            <a:r>
              <a:rPr lang="en-US" dirty="0" smtClean="0"/>
              <a:t>Click icon to add picture</a:t>
            </a:r>
            <a:endParaRPr lang="en-CA" dirty="0"/>
          </a:p>
        </p:txBody>
      </p:sp>
      <p:sp>
        <p:nvSpPr>
          <p:cNvPr id="13" name="Picture Placeholder 4"/>
          <p:cNvSpPr>
            <a:spLocks noGrp="1"/>
          </p:cNvSpPr>
          <p:nvPr>
            <p:ph type="pic" sz="quarter" idx="17"/>
          </p:nvPr>
        </p:nvSpPr>
        <p:spPr>
          <a:xfrm>
            <a:off x="6242954" y="1243584"/>
            <a:ext cx="2442340" cy="5065522"/>
          </a:xfrm>
        </p:spPr>
        <p:txBody>
          <a:bodyPr/>
          <a:lstStyle/>
          <a:p>
            <a:r>
              <a:rPr lang="en-US" dirty="0" smtClean="0"/>
              <a:t>Click icon to add picture</a:t>
            </a:r>
            <a:endParaRPr lang="en-CA" dirty="0"/>
          </a:p>
        </p:txBody>
      </p:sp>
      <p:sp>
        <p:nvSpPr>
          <p:cNvPr id="3" name="Content Placeholder 2"/>
          <p:cNvSpPr>
            <a:spLocks noGrp="1"/>
          </p:cNvSpPr>
          <p:nvPr>
            <p:ph sz="quarter" idx="18"/>
          </p:nvPr>
        </p:nvSpPr>
        <p:spPr>
          <a:xfrm>
            <a:off x="457200" y="1243584"/>
            <a:ext cx="3013075" cy="506552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4"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smtClean="0"/>
              <a:t>Ginsburg - LCLS-II 3.9 GHz Cryomodule PDR, 19 Nov 2015</a:t>
            </a:r>
            <a:endParaRPr lang="en-US" dirty="0"/>
          </a:p>
        </p:txBody>
      </p:sp>
      <p:cxnSp>
        <p:nvCxnSpPr>
          <p:cNvPr id="12" name="Straight Connector 11"/>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6461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3" name="Chart Placeholder 2"/>
          <p:cNvSpPr>
            <a:spLocks noGrp="1"/>
          </p:cNvSpPr>
          <p:nvPr>
            <p:ph type="chart" sz="quarter" idx="15"/>
          </p:nvPr>
        </p:nvSpPr>
        <p:spPr>
          <a:xfrm>
            <a:off x="6007100" y="1243584"/>
            <a:ext cx="2667000" cy="5065522"/>
          </a:xfrm>
        </p:spPr>
        <p:txBody>
          <a:bodyPr/>
          <a:lstStyle/>
          <a:p>
            <a:r>
              <a:rPr lang="en-US" dirty="0" smtClean="0"/>
              <a:t>Click icon to add chart</a:t>
            </a:r>
            <a:endParaRPr lang="en-CA" dirty="0"/>
          </a:p>
        </p:txBody>
      </p:sp>
      <p:sp>
        <p:nvSpPr>
          <p:cNvPr id="5" name="Content Placeholder 4"/>
          <p:cNvSpPr>
            <a:spLocks noGrp="1"/>
          </p:cNvSpPr>
          <p:nvPr>
            <p:ph sz="quarter" idx="16"/>
          </p:nvPr>
        </p:nvSpPr>
        <p:spPr>
          <a:xfrm>
            <a:off x="457200" y="1243584"/>
            <a:ext cx="5484812" cy="506552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1"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smtClean="0"/>
              <a:t>Ginsburg - LCLS-II 3.9 GHz Cryomodule PDR, 19 Nov 2015</a:t>
            </a:r>
            <a:endParaRPr lang="en-US" dirty="0"/>
          </a:p>
        </p:txBody>
      </p:sp>
      <p:cxnSp>
        <p:nvCxnSpPr>
          <p:cNvPr id="12" name="Straight Connector 11"/>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4724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imple Title 01">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7518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imple Title 01">
    <p:spTree>
      <p:nvGrpSpPr>
        <p:cNvPr id="1" name=""/>
        <p:cNvGrpSpPr/>
        <p:nvPr/>
      </p:nvGrpSpPr>
      <p:grpSpPr>
        <a:xfrm>
          <a:off x="0" y="0"/>
          <a:ext cx="0" cy="0"/>
          <a:chOff x="0" y="0"/>
          <a:chExt cx="0" cy="0"/>
        </a:xfrm>
      </p:grpSpPr>
      <p:pic>
        <p:nvPicPr>
          <p:cNvPr id="1026" name="Picture 2" descr="C:\Users\bronwynb\Desktop\Branding\divider_template_backg#5330.jpg"/>
          <p:cNvPicPr>
            <a:picLocks noChangeAspect="1" noChangeArrowheads="1"/>
          </p:cNvPicPr>
          <p:nvPr userDrawn="1"/>
        </p:nvPicPr>
        <p:blipFill>
          <a:blip r:embed="rId2"/>
          <a:srcRect/>
          <a:stretch>
            <a:fillRect/>
          </a:stretch>
        </p:blipFill>
        <p:spPr bwMode="auto">
          <a:xfrm>
            <a:off x="0" y="0"/>
            <a:ext cx="9144001" cy="6858000"/>
          </a:xfrm>
          <a:prstGeom prst="rect">
            <a:avLst/>
          </a:prstGeom>
          <a:noFill/>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48400" y="6196866"/>
            <a:ext cx="3147290" cy="914400"/>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7128" y="6096000"/>
            <a:ext cx="2765528" cy="1005840"/>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bg2"/>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067050" y="3646170"/>
            <a:ext cx="5480050" cy="2187702"/>
          </a:xfrm>
        </p:spPr>
        <p:txBody>
          <a:bodyPr>
            <a:noAutofit/>
          </a:bodyPr>
          <a:lstStyle>
            <a:lvl1pPr marL="0" indent="0" algn="l">
              <a:lnSpc>
                <a:spcPct val="110000"/>
              </a:lnSpc>
              <a:buNone/>
              <a:defRPr sz="1600" b="0">
                <a:solidFill>
                  <a:schemeClr val="bg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smtClean="0"/>
          </a:p>
        </p:txBody>
      </p:sp>
      <p:sp>
        <p:nvSpPr>
          <p:cNvPr id="15" name="Text Placeholder 14"/>
          <p:cNvSpPr>
            <a:spLocks noGrp="1"/>
          </p:cNvSpPr>
          <p:nvPr>
            <p:ph type="body" sz="quarter" idx="11" hasCustomPrompt="1"/>
          </p:nvPr>
        </p:nvSpPr>
        <p:spPr>
          <a:xfrm>
            <a:off x="557213" y="2755011"/>
            <a:ext cx="8008937" cy="635889"/>
          </a:xfrm>
        </p:spPr>
        <p:txBody>
          <a:bodyPr>
            <a:noAutofit/>
          </a:bodyPr>
          <a:lstStyle>
            <a:lvl1pPr>
              <a:lnSpc>
                <a:spcPct val="100000"/>
              </a:lnSpc>
              <a:defRPr sz="3600" b="0">
                <a:solidFill>
                  <a:schemeClr val="bg2"/>
                </a:solidFill>
                <a:latin typeface="Arial" pitchFamily="34" charset="0"/>
                <a:cs typeface="Arial" pitchFamily="34" charset="0"/>
              </a:defRPr>
            </a:lvl1pPr>
          </a:lstStyle>
          <a:p>
            <a:pPr lvl="0"/>
            <a:r>
              <a:rPr lang="en-CA" dirty="0" smtClean="0"/>
              <a:t>Click to edit Master subtitle style</a:t>
            </a:r>
          </a:p>
        </p:txBody>
      </p:sp>
      <p:pic>
        <p:nvPicPr>
          <p:cNvPr id="12" name="Picture 2" descr="C:\Documents and Settings\mcdunn\Desktop\LBNL_Full_Logo_Final.gif"/>
          <p:cNvPicPr>
            <a:picLocks noChangeAspect="1" noChangeArrowheads="1"/>
          </p:cNvPicPr>
          <p:nvPr userDrawn="1"/>
        </p:nvPicPr>
        <p:blipFill>
          <a:blip r:embed="rId5"/>
          <a:srcRect/>
          <a:stretch>
            <a:fillRect/>
          </a:stretch>
        </p:blipFill>
        <p:spPr bwMode="auto">
          <a:xfrm>
            <a:off x="5629276" y="6196062"/>
            <a:ext cx="584812" cy="500014"/>
          </a:xfrm>
          <a:prstGeom prst="rect">
            <a:avLst/>
          </a:prstGeom>
          <a:noFill/>
        </p:spPr>
      </p:pic>
      <p:pic>
        <p:nvPicPr>
          <p:cNvPr id="2050" name="Picture 2" descr="C:\Users\boyce\Documents\fermilab_wd100.jp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72000" y="6222893"/>
            <a:ext cx="9525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oyce\Documents\jlab_wd100.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499847" y="6230571"/>
            <a:ext cx="952500" cy="314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boyce\Documents\lclsII_banner_v01_wd565.jp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8049" y="79409"/>
            <a:ext cx="6137377" cy="127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75187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lvl1pPr>
              <a:defRPr sz="1000"/>
            </a:lvl1p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2" name="Footer Placeholder 11"/>
          <p:cNvSpPr>
            <a:spLocks noGrp="1"/>
          </p:cNvSpPr>
          <p:nvPr>
            <p:ph type="ftr" sz="quarter" idx="13"/>
          </p:nvPr>
        </p:nvSpPr>
        <p:spPr/>
        <p:txBody>
          <a:bodyPr/>
          <a:lstStyle/>
          <a:p>
            <a:r>
              <a:rPr lang="en-US" smtClean="0">
                <a:solidFill>
                  <a:srgbClr val="000000"/>
                </a:solidFill>
              </a:rPr>
              <a:t>Ginsburg - LCLS-II 3.9 GHz Cryomodule PDR, 19 Nov 2015</a:t>
            </a:r>
            <a:endParaRPr lang="en-US" dirty="0">
              <a:solidFill>
                <a:srgbClr val="000000"/>
              </a:solidFill>
            </a:endParaRPr>
          </a:p>
        </p:txBody>
      </p:sp>
      <p:sp>
        <p:nvSpPr>
          <p:cNvPr id="16" name="Content Placeholder 15"/>
          <p:cNvSpPr>
            <a:spLocks noGrp="1"/>
          </p:cNvSpPr>
          <p:nvPr>
            <p:ph sz="quarter" idx="14"/>
          </p:nvPr>
        </p:nvSpPr>
        <p:spPr>
          <a:xfrm>
            <a:off x="446088" y="1670050"/>
            <a:ext cx="8108950" cy="4648200"/>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753033"/>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43584"/>
            <a:ext cx="8109919" cy="50292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566150" y="6318251"/>
            <a:ext cx="318932" cy="539750"/>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pPr/>
              <a:t>‹#›</a:t>
            </a:fld>
            <a:endParaRPr lang="en-US" dirty="0"/>
          </a:p>
        </p:txBody>
      </p:sp>
      <p:sp>
        <p:nvSpPr>
          <p:cNvPr id="8" name="Footer Placeholder 11"/>
          <p:cNvSpPr>
            <a:spLocks noGrp="1"/>
          </p:cNvSpPr>
          <p:nvPr>
            <p:ph type="ftr" sz="quarter" idx="3"/>
          </p:nvPr>
        </p:nvSpPr>
        <p:spPr>
          <a:xfrm>
            <a:off x="445472" y="6400800"/>
            <a:ext cx="4494828" cy="314326"/>
          </a:xfrm>
          <a:prstGeom prst="rect">
            <a:avLst/>
          </a:prstGeom>
        </p:spPr>
        <p:txBody>
          <a:bodyPr/>
          <a:lstStyle>
            <a:lvl1pPr algn="l">
              <a:defRPr sz="1100" b="0">
                <a:solidFill>
                  <a:schemeClr val="tx1"/>
                </a:solidFill>
              </a:defRPr>
            </a:lvl1pPr>
          </a:lstStyle>
          <a:p>
            <a:r>
              <a:rPr lang="en-US" smtClean="0"/>
              <a:t>Ginsburg - LCLS-II 3.9 GHz Cryomodule PDR, 19 Nov 2015</a:t>
            </a:r>
            <a:endParaRPr lang="en-US" dirty="0"/>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Lst>
  <p:timing>
    <p:tnLst>
      <p:par>
        <p:cTn id="1" dur="indefinite" restart="never" nodeType="tmRoot"/>
      </p:par>
    </p:tnLst>
  </p:timing>
  <p:hf hd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0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753033"/>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45473" y="1667866"/>
            <a:ext cx="8109919" cy="4650384"/>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45472" y="6543674"/>
            <a:ext cx="4126528" cy="314326"/>
          </a:xfrm>
          <a:prstGeom prst="rect">
            <a:avLst/>
          </a:prstGeom>
        </p:spPr>
        <p:txBody>
          <a:bodyPr vert="horz" lIns="0" tIns="0" rIns="0" bIns="0" rtlCol="0" anchor="t" anchorCtr="0"/>
          <a:lstStyle>
            <a:lvl1pPr algn="l">
              <a:defRPr sz="700">
                <a:solidFill>
                  <a:schemeClr val="bg2"/>
                </a:solidFill>
                <a:latin typeface="Arial" pitchFamily="34" charset="0"/>
                <a:cs typeface="Arial" pitchFamily="34" charset="0"/>
              </a:defRPr>
            </a:lvl1pPr>
          </a:lstStyle>
          <a:p>
            <a:r>
              <a:rPr lang="en-US" smtClean="0">
                <a:solidFill>
                  <a:srgbClr val="000000"/>
                </a:solidFill>
              </a:rPr>
              <a:t>Ginsburg - LCLS-II 3.9 GHz Cryomodule PDR, 19 Nov 2015</a:t>
            </a:r>
            <a:endParaRPr lang="en-US" dirty="0">
              <a:solidFill>
                <a:srgbClr val="000000"/>
              </a:solidFill>
            </a:endParaRPr>
          </a:p>
        </p:txBody>
      </p:sp>
      <p:sp>
        <p:nvSpPr>
          <p:cNvPr id="6" name="Slide Number Placeholder 5"/>
          <p:cNvSpPr>
            <a:spLocks noGrp="1"/>
          </p:cNvSpPr>
          <p:nvPr>
            <p:ph type="sldNum" sz="quarter" idx="4"/>
          </p:nvPr>
        </p:nvSpPr>
        <p:spPr>
          <a:xfrm>
            <a:off x="8566150" y="6318251"/>
            <a:ext cx="318932" cy="539750"/>
          </a:xfrm>
          <a:prstGeom prst="rect">
            <a:avLst/>
          </a:prstGeom>
        </p:spPr>
        <p:txBody>
          <a:bodyPr vert="horz" lIns="72000" tIns="57600" rIns="72000" bIns="45720" rtlCol="0" anchor="ctr"/>
          <a:lstStyle>
            <a:lvl1pPr algn="l">
              <a:defRPr sz="800" b="0">
                <a:solidFill>
                  <a:schemeClr val="bg2"/>
                </a:solidFill>
                <a:latin typeface="Arial" pitchFamily="34" charset="0"/>
                <a:cs typeface="Arial" pitchFamily="34" charset="0"/>
              </a:defRPr>
            </a:lvl1pPr>
          </a:lstStyle>
          <a:p>
            <a:fld id="{5BD36294-2849-48A8-8531-5354CF3095D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Lst>
  <p:timing>
    <p:tnLst>
      <p:par>
        <p:cTn id="1" dur="indefinite" restart="never" nodeType="tmRoot"/>
      </p:par>
    </p:tnLst>
  </p:timing>
  <p:hf hdr="0" dt="0"/>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000" b="0" kern="1200" baseline="0">
          <a:solidFill>
            <a:schemeClr val="bg2"/>
          </a:solidFill>
          <a:latin typeface="Arial" pitchFamily="34" charset="0"/>
          <a:ea typeface="+mn-ea"/>
          <a:cs typeface="Arial" pitchFamily="34" charset="0"/>
        </a:defRPr>
      </a:lvl1pPr>
      <a:lvl2pPr marL="180000" indent="-180000" algn="l" defTabSz="914400" rtl="0" eaLnBrk="1" latinLnBrk="0" hangingPunct="1">
        <a:lnSpc>
          <a:spcPct val="120000"/>
        </a:lnSpc>
        <a:spcBef>
          <a:spcPts val="800"/>
        </a:spcBef>
        <a:spcAft>
          <a:spcPts val="0"/>
        </a:spcAft>
        <a:buClr>
          <a:schemeClr val="tx1"/>
        </a:buClr>
        <a:buSzPct val="100000"/>
        <a:buFont typeface="Arial" pitchFamily="34" charset="0"/>
        <a:buChar char="•"/>
        <a:defRPr sz="1800" kern="1200">
          <a:solidFill>
            <a:schemeClr val="bg2"/>
          </a:solidFill>
          <a:latin typeface="Arial" pitchFamily="34" charset="0"/>
          <a:ea typeface="+mn-ea"/>
          <a:cs typeface="Arial" pitchFamily="34" charset="0"/>
        </a:defRPr>
      </a:lvl2pPr>
      <a:lvl3pPr marL="504000" indent="-180000" algn="l" defTabSz="914400" rtl="0" eaLnBrk="1" latinLnBrk="0" hangingPunct="1">
        <a:lnSpc>
          <a:spcPct val="120000"/>
        </a:lnSpc>
        <a:spcBef>
          <a:spcPts val="0"/>
        </a:spcBef>
        <a:buClr>
          <a:schemeClr val="tx1"/>
        </a:buClr>
        <a:buSzPct val="100000"/>
        <a:buFont typeface="Arial" pitchFamily="34" charset="0"/>
        <a:buChar char="-"/>
        <a:defRPr sz="1800" kern="1200">
          <a:solidFill>
            <a:schemeClr val="bg2"/>
          </a:solidFill>
          <a:latin typeface="Arial" pitchFamily="34" charset="0"/>
          <a:ea typeface="+mn-ea"/>
          <a:cs typeface="Arial" pitchFamily="34" charset="0"/>
        </a:defRPr>
      </a:lvl3pPr>
      <a:lvl4pPr marL="828000" indent="-180000" algn="l" defTabSz="914400" rtl="0" eaLnBrk="1" latinLnBrk="0" hangingPunct="1">
        <a:lnSpc>
          <a:spcPct val="120000"/>
        </a:lnSpc>
        <a:spcBef>
          <a:spcPts val="0"/>
        </a:spcBef>
        <a:buClr>
          <a:schemeClr val="tx1"/>
        </a:buClr>
        <a:buSzPct val="100000"/>
        <a:buFont typeface="Arial" pitchFamily="34" charset="0"/>
        <a:buChar char="•"/>
        <a:defRPr sz="1800" kern="1200">
          <a:solidFill>
            <a:schemeClr val="bg2"/>
          </a:solidFill>
          <a:latin typeface="Arial" pitchFamily="34" charset="0"/>
          <a:ea typeface="+mn-ea"/>
          <a:cs typeface="Arial" pitchFamily="34" charset="0"/>
        </a:defRPr>
      </a:lvl4pPr>
      <a:lvl5pPr marL="1152000" indent="-180000" algn="l" defTabSz="914400" rtl="0" eaLnBrk="1" latinLnBrk="0" hangingPunct="1">
        <a:lnSpc>
          <a:spcPct val="120000"/>
        </a:lnSpc>
        <a:spcBef>
          <a:spcPts val="0"/>
        </a:spcBef>
        <a:buClr>
          <a:schemeClr val="tx1"/>
        </a:buClr>
        <a:buSzPct val="10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s://indico.fnal.gov/conferenceDisplay.py?confId=8598" TargetMode="External"/><Relationship Id="rId7" Type="http://schemas.openxmlformats.org/officeDocument/2006/relationships/hyperlink" Target="https://indico.fnal.gov/conferenceDisplay.py?confId=915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indico.fnal.gov/conferenceDisplay.py?confId=9151" TargetMode="External"/><Relationship Id="rId5" Type="http://schemas.openxmlformats.org/officeDocument/2006/relationships/hyperlink" Target="https://indico.fnal.gov/conferenceDisplay.py?confId=9247" TargetMode="External"/><Relationship Id="rId4" Type="http://schemas.openxmlformats.org/officeDocument/2006/relationships/hyperlink" Target="https://indico.fnal.gov/conferenceDisplay.py?confId=8398"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indico.fnal.gov/conferenceDisplay.py?confId=924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indico.fnal.gov/conferenceDisplay.py?confId=9874" TargetMode="External"/><Relationship Id="rId5" Type="http://schemas.openxmlformats.org/officeDocument/2006/relationships/hyperlink" Target="https://indico.fnal.gov/conferenceDisplay.py?confId=9808" TargetMode="External"/><Relationship Id="rId4" Type="http://schemas.openxmlformats.org/officeDocument/2006/relationships/hyperlink" Target="https://indico.fnal.gov/conferenceDisplay.py?confId=976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ctrTitle"/>
          </p:nvPr>
        </p:nvSpPr>
        <p:spPr>
          <a:xfrm>
            <a:off x="557213" y="536575"/>
            <a:ext cx="8137082" cy="2246313"/>
          </a:xfrm>
        </p:spPr>
        <p:txBody>
          <a:bodyPr/>
          <a:lstStyle/>
          <a:p>
            <a:r>
              <a:rPr lang="en-US" sz="4000" dirty="0" smtClean="0"/>
              <a:t>LCLS-II 3.9 GHz Cryomodule PDR</a:t>
            </a:r>
          </a:p>
        </p:txBody>
      </p:sp>
      <p:sp>
        <p:nvSpPr>
          <p:cNvPr id="5" name="Rectangle 5"/>
          <p:cNvSpPr>
            <a:spLocks noGrp="1" noChangeArrowheads="1"/>
          </p:cNvSpPr>
          <p:nvPr>
            <p:ph type="subTitle" idx="1"/>
          </p:nvPr>
        </p:nvSpPr>
        <p:spPr/>
        <p:txBody>
          <a:bodyPr/>
          <a:lstStyle/>
          <a:p>
            <a:r>
              <a:rPr lang="en-US" dirty="0" smtClean="0"/>
              <a:t>Camille M Ginsburg (FNAL)</a:t>
            </a:r>
          </a:p>
          <a:p>
            <a:pPr lvl="1" algn="l">
              <a:lnSpc>
                <a:spcPct val="100000"/>
              </a:lnSpc>
              <a:spcBef>
                <a:spcPts val="0"/>
              </a:spcBef>
            </a:pPr>
            <a:r>
              <a:rPr lang="en-US" sz="1400" dirty="0" smtClean="0"/>
              <a:t>FNAL LCLS-II Deputy Team Lead – Cryomodules</a:t>
            </a:r>
          </a:p>
          <a:p>
            <a:pPr lvl="1" algn="l">
              <a:lnSpc>
                <a:spcPct val="100000"/>
              </a:lnSpc>
              <a:spcBef>
                <a:spcPts val="0"/>
              </a:spcBef>
            </a:pPr>
            <a:r>
              <a:rPr lang="en-US" sz="1400" dirty="0" smtClean="0"/>
              <a:t>Cryomodule Control Account Manager</a:t>
            </a:r>
          </a:p>
          <a:p>
            <a:r>
              <a:rPr lang="en-US" dirty="0" smtClean="0"/>
              <a:t>19 November 2015</a:t>
            </a:r>
          </a:p>
        </p:txBody>
      </p:sp>
      <p:sp>
        <p:nvSpPr>
          <p:cNvPr id="7" name="Text Placeholder 6"/>
          <p:cNvSpPr>
            <a:spLocks noGrp="1"/>
          </p:cNvSpPr>
          <p:nvPr>
            <p:ph type="body" sz="quarter" idx="11"/>
          </p:nvPr>
        </p:nvSpPr>
        <p:spPr/>
        <p:txBody>
          <a:bodyPr/>
          <a:lstStyle/>
          <a:p>
            <a:r>
              <a:rPr lang="en-US" dirty="0" smtClean="0"/>
              <a:t>Project Management Topics</a:t>
            </a:r>
            <a:endParaRPr lang="en-US" dirty="0"/>
          </a:p>
        </p:txBody>
      </p:sp>
    </p:spTree>
    <p:extLst>
      <p:ext uri="{BB962C8B-B14F-4D97-AF65-F5344CB8AC3E}">
        <p14:creationId xmlns:p14="http://schemas.microsoft.com/office/powerpoint/2010/main" val="2227822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Past Reviews (1/2) – 1.3 GHz </a:t>
            </a:r>
            <a:r>
              <a:rPr lang="en-US" dirty="0" smtClean="0"/>
              <a:t>CM and/or 3.9 GHz CM</a:t>
            </a:r>
            <a:endParaRPr lang="en-US" dirty="0"/>
          </a:p>
        </p:txBody>
      </p:sp>
      <p:sp>
        <p:nvSpPr>
          <p:cNvPr id="5" name="Content Placeholder 4"/>
          <p:cNvSpPr>
            <a:spLocks noGrp="1"/>
          </p:cNvSpPr>
          <p:nvPr>
            <p:ph sz="quarter" idx="14"/>
          </p:nvPr>
        </p:nvSpPr>
        <p:spPr>
          <a:xfrm>
            <a:off x="217714" y="1074057"/>
            <a:ext cx="8926286" cy="5239657"/>
          </a:xfrm>
        </p:spPr>
        <p:txBody>
          <a:bodyPr>
            <a:noAutofit/>
          </a:bodyPr>
          <a:lstStyle/>
          <a:p>
            <a:pPr marL="346075" lvl="1" indent="-346075">
              <a:spcAft>
                <a:spcPts val="300"/>
              </a:spcAft>
              <a:buSzTx/>
            </a:pPr>
            <a:r>
              <a:rPr lang="en-US" sz="2000" dirty="0" smtClean="0"/>
              <a:t>LCLS-II Director’s CD-1 Review – 9-11.Dec. 2013</a:t>
            </a:r>
          </a:p>
          <a:p>
            <a:pPr marL="346075" lvl="1" indent="-346075">
              <a:spcAft>
                <a:spcPts val="300"/>
              </a:spcAft>
              <a:buSzTx/>
            </a:pPr>
            <a:r>
              <a:rPr lang="en-US" sz="2000" dirty="0" smtClean="0"/>
              <a:t>LCLS-II DOE CD-1 Review – 4-6.Feb. 2014</a:t>
            </a:r>
          </a:p>
          <a:p>
            <a:pPr marL="346075" lvl="1" indent="-346075">
              <a:spcAft>
                <a:spcPts val="300"/>
              </a:spcAft>
              <a:buSzTx/>
              <a:buFont typeface="Wingdings" panose="05000000000000000000" pitchFamily="2" charset="2"/>
              <a:buChar char="Ø"/>
            </a:pPr>
            <a:r>
              <a:rPr lang="en-US" sz="2000" dirty="0" smtClean="0"/>
              <a:t>Prototype 1.3 GHz dressed cavity – 5. Apr. 2014</a:t>
            </a:r>
          </a:p>
          <a:p>
            <a:pPr marL="579438" lvl="2" indent="-346075">
              <a:spcAft>
                <a:spcPts val="300"/>
              </a:spcAft>
              <a:buSzTx/>
            </a:pPr>
            <a:r>
              <a:rPr lang="en-US" sz="1800" dirty="0" smtClean="0"/>
              <a:t>Cavity, helium vessel, preliminary tuner</a:t>
            </a:r>
          </a:p>
          <a:p>
            <a:pPr marL="579438" lvl="2" indent="-346075">
              <a:spcAft>
                <a:spcPts val="300"/>
              </a:spcAft>
              <a:buSzTx/>
            </a:pPr>
            <a:r>
              <a:rPr lang="en-US" sz="1200" dirty="0" smtClean="0"/>
              <a:t> </a:t>
            </a:r>
            <a:r>
              <a:rPr lang="en-US" sz="1200" dirty="0" smtClean="0">
                <a:hlinkClick r:id="rId3"/>
              </a:rPr>
              <a:t>https</a:t>
            </a:r>
            <a:r>
              <a:rPr lang="en-US" sz="1200" dirty="0">
                <a:hlinkClick r:id="rId3"/>
              </a:rPr>
              <a:t>://</a:t>
            </a:r>
            <a:r>
              <a:rPr lang="en-US" sz="1200" dirty="0" smtClean="0">
                <a:hlinkClick r:id="rId3"/>
              </a:rPr>
              <a:t>indico.fnal.gov/conferenceDisplay.py?confId=8598</a:t>
            </a:r>
            <a:endParaRPr lang="en-US" sz="1200" dirty="0" smtClean="0"/>
          </a:p>
          <a:p>
            <a:pPr marL="342900" indent="-342900">
              <a:buFont typeface="Wingdings" panose="05000000000000000000" pitchFamily="2" charset="2"/>
              <a:buChar char="Ø"/>
            </a:pPr>
            <a:r>
              <a:rPr lang="en-US" sz="2000" dirty="0" smtClean="0"/>
              <a:t>Prototype 1.3 GHz </a:t>
            </a:r>
            <a:r>
              <a:rPr lang="en-US" sz="2000" dirty="0"/>
              <a:t>Cryomodule </a:t>
            </a:r>
            <a:r>
              <a:rPr lang="en-US" sz="2000" dirty="0" smtClean="0"/>
              <a:t>– 6.Jun. 2014</a:t>
            </a:r>
          </a:p>
          <a:p>
            <a:pPr marL="800100" lvl="1" indent="-342900">
              <a:spcBef>
                <a:spcPts val="0"/>
              </a:spcBef>
            </a:pPr>
            <a:r>
              <a:rPr lang="en-US" sz="1800" dirty="0" smtClean="0"/>
              <a:t>CM </a:t>
            </a:r>
            <a:r>
              <a:rPr lang="en-US" sz="1800" dirty="0" err="1" smtClean="0"/>
              <a:t>cryomechanical</a:t>
            </a:r>
            <a:r>
              <a:rPr lang="en-US" sz="1800" dirty="0" smtClean="0"/>
              <a:t> issues</a:t>
            </a:r>
          </a:p>
          <a:p>
            <a:pPr marL="800100" lvl="1" indent="-342900"/>
            <a:r>
              <a:rPr lang="en-US" sz="1200" dirty="0" smtClean="0">
                <a:hlinkClick r:id="rId4"/>
              </a:rPr>
              <a:t>https</a:t>
            </a:r>
            <a:r>
              <a:rPr lang="en-US" sz="1200" dirty="0">
                <a:hlinkClick r:id="rId4"/>
              </a:rPr>
              <a:t>://</a:t>
            </a:r>
            <a:r>
              <a:rPr lang="en-US" sz="1200" dirty="0" smtClean="0">
                <a:hlinkClick r:id="rId4"/>
              </a:rPr>
              <a:t>indico.fnal.gov/conferenceDisplay.py?confId=8398</a:t>
            </a:r>
            <a:endParaRPr lang="en-US" sz="1200" dirty="0"/>
          </a:p>
          <a:p>
            <a:pPr marL="342900" indent="-342900">
              <a:buFont typeface="Arial" panose="020B0604020202020204" pitchFamily="34" charset="0"/>
              <a:buChar char="•"/>
            </a:pPr>
            <a:r>
              <a:rPr lang="en-US" sz="2000" dirty="0" smtClean="0"/>
              <a:t>LCLS-II Cryogenic System Preliminary Design Review 13-15.Aug. 2014</a:t>
            </a:r>
          </a:p>
          <a:p>
            <a:pPr marL="342900" indent="-342900">
              <a:buFont typeface="Arial" panose="020B0604020202020204" pitchFamily="34" charset="0"/>
              <a:buChar char="•"/>
            </a:pPr>
            <a:r>
              <a:rPr lang="en-US" sz="2000" dirty="0" smtClean="0"/>
              <a:t>LCLS-II DOE Status Review – 19-20.Aug.2014</a:t>
            </a:r>
          </a:p>
          <a:p>
            <a:pPr marL="342900" indent="-342900">
              <a:spcAft>
                <a:spcPts val="0"/>
              </a:spcAft>
              <a:buFont typeface="Wingdings" panose="05000000000000000000" pitchFamily="2" charset="2"/>
              <a:buChar char="Ø"/>
            </a:pPr>
            <a:r>
              <a:rPr lang="en-US" sz="2000" dirty="0" smtClean="0"/>
              <a:t>Helium vessel procurement </a:t>
            </a:r>
            <a:r>
              <a:rPr lang="en-US" sz="2000" dirty="0"/>
              <a:t>– 4.Nov </a:t>
            </a:r>
            <a:r>
              <a:rPr lang="en-US" sz="2000" dirty="0" smtClean="0"/>
              <a:t>2014</a:t>
            </a:r>
            <a:endParaRPr lang="en-US" sz="1600" dirty="0" smtClean="0"/>
          </a:p>
          <a:p>
            <a:pPr marL="800100" lvl="1" indent="-342900"/>
            <a:r>
              <a:rPr lang="en-US" sz="1200" dirty="0">
                <a:hlinkClick r:id="rId5"/>
              </a:rPr>
              <a:t>https://</a:t>
            </a:r>
            <a:r>
              <a:rPr lang="en-US" sz="1200" dirty="0" smtClean="0">
                <a:hlinkClick r:id="rId5"/>
              </a:rPr>
              <a:t>indico.fnal.gov/conferenceDisplay.py?confId=9247</a:t>
            </a:r>
            <a:r>
              <a:rPr lang="en-US" sz="1800" dirty="0" smtClean="0"/>
              <a:t>	</a:t>
            </a:r>
          </a:p>
          <a:p>
            <a:pPr marL="342900" indent="-342900">
              <a:spcAft>
                <a:spcPts val="0"/>
              </a:spcAft>
              <a:buFont typeface="Wingdings" panose="05000000000000000000" pitchFamily="2" charset="2"/>
              <a:buChar char="Ø"/>
            </a:pPr>
            <a:r>
              <a:rPr lang="en-US" sz="2000" dirty="0" smtClean="0"/>
              <a:t>GHRP </a:t>
            </a:r>
            <a:r>
              <a:rPr lang="en-US" sz="2000" dirty="0"/>
              <a:t>and vacuum vessel (prototype CM) </a:t>
            </a:r>
            <a:r>
              <a:rPr lang="en-US" sz="2000" dirty="0" smtClean="0"/>
              <a:t>– 4. Dec. 2014</a:t>
            </a:r>
          </a:p>
          <a:p>
            <a:pPr marL="800100" lvl="1" indent="-342900"/>
            <a:r>
              <a:rPr lang="en-US" sz="1200" dirty="0">
                <a:hlinkClick r:id="rId6"/>
              </a:rPr>
              <a:t>https://</a:t>
            </a:r>
            <a:r>
              <a:rPr lang="en-US" sz="1200" dirty="0" smtClean="0">
                <a:hlinkClick r:id="rId6"/>
              </a:rPr>
              <a:t>indico.fnal.gov/conferenceDisplay.py?confId=9151</a:t>
            </a:r>
            <a:r>
              <a:rPr lang="en-US" sz="1200" dirty="0" smtClean="0"/>
              <a:t> </a:t>
            </a:r>
            <a:endParaRPr lang="en-US" sz="1200" dirty="0"/>
          </a:p>
          <a:p>
            <a:pPr marL="342900" indent="-342900">
              <a:spcAft>
                <a:spcPts val="0"/>
              </a:spcAft>
              <a:buFont typeface="Wingdings" panose="05000000000000000000" pitchFamily="2" charset="2"/>
              <a:buChar char="Ø"/>
            </a:pPr>
            <a:r>
              <a:rPr lang="en-US" sz="2000" dirty="0"/>
              <a:t>BPM and gate valve – </a:t>
            </a:r>
            <a:r>
              <a:rPr lang="en-US" sz="2000" dirty="0" smtClean="0"/>
              <a:t>12.Dec. 2014</a:t>
            </a:r>
          </a:p>
          <a:p>
            <a:pPr marL="800100" lvl="1" indent="-342900"/>
            <a:r>
              <a:rPr lang="en-US" sz="1200" dirty="0">
                <a:hlinkClick r:id="rId7"/>
              </a:rPr>
              <a:t>https://</a:t>
            </a:r>
            <a:r>
              <a:rPr lang="en-US" sz="1200" dirty="0" smtClean="0">
                <a:hlinkClick r:id="rId7"/>
              </a:rPr>
              <a:t>indico.fnal.gov/conferenceDisplay.py?confId=9156</a:t>
            </a:r>
            <a:r>
              <a:rPr lang="en-US" sz="1200" dirty="0" smtClean="0"/>
              <a:t> </a:t>
            </a:r>
          </a:p>
        </p:txBody>
      </p:sp>
      <p:sp>
        <p:nvSpPr>
          <p:cNvPr id="6" name="Footer Placeholder 3"/>
          <p:cNvSpPr>
            <a:spLocks noGrp="1"/>
          </p:cNvSpPr>
          <p:nvPr>
            <p:ph type="ftr" sz="quarter" idx="4294967295"/>
          </p:nvPr>
        </p:nvSpPr>
        <p:spPr>
          <a:xfrm>
            <a:off x="597872" y="6553200"/>
            <a:ext cx="4126528" cy="314326"/>
          </a:xfrm>
          <a:prstGeom prst="rect">
            <a:avLst/>
          </a:prstGeom>
        </p:spPr>
        <p:txBody>
          <a:bodyPr/>
          <a:lstStyle/>
          <a:p>
            <a:r>
              <a:rPr lang="en-US" smtClean="0"/>
              <a:t>Ginsburg - LCLS-II 3.9 GHz Cryomodule PDR, 19 Nov 2015</a:t>
            </a:r>
            <a:endParaRPr lang="en-US" dirty="0"/>
          </a:p>
        </p:txBody>
      </p:sp>
      <p:sp>
        <p:nvSpPr>
          <p:cNvPr id="7" name="Slide Number Placeholder 5"/>
          <p:cNvSpPr>
            <a:spLocks noGrp="1"/>
          </p:cNvSpPr>
          <p:nvPr>
            <p:ph type="sldNum" sz="quarter" idx="4294967295"/>
          </p:nvPr>
        </p:nvSpPr>
        <p:spPr bwMode="auto">
          <a:xfrm>
            <a:off x="8566150" y="6318250"/>
            <a:ext cx="319088" cy="539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910502B-0AF4-49E3-9D53-4A26E5378B2C}" type="slidenum">
              <a:rPr lang="en-US" altLang="en-US"/>
              <a:pPr eaLnBrk="1" hangingPunct="1"/>
              <a:t>10</a:t>
            </a:fld>
            <a:endParaRPr lang="en-US" altLang="en-US"/>
          </a:p>
        </p:txBody>
      </p:sp>
    </p:spTree>
    <p:extLst>
      <p:ext uri="{BB962C8B-B14F-4D97-AF65-F5344CB8AC3E}">
        <p14:creationId xmlns:p14="http://schemas.microsoft.com/office/powerpoint/2010/main" val="118716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Past Reviews (2/2</a:t>
            </a:r>
            <a:r>
              <a:rPr lang="en-US" dirty="0"/>
              <a:t>) </a:t>
            </a:r>
            <a:r>
              <a:rPr lang="en-US" dirty="0" smtClean="0"/>
              <a:t> </a:t>
            </a:r>
            <a:r>
              <a:rPr lang="en-US" dirty="0"/>
              <a:t>– 1.3 GHz </a:t>
            </a:r>
            <a:r>
              <a:rPr lang="en-US" dirty="0"/>
              <a:t>CM and/or 3.9 GHz CM</a:t>
            </a:r>
            <a:endParaRPr lang="en-US" dirty="0"/>
          </a:p>
        </p:txBody>
      </p:sp>
      <p:sp>
        <p:nvSpPr>
          <p:cNvPr id="5" name="Content Placeholder 4"/>
          <p:cNvSpPr>
            <a:spLocks noGrp="1"/>
          </p:cNvSpPr>
          <p:nvPr>
            <p:ph sz="quarter" idx="14"/>
          </p:nvPr>
        </p:nvSpPr>
        <p:spPr>
          <a:xfrm>
            <a:off x="217714" y="1074057"/>
            <a:ext cx="8926286" cy="5239657"/>
          </a:xfrm>
        </p:spPr>
        <p:txBody>
          <a:bodyPr>
            <a:noAutofit/>
          </a:bodyPr>
          <a:lstStyle/>
          <a:p>
            <a:pPr marL="342900" indent="-342900">
              <a:buFont typeface="Wingdings" panose="05000000000000000000" pitchFamily="2" charset="2"/>
              <a:buChar char="Ø"/>
            </a:pPr>
            <a:r>
              <a:rPr lang="en-US" sz="2000" dirty="0"/>
              <a:t>Prototype 1.3 GHz cryomodule 20-21.Jan. 2015 – Final Design</a:t>
            </a:r>
          </a:p>
          <a:p>
            <a:pPr marL="800100" lvl="1" indent="-342900"/>
            <a:r>
              <a:rPr lang="en-US" sz="1200" dirty="0">
                <a:hlinkClick r:id="rId3"/>
              </a:rPr>
              <a:t>https://indico.fnal.gov/conferenceDisplay.py?confId=9245</a:t>
            </a:r>
            <a:r>
              <a:rPr lang="en-US" sz="1200" dirty="0"/>
              <a:t>  </a:t>
            </a:r>
            <a:endParaRPr lang="en-US" sz="2000" dirty="0"/>
          </a:p>
          <a:p>
            <a:pPr marL="342900" indent="-342900">
              <a:buFont typeface="Arial" panose="020B0604020202020204" pitchFamily="34" charset="0"/>
              <a:buChar char="•"/>
            </a:pPr>
            <a:r>
              <a:rPr lang="en-US" sz="2000" dirty="0" smtClean="0"/>
              <a:t>LCLS-II FAC Review at SLAC 5-6.Feb.2015</a:t>
            </a:r>
          </a:p>
          <a:p>
            <a:pPr marL="342900" indent="-342900">
              <a:buFont typeface="Arial" panose="020B0604020202020204" pitchFamily="34" charset="0"/>
              <a:buChar char="•"/>
            </a:pPr>
            <a:r>
              <a:rPr lang="en-US" sz="2000" dirty="0" smtClean="0"/>
              <a:t>LCLS-II Director’s CD3B Review at SLAC 17-19.Feb.2015</a:t>
            </a:r>
          </a:p>
          <a:p>
            <a:pPr marL="342900" indent="-342900">
              <a:buFont typeface="Arial" panose="020B0604020202020204" pitchFamily="34" charset="0"/>
              <a:buChar char="•"/>
            </a:pPr>
            <a:r>
              <a:rPr lang="en-US" sz="2000" dirty="0" smtClean="0"/>
              <a:t>LCLS-II DOE CD3B Review at SLAC 6-9.Apr.2015</a:t>
            </a:r>
          </a:p>
          <a:p>
            <a:pPr marL="342900" indent="-342900">
              <a:buFont typeface="Wingdings" panose="05000000000000000000" pitchFamily="2" charset="2"/>
              <a:buChar char="Ø"/>
            </a:pPr>
            <a:r>
              <a:rPr lang="en-US" sz="2000" dirty="0" smtClean="0"/>
              <a:t>1.3 </a:t>
            </a:r>
            <a:r>
              <a:rPr lang="en-US" sz="2000" dirty="0"/>
              <a:t>GHz cryomodule </a:t>
            </a:r>
            <a:r>
              <a:rPr lang="en-US" sz="2000" dirty="0" smtClean="0"/>
              <a:t>cavity tuner 15.Apr. </a:t>
            </a:r>
            <a:r>
              <a:rPr lang="en-US" sz="2000" dirty="0"/>
              <a:t>2015 – Final Design</a:t>
            </a:r>
          </a:p>
          <a:p>
            <a:pPr marL="800100" lvl="1" indent="-342900"/>
            <a:r>
              <a:rPr lang="en-US" sz="1200" dirty="0">
                <a:hlinkClick r:id="rId4"/>
              </a:rPr>
              <a:t>https://</a:t>
            </a:r>
            <a:r>
              <a:rPr lang="en-US" sz="1200" dirty="0" smtClean="0">
                <a:hlinkClick r:id="rId4"/>
              </a:rPr>
              <a:t>indico.fnal.gov/conferenceDisplay.py?confId=9769</a:t>
            </a:r>
            <a:r>
              <a:rPr lang="en-US" sz="1200" dirty="0" smtClean="0"/>
              <a:t>   </a:t>
            </a:r>
            <a:endParaRPr lang="fr-FR" dirty="0"/>
          </a:p>
          <a:p>
            <a:pPr marL="342900" indent="-342900">
              <a:buFont typeface="Wingdings" panose="05000000000000000000" pitchFamily="2" charset="2"/>
              <a:buChar char="Ø"/>
            </a:pPr>
            <a:r>
              <a:rPr lang="en-US" sz="2000" dirty="0" smtClean="0"/>
              <a:t>1.3 </a:t>
            </a:r>
            <a:r>
              <a:rPr lang="en-US" sz="2000" dirty="0"/>
              <a:t>GHz cryomodule </a:t>
            </a:r>
            <a:r>
              <a:rPr lang="en-US" sz="2000" dirty="0" smtClean="0"/>
              <a:t>magnet 16.Apr. </a:t>
            </a:r>
            <a:r>
              <a:rPr lang="en-US" sz="2000" dirty="0"/>
              <a:t>2015 – Final Design</a:t>
            </a:r>
          </a:p>
          <a:p>
            <a:pPr marL="800100" lvl="1" indent="-342900"/>
            <a:r>
              <a:rPr lang="en-US" sz="1200" dirty="0">
                <a:hlinkClick r:id="rId5"/>
              </a:rPr>
              <a:t>https://</a:t>
            </a:r>
            <a:r>
              <a:rPr lang="en-US" sz="1200" dirty="0" smtClean="0">
                <a:hlinkClick r:id="rId5"/>
              </a:rPr>
              <a:t>indico.fnal.gov/conferenceDisplay.py?confId=9808</a:t>
            </a:r>
            <a:r>
              <a:rPr lang="en-US" sz="1200" dirty="0" smtClean="0"/>
              <a:t>   </a:t>
            </a:r>
            <a:endParaRPr lang="fr-FR" dirty="0" smtClean="0"/>
          </a:p>
          <a:p>
            <a:pPr marL="342900" indent="-342900">
              <a:buFont typeface="Wingdings" panose="05000000000000000000" pitchFamily="2" charset="2"/>
              <a:buChar char="Ø"/>
            </a:pPr>
            <a:r>
              <a:rPr lang="fr-FR" sz="2000" dirty="0" smtClean="0"/>
              <a:t>1.3 </a:t>
            </a:r>
            <a:r>
              <a:rPr lang="fr-FR" sz="2000" dirty="0"/>
              <a:t>GHz Production CM Final Design </a:t>
            </a:r>
            <a:r>
              <a:rPr lang="fr-FR" sz="2000" dirty="0" err="1"/>
              <a:t>Review</a:t>
            </a:r>
            <a:r>
              <a:rPr lang="fr-FR" sz="2000" dirty="0"/>
              <a:t> May 12-14 </a:t>
            </a:r>
            <a:r>
              <a:rPr lang="fr-FR" sz="2000" dirty="0" smtClean="0"/>
              <a:t>2015</a:t>
            </a:r>
          </a:p>
          <a:p>
            <a:pPr marL="800100" lvl="1" indent="-342900"/>
            <a:r>
              <a:rPr lang="fr-FR" sz="1200" dirty="0">
                <a:hlinkClick r:id="rId6"/>
              </a:rPr>
              <a:t>https://</a:t>
            </a:r>
            <a:r>
              <a:rPr lang="fr-FR" sz="1200" dirty="0" smtClean="0">
                <a:hlinkClick r:id="rId6"/>
              </a:rPr>
              <a:t>indico.fnal.gov/conferenceDisplay.py?confId=9874</a:t>
            </a:r>
            <a:r>
              <a:rPr lang="fr-FR" sz="1200" dirty="0" smtClean="0"/>
              <a:t> </a:t>
            </a:r>
            <a:endParaRPr lang="fr-FR" sz="1200" dirty="0" smtClean="0"/>
          </a:p>
          <a:p>
            <a:pPr marL="342900" indent="-342900">
              <a:buFont typeface="Arial" pitchFamily="34" charset="0"/>
              <a:buChar char="•"/>
            </a:pPr>
            <a:endParaRPr lang="en-US" sz="2000" dirty="0" smtClean="0"/>
          </a:p>
          <a:p>
            <a:pPr marL="342900" indent="-342900">
              <a:buFont typeface="Arial" pitchFamily="34" charset="0"/>
              <a:buChar char="•"/>
            </a:pPr>
            <a:r>
              <a:rPr lang="en-US" sz="2000" dirty="0" smtClean="0"/>
              <a:t>Today: 3.9 GHz </a:t>
            </a:r>
            <a:r>
              <a:rPr lang="en-US" sz="2000" dirty="0"/>
              <a:t>CM </a:t>
            </a:r>
            <a:r>
              <a:rPr lang="en-US" sz="2000" dirty="0" smtClean="0"/>
              <a:t>Preliminary Design Review</a:t>
            </a:r>
            <a:endParaRPr lang="en-US" sz="2000" dirty="0" smtClean="0"/>
          </a:p>
          <a:p>
            <a:pPr marL="342900" indent="-342900">
              <a:buFont typeface="Arial" pitchFamily="34" charset="0"/>
              <a:buChar char="•"/>
            </a:pPr>
            <a:r>
              <a:rPr lang="en-US" sz="2000" dirty="0" smtClean="0"/>
              <a:t>Response</a:t>
            </a:r>
            <a:r>
              <a:rPr lang="en-US" sz="2000" dirty="0" smtClean="0"/>
              <a:t> to </a:t>
            </a:r>
            <a:r>
              <a:rPr lang="en-US" sz="2000" dirty="0" smtClean="0"/>
              <a:t>the </a:t>
            </a:r>
            <a:r>
              <a:rPr lang="en-US" sz="2000" dirty="0" smtClean="0"/>
              <a:t>one 3.9 GHz review recommendation next</a:t>
            </a:r>
            <a:endParaRPr lang="en-US" sz="2000" dirty="0"/>
          </a:p>
          <a:p>
            <a:pPr marL="800100" lvl="1" indent="-342900"/>
            <a:endParaRPr lang="en-US" dirty="0"/>
          </a:p>
          <a:p>
            <a:pPr marL="342900" indent="-342900">
              <a:buFont typeface="Wingdings" panose="05000000000000000000" pitchFamily="2" charset="2"/>
              <a:buChar char="Ø"/>
            </a:pPr>
            <a:endParaRPr lang="fr-FR" sz="2000" dirty="0"/>
          </a:p>
          <a:p>
            <a:pPr lvl="1" indent="0">
              <a:buNone/>
            </a:pPr>
            <a:endParaRPr lang="en-US" sz="1800" dirty="0"/>
          </a:p>
        </p:txBody>
      </p:sp>
      <p:sp>
        <p:nvSpPr>
          <p:cNvPr id="7" name="Slide Number Placeholder 5"/>
          <p:cNvSpPr>
            <a:spLocks noGrp="1"/>
          </p:cNvSpPr>
          <p:nvPr>
            <p:ph type="sldNum" sz="quarter" idx="4294967295"/>
          </p:nvPr>
        </p:nvSpPr>
        <p:spPr bwMode="auto">
          <a:xfrm>
            <a:off x="8566150" y="6318250"/>
            <a:ext cx="319088" cy="539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910502B-0AF4-49E3-9D53-4A26E5378B2C}" type="slidenum">
              <a:rPr lang="en-US" altLang="en-US"/>
              <a:pPr eaLnBrk="1" hangingPunct="1"/>
              <a:t>11</a:t>
            </a:fld>
            <a:endParaRPr lang="en-US" altLang="en-US" dirty="0"/>
          </a:p>
        </p:txBody>
      </p:sp>
      <p:sp>
        <p:nvSpPr>
          <p:cNvPr id="8" name="Footer Placeholder 3"/>
          <p:cNvSpPr>
            <a:spLocks noGrp="1"/>
          </p:cNvSpPr>
          <p:nvPr>
            <p:ph type="ftr" sz="quarter" idx="4294967295"/>
          </p:nvPr>
        </p:nvSpPr>
        <p:spPr>
          <a:xfrm>
            <a:off x="597872" y="6553200"/>
            <a:ext cx="4126528" cy="314326"/>
          </a:xfrm>
          <a:prstGeom prst="rect">
            <a:avLst/>
          </a:prstGeom>
        </p:spPr>
        <p:txBody>
          <a:bodyPr/>
          <a:lstStyle/>
          <a:p>
            <a:r>
              <a:rPr lang="en-US" smtClean="0"/>
              <a:t>Ginsburg - LCLS-II 3.9 GHz Cryomodule PDR, 19 Nov 2015</a:t>
            </a:r>
            <a:endParaRPr lang="en-US" dirty="0"/>
          </a:p>
        </p:txBody>
      </p:sp>
    </p:spTree>
    <p:extLst>
      <p:ext uri="{BB962C8B-B14F-4D97-AF65-F5344CB8AC3E}">
        <p14:creationId xmlns:p14="http://schemas.microsoft.com/office/powerpoint/2010/main" val="850665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12</a:t>
            </a:fld>
            <a:endParaRPr lang="en-US" dirty="0"/>
          </a:p>
        </p:txBody>
      </p:sp>
      <p:sp>
        <p:nvSpPr>
          <p:cNvPr id="3" name="Title 2"/>
          <p:cNvSpPr>
            <a:spLocks noGrp="1"/>
          </p:cNvSpPr>
          <p:nvPr>
            <p:ph type="title"/>
          </p:nvPr>
        </p:nvSpPr>
        <p:spPr/>
        <p:txBody>
          <a:bodyPr/>
          <a:lstStyle/>
          <a:p>
            <a:r>
              <a:rPr lang="en-US" dirty="0"/>
              <a:t>Review recommendations for 3.9 GHz CM</a:t>
            </a:r>
          </a:p>
        </p:txBody>
      </p:sp>
      <p:sp>
        <p:nvSpPr>
          <p:cNvPr id="4" name="Footer Placeholder 3"/>
          <p:cNvSpPr>
            <a:spLocks noGrp="1"/>
          </p:cNvSpPr>
          <p:nvPr>
            <p:ph type="ftr" sz="quarter" idx="13"/>
          </p:nvPr>
        </p:nvSpPr>
        <p:spPr/>
        <p:txBody>
          <a:bodyPr/>
          <a:lstStyle/>
          <a:p>
            <a:r>
              <a:rPr lang="en-US" smtClean="0"/>
              <a:t>Ginsburg - LCLS-II 3.9 GHz Cryomodule PDR, 19 Nov 2015</a:t>
            </a:r>
            <a:endParaRPr lang="en-US" dirty="0"/>
          </a:p>
        </p:txBody>
      </p:sp>
      <p:pic>
        <p:nvPicPr>
          <p:cNvPr id="6" name="Content Placeholder 5"/>
          <p:cNvPicPr>
            <a:picLocks noGrp="1" noChangeAspect="1"/>
          </p:cNvPicPr>
          <p:nvPr>
            <p:ph sz="quarter" idx="14"/>
          </p:nvPr>
        </p:nvPicPr>
        <p:blipFill>
          <a:blip r:embed="rId2"/>
          <a:stretch>
            <a:fillRect/>
          </a:stretch>
        </p:blipFill>
        <p:spPr>
          <a:xfrm>
            <a:off x="328613" y="1708215"/>
            <a:ext cx="8108950" cy="2220782"/>
          </a:xfrm>
          <a:prstGeom prst="rect">
            <a:avLst/>
          </a:prstGeom>
        </p:spPr>
      </p:pic>
      <p:pic>
        <p:nvPicPr>
          <p:cNvPr id="7" name="Picture 6"/>
          <p:cNvPicPr>
            <a:picLocks noChangeAspect="1"/>
          </p:cNvPicPr>
          <p:nvPr/>
        </p:nvPicPr>
        <p:blipFill>
          <a:blip r:embed="rId3"/>
          <a:stretch>
            <a:fillRect/>
          </a:stretch>
        </p:blipFill>
        <p:spPr>
          <a:xfrm>
            <a:off x="360362" y="3653280"/>
            <a:ext cx="8077201" cy="2747520"/>
          </a:xfrm>
          <a:prstGeom prst="rect">
            <a:avLst/>
          </a:prstGeom>
        </p:spPr>
      </p:pic>
    </p:spTree>
    <p:extLst>
      <p:ext uri="{BB962C8B-B14F-4D97-AF65-F5344CB8AC3E}">
        <p14:creationId xmlns:p14="http://schemas.microsoft.com/office/powerpoint/2010/main" val="873466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13</a:t>
            </a:fld>
            <a:endParaRPr lang="en-US" dirty="0"/>
          </a:p>
        </p:txBody>
      </p:sp>
      <p:sp>
        <p:nvSpPr>
          <p:cNvPr id="3" name="Title 2"/>
          <p:cNvSpPr>
            <a:spLocks noGrp="1"/>
          </p:cNvSpPr>
          <p:nvPr>
            <p:ph type="title"/>
          </p:nvPr>
        </p:nvSpPr>
        <p:spPr/>
        <p:txBody>
          <a:bodyPr/>
          <a:lstStyle/>
          <a:p>
            <a:r>
              <a:rPr lang="en-US" dirty="0" smtClean="0"/>
              <a:t>LCLS-II 3.9 GHz CM PDR Committee Charge</a:t>
            </a:r>
            <a:endParaRPr lang="en-US" dirty="0"/>
          </a:p>
        </p:txBody>
      </p:sp>
      <p:sp>
        <p:nvSpPr>
          <p:cNvPr id="4" name="Footer Placeholder 3"/>
          <p:cNvSpPr>
            <a:spLocks noGrp="1"/>
          </p:cNvSpPr>
          <p:nvPr>
            <p:ph type="ftr" sz="quarter" idx="13"/>
          </p:nvPr>
        </p:nvSpPr>
        <p:spPr/>
        <p:txBody>
          <a:bodyPr/>
          <a:lstStyle/>
          <a:p>
            <a:r>
              <a:rPr lang="en-US" smtClean="0"/>
              <a:t>Ginsburg - LCLS-II 3.9 GHz Cryomodule PDR, 19 Nov 2015</a:t>
            </a:r>
            <a:endParaRPr lang="en-US" dirty="0"/>
          </a:p>
        </p:txBody>
      </p:sp>
      <p:sp>
        <p:nvSpPr>
          <p:cNvPr id="5" name="Content Placeholder 4"/>
          <p:cNvSpPr>
            <a:spLocks noGrp="1"/>
          </p:cNvSpPr>
          <p:nvPr>
            <p:ph sz="quarter" idx="14"/>
          </p:nvPr>
        </p:nvSpPr>
        <p:spPr>
          <a:xfrm>
            <a:off x="196770" y="1099595"/>
            <a:ext cx="8688312" cy="5382227"/>
          </a:xfrm>
        </p:spPr>
        <p:txBody>
          <a:bodyPr>
            <a:normAutofit fontScale="40000" lnSpcReduction="20000"/>
          </a:bodyPr>
          <a:lstStyle/>
          <a:p>
            <a:r>
              <a:rPr lang="en-US" sz="3700" dirty="0"/>
              <a:t>E</a:t>
            </a:r>
            <a:r>
              <a:rPr lang="en-US" sz="3700" dirty="0" smtClean="0"/>
              <a:t>valuate preliminary 3.9 GHz CM </a:t>
            </a:r>
            <a:r>
              <a:rPr lang="en-US" sz="3700" dirty="0"/>
              <a:t>design readiness </a:t>
            </a:r>
            <a:r>
              <a:rPr lang="en-US" sz="3700" dirty="0" smtClean="0"/>
              <a:t>to </a:t>
            </a:r>
            <a:r>
              <a:rPr lang="en-US" sz="3700" dirty="0"/>
              <a:t>approve implementation, procurement, </a:t>
            </a:r>
            <a:r>
              <a:rPr lang="en-US" sz="3700" dirty="0" smtClean="0"/>
              <a:t>fabrication &amp; </a:t>
            </a:r>
            <a:r>
              <a:rPr lang="en-US" sz="3700" dirty="0"/>
              <a:t>installation activities.  </a:t>
            </a:r>
          </a:p>
          <a:p>
            <a:pPr marL="231775" lvl="0" indent="-231775">
              <a:buFont typeface="+mj-lt"/>
              <a:buAutoNum type="arabicPeriod"/>
            </a:pPr>
            <a:r>
              <a:rPr lang="en-US" sz="3100" b="1" dirty="0"/>
              <a:t>Technical Scope</a:t>
            </a:r>
          </a:p>
          <a:p>
            <a:pPr marL="747712" lvl="1" indent="-514350">
              <a:buFont typeface="+mj-lt"/>
              <a:buAutoNum type="alphaLcParenR"/>
            </a:pPr>
            <a:r>
              <a:rPr lang="en-US" sz="3100" dirty="0" smtClean="0"/>
              <a:t>Are all design specifications, requirements, performance, and interface documents identified and reviewed at PDR level? </a:t>
            </a:r>
            <a:r>
              <a:rPr lang="en-US" sz="3100" dirty="0" smtClean="0">
                <a:solidFill>
                  <a:schemeClr val="accent5"/>
                </a:solidFill>
              </a:rPr>
              <a:t>EH, TP</a:t>
            </a:r>
          </a:p>
          <a:p>
            <a:pPr marL="747712" lvl="1" indent="-514350">
              <a:buFont typeface="+mj-lt"/>
              <a:buAutoNum type="alphaLcParenR"/>
            </a:pPr>
            <a:r>
              <a:rPr lang="en-US" sz="3100" dirty="0" smtClean="0"/>
              <a:t>Is </a:t>
            </a:r>
            <a:r>
              <a:rPr lang="en-US" sz="3100" dirty="0"/>
              <a:t>design sufficiently mature and technically sound to meet performance </a:t>
            </a:r>
            <a:r>
              <a:rPr lang="en-US" sz="3100" dirty="0" smtClean="0"/>
              <a:t>specs </a:t>
            </a:r>
            <a:r>
              <a:rPr lang="en-US" sz="3100" dirty="0" smtClean="0">
                <a:solidFill>
                  <a:schemeClr val="accent5"/>
                </a:solidFill>
              </a:rPr>
              <a:t>EH, NS, CG, YP, MF, AG, TP, YH</a:t>
            </a:r>
            <a:endParaRPr lang="en-US" sz="3100" dirty="0"/>
          </a:p>
          <a:p>
            <a:pPr marL="1038225" lvl="2" indent="-571500">
              <a:buFont typeface="+mj-lt"/>
              <a:buAutoNum type="romanLcPeriod"/>
            </a:pPr>
            <a:r>
              <a:rPr lang="en-US" sz="2900" dirty="0"/>
              <a:t>HOM, coupler heating, CM heat </a:t>
            </a:r>
            <a:r>
              <a:rPr lang="en-US" sz="2900" dirty="0" smtClean="0"/>
              <a:t>load </a:t>
            </a:r>
            <a:r>
              <a:rPr lang="en-US" sz="2800" dirty="0" smtClean="0">
                <a:solidFill>
                  <a:schemeClr val="accent5"/>
                </a:solidFill>
              </a:rPr>
              <a:t>NS, TP</a:t>
            </a:r>
            <a:endParaRPr lang="en-US" sz="2900" dirty="0"/>
          </a:p>
          <a:p>
            <a:pPr marL="1038225" lvl="2" indent="-571500">
              <a:buFont typeface="+mj-lt"/>
              <a:buAutoNum type="romanLcPeriod"/>
            </a:pPr>
            <a:r>
              <a:rPr lang="en-US" sz="2900" dirty="0"/>
              <a:t>Chimney size for larger heat </a:t>
            </a:r>
            <a:r>
              <a:rPr lang="en-US" sz="2900" dirty="0" smtClean="0"/>
              <a:t>load </a:t>
            </a:r>
            <a:r>
              <a:rPr lang="en-US" sz="3200" dirty="0" smtClean="0">
                <a:solidFill>
                  <a:schemeClr val="accent5"/>
                </a:solidFill>
              </a:rPr>
              <a:t>TP, YH</a:t>
            </a:r>
            <a:endParaRPr lang="en-US" sz="2900" dirty="0"/>
          </a:p>
          <a:p>
            <a:pPr marL="1038225" lvl="2" indent="-571500">
              <a:buFont typeface="+mj-lt"/>
              <a:buAutoNum type="romanLcPeriod"/>
            </a:pPr>
            <a:r>
              <a:rPr lang="en-US" sz="2900" dirty="0"/>
              <a:t>Cavity geometry mods increase HOM power generated or multipacting activity</a:t>
            </a:r>
            <a:r>
              <a:rPr lang="en-US" sz="2900" dirty="0" smtClean="0"/>
              <a:t>?</a:t>
            </a:r>
            <a:r>
              <a:rPr lang="en-US" sz="3200" dirty="0">
                <a:solidFill>
                  <a:schemeClr val="accent5"/>
                </a:solidFill>
              </a:rPr>
              <a:t> </a:t>
            </a:r>
            <a:r>
              <a:rPr lang="en-US" sz="3200" dirty="0" smtClean="0">
                <a:solidFill>
                  <a:schemeClr val="accent5"/>
                </a:solidFill>
              </a:rPr>
              <a:t>NS</a:t>
            </a:r>
            <a:endParaRPr lang="en-US" sz="2900" dirty="0"/>
          </a:p>
          <a:p>
            <a:pPr marL="1038225" lvl="2" indent="-571500">
              <a:buFont typeface="+mj-lt"/>
              <a:buAutoNum type="romanLcPeriod"/>
            </a:pPr>
            <a:r>
              <a:rPr lang="en-US" sz="2900" dirty="0"/>
              <a:t>Materials used sufficiently rad hard</a:t>
            </a:r>
            <a:r>
              <a:rPr lang="en-US" sz="2900" dirty="0" smtClean="0"/>
              <a:t>? </a:t>
            </a:r>
            <a:r>
              <a:rPr lang="en-US" sz="3200" dirty="0" smtClean="0">
                <a:solidFill>
                  <a:schemeClr val="accent5"/>
                </a:solidFill>
              </a:rPr>
              <a:t>YP</a:t>
            </a:r>
            <a:endParaRPr lang="en-US" sz="2900" dirty="0"/>
          </a:p>
          <a:p>
            <a:pPr marL="1038225" lvl="2" indent="-571500">
              <a:buFont typeface="+mj-lt"/>
              <a:buAutoNum type="romanLcPeriod"/>
            </a:pPr>
            <a:r>
              <a:rPr lang="en-US" sz="2900" dirty="0"/>
              <a:t>1.3 GHz CM beamline absorber effective</a:t>
            </a:r>
            <a:r>
              <a:rPr lang="en-US" sz="2900" dirty="0" smtClean="0"/>
              <a:t>? </a:t>
            </a:r>
            <a:r>
              <a:rPr lang="en-US" sz="2800" dirty="0" smtClean="0">
                <a:solidFill>
                  <a:schemeClr val="accent5"/>
                </a:solidFill>
              </a:rPr>
              <a:t>NS</a:t>
            </a:r>
            <a:endParaRPr lang="en-US" sz="2900" dirty="0"/>
          </a:p>
          <a:p>
            <a:pPr marL="747712" lvl="1" indent="-514350">
              <a:buFont typeface="+mj-lt"/>
              <a:buAutoNum type="alphaLcParenR"/>
            </a:pPr>
            <a:r>
              <a:rPr lang="en-US" sz="3100" dirty="0" smtClean="0"/>
              <a:t>Installation issues identified/addressed? </a:t>
            </a:r>
            <a:r>
              <a:rPr lang="en-US" sz="2800" dirty="0" smtClean="0">
                <a:solidFill>
                  <a:schemeClr val="accent5"/>
                </a:solidFill>
              </a:rPr>
              <a:t>TP, YH</a:t>
            </a:r>
            <a:endParaRPr lang="en-US" sz="3100" dirty="0" smtClean="0"/>
          </a:p>
          <a:p>
            <a:pPr marL="747712" lvl="1" indent="-514350">
              <a:buFont typeface="+mj-lt"/>
              <a:buAutoNum type="alphaLcParenR"/>
            </a:pPr>
            <a:r>
              <a:rPr lang="en-US" sz="3100" dirty="0" smtClean="0"/>
              <a:t>Design differences with earlier generation CM’s identified?  Strategies for further analysis/testing? </a:t>
            </a:r>
            <a:r>
              <a:rPr lang="en-US" sz="2800" dirty="0" smtClean="0">
                <a:solidFill>
                  <a:schemeClr val="accent5"/>
                </a:solidFill>
              </a:rPr>
              <a:t>TP, NS</a:t>
            </a:r>
            <a:endParaRPr lang="en-US" sz="3100" dirty="0" smtClean="0"/>
          </a:p>
          <a:p>
            <a:pPr marL="747712" lvl="1" indent="-514350">
              <a:buFont typeface="+mj-lt"/>
              <a:buAutoNum type="alphaLcParenR"/>
            </a:pPr>
            <a:r>
              <a:rPr lang="en-US" sz="3100" dirty="0" smtClean="0"/>
              <a:t>Major interfaces identified and incorporated? </a:t>
            </a:r>
            <a:r>
              <a:rPr lang="en-US" sz="2800" dirty="0" smtClean="0">
                <a:solidFill>
                  <a:schemeClr val="accent5"/>
                </a:solidFill>
              </a:rPr>
              <a:t>TP, YH</a:t>
            </a:r>
            <a:endParaRPr lang="en-US" sz="3100" dirty="0" smtClean="0"/>
          </a:p>
          <a:p>
            <a:pPr marL="747712" lvl="1" indent="-514350">
              <a:buFont typeface="+mj-lt"/>
              <a:buAutoNum type="alphaLcParenR"/>
            </a:pPr>
            <a:endParaRPr lang="en-US" sz="3100" dirty="0" smtClean="0"/>
          </a:p>
          <a:p>
            <a:pPr marL="231775" lvl="0" indent="-231775">
              <a:buFont typeface="+mj-lt"/>
              <a:buAutoNum type="arabicPeriod"/>
            </a:pPr>
            <a:r>
              <a:rPr lang="en-US" sz="3100" b="1" dirty="0" smtClean="0"/>
              <a:t>Design </a:t>
            </a:r>
            <a:r>
              <a:rPr lang="en-US" sz="3100" b="1" dirty="0"/>
              <a:t>Management</a:t>
            </a:r>
          </a:p>
          <a:p>
            <a:pPr marL="747712" lvl="1" indent="-514350">
              <a:buFont typeface="+mj-lt"/>
              <a:buAutoNum type="alphaLcParenR"/>
            </a:pPr>
            <a:r>
              <a:rPr lang="en-US" sz="3100" dirty="0"/>
              <a:t>Is the design team organized and staffed to successfully complete the project</a:t>
            </a:r>
            <a:r>
              <a:rPr lang="en-US" sz="3100" dirty="0" smtClean="0"/>
              <a:t>? </a:t>
            </a:r>
            <a:r>
              <a:rPr lang="en-US" sz="3100" dirty="0" smtClean="0">
                <a:solidFill>
                  <a:schemeClr val="accent5"/>
                </a:solidFill>
              </a:rPr>
              <a:t>CMG</a:t>
            </a:r>
            <a:endParaRPr lang="en-US" sz="3100" dirty="0">
              <a:solidFill>
                <a:schemeClr val="accent5"/>
              </a:solidFill>
            </a:endParaRPr>
          </a:p>
          <a:p>
            <a:pPr marL="747712" lvl="1" indent="-514350">
              <a:buFont typeface="+mj-lt"/>
              <a:buAutoNum type="alphaLcParenR"/>
            </a:pPr>
            <a:r>
              <a:rPr lang="en-US" sz="3100" dirty="0"/>
              <a:t>Have all of the major risks been identified and managed</a:t>
            </a:r>
            <a:r>
              <a:rPr lang="en-US" sz="3100" dirty="0" smtClean="0"/>
              <a:t>? </a:t>
            </a:r>
            <a:r>
              <a:rPr lang="en-US" sz="3100" dirty="0" smtClean="0">
                <a:solidFill>
                  <a:schemeClr val="accent5"/>
                </a:solidFill>
              </a:rPr>
              <a:t>CMG</a:t>
            </a:r>
            <a:endParaRPr lang="en-US" sz="3100" dirty="0">
              <a:solidFill>
                <a:schemeClr val="accent5"/>
              </a:solidFill>
            </a:endParaRPr>
          </a:p>
          <a:p>
            <a:pPr marL="747712" lvl="1" indent="-514350">
              <a:buFont typeface="+mj-lt"/>
              <a:buAutoNum type="alphaLcParenR"/>
            </a:pPr>
            <a:r>
              <a:rPr lang="en-US" sz="3100" dirty="0"/>
              <a:t>Are procurements and production appropriately planned</a:t>
            </a:r>
            <a:r>
              <a:rPr lang="en-US" sz="3100" dirty="0" smtClean="0"/>
              <a:t>? </a:t>
            </a:r>
            <a:r>
              <a:rPr lang="en-US" sz="3100" dirty="0" smtClean="0">
                <a:solidFill>
                  <a:schemeClr val="accent5"/>
                </a:solidFill>
              </a:rPr>
              <a:t>CMG</a:t>
            </a:r>
            <a:endParaRPr lang="en-US" sz="3100" dirty="0">
              <a:solidFill>
                <a:schemeClr val="accent5"/>
              </a:solidFill>
            </a:endParaRPr>
          </a:p>
          <a:p>
            <a:pPr marL="747712" lvl="1" indent="-514350">
              <a:buFont typeface="+mj-lt"/>
              <a:buAutoNum type="alphaLcParenR"/>
            </a:pPr>
            <a:r>
              <a:rPr lang="en-US" sz="3100" dirty="0"/>
              <a:t>Is the development of associated drawing packages sufficiently mature</a:t>
            </a:r>
            <a:r>
              <a:rPr lang="en-US" sz="3100" dirty="0" smtClean="0"/>
              <a:t>? </a:t>
            </a:r>
            <a:r>
              <a:rPr lang="en-US" sz="3100" dirty="0" smtClean="0">
                <a:solidFill>
                  <a:schemeClr val="accent5"/>
                </a:solidFill>
              </a:rPr>
              <a:t>TP, YH, CG, MF</a:t>
            </a:r>
            <a:endParaRPr lang="en-US" sz="3100" dirty="0">
              <a:solidFill>
                <a:schemeClr val="accent5"/>
              </a:solidFill>
            </a:endParaRPr>
          </a:p>
          <a:p>
            <a:pPr marL="231775" lvl="0" indent="-231775">
              <a:buFont typeface="+mj-lt"/>
              <a:buAutoNum type="arabicPeriod"/>
            </a:pPr>
            <a:r>
              <a:rPr lang="en-US" sz="3100" b="1" dirty="0"/>
              <a:t>Cost and </a:t>
            </a:r>
            <a:r>
              <a:rPr lang="en-US" sz="3100" b="1" dirty="0" smtClean="0"/>
              <a:t>Schedule: R</a:t>
            </a:r>
            <a:r>
              <a:rPr lang="en-US" sz="3100" dirty="0" smtClean="0"/>
              <a:t>easonable </a:t>
            </a:r>
            <a:r>
              <a:rPr lang="en-US" sz="3100" dirty="0"/>
              <a:t>to achieve </a:t>
            </a:r>
            <a:r>
              <a:rPr lang="en-US" sz="3100" dirty="0" smtClean="0"/>
              <a:t>planned </a:t>
            </a:r>
            <a:r>
              <a:rPr lang="en-US" sz="3100" dirty="0"/>
              <a:t>scope</a:t>
            </a:r>
            <a:r>
              <a:rPr lang="en-US" sz="3100" dirty="0" smtClean="0"/>
              <a:t>? </a:t>
            </a:r>
            <a:r>
              <a:rPr lang="en-US" sz="3100" dirty="0" smtClean="0">
                <a:solidFill>
                  <a:schemeClr val="accent5"/>
                </a:solidFill>
              </a:rPr>
              <a:t>CMG et al.</a:t>
            </a:r>
            <a:endParaRPr lang="en-US" sz="3100" dirty="0">
              <a:solidFill>
                <a:schemeClr val="accent5"/>
              </a:solidFill>
            </a:endParaRPr>
          </a:p>
          <a:p>
            <a:pPr marL="231775" lvl="0" indent="-231775">
              <a:buFont typeface="+mj-lt"/>
              <a:buAutoNum type="arabicPeriod"/>
            </a:pPr>
            <a:r>
              <a:rPr lang="en-US" sz="3100" b="1" dirty="0"/>
              <a:t>ES&amp;H</a:t>
            </a:r>
          </a:p>
          <a:p>
            <a:pPr marL="747712" lvl="1" indent="-514350">
              <a:buFont typeface="+mj-lt"/>
              <a:buAutoNum type="alphaLcParenR"/>
            </a:pPr>
            <a:r>
              <a:rPr lang="en-US" sz="3100" dirty="0"/>
              <a:t>Are all related ES&amp;H aspects being properly addressed</a:t>
            </a:r>
            <a:r>
              <a:rPr lang="en-US" sz="3100" dirty="0" smtClean="0"/>
              <a:t>? </a:t>
            </a:r>
            <a:r>
              <a:rPr lang="en-US" sz="3100" dirty="0" smtClean="0">
                <a:solidFill>
                  <a:schemeClr val="accent5"/>
                </a:solidFill>
              </a:rPr>
              <a:t>JT</a:t>
            </a:r>
            <a:r>
              <a:rPr lang="en-US" sz="3100" dirty="0">
                <a:solidFill>
                  <a:schemeClr val="accent5"/>
                </a:solidFill>
              </a:rPr>
              <a:t> </a:t>
            </a:r>
            <a:r>
              <a:rPr lang="en-US" sz="3100" dirty="0" smtClean="0">
                <a:solidFill>
                  <a:schemeClr val="accent5"/>
                </a:solidFill>
              </a:rPr>
              <a:t>et al.</a:t>
            </a:r>
            <a:endParaRPr lang="en-US" sz="3100" dirty="0">
              <a:solidFill>
                <a:schemeClr val="accent5"/>
              </a:solidFill>
            </a:endParaRPr>
          </a:p>
          <a:p>
            <a:pPr marL="233362" lvl="1" indent="0">
              <a:buNone/>
            </a:pPr>
            <a:endParaRPr lang="en-US" sz="3100" dirty="0">
              <a:solidFill>
                <a:schemeClr val="accent5"/>
              </a:solidFill>
            </a:endParaRPr>
          </a:p>
          <a:p>
            <a:pPr marL="231775" lvl="0" indent="-231775">
              <a:buFont typeface="+mj-lt"/>
              <a:buAutoNum type="arabicPeriod"/>
            </a:pPr>
            <a:r>
              <a:rPr lang="en-US" sz="3100" b="1" dirty="0" smtClean="0"/>
              <a:t>Miscellaneous: </a:t>
            </a:r>
            <a:r>
              <a:rPr lang="en-US" sz="3100" dirty="0" smtClean="0"/>
              <a:t>All previous </a:t>
            </a:r>
            <a:r>
              <a:rPr lang="en-US" sz="3100" dirty="0"/>
              <a:t>design review action items/comments </a:t>
            </a:r>
            <a:r>
              <a:rPr lang="en-US" sz="3100" dirty="0" smtClean="0"/>
              <a:t>addressed? Other issues </a:t>
            </a:r>
            <a:r>
              <a:rPr lang="en-US" sz="3100" dirty="0"/>
              <a:t>that </a:t>
            </a:r>
            <a:r>
              <a:rPr lang="en-US" sz="3100" dirty="0" smtClean="0"/>
              <a:t>must be </a:t>
            </a:r>
            <a:r>
              <a:rPr lang="en-US" sz="3100" dirty="0"/>
              <a:t>addressed</a:t>
            </a:r>
            <a:r>
              <a:rPr lang="en-US" sz="3100" dirty="0" smtClean="0"/>
              <a:t>? </a:t>
            </a:r>
            <a:r>
              <a:rPr lang="en-US" sz="3100" dirty="0" smtClean="0">
                <a:solidFill>
                  <a:schemeClr val="accent5"/>
                </a:solidFill>
              </a:rPr>
              <a:t>CMG</a:t>
            </a:r>
            <a:endParaRPr lang="en-US" sz="3100" dirty="0">
              <a:solidFill>
                <a:schemeClr val="accent5"/>
              </a:solidFill>
            </a:endParaRPr>
          </a:p>
          <a:p>
            <a:pPr marL="231775" lvl="0" indent="-231775">
              <a:buFont typeface="+mj-lt"/>
              <a:buAutoNum type="arabicPeriod"/>
            </a:pPr>
            <a:r>
              <a:rPr lang="en-US" sz="3100" b="1" dirty="0"/>
              <a:t>Overall </a:t>
            </a:r>
            <a:r>
              <a:rPr lang="en-US" sz="3100" b="1" dirty="0" smtClean="0"/>
              <a:t>Readiness: </a:t>
            </a:r>
            <a:r>
              <a:rPr lang="en-US" sz="3100" b="1" dirty="0"/>
              <a:t> </a:t>
            </a:r>
            <a:r>
              <a:rPr lang="en-US" sz="3100" dirty="0" smtClean="0"/>
              <a:t>Is </a:t>
            </a:r>
            <a:r>
              <a:rPr lang="en-US" sz="3100" dirty="0"/>
              <a:t>the design sufficiently mature </a:t>
            </a:r>
            <a:r>
              <a:rPr lang="en-US" sz="3100" dirty="0" smtClean="0"/>
              <a:t>for Preliminary </a:t>
            </a:r>
            <a:r>
              <a:rPr lang="en-US" sz="3100" dirty="0"/>
              <a:t>Design Review approval</a:t>
            </a:r>
            <a:r>
              <a:rPr lang="en-US" sz="3100" dirty="0" smtClean="0"/>
              <a:t>? </a:t>
            </a:r>
            <a:r>
              <a:rPr lang="en-US" sz="3100" dirty="0" smtClean="0">
                <a:solidFill>
                  <a:schemeClr val="accent5"/>
                </a:solidFill>
              </a:rPr>
              <a:t>All</a:t>
            </a:r>
            <a:endParaRPr lang="en-US" sz="3100" dirty="0">
              <a:solidFill>
                <a:schemeClr val="accent5"/>
              </a:solidFill>
            </a:endParaRPr>
          </a:p>
        </p:txBody>
      </p:sp>
    </p:spTree>
    <p:extLst>
      <p:ext uri="{BB962C8B-B14F-4D97-AF65-F5344CB8AC3E}">
        <p14:creationId xmlns:p14="http://schemas.microsoft.com/office/powerpoint/2010/main" val="3061895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Review Definitions (LCLSII-1.1-QA-0009-R0)</a:t>
            </a:r>
            <a:endParaRPr lang="en-US" dirty="0"/>
          </a:p>
        </p:txBody>
      </p:sp>
      <p:sp>
        <p:nvSpPr>
          <p:cNvPr id="3" name="Content Placeholder 2"/>
          <p:cNvSpPr>
            <a:spLocks noGrp="1"/>
          </p:cNvSpPr>
          <p:nvPr>
            <p:ph sz="quarter" idx="14"/>
          </p:nvPr>
        </p:nvSpPr>
        <p:spPr>
          <a:xfrm>
            <a:off x="441702" y="1133546"/>
            <a:ext cx="8108950" cy="5065522"/>
          </a:xfrm>
        </p:spPr>
        <p:txBody>
          <a:bodyPr>
            <a:normAutofit/>
          </a:bodyPr>
          <a:lstStyle/>
          <a:p>
            <a:pPr marL="342900" indent="-342900">
              <a:buFont typeface="Arial" pitchFamily="34" charset="0"/>
              <a:buChar char="•"/>
            </a:pPr>
            <a:r>
              <a:rPr lang="en-US" sz="2200" dirty="0" smtClean="0"/>
              <a:t>Preliminary Design Review [~30-50% Design Maturity]</a:t>
            </a:r>
          </a:p>
          <a:p>
            <a:pPr marL="800100" lvl="1" indent="-342900"/>
            <a:r>
              <a:rPr lang="en-US" sz="1800" dirty="0" smtClean="0"/>
              <a:t>Documented technical and interface requirements </a:t>
            </a:r>
          </a:p>
          <a:p>
            <a:pPr marL="800100" lvl="1" indent="-342900"/>
            <a:r>
              <a:rPr lang="en-US" sz="1800" dirty="0" smtClean="0"/>
              <a:t>Mechanical/structural/thermal design and analyses</a:t>
            </a:r>
          </a:p>
          <a:p>
            <a:pPr marL="800100" lvl="1" indent="-342900"/>
            <a:r>
              <a:rPr lang="en-US" sz="1800" dirty="0" smtClean="0"/>
              <a:t>Preliminary layouts, drawings</a:t>
            </a:r>
          </a:p>
          <a:p>
            <a:pPr marL="800100" lvl="1" indent="-342900"/>
            <a:r>
              <a:rPr lang="en-US" sz="1800" dirty="0" smtClean="0"/>
              <a:t>Reliability, maintainability</a:t>
            </a:r>
          </a:p>
          <a:p>
            <a:pPr marL="800100" lvl="1" indent="-342900"/>
            <a:r>
              <a:rPr lang="en-US" sz="1800" dirty="0" smtClean="0"/>
              <a:t>Assessment of risk areas</a:t>
            </a:r>
          </a:p>
          <a:p>
            <a:pPr marL="800100" lvl="1" indent="-342900"/>
            <a:r>
              <a:rPr lang="en-US" sz="1800" dirty="0" smtClean="0"/>
              <a:t>Plan for obtaining safety approval</a:t>
            </a:r>
          </a:p>
          <a:p>
            <a:pPr marL="342900" indent="-342900">
              <a:buFont typeface="Arial" pitchFamily="34" charset="0"/>
              <a:buChar char="•"/>
            </a:pPr>
            <a:r>
              <a:rPr lang="en-US" sz="2200" dirty="0" smtClean="0"/>
              <a:t>Final Design Review [~90-100% Design Maturity]</a:t>
            </a:r>
          </a:p>
          <a:p>
            <a:pPr marL="742950" lvl="1" indent="-285750"/>
            <a:r>
              <a:rPr lang="en-US" sz="1800" dirty="0" smtClean="0"/>
              <a:t>Requirements of PDR plus…</a:t>
            </a:r>
          </a:p>
          <a:p>
            <a:pPr marL="742950" lvl="1" indent="-285750"/>
            <a:r>
              <a:rPr lang="en-US" sz="1800" dirty="0" smtClean="0"/>
              <a:t>Final detailed design</a:t>
            </a:r>
          </a:p>
          <a:p>
            <a:pPr marL="742950" lvl="1" indent="-285750"/>
            <a:r>
              <a:rPr lang="en-US" sz="1800" dirty="0" smtClean="0"/>
              <a:t>Final implementation plans including engineering models, prototypes and spares</a:t>
            </a:r>
          </a:p>
          <a:p>
            <a:pPr marL="742950" lvl="1" indent="-285750"/>
            <a:r>
              <a:rPr lang="en-US" sz="1800" dirty="0" smtClean="0"/>
              <a:t>Engineering model test results and design margins</a:t>
            </a:r>
          </a:p>
        </p:txBody>
      </p:sp>
      <p:sp>
        <p:nvSpPr>
          <p:cNvPr id="4" name="Slide Number Placeholder 3"/>
          <p:cNvSpPr>
            <a:spLocks noGrp="1"/>
          </p:cNvSpPr>
          <p:nvPr>
            <p:ph type="sldNum" sz="quarter" idx="4294967295"/>
          </p:nvPr>
        </p:nvSpPr>
        <p:spPr>
          <a:xfrm>
            <a:off x="8566150" y="6318250"/>
            <a:ext cx="319088" cy="539750"/>
          </a:xfrm>
          <a:prstGeom prst="rect">
            <a:avLst/>
          </a:prstGeom>
        </p:spPr>
        <p:txBody>
          <a:bodyPr/>
          <a:lstStyle/>
          <a:p>
            <a:pPr>
              <a:defRPr/>
            </a:pPr>
            <a:fld id="{916E5410-9907-4D1F-B8AB-BEE6983E57DE}" type="slidenum">
              <a:rPr lang="en-US" smtClean="0"/>
              <a:pPr>
                <a:defRPr/>
              </a:pPr>
              <a:t>14</a:t>
            </a:fld>
            <a:endParaRPr lang="en-US" dirty="0"/>
          </a:p>
        </p:txBody>
      </p:sp>
      <p:sp>
        <p:nvSpPr>
          <p:cNvPr id="6" name="Footer Placeholder 3"/>
          <p:cNvSpPr>
            <a:spLocks noGrp="1"/>
          </p:cNvSpPr>
          <p:nvPr>
            <p:ph type="ftr" sz="quarter" idx="4294967295"/>
          </p:nvPr>
        </p:nvSpPr>
        <p:spPr>
          <a:xfrm>
            <a:off x="597872" y="6553200"/>
            <a:ext cx="4126528" cy="314326"/>
          </a:xfrm>
          <a:prstGeom prst="rect">
            <a:avLst/>
          </a:prstGeom>
        </p:spPr>
        <p:txBody>
          <a:bodyPr/>
          <a:lstStyle/>
          <a:p>
            <a:r>
              <a:rPr lang="en-US" smtClean="0"/>
              <a:t>Ginsburg - LCLS-II 3.9 GHz Cryomodule PDR, 19 Nov 2015</a:t>
            </a:r>
            <a:endParaRPr lang="en-US" dirty="0"/>
          </a:p>
        </p:txBody>
      </p:sp>
    </p:spTree>
    <p:extLst>
      <p:ext uri="{BB962C8B-B14F-4D97-AF65-F5344CB8AC3E}">
        <p14:creationId xmlns:p14="http://schemas.microsoft.com/office/powerpoint/2010/main" val="2716984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15</a:t>
            </a:fld>
            <a:endParaRPr lang="en-US" dirty="0"/>
          </a:p>
        </p:txBody>
      </p:sp>
      <p:sp>
        <p:nvSpPr>
          <p:cNvPr id="3" name="Title 2"/>
          <p:cNvSpPr>
            <a:spLocks noGrp="1"/>
          </p:cNvSpPr>
          <p:nvPr>
            <p:ph type="title"/>
          </p:nvPr>
        </p:nvSpPr>
        <p:spPr/>
        <p:txBody>
          <a:bodyPr/>
          <a:lstStyle/>
          <a:p>
            <a:r>
              <a:rPr lang="en-US" dirty="0" smtClean="0"/>
              <a:t>For this review</a:t>
            </a:r>
            <a:endParaRPr lang="en-US" dirty="0"/>
          </a:p>
        </p:txBody>
      </p:sp>
      <p:sp>
        <p:nvSpPr>
          <p:cNvPr id="4" name="Footer Placeholder 3"/>
          <p:cNvSpPr>
            <a:spLocks noGrp="1"/>
          </p:cNvSpPr>
          <p:nvPr>
            <p:ph type="ftr" sz="quarter" idx="13"/>
          </p:nvPr>
        </p:nvSpPr>
        <p:spPr/>
        <p:txBody>
          <a:bodyPr/>
          <a:lstStyle/>
          <a:p>
            <a:r>
              <a:rPr lang="en-US" smtClean="0"/>
              <a:t>Ginsburg - LCLS-II 3.9 GHz Cryomodule PDR, 19 Nov 2015</a:t>
            </a:r>
            <a:endParaRPr lang="en-US" dirty="0"/>
          </a:p>
        </p:txBody>
      </p:sp>
      <p:sp>
        <p:nvSpPr>
          <p:cNvPr id="5" name="Content Placeholder 4"/>
          <p:cNvSpPr>
            <a:spLocks noGrp="1"/>
          </p:cNvSpPr>
          <p:nvPr>
            <p:ph sz="quarter" idx="14"/>
          </p:nvPr>
        </p:nvSpPr>
        <p:spPr>
          <a:xfrm>
            <a:off x="336885" y="1243584"/>
            <a:ext cx="8446168" cy="5065522"/>
          </a:xfrm>
        </p:spPr>
        <p:txBody>
          <a:bodyPr>
            <a:normAutofit fontScale="40000" lnSpcReduction="20000"/>
          </a:bodyPr>
          <a:lstStyle/>
          <a:p>
            <a:r>
              <a:rPr lang="en-US" sz="4000" dirty="0" smtClean="0"/>
              <a:t>Please consider also whether </a:t>
            </a:r>
            <a:r>
              <a:rPr lang="en-US" sz="4000" dirty="0"/>
              <a:t>this review may serve as a dressed cavity FDR </a:t>
            </a:r>
            <a:endParaRPr lang="en-US" sz="4000" dirty="0" smtClean="0"/>
          </a:p>
          <a:p>
            <a:pPr marL="347663" lvl="1" indent="-174625"/>
            <a:r>
              <a:rPr lang="en-US" sz="4000" i="1" dirty="0" smtClean="0">
                <a:solidFill>
                  <a:schemeClr val="accent5"/>
                </a:solidFill>
              </a:rPr>
              <a:t>Niobium and cavity fabrication are near the critical path and high priority for </a:t>
            </a:r>
            <a:r>
              <a:rPr lang="en-US" sz="4000" i="1" dirty="0" smtClean="0">
                <a:solidFill>
                  <a:schemeClr val="accent5"/>
                </a:solidFill>
              </a:rPr>
              <a:t>us</a:t>
            </a:r>
            <a:endParaRPr lang="en-US" sz="5000" dirty="0" smtClean="0"/>
          </a:p>
          <a:p>
            <a:endParaRPr lang="en-US" dirty="0" smtClean="0"/>
          </a:p>
          <a:p>
            <a:r>
              <a:rPr lang="en-US" dirty="0" smtClean="0"/>
              <a:t>Evaluate design </a:t>
            </a:r>
            <a:r>
              <a:rPr lang="en-US" dirty="0"/>
              <a:t>readiness of the </a:t>
            </a:r>
            <a:r>
              <a:rPr lang="en-US" dirty="0" smtClean="0"/>
              <a:t>dressed cavity to </a:t>
            </a:r>
            <a:r>
              <a:rPr lang="en-US" dirty="0"/>
              <a:t>approve implementation, procurement, fabrication and installation activities.  The dressed cavity is understood to include the niobium and niobium titanium of the bare cavity, as well as the titanium helium vessel with chimney up to and including the SS tee connection to the 2-phase pipe. </a:t>
            </a:r>
            <a:endParaRPr lang="en-US" dirty="0" smtClean="0"/>
          </a:p>
          <a:p>
            <a:r>
              <a:rPr lang="en-US" b="1" dirty="0" smtClean="0"/>
              <a:t>Technical </a:t>
            </a:r>
            <a:r>
              <a:rPr lang="en-US" b="1" dirty="0"/>
              <a:t>Scope</a:t>
            </a:r>
          </a:p>
          <a:p>
            <a:pPr marL="342900" lvl="0" indent="-169863" fontAlgn="base">
              <a:buFont typeface="Arial" panose="020B0604020202020204" pitchFamily="34" charset="0"/>
              <a:buChar char="•"/>
            </a:pPr>
            <a:r>
              <a:rPr lang="en-US" dirty="0">
                <a:effectLst>
                  <a:glow>
                    <a:srgbClr val="000000"/>
                  </a:glow>
                  <a:outerShdw sx="0" sy="0">
                    <a:srgbClr val="000000"/>
                  </a:outerShdw>
                  <a:reflection stA="0" endPos="0" fadeDir="0" sx="0" sy="0"/>
                </a:effectLst>
              </a:rPr>
              <a:t>Are the designs mature and technically sound to satisfy design specifications?</a:t>
            </a:r>
          </a:p>
          <a:p>
            <a:pPr marL="342900" lvl="0" indent="-169863" fontAlgn="base">
              <a:buFont typeface="Arial" panose="020B0604020202020204" pitchFamily="34" charset="0"/>
              <a:buChar char="•"/>
            </a:pPr>
            <a:r>
              <a:rPr lang="en-US" dirty="0">
                <a:effectLst>
                  <a:glow>
                    <a:srgbClr val="000000"/>
                  </a:glow>
                  <a:outerShdw sx="0" sy="0">
                    <a:srgbClr val="000000"/>
                  </a:outerShdw>
                  <a:reflection stA="0" endPos="0" fadeDir="0" sx="0" sy="0"/>
                </a:effectLst>
              </a:rPr>
              <a:t>Is the design likely to meet performance expectations?</a:t>
            </a:r>
          </a:p>
          <a:p>
            <a:pPr marL="342900" lvl="0" indent="-169863" fontAlgn="base">
              <a:buFont typeface="Arial" panose="020B0604020202020204" pitchFamily="34" charset="0"/>
              <a:buChar char="•"/>
            </a:pPr>
            <a:r>
              <a:rPr lang="en-US" dirty="0">
                <a:effectLst>
                  <a:glow>
                    <a:srgbClr val="000000"/>
                  </a:glow>
                  <a:outerShdw sx="0" sy="0">
                    <a:srgbClr val="000000"/>
                  </a:outerShdw>
                  <a:reflection stA="0" endPos="0" fadeDir="0" sx="0" sy="0"/>
                </a:effectLst>
              </a:rPr>
              <a:t>Have installation issues been adequately addressed?</a:t>
            </a:r>
          </a:p>
          <a:p>
            <a:pPr marL="342900" lvl="0" indent="-169863" fontAlgn="base">
              <a:buFont typeface="Arial" panose="020B0604020202020204" pitchFamily="34" charset="0"/>
              <a:buChar char="•"/>
            </a:pPr>
            <a:r>
              <a:rPr lang="en-US" dirty="0">
                <a:effectLst>
                  <a:glow>
                    <a:srgbClr val="000000"/>
                  </a:glow>
                  <a:outerShdw sx="0" sy="0">
                    <a:srgbClr val="000000"/>
                  </a:outerShdw>
                  <a:reflection stA="0" endPos="0" fadeDir="0" sx="0" sy="0"/>
                </a:effectLst>
              </a:rPr>
              <a:t>Have all the major interfaces been identified and incorporated into the design? </a:t>
            </a:r>
          </a:p>
          <a:p>
            <a:pPr marL="342900" lvl="0" indent="-169863" fontAlgn="base">
              <a:buFont typeface="Arial" panose="020B0604020202020204" pitchFamily="34" charset="0"/>
              <a:buChar char="•"/>
            </a:pPr>
            <a:r>
              <a:rPr lang="en-US" dirty="0">
                <a:effectLst>
                  <a:glow>
                    <a:srgbClr val="000000"/>
                  </a:glow>
                  <a:outerShdw sx="0" sy="0">
                    <a:srgbClr val="000000"/>
                  </a:outerShdw>
                  <a:reflection stA="0" endPos="0" fadeDir="0" sx="0" sy="0"/>
                </a:effectLst>
              </a:rPr>
              <a:t>Are all design specifications, requirements, performance, and interface documents reviewed, approved and released?</a:t>
            </a:r>
          </a:p>
          <a:p>
            <a:pPr lvl="0"/>
            <a:r>
              <a:rPr lang="en-US" b="1" dirty="0"/>
              <a:t>Design Management</a:t>
            </a:r>
          </a:p>
          <a:p>
            <a:pPr marL="342900" lvl="0" indent="-169863" fontAlgn="base">
              <a:buFont typeface="Arial" panose="020B0604020202020204" pitchFamily="34" charset="0"/>
              <a:buChar char="•"/>
            </a:pPr>
            <a:r>
              <a:rPr lang="en-US" dirty="0">
                <a:effectLst>
                  <a:glow>
                    <a:srgbClr val="000000"/>
                  </a:glow>
                  <a:outerShdw sx="0" sy="0">
                    <a:srgbClr val="000000"/>
                  </a:outerShdw>
                  <a:reflection stA="0" endPos="0" fadeDir="0" sx="0" sy="0"/>
                </a:effectLst>
              </a:rPr>
              <a:t>Is the design team organized and staffed to successfully complete the project?</a:t>
            </a:r>
          </a:p>
          <a:p>
            <a:pPr marL="342900" lvl="0" indent="-169863" fontAlgn="base">
              <a:buFont typeface="Arial" panose="020B0604020202020204" pitchFamily="34" charset="0"/>
              <a:buChar char="•"/>
            </a:pPr>
            <a:r>
              <a:rPr lang="en-US" dirty="0">
                <a:effectLst>
                  <a:glow>
                    <a:srgbClr val="000000"/>
                  </a:glow>
                  <a:outerShdw sx="0" sy="0">
                    <a:srgbClr val="000000"/>
                  </a:outerShdw>
                  <a:reflection stA="0" endPos="0" fadeDir="0" sx="0" sy="0"/>
                </a:effectLst>
              </a:rPr>
              <a:t>Have all of the major risks been identified and managed?</a:t>
            </a:r>
          </a:p>
          <a:p>
            <a:pPr marL="342900" lvl="0" indent="-169863" fontAlgn="base">
              <a:buFont typeface="Arial" panose="020B0604020202020204" pitchFamily="34" charset="0"/>
              <a:buChar char="•"/>
            </a:pPr>
            <a:r>
              <a:rPr lang="en-US" dirty="0">
                <a:effectLst>
                  <a:glow>
                    <a:srgbClr val="000000"/>
                  </a:glow>
                  <a:outerShdw sx="0" sy="0">
                    <a:srgbClr val="000000"/>
                  </a:outerShdw>
                  <a:reflection stA="0" endPos="0" fadeDir="0" sx="0" sy="0"/>
                </a:effectLst>
              </a:rPr>
              <a:t>Are procurements appropriately planned?</a:t>
            </a:r>
          </a:p>
          <a:p>
            <a:pPr marL="342900" lvl="0" indent="-169863" fontAlgn="base">
              <a:buFont typeface="Arial" panose="020B0604020202020204" pitchFamily="34" charset="0"/>
              <a:buChar char="•"/>
            </a:pPr>
            <a:r>
              <a:rPr lang="en-US" dirty="0">
                <a:effectLst>
                  <a:glow>
                    <a:srgbClr val="000000"/>
                  </a:glow>
                  <a:outerShdw sx="0" sy="0">
                    <a:srgbClr val="000000"/>
                  </a:outerShdw>
                  <a:reflection stA="0" endPos="0" fadeDir="0" sx="0" sy="0"/>
                </a:effectLst>
              </a:rPr>
              <a:t>Is the development of associated drawing packages sufficiently mature?</a:t>
            </a:r>
          </a:p>
          <a:p>
            <a:pPr lvl="0"/>
            <a:r>
              <a:rPr lang="en-US" b="1" dirty="0"/>
              <a:t>Cost and Schedule</a:t>
            </a:r>
          </a:p>
          <a:p>
            <a:pPr marL="342900" lvl="0" indent="-169863" fontAlgn="base">
              <a:buFont typeface="Arial" panose="020B0604020202020204" pitchFamily="34" charset="0"/>
              <a:buChar char="•"/>
            </a:pPr>
            <a:r>
              <a:rPr lang="en-US" dirty="0" smtClean="0">
                <a:effectLst>
                  <a:glow>
                    <a:srgbClr val="000000"/>
                  </a:glow>
                  <a:outerShdw sx="0" sy="0">
                    <a:srgbClr val="000000"/>
                  </a:outerShdw>
                  <a:reflection stA="0" endPos="0" fadeDir="0" sx="0" sy="0"/>
                </a:effectLst>
              </a:rPr>
              <a:t>Cost/schedule </a:t>
            </a:r>
            <a:r>
              <a:rPr lang="en-US" dirty="0">
                <a:effectLst>
                  <a:glow>
                    <a:srgbClr val="000000"/>
                  </a:glow>
                  <a:outerShdw sx="0" sy="0">
                    <a:srgbClr val="000000"/>
                  </a:outerShdw>
                  <a:reflection stA="0" endPos="0" fadeDir="0" sx="0" sy="0"/>
                </a:effectLst>
              </a:rPr>
              <a:t>reasonable to achieve the planned scope?  </a:t>
            </a:r>
            <a:r>
              <a:rPr lang="en-US" dirty="0" smtClean="0">
                <a:effectLst>
                  <a:glow>
                    <a:srgbClr val="000000"/>
                  </a:glow>
                  <a:outerShdw sx="0" sy="0">
                    <a:srgbClr val="000000"/>
                  </a:outerShdw>
                  <a:reflection stA="0" endPos="0" fadeDir="0" sx="0" sy="0"/>
                </a:effectLst>
              </a:rPr>
              <a:t>Technical reasonableness assessment, </a:t>
            </a:r>
            <a:r>
              <a:rPr lang="en-US" dirty="0">
                <a:effectLst>
                  <a:glow>
                    <a:srgbClr val="000000"/>
                  </a:glow>
                  <a:outerShdw sx="0" sy="0">
                    <a:srgbClr val="000000"/>
                  </a:outerShdw>
                  <a:reflection stA="0" endPos="0" fadeDir="0" sx="0" sy="0"/>
                </a:effectLst>
              </a:rPr>
              <a:t>not </a:t>
            </a:r>
            <a:r>
              <a:rPr lang="en-US" dirty="0" smtClean="0">
                <a:effectLst>
                  <a:glow>
                    <a:srgbClr val="000000"/>
                  </a:glow>
                  <a:outerShdw sx="0" sy="0">
                    <a:srgbClr val="000000"/>
                  </a:outerShdw>
                  <a:reflection stA="0" endPos="0" fadeDir="0" sx="0" sy="0"/>
                </a:effectLst>
              </a:rPr>
              <a:t>detailed </a:t>
            </a:r>
            <a:r>
              <a:rPr lang="en-US" dirty="0">
                <a:effectLst>
                  <a:glow>
                    <a:srgbClr val="000000"/>
                  </a:glow>
                  <a:outerShdw sx="0" sy="0">
                    <a:srgbClr val="000000"/>
                  </a:outerShdw>
                  <a:reflection stA="0" endPos="0" fadeDir="0" sx="0" sy="0"/>
                </a:effectLst>
              </a:rPr>
              <a:t>cost/schedule review.</a:t>
            </a:r>
          </a:p>
          <a:p>
            <a:pPr lvl="0"/>
            <a:r>
              <a:rPr lang="en-US" b="1" dirty="0"/>
              <a:t>ES&amp;H</a:t>
            </a:r>
          </a:p>
          <a:p>
            <a:pPr marL="342900" lvl="0" indent="-169863" fontAlgn="base">
              <a:buFont typeface="Arial" panose="020B0604020202020204" pitchFamily="34" charset="0"/>
              <a:buChar char="•"/>
            </a:pPr>
            <a:r>
              <a:rPr lang="en-US" dirty="0">
                <a:effectLst>
                  <a:glow>
                    <a:srgbClr val="000000"/>
                  </a:glow>
                  <a:outerShdw sx="0" sy="0">
                    <a:srgbClr val="000000"/>
                  </a:outerShdw>
                  <a:reflection stA="0" endPos="0" fadeDir="0" sx="0" sy="0"/>
                </a:effectLst>
              </a:rPr>
              <a:t>Are all related ES&amp;H aspects being properly addressed?</a:t>
            </a:r>
          </a:p>
          <a:p>
            <a:pPr lvl="0"/>
            <a:r>
              <a:rPr lang="en-US" b="1" dirty="0"/>
              <a:t>Miscellaneous</a:t>
            </a:r>
          </a:p>
          <a:p>
            <a:pPr marL="342900" lvl="0" indent="-169863" fontAlgn="base">
              <a:buFont typeface="Arial" panose="020B0604020202020204" pitchFamily="34" charset="0"/>
              <a:buChar char="•"/>
            </a:pPr>
            <a:r>
              <a:rPr lang="en-US" dirty="0">
                <a:effectLst>
                  <a:glow>
                    <a:srgbClr val="000000"/>
                  </a:glow>
                  <a:outerShdw sx="0" sy="0">
                    <a:srgbClr val="000000"/>
                  </a:outerShdw>
                  <a:reflection stA="0" endPos="0" fadeDir="0" sx="0" sy="0"/>
                </a:effectLst>
              </a:rPr>
              <a:t>Have all the previous design review action items/comments been addressed?</a:t>
            </a:r>
          </a:p>
          <a:p>
            <a:pPr marL="342900" lvl="0" indent="-169863" fontAlgn="base">
              <a:buFont typeface="Arial" panose="020B0604020202020204" pitchFamily="34" charset="0"/>
              <a:buChar char="•"/>
            </a:pPr>
            <a:r>
              <a:rPr lang="en-US" dirty="0">
                <a:effectLst>
                  <a:glow>
                    <a:srgbClr val="000000"/>
                  </a:glow>
                  <a:outerShdw sx="0" sy="0">
                    <a:srgbClr val="000000"/>
                  </a:outerShdw>
                  <a:reflection stA="0" endPos="0" fadeDir="0" sx="0" sy="0"/>
                </a:effectLst>
              </a:rPr>
              <a:t>Have lessons learned been addressed?</a:t>
            </a:r>
          </a:p>
          <a:p>
            <a:pPr marL="342900" lvl="0" indent="-169863" fontAlgn="base">
              <a:buFont typeface="Arial" panose="020B0604020202020204" pitchFamily="34" charset="0"/>
              <a:buChar char="•"/>
            </a:pPr>
            <a:r>
              <a:rPr lang="en-US" dirty="0">
                <a:effectLst>
                  <a:glow>
                    <a:srgbClr val="000000"/>
                  </a:glow>
                  <a:outerShdw sx="0" sy="0">
                    <a:srgbClr val="000000"/>
                  </a:outerShdw>
                  <a:reflection stA="0" endPos="0" fadeDir="0" sx="0" sy="0"/>
                </a:effectLst>
              </a:rPr>
              <a:t>Are there any other issues that have been identified that need to be addressed?</a:t>
            </a:r>
          </a:p>
          <a:p>
            <a:pPr lvl="0"/>
            <a:r>
              <a:rPr lang="en-US" b="1" dirty="0"/>
              <a:t>Overall </a:t>
            </a:r>
            <a:r>
              <a:rPr lang="en-US" b="1" dirty="0" smtClean="0"/>
              <a:t>Readiness:</a:t>
            </a:r>
            <a:r>
              <a:rPr lang="en-US" b="1" dirty="0"/>
              <a:t> </a:t>
            </a:r>
            <a:r>
              <a:rPr lang="en-US" b="1" dirty="0" smtClean="0"/>
              <a:t>D</a:t>
            </a:r>
            <a:r>
              <a:rPr lang="en-US" dirty="0" smtClean="0">
                <a:effectLst>
                  <a:glow>
                    <a:srgbClr val="000000"/>
                  </a:glow>
                  <a:outerShdw sx="0" sy="0">
                    <a:srgbClr val="000000"/>
                  </a:outerShdw>
                  <a:reflection stA="0" endPos="0" fadeDir="0" sx="0" sy="0"/>
                </a:effectLst>
              </a:rPr>
              <a:t>esign </a:t>
            </a:r>
            <a:r>
              <a:rPr lang="en-US" dirty="0">
                <a:effectLst>
                  <a:glow>
                    <a:srgbClr val="000000"/>
                  </a:glow>
                  <a:outerShdw sx="0" sy="0">
                    <a:srgbClr val="000000"/>
                  </a:outerShdw>
                  <a:reflection stA="0" endPos="0" fadeDir="0" sx="0" sy="0"/>
                </a:effectLst>
              </a:rPr>
              <a:t>sufficiently mature so as to allow Final Design Review </a:t>
            </a:r>
            <a:r>
              <a:rPr lang="en-US" dirty="0" smtClean="0">
                <a:effectLst>
                  <a:glow>
                    <a:srgbClr val="000000"/>
                  </a:glow>
                  <a:outerShdw sx="0" sy="0">
                    <a:srgbClr val="000000"/>
                  </a:outerShdw>
                  <a:reflection stA="0" endPos="0" fadeDir="0" sx="0" sy="0"/>
                </a:effectLst>
              </a:rPr>
              <a:t>approval</a:t>
            </a:r>
            <a:endParaRPr lang="en-US" dirty="0">
              <a:effectLst>
                <a:glow>
                  <a:srgbClr val="000000"/>
                </a:glow>
                <a:outerShdw sx="0" sy="0">
                  <a:srgbClr val="000000"/>
                </a:outerShdw>
                <a:reflection stA="0" endPos="0" fadeDir="0" sx="0" sy="0"/>
              </a:effectLst>
            </a:endParaRPr>
          </a:p>
        </p:txBody>
      </p:sp>
    </p:spTree>
    <p:extLst>
      <p:ext uri="{BB962C8B-B14F-4D97-AF65-F5344CB8AC3E}">
        <p14:creationId xmlns:p14="http://schemas.microsoft.com/office/powerpoint/2010/main" val="3082895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16</a:t>
            </a:fld>
            <a:endParaRPr lang="en-US" dirty="0"/>
          </a:p>
        </p:txBody>
      </p:sp>
      <p:sp>
        <p:nvSpPr>
          <p:cNvPr id="3" name="Title 2"/>
          <p:cNvSpPr>
            <a:spLocks noGrp="1"/>
          </p:cNvSpPr>
          <p:nvPr>
            <p:ph type="title"/>
          </p:nvPr>
        </p:nvSpPr>
        <p:spPr/>
        <p:txBody>
          <a:bodyPr/>
          <a:lstStyle/>
          <a:p>
            <a:r>
              <a:rPr lang="en-US" dirty="0" smtClean="0"/>
              <a:t>Review Agenda</a:t>
            </a:r>
            <a:endParaRPr lang="en-US" dirty="0"/>
          </a:p>
        </p:txBody>
      </p:sp>
      <p:sp>
        <p:nvSpPr>
          <p:cNvPr id="4" name="Footer Placeholder 3"/>
          <p:cNvSpPr>
            <a:spLocks noGrp="1"/>
          </p:cNvSpPr>
          <p:nvPr>
            <p:ph type="ftr" sz="quarter" idx="13"/>
          </p:nvPr>
        </p:nvSpPr>
        <p:spPr/>
        <p:txBody>
          <a:bodyPr/>
          <a:lstStyle/>
          <a:p>
            <a:r>
              <a:rPr lang="en-US" smtClean="0"/>
              <a:t>Ginsburg - LCLS-II 3.9 GHz Cryomodule PDR, 19 Nov 2015</a:t>
            </a:r>
            <a:endParaRPr lang="en-US" dirty="0"/>
          </a:p>
        </p:txBody>
      </p:sp>
      <p:graphicFrame>
        <p:nvGraphicFramePr>
          <p:cNvPr id="6" name="Content Placeholder 5"/>
          <p:cNvGraphicFramePr>
            <a:graphicFrameLocks noGrp="1"/>
          </p:cNvGraphicFramePr>
          <p:nvPr>
            <p:ph sz="quarter" idx="14"/>
          </p:nvPr>
        </p:nvGraphicFramePr>
        <p:xfrm>
          <a:off x="457200" y="1921975"/>
          <a:ext cx="8108949" cy="3707787"/>
        </p:xfrm>
        <a:graphic>
          <a:graphicData uri="http://schemas.openxmlformats.org/drawingml/2006/table">
            <a:tbl>
              <a:tblPr>
                <a:tableStyleId>{5C22544A-7EE6-4342-B048-85BDC9FD1C3A}</a:tableStyleId>
              </a:tblPr>
              <a:tblGrid>
                <a:gridCol w="908949"/>
                <a:gridCol w="908949"/>
                <a:gridCol w="908949"/>
                <a:gridCol w="3598444"/>
                <a:gridCol w="1783658"/>
              </a:tblGrid>
              <a:tr h="224211">
                <a:tc>
                  <a:txBody>
                    <a:bodyPr/>
                    <a:lstStyle/>
                    <a:p>
                      <a:pPr algn="l" fontAlgn="ctr"/>
                      <a:r>
                        <a:rPr lang="en-US" sz="1100" u="none" strike="noStrike">
                          <a:effectLst/>
                        </a:rPr>
                        <a:t>Start</a:t>
                      </a:r>
                      <a:endParaRPr lang="en-US" sz="1100" b="1" i="0" u="none" strike="noStrike">
                        <a:solidFill>
                          <a:srgbClr val="FFFFFF"/>
                        </a:solidFill>
                        <a:effectLst/>
                        <a:latin typeface="Times New Roman" panose="02020603050405020304" pitchFamily="18" charset="0"/>
                      </a:endParaRPr>
                    </a:p>
                  </a:txBody>
                  <a:tcPr marL="9342" marR="9342" marT="9342" marB="0" anchor="ctr"/>
                </a:tc>
                <a:tc>
                  <a:txBody>
                    <a:bodyPr/>
                    <a:lstStyle/>
                    <a:p>
                      <a:pPr algn="l" fontAlgn="ctr"/>
                      <a:r>
                        <a:rPr lang="en-US" sz="1100" u="none" strike="noStrike">
                          <a:effectLst/>
                        </a:rPr>
                        <a:t>End</a:t>
                      </a:r>
                      <a:endParaRPr lang="en-US" sz="1100" b="1" i="0" u="none" strike="noStrike">
                        <a:solidFill>
                          <a:srgbClr val="FFFFFF"/>
                        </a:solidFill>
                        <a:effectLst/>
                        <a:latin typeface="Times New Roman" panose="02020603050405020304" pitchFamily="18" charset="0"/>
                      </a:endParaRPr>
                    </a:p>
                  </a:txBody>
                  <a:tcPr marL="9342" marR="9342" marT="9342" marB="0" anchor="ctr"/>
                </a:tc>
                <a:tc>
                  <a:txBody>
                    <a:bodyPr/>
                    <a:lstStyle/>
                    <a:p>
                      <a:pPr algn="l" fontAlgn="ctr"/>
                      <a:r>
                        <a:rPr lang="en-US" sz="1100" u="none" strike="noStrike">
                          <a:effectLst/>
                        </a:rPr>
                        <a:t>Time</a:t>
                      </a:r>
                      <a:endParaRPr lang="en-US" sz="1100" b="1" i="0" u="none" strike="noStrike">
                        <a:solidFill>
                          <a:srgbClr val="FFFFFF"/>
                        </a:solidFill>
                        <a:effectLst/>
                        <a:latin typeface="Times New Roman" panose="02020603050405020304" pitchFamily="18" charset="0"/>
                      </a:endParaRPr>
                    </a:p>
                  </a:txBody>
                  <a:tcPr marL="9342" marR="9342" marT="9342" marB="0" anchor="ctr"/>
                </a:tc>
                <a:tc>
                  <a:txBody>
                    <a:bodyPr/>
                    <a:lstStyle/>
                    <a:p>
                      <a:pPr algn="l" fontAlgn="ctr"/>
                      <a:r>
                        <a:rPr lang="en-US" sz="1100" u="none" strike="noStrike">
                          <a:effectLst/>
                        </a:rPr>
                        <a:t>Item</a:t>
                      </a:r>
                      <a:endParaRPr lang="en-US" sz="1100" b="1" i="0" u="none" strike="noStrike">
                        <a:solidFill>
                          <a:srgbClr val="FFFFFF"/>
                        </a:solidFill>
                        <a:effectLst/>
                        <a:latin typeface="Times New Roman" panose="02020603050405020304" pitchFamily="18" charset="0"/>
                      </a:endParaRPr>
                    </a:p>
                  </a:txBody>
                  <a:tcPr marL="9342" marR="9342" marT="9342" marB="0" anchor="ctr"/>
                </a:tc>
                <a:tc>
                  <a:txBody>
                    <a:bodyPr/>
                    <a:lstStyle/>
                    <a:p>
                      <a:pPr algn="l" fontAlgn="ctr"/>
                      <a:r>
                        <a:rPr lang="en-US" sz="1100" u="none" strike="noStrike">
                          <a:effectLst/>
                        </a:rPr>
                        <a:t>Contact</a:t>
                      </a:r>
                      <a:endParaRPr lang="en-US" sz="1100" b="1" i="0" u="none" strike="noStrike">
                        <a:solidFill>
                          <a:srgbClr val="FFFFFF"/>
                        </a:solidFill>
                        <a:effectLst/>
                        <a:latin typeface="Times New Roman" panose="02020603050405020304" pitchFamily="18" charset="0"/>
                      </a:endParaRPr>
                    </a:p>
                  </a:txBody>
                  <a:tcPr marL="9342" marR="9342" marT="9342" marB="0" anchor="ctr"/>
                </a:tc>
              </a:tr>
              <a:tr h="224211">
                <a:tc>
                  <a:txBody>
                    <a:bodyPr/>
                    <a:lstStyle/>
                    <a:p>
                      <a:pPr algn="r" fontAlgn="ctr"/>
                      <a:r>
                        <a:rPr lang="en-US" sz="1100" u="none" strike="noStrike">
                          <a:effectLst/>
                        </a:rPr>
                        <a:t>8:30:00 AM</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r" fontAlgn="ctr"/>
                      <a:r>
                        <a:rPr lang="en-US" sz="1100" u="none" strike="noStrike">
                          <a:effectLst/>
                        </a:rPr>
                        <a:t>9:00:00 AM</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r" fontAlgn="ctr"/>
                      <a:r>
                        <a:rPr lang="en-US" sz="1100" u="none" strike="noStrike">
                          <a:effectLst/>
                        </a:rPr>
                        <a:t>0:30</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l" fontAlgn="ctr"/>
                      <a:r>
                        <a:rPr lang="en-US" sz="1100" u="none" strike="noStrike">
                          <a:effectLst/>
                        </a:rPr>
                        <a:t>Executive Session</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l" fontAlgn="ctr"/>
                      <a:r>
                        <a:rPr lang="en-US" sz="1100" u="none" strike="noStrike">
                          <a:effectLst/>
                        </a:rPr>
                        <a:t>Ed Daly</a:t>
                      </a:r>
                      <a:endParaRPr lang="en-US" sz="1100" b="0" i="0" u="none" strike="noStrike">
                        <a:solidFill>
                          <a:srgbClr val="000000"/>
                        </a:solidFill>
                        <a:effectLst/>
                        <a:latin typeface="Times New Roman" panose="02020603050405020304" pitchFamily="18" charset="0"/>
                      </a:endParaRPr>
                    </a:p>
                  </a:txBody>
                  <a:tcPr marL="9342" marR="9342" marT="9342" marB="0" anchor="ctr"/>
                </a:tc>
              </a:tr>
              <a:tr h="224211">
                <a:tc>
                  <a:txBody>
                    <a:bodyPr/>
                    <a:lstStyle/>
                    <a:p>
                      <a:pPr algn="r" fontAlgn="ctr"/>
                      <a:r>
                        <a:rPr lang="en-US" sz="1100" u="none" strike="noStrike">
                          <a:effectLst/>
                        </a:rPr>
                        <a:t>9:00:00 AM</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r" fontAlgn="ctr"/>
                      <a:r>
                        <a:rPr lang="en-US" sz="1100" u="none" strike="noStrike">
                          <a:effectLst/>
                        </a:rPr>
                        <a:t>9:20:00 AM</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r" fontAlgn="ctr"/>
                      <a:r>
                        <a:rPr lang="en-US" sz="1100" u="none" strike="noStrike">
                          <a:effectLst/>
                        </a:rPr>
                        <a:t>0:20</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l" fontAlgn="ctr"/>
                      <a:r>
                        <a:rPr lang="en-US" sz="1100" u="none" strike="noStrike">
                          <a:effectLst/>
                        </a:rPr>
                        <a:t>Introduction</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l" fontAlgn="ctr"/>
                      <a:r>
                        <a:rPr lang="en-US" sz="1100" u="none" strike="noStrike">
                          <a:effectLst/>
                        </a:rPr>
                        <a:t>Camille Ginsburg</a:t>
                      </a:r>
                      <a:endParaRPr lang="en-US" sz="1100" b="0" i="0" u="none" strike="noStrike">
                        <a:solidFill>
                          <a:srgbClr val="000000"/>
                        </a:solidFill>
                        <a:effectLst/>
                        <a:latin typeface="Times New Roman" panose="02020603050405020304" pitchFamily="18" charset="0"/>
                      </a:endParaRPr>
                    </a:p>
                  </a:txBody>
                  <a:tcPr marL="9342" marR="9342" marT="9342" marB="0" anchor="ctr"/>
                </a:tc>
              </a:tr>
              <a:tr h="224211">
                <a:tc>
                  <a:txBody>
                    <a:bodyPr/>
                    <a:lstStyle/>
                    <a:p>
                      <a:pPr algn="r" fontAlgn="ctr"/>
                      <a:r>
                        <a:rPr lang="en-US" sz="1100" u="none" strike="noStrike">
                          <a:effectLst/>
                        </a:rPr>
                        <a:t>9:20:00 AM</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r" fontAlgn="ctr"/>
                      <a:r>
                        <a:rPr lang="en-US" sz="1100" u="none" strike="noStrike">
                          <a:effectLst/>
                        </a:rPr>
                        <a:t>9:50:00 AM</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r" fontAlgn="ctr"/>
                      <a:r>
                        <a:rPr lang="en-US" sz="1100" u="none" strike="noStrike">
                          <a:effectLst/>
                        </a:rPr>
                        <a:t>0:30</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l" fontAlgn="ctr"/>
                      <a:r>
                        <a:rPr lang="en-US" sz="1100" u="none" strike="noStrike">
                          <a:effectLst/>
                        </a:rPr>
                        <a:t>Cryomodule Safety Framework</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l" fontAlgn="ctr"/>
                      <a:r>
                        <a:rPr lang="en-US" sz="1100" u="none" strike="noStrike">
                          <a:effectLst/>
                        </a:rPr>
                        <a:t>Jay Theilacker</a:t>
                      </a:r>
                      <a:endParaRPr lang="en-US" sz="1100" b="0" i="0" u="none" strike="noStrike">
                        <a:solidFill>
                          <a:srgbClr val="000000"/>
                        </a:solidFill>
                        <a:effectLst/>
                        <a:latin typeface="Times New Roman" panose="02020603050405020304" pitchFamily="18" charset="0"/>
                      </a:endParaRPr>
                    </a:p>
                  </a:txBody>
                  <a:tcPr marL="9342" marR="9342" marT="9342" marB="0" anchor="ctr"/>
                </a:tc>
              </a:tr>
              <a:tr h="224211">
                <a:tc>
                  <a:txBody>
                    <a:bodyPr/>
                    <a:lstStyle/>
                    <a:p>
                      <a:pPr algn="r" fontAlgn="ctr"/>
                      <a:r>
                        <a:rPr lang="en-US" sz="1100" u="none" strike="noStrike">
                          <a:effectLst/>
                        </a:rPr>
                        <a:t>9:50:00 AM</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r" fontAlgn="ctr"/>
                      <a:r>
                        <a:rPr lang="en-US" sz="1100" u="none" strike="noStrike">
                          <a:effectLst/>
                        </a:rPr>
                        <a:t>10:20:00 AM</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r" fontAlgn="ctr"/>
                      <a:r>
                        <a:rPr lang="en-US" sz="1100" u="none" strike="noStrike">
                          <a:effectLst/>
                        </a:rPr>
                        <a:t>0:30</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l" fontAlgn="ctr"/>
                      <a:r>
                        <a:rPr lang="en-US" sz="1100" u="none" strike="noStrike">
                          <a:effectLst/>
                        </a:rPr>
                        <a:t>3.9 GHz Cryomodule Functional Requirements</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l" fontAlgn="ctr"/>
                      <a:r>
                        <a:rPr lang="en-US" sz="1100" u="none" strike="noStrike">
                          <a:effectLst/>
                        </a:rPr>
                        <a:t>Elvin Harms</a:t>
                      </a:r>
                      <a:endParaRPr lang="en-US" sz="1100" b="0" i="0" u="none" strike="noStrike">
                        <a:solidFill>
                          <a:srgbClr val="000000"/>
                        </a:solidFill>
                        <a:effectLst/>
                        <a:latin typeface="Times New Roman" panose="02020603050405020304" pitchFamily="18" charset="0"/>
                      </a:endParaRPr>
                    </a:p>
                  </a:txBody>
                  <a:tcPr marL="9342" marR="9342" marT="9342" marB="0" anchor="ctr"/>
                </a:tc>
              </a:tr>
              <a:tr h="224211">
                <a:tc>
                  <a:txBody>
                    <a:bodyPr/>
                    <a:lstStyle/>
                    <a:p>
                      <a:pPr algn="r" fontAlgn="ctr"/>
                      <a:r>
                        <a:rPr lang="en-US" sz="1100" u="none" strike="noStrike">
                          <a:effectLst/>
                        </a:rPr>
                        <a:t>10:20:00 AM</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r" fontAlgn="ctr"/>
                      <a:r>
                        <a:rPr lang="en-US" sz="1100" u="none" strike="noStrike">
                          <a:effectLst/>
                        </a:rPr>
                        <a:t>10:35:00 AM</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r" fontAlgn="ctr"/>
                      <a:r>
                        <a:rPr lang="en-US" sz="1100" u="none" strike="noStrike">
                          <a:effectLst/>
                        </a:rPr>
                        <a:t>0:15</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l" fontAlgn="ctr"/>
                      <a:r>
                        <a:rPr lang="en-US" sz="1100" u="none" strike="noStrike">
                          <a:effectLst/>
                        </a:rPr>
                        <a:t>Coffee Break</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l" fontAlgn="ctr"/>
                      <a:endParaRPr lang="en-US" sz="1100" b="0" i="0" u="none" strike="noStrike">
                        <a:solidFill>
                          <a:srgbClr val="000000"/>
                        </a:solidFill>
                        <a:effectLst/>
                        <a:latin typeface="Times New Roman" panose="02020603050405020304" pitchFamily="18" charset="0"/>
                      </a:endParaRPr>
                    </a:p>
                  </a:txBody>
                  <a:tcPr marL="9342" marR="9342" marT="9342" marB="0" anchor="ctr"/>
                </a:tc>
              </a:tr>
              <a:tr h="224211">
                <a:tc>
                  <a:txBody>
                    <a:bodyPr/>
                    <a:lstStyle/>
                    <a:p>
                      <a:pPr algn="r" fontAlgn="ctr"/>
                      <a:r>
                        <a:rPr lang="en-US" sz="1100" u="none" strike="noStrike">
                          <a:effectLst/>
                        </a:rPr>
                        <a:t>10:35:00 AM</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r" fontAlgn="ctr"/>
                      <a:r>
                        <a:rPr lang="en-US" sz="1100" u="none" strike="noStrike">
                          <a:effectLst/>
                        </a:rPr>
                        <a:t>11:35:00 AM</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r" fontAlgn="ctr"/>
                      <a:r>
                        <a:rPr lang="en-US" sz="1100" u="none" strike="noStrike">
                          <a:effectLst/>
                        </a:rPr>
                        <a:t>1:00</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l" fontAlgn="ctr"/>
                      <a:r>
                        <a:rPr lang="en-US" sz="1100" u="none" strike="noStrike">
                          <a:effectLst/>
                        </a:rPr>
                        <a:t>3.9 GHz Cryomodule Components Design</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l" fontAlgn="ctr"/>
                      <a:r>
                        <a:rPr lang="en-US" sz="1100" u="none" strike="noStrike">
                          <a:effectLst/>
                        </a:rPr>
                        <a:t>Nikolay Solyak</a:t>
                      </a:r>
                      <a:endParaRPr lang="en-US" sz="1100" b="0" i="0" u="none" strike="noStrike">
                        <a:solidFill>
                          <a:srgbClr val="000000"/>
                        </a:solidFill>
                        <a:effectLst/>
                        <a:latin typeface="Times New Roman" panose="02020603050405020304" pitchFamily="18" charset="0"/>
                      </a:endParaRPr>
                    </a:p>
                  </a:txBody>
                  <a:tcPr marL="9342" marR="9342" marT="9342" marB="0" anchor="ctr"/>
                </a:tc>
              </a:tr>
              <a:tr h="224211">
                <a:tc>
                  <a:txBody>
                    <a:bodyPr/>
                    <a:lstStyle/>
                    <a:p>
                      <a:pPr algn="r" fontAlgn="ctr"/>
                      <a:r>
                        <a:rPr lang="en-US" sz="1100" u="none" strike="noStrike">
                          <a:effectLst/>
                        </a:rPr>
                        <a:t>11:35:00 AM</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r" fontAlgn="ctr"/>
                      <a:r>
                        <a:rPr lang="en-US" sz="1100" u="none" strike="noStrike">
                          <a:effectLst/>
                        </a:rPr>
                        <a:t>12:05:00 PM</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r" fontAlgn="ctr"/>
                      <a:r>
                        <a:rPr lang="en-US" sz="1100" u="none" strike="noStrike">
                          <a:effectLst/>
                        </a:rPr>
                        <a:t>0:30</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l" fontAlgn="ctr"/>
                      <a:r>
                        <a:rPr lang="en-US" sz="1100" u="none" strike="noStrike">
                          <a:effectLst/>
                        </a:rPr>
                        <a:t>Dressed Cavity Final Design</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l" fontAlgn="ctr"/>
                      <a:r>
                        <a:rPr lang="en-US" sz="1100" u="none" strike="noStrike">
                          <a:effectLst/>
                        </a:rPr>
                        <a:t>Chuck Grimm</a:t>
                      </a:r>
                      <a:endParaRPr lang="en-US" sz="1100" b="0" i="0" u="none" strike="noStrike">
                        <a:solidFill>
                          <a:srgbClr val="000000"/>
                        </a:solidFill>
                        <a:effectLst/>
                        <a:latin typeface="Times New Roman" panose="02020603050405020304" pitchFamily="18" charset="0"/>
                      </a:endParaRPr>
                    </a:p>
                  </a:txBody>
                  <a:tcPr marL="9342" marR="9342" marT="9342" marB="0" anchor="ctr"/>
                </a:tc>
              </a:tr>
              <a:tr h="224211">
                <a:tc>
                  <a:txBody>
                    <a:bodyPr/>
                    <a:lstStyle/>
                    <a:p>
                      <a:pPr algn="r" fontAlgn="ctr"/>
                      <a:r>
                        <a:rPr lang="en-US" sz="1100" u="none" strike="noStrike">
                          <a:effectLst/>
                        </a:rPr>
                        <a:t>12:05:00 PM</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r" fontAlgn="ctr"/>
                      <a:r>
                        <a:rPr lang="en-US" sz="1100" u="none" strike="noStrike">
                          <a:effectLst/>
                        </a:rPr>
                        <a:t>12:30:00 PM</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r" fontAlgn="ctr"/>
                      <a:r>
                        <a:rPr lang="en-US" sz="1100" u="none" strike="noStrike">
                          <a:effectLst/>
                        </a:rPr>
                        <a:t>0:25</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l" fontAlgn="ctr"/>
                      <a:r>
                        <a:rPr lang="en-US" sz="1100" u="none" strike="noStrike">
                          <a:effectLst/>
                        </a:rPr>
                        <a:t>3.9 GHz Cavity Tuner</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l" fontAlgn="ctr"/>
                      <a:r>
                        <a:rPr lang="en-US" sz="1100" u="none" strike="noStrike">
                          <a:effectLst/>
                        </a:rPr>
                        <a:t>Yuriy Pischalnikov</a:t>
                      </a:r>
                      <a:endParaRPr lang="en-US" sz="1100" b="0" i="0" u="none" strike="noStrike">
                        <a:solidFill>
                          <a:srgbClr val="000000"/>
                        </a:solidFill>
                        <a:effectLst/>
                        <a:latin typeface="Times New Roman" panose="02020603050405020304" pitchFamily="18" charset="0"/>
                      </a:endParaRPr>
                    </a:p>
                  </a:txBody>
                  <a:tcPr marL="9342" marR="9342" marT="9342" marB="0" anchor="ctr"/>
                </a:tc>
              </a:tr>
              <a:tr h="224211">
                <a:tc>
                  <a:txBody>
                    <a:bodyPr/>
                    <a:lstStyle/>
                    <a:p>
                      <a:pPr algn="r" fontAlgn="ctr"/>
                      <a:r>
                        <a:rPr lang="en-US" sz="1100" u="none" strike="noStrike">
                          <a:effectLst/>
                        </a:rPr>
                        <a:t>12:30:00 PM</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r" fontAlgn="ctr"/>
                      <a:r>
                        <a:rPr lang="en-US" sz="1100" u="none" strike="noStrike">
                          <a:effectLst/>
                        </a:rPr>
                        <a:t>2:00:00 PM</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r" fontAlgn="ctr"/>
                      <a:r>
                        <a:rPr lang="en-US" sz="1100" u="none" strike="noStrike">
                          <a:effectLst/>
                        </a:rPr>
                        <a:t>1:30</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l" fontAlgn="ctr"/>
                      <a:r>
                        <a:rPr lang="en-US" sz="1100" u="none" strike="noStrike">
                          <a:effectLst/>
                        </a:rPr>
                        <a:t>Lunch</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l" fontAlgn="ctr"/>
                      <a:endParaRPr lang="en-US" sz="1100" b="0" i="0" u="none" strike="noStrike">
                        <a:solidFill>
                          <a:srgbClr val="000000"/>
                        </a:solidFill>
                        <a:effectLst/>
                        <a:latin typeface="Times New Roman" panose="02020603050405020304" pitchFamily="18" charset="0"/>
                      </a:endParaRPr>
                    </a:p>
                  </a:txBody>
                  <a:tcPr marL="9342" marR="9342" marT="9342" marB="0" anchor="ctr"/>
                </a:tc>
              </a:tr>
              <a:tr h="224211">
                <a:tc>
                  <a:txBody>
                    <a:bodyPr/>
                    <a:lstStyle/>
                    <a:p>
                      <a:pPr algn="r" fontAlgn="ctr"/>
                      <a:r>
                        <a:rPr lang="en-US" sz="1100" u="none" strike="noStrike">
                          <a:effectLst/>
                        </a:rPr>
                        <a:t>2:00:00 PM</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r" fontAlgn="ctr"/>
                      <a:r>
                        <a:rPr lang="en-US" sz="1100" u="none" strike="noStrike">
                          <a:effectLst/>
                        </a:rPr>
                        <a:t>2:15:00 PM</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r" fontAlgn="ctr"/>
                      <a:r>
                        <a:rPr lang="en-US" sz="1100" u="none" strike="noStrike">
                          <a:effectLst/>
                        </a:rPr>
                        <a:t>0:15</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l" fontAlgn="ctr"/>
                      <a:r>
                        <a:rPr lang="en-US" sz="1100" u="none" strike="noStrike">
                          <a:effectLst/>
                        </a:rPr>
                        <a:t>Niobium Drawings and Material Specification</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l" fontAlgn="ctr"/>
                      <a:r>
                        <a:rPr lang="en-US" sz="1100" u="none" strike="noStrike">
                          <a:effectLst/>
                        </a:rPr>
                        <a:t>Mike Foley</a:t>
                      </a:r>
                      <a:endParaRPr lang="en-US" sz="1100" b="0" i="0" u="none" strike="noStrike">
                        <a:solidFill>
                          <a:srgbClr val="000000"/>
                        </a:solidFill>
                        <a:effectLst/>
                        <a:latin typeface="Times New Roman" panose="02020603050405020304" pitchFamily="18" charset="0"/>
                      </a:endParaRPr>
                    </a:p>
                  </a:txBody>
                  <a:tcPr marL="9342" marR="9342" marT="9342" marB="0" anchor="ctr"/>
                </a:tc>
              </a:tr>
              <a:tr h="224211">
                <a:tc>
                  <a:txBody>
                    <a:bodyPr/>
                    <a:lstStyle/>
                    <a:p>
                      <a:pPr algn="r" fontAlgn="ctr"/>
                      <a:r>
                        <a:rPr lang="en-US" sz="1100" u="none" strike="noStrike">
                          <a:effectLst/>
                        </a:rPr>
                        <a:t>2:15:00 PM</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r" fontAlgn="ctr"/>
                      <a:r>
                        <a:rPr lang="en-US" sz="1100" u="none" strike="noStrike">
                          <a:effectLst/>
                        </a:rPr>
                        <a:t>2:35:00 PM</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r" fontAlgn="ctr"/>
                      <a:r>
                        <a:rPr lang="en-US" sz="1100" u="none" strike="noStrike">
                          <a:effectLst/>
                        </a:rPr>
                        <a:t>0:20</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l" fontAlgn="ctr"/>
                      <a:r>
                        <a:rPr lang="en-US" sz="1100" u="none" strike="noStrike">
                          <a:effectLst/>
                        </a:rPr>
                        <a:t>Cavity Surface Processing and Magnetic Shielding Requirement</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l" fontAlgn="ctr"/>
                      <a:r>
                        <a:rPr lang="en-US" sz="1100" u="none" strike="noStrike">
                          <a:effectLst/>
                        </a:rPr>
                        <a:t>Anna Grassellino</a:t>
                      </a:r>
                      <a:endParaRPr lang="en-US" sz="1100" b="0" i="0" u="none" strike="noStrike">
                        <a:solidFill>
                          <a:srgbClr val="000000"/>
                        </a:solidFill>
                        <a:effectLst/>
                        <a:latin typeface="Times New Roman" panose="02020603050405020304" pitchFamily="18" charset="0"/>
                      </a:endParaRPr>
                    </a:p>
                  </a:txBody>
                  <a:tcPr marL="9342" marR="9342" marT="9342" marB="0" anchor="ctr"/>
                </a:tc>
              </a:tr>
              <a:tr h="224211">
                <a:tc>
                  <a:txBody>
                    <a:bodyPr/>
                    <a:lstStyle/>
                    <a:p>
                      <a:pPr algn="r" fontAlgn="ctr"/>
                      <a:r>
                        <a:rPr lang="en-US" sz="1100" u="none" strike="noStrike">
                          <a:effectLst/>
                        </a:rPr>
                        <a:t>2:35:00 PM</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r" fontAlgn="ctr"/>
                      <a:r>
                        <a:rPr lang="en-US" sz="1100" u="none" strike="noStrike">
                          <a:effectLst/>
                        </a:rPr>
                        <a:t>3:20:00 PM</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r" fontAlgn="ctr"/>
                      <a:r>
                        <a:rPr lang="en-US" sz="1100" u="none" strike="noStrike">
                          <a:effectLst/>
                        </a:rPr>
                        <a:t>0:45</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l" fontAlgn="ctr"/>
                      <a:r>
                        <a:rPr lang="en-US" sz="1100" u="none" strike="noStrike">
                          <a:effectLst/>
                        </a:rPr>
                        <a:t>Cryomechanical Design</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l" fontAlgn="ctr"/>
                      <a:r>
                        <a:rPr lang="en-US" sz="1100" u="none" strike="noStrike">
                          <a:effectLst/>
                        </a:rPr>
                        <a:t>Tom Peterson/Yun He</a:t>
                      </a:r>
                      <a:endParaRPr lang="en-US" sz="1100" b="0" i="0" u="none" strike="noStrike">
                        <a:solidFill>
                          <a:srgbClr val="000000"/>
                        </a:solidFill>
                        <a:effectLst/>
                        <a:latin typeface="Times New Roman" panose="02020603050405020304" pitchFamily="18" charset="0"/>
                      </a:endParaRPr>
                    </a:p>
                  </a:txBody>
                  <a:tcPr marL="9342" marR="9342" marT="9342" marB="0" anchor="ctr"/>
                </a:tc>
              </a:tr>
              <a:tr h="224211">
                <a:tc>
                  <a:txBody>
                    <a:bodyPr/>
                    <a:lstStyle/>
                    <a:p>
                      <a:pPr algn="r" fontAlgn="ctr"/>
                      <a:r>
                        <a:rPr lang="en-US" sz="1100" u="none" strike="noStrike">
                          <a:effectLst/>
                        </a:rPr>
                        <a:t>3:20:00 PM</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r" fontAlgn="ctr"/>
                      <a:r>
                        <a:rPr lang="en-US" sz="1100" u="none" strike="noStrike">
                          <a:effectLst/>
                        </a:rPr>
                        <a:t>3:30:00 PM</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r" fontAlgn="ctr"/>
                      <a:r>
                        <a:rPr lang="en-US" sz="1100" u="none" strike="noStrike">
                          <a:effectLst/>
                        </a:rPr>
                        <a:t>0:10</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l" fontAlgn="ctr"/>
                      <a:r>
                        <a:rPr lang="en-US" sz="1100" u="none" strike="noStrike">
                          <a:effectLst/>
                        </a:rPr>
                        <a:t>Coffee Break</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l" fontAlgn="ctr"/>
                      <a:endParaRPr lang="en-US" sz="1100" b="0" i="0" u="none" strike="noStrike">
                        <a:solidFill>
                          <a:srgbClr val="000000"/>
                        </a:solidFill>
                        <a:effectLst/>
                        <a:latin typeface="Times New Roman" panose="02020603050405020304" pitchFamily="18" charset="0"/>
                      </a:endParaRPr>
                    </a:p>
                  </a:txBody>
                  <a:tcPr marL="9342" marR="9342" marT="9342" marB="0" anchor="ctr"/>
                </a:tc>
              </a:tr>
              <a:tr h="224211">
                <a:tc>
                  <a:txBody>
                    <a:bodyPr/>
                    <a:lstStyle/>
                    <a:p>
                      <a:pPr algn="r" fontAlgn="ctr"/>
                      <a:r>
                        <a:rPr lang="en-US" sz="1100" u="none" strike="noStrike">
                          <a:effectLst/>
                        </a:rPr>
                        <a:t>3:30:00 PM</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r" fontAlgn="ctr"/>
                      <a:r>
                        <a:rPr lang="en-US" sz="1100" u="none" strike="noStrike">
                          <a:effectLst/>
                        </a:rPr>
                        <a:t>4:30:00 PM</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r" fontAlgn="ctr"/>
                      <a:r>
                        <a:rPr lang="en-US" sz="1100" u="none" strike="noStrike">
                          <a:effectLst/>
                        </a:rPr>
                        <a:t>1:00</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l" fontAlgn="ctr"/>
                      <a:r>
                        <a:rPr lang="en-US" sz="1100" u="none" strike="noStrike">
                          <a:effectLst/>
                        </a:rPr>
                        <a:t>Executive Session</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l" fontAlgn="ctr"/>
                      <a:r>
                        <a:rPr lang="en-US" sz="1100" u="none" strike="noStrike">
                          <a:effectLst/>
                        </a:rPr>
                        <a:t>Ed Daly</a:t>
                      </a:r>
                      <a:endParaRPr lang="en-US" sz="1100" b="0" i="0" u="none" strike="noStrike">
                        <a:solidFill>
                          <a:srgbClr val="000000"/>
                        </a:solidFill>
                        <a:effectLst/>
                        <a:latin typeface="Times New Roman" panose="02020603050405020304" pitchFamily="18" charset="0"/>
                      </a:endParaRPr>
                    </a:p>
                  </a:txBody>
                  <a:tcPr marL="9342" marR="9342" marT="9342" marB="0" anchor="ctr"/>
                </a:tc>
              </a:tr>
              <a:tr h="224211">
                <a:tc>
                  <a:txBody>
                    <a:bodyPr/>
                    <a:lstStyle/>
                    <a:p>
                      <a:pPr algn="r" fontAlgn="ctr"/>
                      <a:r>
                        <a:rPr lang="en-US" sz="1100" u="none" strike="noStrike">
                          <a:effectLst/>
                        </a:rPr>
                        <a:t>4:30:00 PM</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r" fontAlgn="ctr"/>
                      <a:r>
                        <a:rPr lang="en-US" sz="1100" u="none" strike="noStrike">
                          <a:effectLst/>
                        </a:rPr>
                        <a:t>5:00:00 PM</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r" fontAlgn="ctr"/>
                      <a:r>
                        <a:rPr lang="en-US" sz="1100" u="none" strike="noStrike">
                          <a:effectLst/>
                        </a:rPr>
                        <a:t>0:30</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l" fontAlgn="ctr"/>
                      <a:r>
                        <a:rPr lang="en-US" sz="1100" u="none" strike="noStrike">
                          <a:effectLst/>
                        </a:rPr>
                        <a:t>Closing Summary</a:t>
                      </a:r>
                      <a:endParaRPr lang="en-US" sz="1100" b="0" i="0" u="none" strike="noStrike">
                        <a:solidFill>
                          <a:srgbClr val="000000"/>
                        </a:solidFill>
                        <a:effectLst/>
                        <a:latin typeface="Times New Roman" panose="02020603050405020304" pitchFamily="18" charset="0"/>
                      </a:endParaRPr>
                    </a:p>
                  </a:txBody>
                  <a:tcPr marL="9342" marR="9342" marT="9342" marB="0" anchor="ctr"/>
                </a:tc>
                <a:tc>
                  <a:txBody>
                    <a:bodyPr/>
                    <a:lstStyle/>
                    <a:p>
                      <a:pPr algn="l" fontAlgn="ctr"/>
                      <a:r>
                        <a:rPr lang="en-US" sz="1100" u="none" strike="noStrike" dirty="0">
                          <a:effectLst/>
                        </a:rPr>
                        <a:t>Ed Daly</a:t>
                      </a:r>
                      <a:endParaRPr lang="en-US" sz="1100" b="0" i="0" u="none" strike="noStrike" dirty="0">
                        <a:solidFill>
                          <a:srgbClr val="000000"/>
                        </a:solidFill>
                        <a:effectLst/>
                        <a:latin typeface="Times New Roman" panose="02020603050405020304" pitchFamily="18" charset="0"/>
                      </a:endParaRPr>
                    </a:p>
                  </a:txBody>
                  <a:tcPr marL="9342" marR="9342" marT="9342" marB="0" anchor="ctr"/>
                </a:tc>
              </a:tr>
            </a:tbl>
          </a:graphicData>
        </a:graphic>
      </p:graphicFrame>
    </p:spTree>
    <p:extLst>
      <p:ext uri="{BB962C8B-B14F-4D97-AF65-F5344CB8AC3E}">
        <p14:creationId xmlns:p14="http://schemas.microsoft.com/office/powerpoint/2010/main" val="337336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4294967295"/>
          </p:nvPr>
        </p:nvSpPr>
        <p:spPr>
          <a:xfrm>
            <a:off x="272955" y="1169233"/>
            <a:ext cx="8612283" cy="5348797"/>
          </a:xfrm>
          <a:prstGeom prst="rect">
            <a:avLst/>
          </a:prstGeom>
        </p:spPr>
        <p:txBody>
          <a:bodyPr>
            <a:noAutofit/>
          </a:bodyPr>
          <a:lstStyle/>
          <a:p>
            <a:pPr marL="342900" indent="-342900">
              <a:buFont typeface="Arial" pitchFamily="34" charset="0"/>
              <a:buChar char="•"/>
            </a:pPr>
            <a:r>
              <a:rPr lang="en-US" sz="2200" dirty="0" smtClean="0"/>
              <a:t>3.9 GHz CM design has been expedited to the extent possible</a:t>
            </a:r>
          </a:p>
          <a:p>
            <a:pPr marL="800100" lvl="1" indent="-342900"/>
            <a:r>
              <a:rPr lang="en-US" sz="2000" dirty="0" err="1" smtClean="0"/>
              <a:t>Cryomechanical</a:t>
            </a:r>
            <a:r>
              <a:rPr lang="en-US" sz="2000" dirty="0" smtClean="0"/>
              <a:t> design as close as possible to 1.3 GHz CM (which completed final design review)</a:t>
            </a:r>
            <a:endParaRPr lang="en-US" sz="1800" i="1" dirty="0" smtClean="0">
              <a:solidFill>
                <a:schemeClr val="accent5"/>
              </a:solidFill>
            </a:endParaRPr>
          </a:p>
          <a:p>
            <a:pPr marL="800100" lvl="1" indent="-342900"/>
            <a:r>
              <a:rPr lang="en-US" sz="2000" dirty="0" smtClean="0"/>
              <a:t>Component design effort and technical risk minimized </a:t>
            </a:r>
            <a:r>
              <a:rPr lang="en-US" sz="2000" dirty="0"/>
              <a:t>by using existing designs with minimal </a:t>
            </a:r>
            <a:r>
              <a:rPr lang="en-US" sz="2000" dirty="0" smtClean="0"/>
              <a:t>modification</a:t>
            </a:r>
            <a:endParaRPr lang="en-US" sz="1800" i="1" dirty="0" smtClean="0">
              <a:solidFill>
                <a:schemeClr val="accent5"/>
              </a:solidFill>
            </a:endParaRPr>
          </a:p>
          <a:p>
            <a:pPr marL="800100" lvl="1" indent="-342900"/>
            <a:r>
              <a:rPr lang="en-US" sz="2000" dirty="0" smtClean="0"/>
              <a:t>Substantial requirements documentation written</a:t>
            </a:r>
            <a:endParaRPr lang="en-US" sz="1800" dirty="0" smtClean="0"/>
          </a:p>
          <a:p>
            <a:pPr marL="341313" indent="-341313">
              <a:buFont typeface="Arial" pitchFamily="34" charset="0"/>
              <a:buChar char="•"/>
            </a:pPr>
            <a:r>
              <a:rPr lang="en-US" sz="2200" dirty="0" smtClean="0"/>
              <a:t>Cost/schedule/plan derived from experience; extensively reviewed</a:t>
            </a:r>
          </a:p>
          <a:p>
            <a:pPr marL="341313" indent="-341313">
              <a:buFont typeface="Arial" pitchFamily="34" charset="0"/>
              <a:buChar char="•"/>
            </a:pPr>
            <a:endParaRPr lang="en-US" sz="2200" dirty="0" smtClean="0"/>
          </a:p>
          <a:p>
            <a:pPr marL="342900" indent="-342900">
              <a:buFont typeface="Wingdings" panose="05000000000000000000" pitchFamily="2" charset="2"/>
              <a:buChar char="Ø"/>
            </a:pPr>
            <a:r>
              <a:rPr lang="en-US" sz="2200" dirty="0" smtClean="0"/>
              <a:t>Thanks in advance for your help; we anticipate a productive review</a:t>
            </a:r>
          </a:p>
          <a:p>
            <a:pPr marL="342900" indent="-342900">
              <a:buFont typeface="Arial" pitchFamily="34" charset="0"/>
              <a:buChar char="•"/>
            </a:pPr>
            <a:endParaRPr lang="en-US" sz="1600" dirty="0" smtClean="0"/>
          </a:p>
        </p:txBody>
      </p:sp>
      <p:sp>
        <p:nvSpPr>
          <p:cNvPr id="6" name="Footer Placeholder 3"/>
          <p:cNvSpPr>
            <a:spLocks noGrp="1"/>
          </p:cNvSpPr>
          <p:nvPr>
            <p:ph type="ftr" sz="quarter" idx="4294967295"/>
          </p:nvPr>
        </p:nvSpPr>
        <p:spPr>
          <a:xfrm>
            <a:off x="597872" y="6553200"/>
            <a:ext cx="4126528" cy="314326"/>
          </a:xfrm>
          <a:prstGeom prst="rect">
            <a:avLst/>
          </a:prstGeom>
        </p:spPr>
        <p:txBody>
          <a:bodyPr/>
          <a:lstStyle/>
          <a:p>
            <a:r>
              <a:rPr lang="en-US" smtClean="0"/>
              <a:t>Ginsburg - LCLS-II 3.9 GHz Cryomodule PDR, 19 Nov 2015</a:t>
            </a:r>
            <a:endParaRPr lang="en-US" dirty="0"/>
          </a:p>
        </p:txBody>
      </p:sp>
      <p:sp>
        <p:nvSpPr>
          <p:cNvPr id="9" name="Slide Number Placeholder 5"/>
          <p:cNvSpPr>
            <a:spLocks noGrp="1"/>
          </p:cNvSpPr>
          <p:nvPr>
            <p:ph type="sldNum" sz="quarter" idx="4294967295"/>
          </p:nvPr>
        </p:nvSpPr>
        <p:spPr bwMode="auto">
          <a:xfrm>
            <a:off x="8566150" y="6318250"/>
            <a:ext cx="319088" cy="539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910502B-0AF4-49E3-9D53-4A26E5378B2C}" type="slidenum">
              <a:rPr lang="en-US" altLang="en-US"/>
              <a:pPr eaLnBrk="1" hangingPunct="1"/>
              <a:t>17</a:t>
            </a:fld>
            <a:endParaRPr lang="en-US" altLang="en-US"/>
          </a:p>
        </p:txBody>
      </p:sp>
    </p:spTree>
    <p:extLst>
      <p:ext uri="{BB962C8B-B14F-4D97-AF65-F5344CB8AC3E}">
        <p14:creationId xmlns:p14="http://schemas.microsoft.com/office/powerpoint/2010/main" val="3608899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a:t>
            </a:fld>
            <a:endParaRPr lang="en-US" dirty="0"/>
          </a:p>
        </p:txBody>
      </p:sp>
      <p:sp>
        <p:nvSpPr>
          <p:cNvPr id="3" name="Title 2"/>
          <p:cNvSpPr>
            <a:spLocks noGrp="1"/>
          </p:cNvSpPr>
          <p:nvPr>
            <p:ph type="title"/>
          </p:nvPr>
        </p:nvSpPr>
        <p:spPr/>
        <p:txBody>
          <a:bodyPr/>
          <a:lstStyle/>
          <a:p>
            <a:r>
              <a:rPr lang="en-US" dirty="0" smtClean="0"/>
              <a:t>Review Committee</a:t>
            </a:r>
            <a:endParaRPr lang="en-US" dirty="0"/>
          </a:p>
        </p:txBody>
      </p:sp>
      <p:sp>
        <p:nvSpPr>
          <p:cNvPr id="4" name="Footer Placeholder 3"/>
          <p:cNvSpPr>
            <a:spLocks noGrp="1"/>
          </p:cNvSpPr>
          <p:nvPr>
            <p:ph type="ftr" sz="quarter" idx="13"/>
          </p:nvPr>
        </p:nvSpPr>
        <p:spPr/>
        <p:txBody>
          <a:bodyPr/>
          <a:lstStyle/>
          <a:p>
            <a:r>
              <a:rPr lang="en-US" smtClean="0"/>
              <a:t>Ginsburg - LCLS-II 3.9 GHz Cryomodule PDR, 19 Nov 2015</a:t>
            </a:r>
            <a:endParaRPr lang="en-US" dirty="0"/>
          </a:p>
        </p:txBody>
      </p:sp>
      <p:sp>
        <p:nvSpPr>
          <p:cNvPr id="5" name="Content Placeholder 4"/>
          <p:cNvSpPr>
            <a:spLocks noGrp="1"/>
          </p:cNvSpPr>
          <p:nvPr>
            <p:ph sz="quarter" idx="14"/>
          </p:nvPr>
        </p:nvSpPr>
        <p:spPr/>
        <p:txBody>
          <a:bodyPr/>
          <a:lstStyle/>
          <a:p>
            <a:r>
              <a:rPr lang="en-US" dirty="0"/>
              <a:t>Ed Daly </a:t>
            </a:r>
            <a:r>
              <a:rPr lang="en-US" dirty="0" smtClean="0"/>
              <a:t>(JLab) - Chair</a:t>
            </a:r>
            <a:r>
              <a:rPr lang="en-US" dirty="0"/>
              <a:t/>
            </a:r>
            <a:br>
              <a:rPr lang="en-US" dirty="0"/>
            </a:br>
            <a:r>
              <a:rPr lang="en-US" dirty="0" err="1"/>
              <a:t>Elmar</a:t>
            </a:r>
            <a:r>
              <a:rPr lang="en-US" dirty="0"/>
              <a:t> </a:t>
            </a:r>
            <a:r>
              <a:rPr lang="en-US" dirty="0" smtClean="0"/>
              <a:t>Vogel (DESY) (</a:t>
            </a:r>
            <a:r>
              <a:rPr lang="en-US" dirty="0"/>
              <a:t>Remote)</a:t>
            </a:r>
            <a:br>
              <a:rPr lang="en-US" dirty="0"/>
            </a:br>
            <a:r>
              <a:rPr lang="en-US" dirty="0"/>
              <a:t>Jacek </a:t>
            </a:r>
            <a:r>
              <a:rPr lang="en-US" dirty="0" err="1" smtClean="0"/>
              <a:t>Sekutowicz</a:t>
            </a:r>
            <a:r>
              <a:rPr lang="en-US" dirty="0" smtClean="0"/>
              <a:t> (DESY)  </a:t>
            </a:r>
            <a:r>
              <a:rPr lang="en-US" dirty="0"/>
              <a:t>(Remote)</a:t>
            </a:r>
            <a:br>
              <a:rPr lang="en-US" dirty="0"/>
            </a:br>
            <a:r>
              <a:rPr lang="en-US" dirty="0"/>
              <a:t>Paolo </a:t>
            </a:r>
            <a:r>
              <a:rPr lang="en-US" dirty="0" err="1"/>
              <a:t>Pierini</a:t>
            </a:r>
            <a:r>
              <a:rPr lang="en-US" dirty="0"/>
              <a:t> </a:t>
            </a:r>
            <a:r>
              <a:rPr lang="en-US" dirty="0" smtClean="0"/>
              <a:t>(INFN/DESY)</a:t>
            </a:r>
            <a:r>
              <a:rPr lang="en-US" dirty="0"/>
              <a:t/>
            </a:r>
            <a:br>
              <a:rPr lang="en-US" dirty="0"/>
            </a:br>
            <a:r>
              <a:rPr lang="en-US" dirty="0" smtClean="0"/>
              <a:t>Cho-</a:t>
            </a:r>
            <a:r>
              <a:rPr lang="en-US" dirty="0" err="1" smtClean="0"/>
              <a:t>Kuen</a:t>
            </a:r>
            <a:r>
              <a:rPr lang="en-US" dirty="0" smtClean="0"/>
              <a:t> Ng (SLAC)</a:t>
            </a:r>
            <a:endParaRPr lang="en-US" dirty="0"/>
          </a:p>
          <a:p>
            <a:endParaRPr lang="en-US" dirty="0"/>
          </a:p>
        </p:txBody>
      </p:sp>
    </p:spTree>
    <p:extLst>
      <p:ext uri="{BB962C8B-B14F-4D97-AF65-F5344CB8AC3E}">
        <p14:creationId xmlns:p14="http://schemas.microsoft.com/office/powerpoint/2010/main" val="1699573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1F54FA34-BCD0-4674-B1B3-79E6B39EC6D5}" type="slidenum">
              <a:rPr lang="en-US" smtClean="0"/>
              <a:pPr/>
              <a:t>3</a:t>
            </a:fld>
            <a:endParaRPr lang="en-US"/>
          </a:p>
        </p:txBody>
      </p:sp>
      <p:sp>
        <p:nvSpPr>
          <p:cNvPr id="2" name="Title 1"/>
          <p:cNvSpPr>
            <a:spLocks noGrp="1"/>
          </p:cNvSpPr>
          <p:nvPr>
            <p:ph type="title"/>
          </p:nvPr>
        </p:nvSpPr>
        <p:spPr/>
        <p:txBody>
          <a:bodyPr/>
          <a:lstStyle/>
          <a:p>
            <a:r>
              <a:rPr lang="en-US" dirty="0" smtClean="0"/>
              <a:t>Outline: 3.9 GHz Cryomodule Project</a:t>
            </a:r>
            <a:endParaRPr lang="en-US" dirty="0"/>
          </a:p>
        </p:txBody>
      </p:sp>
      <p:sp>
        <p:nvSpPr>
          <p:cNvPr id="5" name="Footer Placeholder 4"/>
          <p:cNvSpPr>
            <a:spLocks noGrp="1"/>
          </p:cNvSpPr>
          <p:nvPr>
            <p:ph type="ftr" sz="quarter" idx="13"/>
          </p:nvPr>
        </p:nvSpPr>
        <p:spPr/>
        <p:txBody>
          <a:bodyPr/>
          <a:lstStyle/>
          <a:p>
            <a:r>
              <a:rPr lang="en-US" smtClean="0"/>
              <a:t>Ginsburg - LCLS-II 3.9 GHz Cryomodule PDR, 19 Nov 2015</a:t>
            </a:r>
            <a:endParaRPr lang="en-US"/>
          </a:p>
        </p:txBody>
      </p:sp>
      <p:sp>
        <p:nvSpPr>
          <p:cNvPr id="3" name="Content Placeholder 2"/>
          <p:cNvSpPr>
            <a:spLocks noGrp="1"/>
          </p:cNvSpPr>
          <p:nvPr>
            <p:ph sz="quarter" idx="14"/>
          </p:nvPr>
        </p:nvSpPr>
        <p:spPr/>
        <p:txBody>
          <a:bodyPr>
            <a:normAutofit/>
          </a:bodyPr>
          <a:lstStyle/>
          <a:p>
            <a:pPr marL="342900" indent="-342900">
              <a:buFont typeface="Arial" pitchFamily="34" charset="0"/>
              <a:buChar char="•"/>
            </a:pPr>
            <a:r>
              <a:rPr lang="en-US" dirty="0" smtClean="0"/>
              <a:t>Scope of work</a:t>
            </a:r>
          </a:p>
          <a:p>
            <a:pPr marL="342900" indent="-342900">
              <a:buFont typeface="Arial" pitchFamily="34" charset="0"/>
              <a:buChar char="•"/>
            </a:pPr>
            <a:r>
              <a:rPr lang="en-US" dirty="0" smtClean="0"/>
              <a:t>Organization </a:t>
            </a:r>
            <a:r>
              <a:rPr lang="en-US" dirty="0"/>
              <a:t>and staffing</a:t>
            </a:r>
          </a:p>
          <a:p>
            <a:pPr marL="342900" indent="-342900">
              <a:buFont typeface="Arial" pitchFamily="34" charset="0"/>
              <a:buChar char="•"/>
            </a:pPr>
            <a:r>
              <a:rPr lang="en-US" dirty="0"/>
              <a:t>S</a:t>
            </a:r>
            <a:r>
              <a:rPr lang="en-US" dirty="0" smtClean="0"/>
              <a:t>chedule and cost</a:t>
            </a:r>
          </a:p>
          <a:p>
            <a:pPr marL="342900" indent="-342900">
              <a:buFont typeface="Arial" pitchFamily="34" charset="0"/>
              <a:buChar char="•"/>
            </a:pPr>
            <a:r>
              <a:rPr lang="en-US" dirty="0"/>
              <a:t>R</a:t>
            </a:r>
            <a:r>
              <a:rPr lang="en-US" dirty="0" smtClean="0"/>
              <a:t>isks</a:t>
            </a:r>
          </a:p>
          <a:p>
            <a:pPr marL="342900" indent="-342900">
              <a:buFont typeface="Arial" pitchFamily="34" charset="0"/>
              <a:buChar char="•"/>
            </a:pPr>
            <a:r>
              <a:rPr lang="en-US" dirty="0" smtClean="0"/>
              <a:t>Cryomodule reviews, prior and planned</a:t>
            </a:r>
          </a:p>
          <a:p>
            <a:pPr marL="342900" indent="-342900">
              <a:buFont typeface="Arial" pitchFamily="34" charset="0"/>
              <a:buChar char="•"/>
            </a:pPr>
            <a:r>
              <a:rPr lang="en-US" dirty="0"/>
              <a:t>T</a:t>
            </a:r>
            <a:r>
              <a:rPr lang="en-US" dirty="0" smtClean="0"/>
              <a:t>his review</a:t>
            </a:r>
          </a:p>
        </p:txBody>
      </p:sp>
    </p:spTree>
    <p:extLst>
      <p:ext uri="{BB962C8B-B14F-4D97-AF65-F5344CB8AC3E}">
        <p14:creationId xmlns:p14="http://schemas.microsoft.com/office/powerpoint/2010/main" val="4038257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Fermilab cryomodules: lead-in to LCLS-II</a:t>
            </a:r>
            <a:endParaRPr lang="en-US" dirty="0"/>
          </a:p>
        </p:txBody>
      </p:sp>
      <p:sp>
        <p:nvSpPr>
          <p:cNvPr id="5" name="Content Placeholder 4"/>
          <p:cNvSpPr>
            <a:spLocks noGrp="1"/>
          </p:cNvSpPr>
          <p:nvPr>
            <p:ph sz="quarter" idx="14"/>
          </p:nvPr>
        </p:nvSpPr>
        <p:spPr>
          <a:xfrm>
            <a:off x="457199" y="1137920"/>
            <a:ext cx="8382001" cy="5527040"/>
          </a:xfrm>
        </p:spPr>
        <p:txBody>
          <a:bodyPr>
            <a:normAutofit/>
          </a:bodyPr>
          <a:lstStyle/>
          <a:p>
            <a:pPr marL="228600" indent="-228600">
              <a:spcAft>
                <a:spcPts val="0"/>
              </a:spcAft>
              <a:buFont typeface="Arial" pitchFamily="34" charset="0"/>
              <a:buChar char="•"/>
            </a:pPr>
            <a:r>
              <a:rPr lang="en-US" dirty="0" smtClean="0"/>
              <a:t>FNAL has been working with XFEL/ILC/TESLA-type designs for ~10 years in ILC context </a:t>
            </a:r>
          </a:p>
          <a:p>
            <a:pPr marL="552600" lvl="2" indent="-228600"/>
            <a:r>
              <a:rPr lang="en-US" dirty="0" smtClean="0"/>
              <a:t>Two 1.3 GHz cryomodules built and tested: CM1 and CM2</a:t>
            </a:r>
          </a:p>
          <a:p>
            <a:pPr marL="776437" lvl="3" indent="-228600"/>
            <a:r>
              <a:rPr lang="en-US" dirty="0" smtClean="0"/>
              <a:t>80 9-cell cavities procured</a:t>
            </a:r>
          </a:p>
          <a:p>
            <a:pPr marL="776437" lvl="3" indent="-228600"/>
            <a:r>
              <a:rPr lang="en-US" dirty="0" smtClean="0"/>
              <a:t>Many 100’s bare 9-cell cavity tests (vertical test)</a:t>
            </a:r>
          </a:p>
          <a:p>
            <a:pPr marL="776437" lvl="3" indent="-228600"/>
            <a:r>
              <a:rPr lang="en-US" dirty="0" smtClean="0"/>
              <a:t>Many 10’s dressed 9-cell cavity tests (horizontal test)</a:t>
            </a:r>
          </a:p>
          <a:p>
            <a:pPr marL="552600" lvl="2" indent="-228600"/>
            <a:r>
              <a:rPr lang="en-US" dirty="0" smtClean="0"/>
              <a:t>One 3.9 GHz cryomodule was built for DESY/FLASH; in operation</a:t>
            </a:r>
          </a:p>
          <a:p>
            <a:pPr marL="228600" indent="-228600">
              <a:spcAft>
                <a:spcPts val="0"/>
              </a:spcAft>
              <a:buFont typeface="Arial" pitchFamily="34" charset="0"/>
              <a:buChar char="•"/>
            </a:pPr>
            <a:r>
              <a:rPr lang="en-US" dirty="0" smtClean="0"/>
              <a:t>For LCLS-II, the 1.3 GHz has its final design review in May</a:t>
            </a:r>
          </a:p>
          <a:p>
            <a:pPr marL="685800" lvl="1" indent="-228600"/>
            <a:r>
              <a:rPr lang="en-US" dirty="0" smtClean="0"/>
              <a:t>3.9 GHz builds on this experience to the extent possible</a:t>
            </a:r>
          </a:p>
          <a:p>
            <a:pPr marL="228600" indent="-228600">
              <a:spcAft>
                <a:spcPts val="0"/>
              </a:spcAft>
              <a:buFont typeface="Arial" pitchFamily="34" charset="0"/>
              <a:buChar char="•"/>
            </a:pPr>
            <a:r>
              <a:rPr lang="en-US" dirty="0" smtClean="0"/>
              <a:t>FNAL responsible for the 3.9 GHz CM design, procurement, fabrication and test</a:t>
            </a:r>
          </a:p>
          <a:p>
            <a:pPr marL="228600" indent="-228600">
              <a:spcAft>
                <a:spcPts val="0"/>
              </a:spcAft>
              <a:buFont typeface="Arial" pitchFamily="34" charset="0"/>
              <a:buChar char="•"/>
            </a:pPr>
            <a:r>
              <a:rPr lang="en-US" dirty="0" smtClean="0"/>
              <a:t>The 3.9 GHz effort follows that of 1.3 GHz for efficiency</a:t>
            </a:r>
          </a:p>
          <a:p>
            <a:pPr marL="228600" indent="-228600">
              <a:spcAft>
                <a:spcPts val="0"/>
              </a:spcAft>
              <a:buFont typeface="Arial" pitchFamily="34" charset="0"/>
              <a:buChar char="•"/>
            </a:pPr>
            <a:endParaRPr lang="en-US" sz="1900" dirty="0" smtClean="0"/>
          </a:p>
          <a:p>
            <a:pPr marL="228600" indent="-228600">
              <a:spcAft>
                <a:spcPts val="0"/>
              </a:spcAft>
              <a:buFont typeface="Arial" pitchFamily="34" charset="0"/>
              <a:buChar char="•"/>
            </a:pPr>
            <a:endParaRPr lang="en-US" sz="1900"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a:p>
        </p:txBody>
      </p:sp>
      <p:sp>
        <p:nvSpPr>
          <p:cNvPr id="6" name="Footer Placeholder 3"/>
          <p:cNvSpPr>
            <a:spLocks noGrp="1"/>
          </p:cNvSpPr>
          <p:nvPr>
            <p:ph type="ftr" sz="quarter" idx="4294967295"/>
          </p:nvPr>
        </p:nvSpPr>
        <p:spPr>
          <a:xfrm>
            <a:off x="597872" y="6553200"/>
            <a:ext cx="4126528" cy="314326"/>
          </a:xfrm>
          <a:prstGeom prst="rect">
            <a:avLst/>
          </a:prstGeom>
        </p:spPr>
        <p:txBody>
          <a:bodyPr/>
          <a:lstStyle/>
          <a:p>
            <a:r>
              <a:rPr lang="en-US" smtClean="0"/>
              <a:t>Ginsburg - LCLS-II 3.9 GHz Cryomodule PDR, 19 Nov 2015</a:t>
            </a:r>
            <a:endParaRPr lang="en-US" dirty="0"/>
          </a:p>
        </p:txBody>
      </p:sp>
      <p:sp>
        <p:nvSpPr>
          <p:cNvPr id="7" name="Slide Number Placeholder 5"/>
          <p:cNvSpPr>
            <a:spLocks noGrp="1"/>
          </p:cNvSpPr>
          <p:nvPr>
            <p:ph type="sldNum" sz="quarter" idx="4294967295"/>
          </p:nvPr>
        </p:nvSpPr>
        <p:spPr bwMode="auto">
          <a:xfrm>
            <a:off x="8566150" y="6318250"/>
            <a:ext cx="319088" cy="539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910502B-0AF4-49E3-9D53-4A26E5378B2C}" type="slidenum">
              <a:rPr lang="en-US" altLang="en-US"/>
              <a:pPr eaLnBrk="1" hangingPunct="1"/>
              <a:t>4</a:t>
            </a:fld>
            <a:endParaRPr lang="en-US" altLang="en-US"/>
          </a:p>
        </p:txBody>
      </p:sp>
    </p:spTree>
    <p:extLst>
      <p:ext uri="{BB962C8B-B14F-4D97-AF65-F5344CB8AC3E}">
        <p14:creationId xmlns:p14="http://schemas.microsoft.com/office/powerpoint/2010/main" val="1284086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XFEL CM </a:t>
            </a:r>
            <a:r>
              <a:rPr lang="en-US" dirty="0"/>
              <a:t>M</a:t>
            </a:r>
            <a:r>
              <a:rPr lang="en-US" dirty="0" smtClean="0"/>
              <a:t>odifications for LCLS-II (components/CM)</a:t>
            </a:r>
            <a:endParaRPr lang="en-US" dirty="0"/>
          </a:p>
        </p:txBody>
      </p:sp>
      <p:sp>
        <p:nvSpPr>
          <p:cNvPr id="5" name="Content Placeholder 4"/>
          <p:cNvSpPr>
            <a:spLocks noGrp="1"/>
          </p:cNvSpPr>
          <p:nvPr>
            <p:ph sz="quarter" idx="14"/>
          </p:nvPr>
        </p:nvSpPr>
        <p:spPr>
          <a:xfrm>
            <a:off x="284480" y="1056640"/>
            <a:ext cx="8473440" cy="5440973"/>
          </a:xfrm>
        </p:spPr>
        <p:txBody>
          <a:bodyPr>
            <a:normAutofit/>
          </a:bodyPr>
          <a:lstStyle/>
          <a:p>
            <a:pPr marL="342900" indent="-342900">
              <a:buFont typeface="Arial" pitchFamily="34" charset="0"/>
              <a:buChar char="•"/>
            </a:pPr>
            <a:r>
              <a:rPr lang="en-US" dirty="0" smtClean="0"/>
              <a:t>Component design – leverage existing designs optimally</a:t>
            </a:r>
          </a:p>
          <a:p>
            <a:pPr marL="800100" lvl="1" indent="-342900"/>
            <a:r>
              <a:rPr lang="en-US" dirty="0" smtClean="0"/>
              <a:t>Cavities </a:t>
            </a:r>
            <a:r>
              <a:rPr lang="en-US" sz="1900" i="1" dirty="0" smtClean="0">
                <a:solidFill>
                  <a:schemeClr val="accent5"/>
                </a:solidFill>
              </a:rPr>
              <a:t>[Solyak/Grimm/Foley]</a:t>
            </a:r>
          </a:p>
          <a:p>
            <a:pPr marL="800100" lvl="1" indent="-342900"/>
            <a:r>
              <a:rPr lang="en-US" dirty="0" smtClean="0"/>
              <a:t>Helium vessel  </a:t>
            </a:r>
            <a:r>
              <a:rPr lang="en-US" sz="1900" i="1" dirty="0" smtClean="0">
                <a:solidFill>
                  <a:schemeClr val="accent5"/>
                </a:solidFill>
              </a:rPr>
              <a:t>[Grimm/Peterson/He/Solyak]</a:t>
            </a:r>
            <a:endParaRPr lang="en-US" sz="1700" dirty="0" smtClean="0"/>
          </a:p>
          <a:p>
            <a:pPr marL="800100" lvl="1" indent="-342900"/>
            <a:r>
              <a:rPr lang="en-US" dirty="0"/>
              <a:t>HOM coupler, can, feedthrough </a:t>
            </a:r>
            <a:r>
              <a:rPr lang="en-US" dirty="0" smtClean="0"/>
              <a:t> </a:t>
            </a:r>
            <a:r>
              <a:rPr lang="en-US" sz="1900" i="1" dirty="0">
                <a:solidFill>
                  <a:schemeClr val="accent5"/>
                </a:solidFill>
              </a:rPr>
              <a:t>[Solyak]</a:t>
            </a:r>
            <a:endParaRPr lang="en-US" dirty="0"/>
          </a:p>
          <a:p>
            <a:pPr marL="800100" lvl="1" indent="-342900"/>
            <a:r>
              <a:rPr lang="en-US" dirty="0" smtClean="0"/>
              <a:t>Fundamental power coupler  </a:t>
            </a:r>
            <a:r>
              <a:rPr lang="en-US" sz="1700" i="1" dirty="0" smtClean="0">
                <a:solidFill>
                  <a:schemeClr val="accent5"/>
                </a:solidFill>
              </a:rPr>
              <a:t>[Solyak]</a:t>
            </a:r>
          </a:p>
          <a:p>
            <a:pPr marL="800100" lvl="1" indent="-342900"/>
            <a:r>
              <a:rPr lang="en-US" dirty="0" smtClean="0"/>
              <a:t>Magnetic shielding, Q0  </a:t>
            </a:r>
            <a:r>
              <a:rPr lang="en-US" sz="1900" i="1" dirty="0" smtClean="0">
                <a:solidFill>
                  <a:schemeClr val="accent5"/>
                </a:solidFill>
              </a:rPr>
              <a:t>[Grassellino]</a:t>
            </a:r>
            <a:endParaRPr lang="en-US" baseline="-25000" dirty="0" smtClean="0"/>
          </a:p>
          <a:p>
            <a:pPr marL="800100" lvl="1" indent="-342900"/>
            <a:r>
              <a:rPr lang="en-US" dirty="0" smtClean="0"/>
              <a:t>Tuner  </a:t>
            </a:r>
            <a:r>
              <a:rPr lang="en-US" sz="1900" i="1" dirty="0" smtClean="0">
                <a:solidFill>
                  <a:schemeClr val="accent5"/>
                </a:solidFill>
              </a:rPr>
              <a:t>[</a:t>
            </a:r>
            <a:r>
              <a:rPr lang="en-US" sz="1900" i="1" dirty="0" err="1" smtClean="0">
                <a:solidFill>
                  <a:schemeClr val="accent5"/>
                </a:solidFill>
              </a:rPr>
              <a:t>Pishalnikov</a:t>
            </a:r>
            <a:r>
              <a:rPr lang="en-US" sz="1900" i="1" dirty="0" smtClean="0">
                <a:solidFill>
                  <a:schemeClr val="accent5"/>
                </a:solidFill>
              </a:rPr>
              <a:t>]</a:t>
            </a:r>
            <a:endParaRPr lang="en-US" dirty="0" smtClean="0"/>
          </a:p>
          <a:p>
            <a:pPr marL="800100" lvl="1" indent="-342900"/>
            <a:r>
              <a:rPr lang="en-US" dirty="0" smtClean="0"/>
              <a:t>BPM  </a:t>
            </a:r>
            <a:r>
              <a:rPr lang="en-US" sz="1900" i="1" dirty="0" smtClean="0">
                <a:solidFill>
                  <a:schemeClr val="accent5"/>
                </a:solidFill>
              </a:rPr>
              <a:t>[Solyak]</a:t>
            </a:r>
          </a:p>
          <a:p>
            <a:pPr marL="800100" lvl="1" indent="-342900"/>
            <a:r>
              <a:rPr lang="en-US" dirty="0" smtClean="0"/>
              <a:t>HOM absorber </a:t>
            </a:r>
            <a:r>
              <a:rPr lang="en-US" sz="1900" i="1" dirty="0" smtClean="0">
                <a:solidFill>
                  <a:schemeClr val="accent5"/>
                </a:solidFill>
              </a:rPr>
              <a:t>[Solyak]</a:t>
            </a:r>
            <a:endParaRPr lang="en-US" dirty="0" smtClean="0"/>
          </a:p>
          <a:p>
            <a:pPr marL="342900" lvl="1" indent="-342900">
              <a:spcAft>
                <a:spcPts val="300"/>
              </a:spcAft>
              <a:buSzTx/>
            </a:pPr>
            <a:endParaRPr lang="en-US" dirty="0" smtClean="0"/>
          </a:p>
          <a:p>
            <a:pPr marL="342900" lvl="1" indent="-342900">
              <a:spcAft>
                <a:spcPts val="300"/>
              </a:spcAft>
              <a:buSzTx/>
            </a:pPr>
            <a:r>
              <a:rPr lang="en-US" dirty="0" smtClean="0"/>
              <a:t>Cryo-mechanical design </a:t>
            </a:r>
            <a:r>
              <a:rPr lang="en-US" sz="1900" i="1" dirty="0" smtClean="0">
                <a:solidFill>
                  <a:schemeClr val="accent5"/>
                </a:solidFill>
              </a:rPr>
              <a:t>[Peterson]</a:t>
            </a:r>
            <a:endParaRPr lang="en-US" sz="1900" i="1" dirty="0">
              <a:solidFill>
                <a:schemeClr val="accent5"/>
              </a:solidFill>
            </a:endParaRPr>
          </a:p>
          <a:p>
            <a:pPr marL="342900" indent="-342900">
              <a:buFont typeface="Arial" pitchFamily="34" charset="0"/>
              <a:buChar char="•"/>
            </a:pPr>
            <a:endParaRPr lang="en-US" dirty="0"/>
          </a:p>
          <a:p>
            <a:pPr marL="800100" lvl="1" indent="-342900"/>
            <a:endParaRPr lang="en-US" i="1" dirty="0" smtClean="0">
              <a:solidFill>
                <a:schemeClr val="accent5"/>
              </a:solidFill>
            </a:endParaRPr>
          </a:p>
          <a:p>
            <a:pPr marL="800100" lvl="1" indent="-342900"/>
            <a:endParaRPr lang="en-US" dirty="0"/>
          </a:p>
          <a:p>
            <a:pPr marL="800100" lvl="1" indent="-342900"/>
            <a:endParaRPr lang="en-US" sz="600" dirty="0" smtClean="0"/>
          </a:p>
        </p:txBody>
      </p:sp>
      <p:sp>
        <p:nvSpPr>
          <p:cNvPr id="7" name="Footer Placeholder 3"/>
          <p:cNvSpPr>
            <a:spLocks noGrp="1"/>
          </p:cNvSpPr>
          <p:nvPr>
            <p:ph type="ftr" sz="quarter" idx="4294967295"/>
          </p:nvPr>
        </p:nvSpPr>
        <p:spPr>
          <a:xfrm>
            <a:off x="597872" y="6553200"/>
            <a:ext cx="4126528" cy="314326"/>
          </a:xfrm>
          <a:prstGeom prst="rect">
            <a:avLst/>
          </a:prstGeom>
        </p:spPr>
        <p:txBody>
          <a:bodyPr/>
          <a:lstStyle/>
          <a:p>
            <a:r>
              <a:rPr lang="en-US" smtClean="0"/>
              <a:t>Ginsburg - LCLS-II 3.9 GHz Cryomodule PDR, 19 Nov 2015</a:t>
            </a:r>
            <a:endParaRPr lang="en-US" dirty="0"/>
          </a:p>
        </p:txBody>
      </p:sp>
      <p:sp>
        <p:nvSpPr>
          <p:cNvPr id="8" name="Slide Number Placeholder 5"/>
          <p:cNvSpPr>
            <a:spLocks noGrp="1"/>
          </p:cNvSpPr>
          <p:nvPr>
            <p:ph type="sldNum" sz="quarter" idx="4294967295"/>
          </p:nvPr>
        </p:nvSpPr>
        <p:spPr bwMode="auto">
          <a:xfrm>
            <a:off x="8566150" y="6318250"/>
            <a:ext cx="319088" cy="539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910502B-0AF4-49E3-9D53-4A26E5378B2C}" type="slidenum">
              <a:rPr lang="en-US" altLang="en-US"/>
              <a:pPr eaLnBrk="1" hangingPunct="1"/>
              <a:t>5</a:t>
            </a:fld>
            <a:endParaRPr lang="en-US" altLang="en-US"/>
          </a:p>
        </p:txBody>
      </p:sp>
    </p:spTree>
    <p:extLst>
      <p:ext uri="{BB962C8B-B14F-4D97-AF65-F5344CB8AC3E}">
        <p14:creationId xmlns:p14="http://schemas.microsoft.com/office/powerpoint/2010/main" val="3801834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6</a:t>
            </a:fld>
            <a:endParaRPr lang="en-US" dirty="0"/>
          </a:p>
        </p:txBody>
      </p:sp>
      <p:sp>
        <p:nvSpPr>
          <p:cNvPr id="3" name="Title 2"/>
          <p:cNvSpPr>
            <a:spLocks noGrp="1"/>
          </p:cNvSpPr>
          <p:nvPr>
            <p:ph type="title"/>
          </p:nvPr>
        </p:nvSpPr>
        <p:spPr/>
        <p:txBody>
          <a:bodyPr/>
          <a:lstStyle/>
          <a:p>
            <a:r>
              <a:rPr lang="en-US" dirty="0"/>
              <a:t>FNAL LCLS-II </a:t>
            </a:r>
            <a:r>
              <a:rPr lang="en-US" dirty="0" smtClean="0"/>
              <a:t>3.9 </a:t>
            </a:r>
            <a:r>
              <a:rPr lang="en-US" dirty="0"/>
              <a:t>GHz cryomodule team</a:t>
            </a:r>
          </a:p>
        </p:txBody>
      </p:sp>
      <p:sp>
        <p:nvSpPr>
          <p:cNvPr id="4" name="Footer Placeholder 3"/>
          <p:cNvSpPr>
            <a:spLocks noGrp="1"/>
          </p:cNvSpPr>
          <p:nvPr>
            <p:ph type="ftr" sz="quarter" idx="13"/>
          </p:nvPr>
        </p:nvSpPr>
        <p:spPr/>
        <p:txBody>
          <a:bodyPr/>
          <a:lstStyle/>
          <a:p>
            <a:r>
              <a:rPr lang="en-US" smtClean="0"/>
              <a:t>Ginsburg - LCLS-II 3.9 GHz Cryomodule PDR, 19 Nov 2015</a:t>
            </a:r>
            <a:endParaRPr lang="en-US" dirty="0"/>
          </a:p>
        </p:txBody>
      </p:sp>
      <p:pic>
        <p:nvPicPr>
          <p:cNvPr id="6" name="Content Placeholder 5"/>
          <p:cNvPicPr>
            <a:picLocks noGrp="1" noChangeAspect="1"/>
          </p:cNvPicPr>
          <p:nvPr>
            <p:ph sz="quarter" idx="14"/>
          </p:nvPr>
        </p:nvPicPr>
        <p:blipFill>
          <a:blip r:embed="rId2"/>
          <a:stretch>
            <a:fillRect/>
          </a:stretch>
        </p:blipFill>
        <p:spPr>
          <a:xfrm>
            <a:off x="692560" y="1243013"/>
            <a:ext cx="7638229" cy="5065712"/>
          </a:xfrm>
          <a:prstGeom prst="rect">
            <a:avLst/>
          </a:prstGeom>
        </p:spPr>
      </p:pic>
    </p:spTree>
    <p:extLst>
      <p:ext uri="{BB962C8B-B14F-4D97-AF65-F5344CB8AC3E}">
        <p14:creationId xmlns:p14="http://schemas.microsoft.com/office/powerpoint/2010/main" val="3154345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7</a:t>
            </a:fld>
            <a:endParaRPr lang="en-US" dirty="0"/>
          </a:p>
        </p:txBody>
      </p:sp>
      <p:sp>
        <p:nvSpPr>
          <p:cNvPr id="3" name="Title 2"/>
          <p:cNvSpPr>
            <a:spLocks noGrp="1"/>
          </p:cNvSpPr>
          <p:nvPr>
            <p:ph type="title"/>
          </p:nvPr>
        </p:nvSpPr>
        <p:spPr/>
        <p:txBody>
          <a:bodyPr/>
          <a:lstStyle/>
          <a:p>
            <a:endParaRPr lang="en-US"/>
          </a:p>
        </p:txBody>
      </p:sp>
      <p:sp>
        <p:nvSpPr>
          <p:cNvPr id="4" name="Footer Placeholder 3"/>
          <p:cNvSpPr>
            <a:spLocks noGrp="1"/>
          </p:cNvSpPr>
          <p:nvPr>
            <p:ph type="ftr" sz="quarter" idx="13"/>
          </p:nvPr>
        </p:nvSpPr>
        <p:spPr/>
        <p:txBody>
          <a:bodyPr/>
          <a:lstStyle/>
          <a:p>
            <a:r>
              <a:rPr lang="en-US" smtClean="0"/>
              <a:t>Ginsburg - LCLS-II 3.9 GHz Cryomodule PDR, 19 Nov 2015</a:t>
            </a:r>
            <a:endParaRPr lang="en-US" dirty="0"/>
          </a:p>
        </p:txBody>
      </p:sp>
      <p:sp>
        <p:nvSpPr>
          <p:cNvPr id="5" name="Content Placeholder 4"/>
          <p:cNvSpPr>
            <a:spLocks noGrp="1"/>
          </p:cNvSpPr>
          <p:nvPr>
            <p:ph sz="quarter" idx="14"/>
          </p:nvPr>
        </p:nvSpPr>
        <p:spPr>
          <a:xfrm>
            <a:off x="457200" y="2037144"/>
            <a:ext cx="8108950" cy="4271962"/>
          </a:xfrm>
        </p:spPr>
        <p:txBody>
          <a:bodyPr/>
          <a:lstStyle/>
          <a:p>
            <a:pPr algn="ctr"/>
            <a:r>
              <a:rPr lang="en-US" dirty="0" smtClean="0"/>
              <a:t>Four slides containing cost/schedule omitted</a:t>
            </a:r>
            <a:endParaRPr lang="en-US" dirty="0"/>
          </a:p>
        </p:txBody>
      </p:sp>
    </p:spTree>
    <p:extLst>
      <p:ext uri="{BB962C8B-B14F-4D97-AF65-F5344CB8AC3E}">
        <p14:creationId xmlns:p14="http://schemas.microsoft.com/office/powerpoint/2010/main" val="522364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FNAL Cryomodule Risks (in Risk Registry) (1/2)</a:t>
            </a:r>
            <a:endParaRPr lang="en-US" dirty="0"/>
          </a:p>
        </p:txBody>
      </p:sp>
      <p:sp>
        <p:nvSpPr>
          <p:cNvPr id="4" name="Slide Number Placeholder 3"/>
          <p:cNvSpPr>
            <a:spLocks noGrp="1"/>
          </p:cNvSpPr>
          <p:nvPr>
            <p:ph type="sldNum" sz="quarter" idx="4294967295"/>
          </p:nvPr>
        </p:nvSpPr>
        <p:spPr>
          <a:xfrm>
            <a:off x="8566150" y="6318250"/>
            <a:ext cx="319088" cy="539750"/>
          </a:xfrm>
          <a:prstGeom prst="rect">
            <a:avLst/>
          </a:prstGeom>
        </p:spPr>
        <p:txBody>
          <a:bodyPr/>
          <a:lstStyle/>
          <a:p>
            <a:pPr>
              <a:defRPr/>
            </a:pPr>
            <a:fld id="{916E5410-9907-4D1F-B8AB-BEE6983E57DE}" type="slidenum">
              <a:rPr lang="en-US" smtClean="0"/>
              <a:pPr>
                <a:defRPr/>
              </a:pPr>
              <a:t>8</a:t>
            </a:fld>
            <a:endParaRPr lang="en-US" dirty="0"/>
          </a:p>
        </p:txBody>
      </p:sp>
      <p:sp>
        <p:nvSpPr>
          <p:cNvPr id="8" name="Footer Placeholder 3"/>
          <p:cNvSpPr>
            <a:spLocks noGrp="1"/>
          </p:cNvSpPr>
          <p:nvPr>
            <p:ph type="ftr" sz="quarter" idx="4294967295"/>
          </p:nvPr>
        </p:nvSpPr>
        <p:spPr>
          <a:xfrm>
            <a:off x="597872" y="6553200"/>
            <a:ext cx="4126528" cy="314326"/>
          </a:xfrm>
          <a:prstGeom prst="rect">
            <a:avLst/>
          </a:prstGeom>
        </p:spPr>
        <p:txBody>
          <a:bodyPr/>
          <a:lstStyle/>
          <a:p>
            <a:r>
              <a:rPr lang="en-US" dirty="0" smtClean="0"/>
              <a:t>LCLS-II Director's Review Oct 2015 - Ginsburg</a:t>
            </a:r>
            <a:endParaRPr lang="en-US" dirty="0"/>
          </a:p>
        </p:txBody>
      </p:sp>
      <p:sp>
        <p:nvSpPr>
          <p:cNvPr id="11" name="Rectangle 10"/>
          <p:cNvSpPr/>
          <p:nvPr/>
        </p:nvSpPr>
        <p:spPr>
          <a:xfrm>
            <a:off x="1118987" y="1148862"/>
            <a:ext cx="1947672" cy="949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4"/>
          </p:nvPr>
        </p:nvSpPr>
        <p:spPr>
          <a:xfrm>
            <a:off x="272143" y="1243584"/>
            <a:ext cx="8654143" cy="5309616"/>
          </a:xfrm>
        </p:spPr>
        <p:txBody>
          <a:bodyPr>
            <a:normAutofit fontScale="62500" lnSpcReduction="20000"/>
          </a:bodyPr>
          <a:lstStyle/>
          <a:p>
            <a:pPr marL="228600" indent="-228600">
              <a:lnSpc>
                <a:spcPct val="130000"/>
              </a:lnSpc>
              <a:spcAft>
                <a:spcPts val="600"/>
              </a:spcAft>
              <a:buSzPct val="100000"/>
              <a:buFont typeface="Wingdings" panose="05000000000000000000" pitchFamily="2" charset="2"/>
              <a:buChar char="Ø"/>
            </a:pPr>
            <a:r>
              <a:rPr lang="en-US" sz="3200" b="1" dirty="0" smtClean="0"/>
              <a:t>CM/cavity performance/schedule </a:t>
            </a:r>
          </a:p>
          <a:p>
            <a:pPr marL="171450" indent="-171450">
              <a:lnSpc>
                <a:spcPct val="130000"/>
              </a:lnSpc>
              <a:spcAft>
                <a:spcPts val="600"/>
              </a:spcAft>
              <a:buFont typeface="Arial" panose="020B0604020202020204" pitchFamily="34" charset="0"/>
              <a:buChar char="•"/>
            </a:pPr>
            <a:r>
              <a:rPr lang="en-US" sz="2200" b="1" dirty="0" smtClean="0"/>
              <a:t>Cavities do not achieve/sustain Q0 performance; heat loads underestimated </a:t>
            </a:r>
            <a:r>
              <a:rPr lang="en-US" sz="1900" dirty="0" smtClean="0"/>
              <a:t>[LCLS.CryoMod-005,016</a:t>
            </a:r>
            <a:r>
              <a:rPr lang="en-US" sz="1900" dirty="0"/>
              <a:t>]</a:t>
            </a:r>
            <a:endParaRPr lang="en-US" sz="1900" dirty="0" smtClean="0"/>
          </a:p>
          <a:p>
            <a:pPr marL="457200" lvl="2" indent="0">
              <a:spcAft>
                <a:spcPts val="600"/>
              </a:spcAft>
              <a:buNone/>
            </a:pPr>
            <a:r>
              <a:rPr lang="en-US" sz="2200" b="1" dirty="0" smtClean="0"/>
              <a:t>Mitigation: Adequate testing; also see high-level </a:t>
            </a:r>
            <a:r>
              <a:rPr lang="en-US" sz="2200" b="1" dirty="0" err="1" smtClean="0"/>
              <a:t>cryo</a:t>
            </a:r>
            <a:r>
              <a:rPr lang="en-US" sz="2200" b="1" dirty="0" smtClean="0"/>
              <a:t> capacity management strategy</a:t>
            </a:r>
          </a:p>
          <a:p>
            <a:pPr marL="171450" indent="-171450">
              <a:lnSpc>
                <a:spcPct val="130000"/>
              </a:lnSpc>
              <a:spcAft>
                <a:spcPts val="600"/>
              </a:spcAft>
              <a:buFont typeface="Arial" panose="020B0604020202020204" pitchFamily="34" charset="0"/>
              <a:buChar char="•"/>
            </a:pPr>
            <a:r>
              <a:rPr lang="en-US" sz="2200" b="1" dirty="0" smtClean="0"/>
              <a:t>Prototype CM does </a:t>
            </a:r>
            <a:r>
              <a:rPr lang="en-US" sz="2200" b="1" dirty="0"/>
              <a:t>not meet </a:t>
            </a:r>
            <a:r>
              <a:rPr lang="en-US" sz="2200" b="1" dirty="0" smtClean="0"/>
              <a:t>specification; redesign/rework </a:t>
            </a:r>
            <a:r>
              <a:rPr lang="en-US" sz="2200" b="1" dirty="0" err="1" smtClean="0"/>
              <a:t>req’d</a:t>
            </a:r>
            <a:r>
              <a:rPr lang="en-US" sz="2200" b="1" dirty="0" smtClean="0"/>
              <a:t> </a:t>
            </a:r>
            <a:r>
              <a:rPr lang="en-US" sz="2200" b="1" dirty="0"/>
              <a:t>before </a:t>
            </a:r>
            <a:r>
              <a:rPr lang="en-US" sz="2200" b="1" dirty="0" smtClean="0"/>
              <a:t>prod </a:t>
            </a:r>
            <a:r>
              <a:rPr lang="en-US" sz="1900" dirty="0" smtClean="0"/>
              <a:t>[LCLS.CryoMod-014]</a:t>
            </a:r>
            <a:endParaRPr lang="en-US" sz="1900" dirty="0"/>
          </a:p>
          <a:p>
            <a:pPr marL="457200" lvl="2" indent="0">
              <a:lnSpc>
                <a:spcPct val="130000"/>
              </a:lnSpc>
              <a:spcAft>
                <a:spcPts val="600"/>
              </a:spcAft>
              <a:buNone/>
            </a:pPr>
            <a:r>
              <a:rPr lang="en-US" sz="2200" b="1" dirty="0" smtClean="0"/>
              <a:t>Mitigation: Provide </a:t>
            </a:r>
            <a:r>
              <a:rPr lang="en-US" sz="2200" b="1" dirty="0"/>
              <a:t>significant </a:t>
            </a:r>
            <a:r>
              <a:rPr lang="en-US" sz="2200" b="1" dirty="0" smtClean="0"/>
              <a:t>performance margin, build FNAL/JLab prototypes asap</a:t>
            </a:r>
            <a:endParaRPr lang="en-US" sz="2200" b="1" dirty="0"/>
          </a:p>
          <a:p>
            <a:pPr marL="171450" indent="-171450">
              <a:lnSpc>
                <a:spcPct val="130000"/>
              </a:lnSpc>
              <a:spcAft>
                <a:spcPts val="600"/>
              </a:spcAft>
              <a:buFont typeface="Arial" panose="020B0604020202020204" pitchFamily="34" charset="0"/>
              <a:buChar char="•"/>
            </a:pPr>
            <a:r>
              <a:rPr lang="en-US" sz="2200" b="1" dirty="0" smtClean="0"/>
              <a:t>Production CM </a:t>
            </a:r>
            <a:r>
              <a:rPr lang="en-US" sz="2200" b="1" dirty="0"/>
              <a:t>fails test in QC step, e.g. leak tests, after shipping, or in test at </a:t>
            </a:r>
            <a:r>
              <a:rPr lang="en-US" sz="2200" b="1" dirty="0" smtClean="0"/>
              <a:t>CMTF</a:t>
            </a:r>
            <a:r>
              <a:rPr lang="en-US" sz="2200" b="1" dirty="0"/>
              <a:t>,</a:t>
            </a:r>
            <a:r>
              <a:rPr lang="en-US" sz="2200" b="1" dirty="0" smtClean="0"/>
              <a:t> requiring </a:t>
            </a:r>
            <a:r>
              <a:rPr lang="en-US" sz="2200" b="1" dirty="0"/>
              <a:t>disassembly, repair, and reassembly and </a:t>
            </a:r>
            <a:r>
              <a:rPr lang="en-US" sz="2200" b="1" dirty="0" smtClean="0"/>
              <a:t>test </a:t>
            </a:r>
            <a:r>
              <a:rPr lang="en-US" sz="2000" dirty="0" smtClean="0"/>
              <a:t>[LCLS.CryoMod-001]</a:t>
            </a:r>
          </a:p>
          <a:p>
            <a:pPr marL="457200" lvl="2" indent="0">
              <a:lnSpc>
                <a:spcPct val="130000"/>
              </a:lnSpc>
              <a:spcAft>
                <a:spcPts val="600"/>
              </a:spcAft>
              <a:buSzTx/>
              <a:buNone/>
            </a:pPr>
            <a:r>
              <a:rPr lang="en-US" sz="2200" b="1" dirty="0"/>
              <a:t>Mitigation: </a:t>
            </a:r>
            <a:r>
              <a:rPr lang="en-US" sz="2200" b="1" dirty="0" smtClean="0"/>
              <a:t>Include prototype CM’s at FNAL/JLab; 1</a:t>
            </a:r>
            <a:r>
              <a:rPr lang="en-US" sz="2200" b="1" baseline="30000" dirty="0" smtClean="0"/>
              <a:t>st</a:t>
            </a:r>
            <a:r>
              <a:rPr lang="en-US" sz="2200" b="1" dirty="0" smtClean="0"/>
              <a:t> 3 production CM’s have longer </a:t>
            </a:r>
            <a:r>
              <a:rPr lang="en-US" sz="2200" b="1" dirty="0"/>
              <a:t>duration </a:t>
            </a:r>
            <a:r>
              <a:rPr lang="en-US" sz="2200" b="1" dirty="0" smtClean="0"/>
              <a:t>to </a:t>
            </a:r>
            <a:r>
              <a:rPr lang="en-US" sz="2200" b="1" dirty="0"/>
              <a:t>finalize </a:t>
            </a:r>
            <a:r>
              <a:rPr lang="en-US" sz="2200" b="1" dirty="0" smtClean="0"/>
              <a:t>assembly/QC procedures</a:t>
            </a:r>
          </a:p>
          <a:p>
            <a:pPr marL="171450" lvl="1" indent="-171450">
              <a:lnSpc>
                <a:spcPct val="130000"/>
              </a:lnSpc>
              <a:spcAft>
                <a:spcPts val="600"/>
              </a:spcAft>
              <a:buSzTx/>
            </a:pPr>
            <a:r>
              <a:rPr lang="en-US" sz="2200" b="1" dirty="0" smtClean="0"/>
              <a:t>Tunnel remanent mag </a:t>
            </a:r>
            <a:r>
              <a:rPr lang="en-US" sz="2200" b="1" dirty="0"/>
              <a:t>field </a:t>
            </a:r>
            <a:r>
              <a:rPr lang="en-US" sz="2200" b="1" dirty="0" smtClean="0"/>
              <a:t>too high; mag shielding inadequate </a:t>
            </a:r>
            <a:r>
              <a:rPr lang="en-US" sz="2200" b="1" dirty="0"/>
              <a:t>to maintain </a:t>
            </a:r>
            <a:r>
              <a:rPr lang="en-US" sz="2200" b="1" dirty="0" smtClean="0"/>
              <a:t>Q</a:t>
            </a:r>
            <a:r>
              <a:rPr lang="en-US" sz="2200" b="1" baseline="-25000" dirty="0" smtClean="0"/>
              <a:t>0</a:t>
            </a:r>
            <a:r>
              <a:rPr lang="en-US" sz="2200" b="1" dirty="0" smtClean="0"/>
              <a:t> </a:t>
            </a:r>
            <a:r>
              <a:rPr lang="en-US" sz="1900" dirty="0" smtClean="0"/>
              <a:t>[LCLS.CryoMod-019] </a:t>
            </a:r>
          </a:p>
          <a:p>
            <a:pPr lvl="1" indent="0">
              <a:lnSpc>
                <a:spcPct val="130000"/>
              </a:lnSpc>
              <a:spcAft>
                <a:spcPts val="600"/>
              </a:spcAft>
              <a:buNone/>
            </a:pPr>
            <a:r>
              <a:rPr lang="en-US" b="1" dirty="0" smtClean="0"/>
              <a:t>Mitigation: Compensation </a:t>
            </a:r>
            <a:r>
              <a:rPr lang="en-US" b="1" dirty="0"/>
              <a:t>magnetic coils </a:t>
            </a:r>
            <a:r>
              <a:rPr lang="en-US" b="1" dirty="0" smtClean="0"/>
              <a:t>on </a:t>
            </a:r>
            <a:r>
              <a:rPr lang="en-US" b="1" dirty="0"/>
              <a:t>each cryomodule will be included in </a:t>
            </a:r>
            <a:r>
              <a:rPr lang="en-US" b="1" dirty="0" smtClean="0"/>
              <a:t>baseline </a:t>
            </a:r>
            <a:endParaRPr lang="en-US" b="1" dirty="0"/>
          </a:p>
          <a:p>
            <a:pPr marL="171450" indent="-171450">
              <a:lnSpc>
                <a:spcPct val="130000"/>
              </a:lnSpc>
              <a:spcAft>
                <a:spcPts val="600"/>
              </a:spcAft>
              <a:buFont typeface="Arial" panose="020B0604020202020204" pitchFamily="34" charset="0"/>
              <a:buChar char="•"/>
            </a:pPr>
            <a:r>
              <a:rPr lang="en-US" sz="2200" b="1" dirty="0"/>
              <a:t>D</a:t>
            </a:r>
            <a:r>
              <a:rPr lang="en-US" sz="2200" b="1" dirty="0" smtClean="0"/>
              <a:t>uring transport FNAL-to-SLAC a CM </a:t>
            </a:r>
            <a:r>
              <a:rPr lang="en-US" sz="2200" b="1" dirty="0"/>
              <a:t>is </a:t>
            </a:r>
            <a:r>
              <a:rPr lang="en-US" sz="2200" b="1" dirty="0" smtClean="0"/>
              <a:t>damaged</a:t>
            </a:r>
            <a:r>
              <a:rPr lang="en-US" sz="2200" b="1" dirty="0"/>
              <a:t>, </a:t>
            </a:r>
            <a:r>
              <a:rPr lang="en-US" sz="2200" b="1" dirty="0" smtClean="0"/>
              <a:t>delaying CM delivery to SLAC </a:t>
            </a:r>
            <a:r>
              <a:rPr lang="en-US" sz="1900" dirty="0" smtClean="0"/>
              <a:t>[LCLS.CryoMod-010] </a:t>
            </a:r>
            <a:endParaRPr lang="en-US" sz="1900" b="1" dirty="0" smtClean="0"/>
          </a:p>
          <a:p>
            <a:pPr lvl="1" indent="0">
              <a:lnSpc>
                <a:spcPct val="130000"/>
              </a:lnSpc>
              <a:spcAft>
                <a:spcPts val="600"/>
              </a:spcAft>
              <a:buNone/>
            </a:pPr>
            <a:r>
              <a:rPr lang="en-US" b="1" dirty="0" smtClean="0"/>
              <a:t>Mitigation: Perform dry-runs under realistic conditions, investigate potential impacts, find alternate transport scheme(s)</a:t>
            </a:r>
          </a:p>
          <a:p>
            <a:pPr marL="171450" indent="-171450">
              <a:lnSpc>
                <a:spcPct val="130000"/>
              </a:lnSpc>
              <a:spcAft>
                <a:spcPts val="600"/>
              </a:spcAft>
              <a:buSzPct val="100000"/>
              <a:buFont typeface="Arial" pitchFamily="34" charset="0"/>
              <a:buChar char="•"/>
            </a:pPr>
            <a:r>
              <a:rPr lang="en-US" sz="2200" b="1" dirty="0"/>
              <a:t>Cryomodule </a:t>
            </a:r>
            <a:r>
              <a:rPr lang="en-US" sz="2200" b="1" dirty="0" smtClean="0"/>
              <a:t>production </a:t>
            </a:r>
            <a:r>
              <a:rPr lang="en-US" sz="2200" b="1" dirty="0"/>
              <a:t>rate cannot meet schedule, delaying CD4</a:t>
            </a:r>
            <a:r>
              <a:rPr lang="en-US" sz="2000" b="1" dirty="0"/>
              <a:t> </a:t>
            </a:r>
            <a:r>
              <a:rPr lang="en-US" sz="1900" dirty="0"/>
              <a:t>[LCLS.CryoMod-011]</a:t>
            </a:r>
          </a:p>
          <a:p>
            <a:pPr lvl="1" indent="0">
              <a:lnSpc>
                <a:spcPct val="130000"/>
              </a:lnSpc>
              <a:spcAft>
                <a:spcPts val="600"/>
              </a:spcAft>
              <a:buNone/>
            </a:pPr>
            <a:r>
              <a:rPr lang="en-US" b="1" dirty="0"/>
              <a:t>Mitigation: Prototype CM </a:t>
            </a:r>
            <a:r>
              <a:rPr lang="en-US" b="1" dirty="0" smtClean="0"/>
              <a:t>being </a:t>
            </a:r>
            <a:r>
              <a:rPr lang="en-US" b="1" dirty="0"/>
              <a:t>built by both partner </a:t>
            </a:r>
            <a:r>
              <a:rPr lang="en-US" b="1" dirty="0" smtClean="0"/>
              <a:t>labs </a:t>
            </a:r>
            <a:r>
              <a:rPr lang="en-US" b="1" dirty="0"/>
              <a:t>in FY15 </a:t>
            </a:r>
            <a:r>
              <a:rPr lang="en-US" b="1" dirty="0" smtClean="0"/>
              <a:t>for capability </a:t>
            </a:r>
            <a:r>
              <a:rPr lang="en-US" b="1" dirty="0"/>
              <a:t>and </a:t>
            </a:r>
            <a:r>
              <a:rPr lang="en-US" b="1" dirty="0" smtClean="0"/>
              <a:t>redundancy</a:t>
            </a:r>
            <a:endParaRPr lang="en-US" b="1" dirty="0"/>
          </a:p>
        </p:txBody>
      </p:sp>
    </p:spTree>
    <p:extLst>
      <p:ext uri="{BB962C8B-B14F-4D97-AF65-F5344CB8AC3E}">
        <p14:creationId xmlns:p14="http://schemas.microsoft.com/office/powerpoint/2010/main" val="3933030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9</a:t>
            </a:fld>
            <a:endParaRPr lang="en-US" dirty="0"/>
          </a:p>
        </p:txBody>
      </p:sp>
      <p:sp>
        <p:nvSpPr>
          <p:cNvPr id="3" name="Title 2"/>
          <p:cNvSpPr>
            <a:spLocks noGrp="1"/>
          </p:cNvSpPr>
          <p:nvPr>
            <p:ph type="title"/>
          </p:nvPr>
        </p:nvSpPr>
        <p:spPr/>
        <p:txBody>
          <a:bodyPr/>
          <a:lstStyle/>
          <a:p>
            <a:r>
              <a:rPr lang="en-US" dirty="0"/>
              <a:t>FNAL Cryomodule Risks (in Risk Registry) </a:t>
            </a:r>
            <a:r>
              <a:rPr lang="en-US" dirty="0" smtClean="0"/>
              <a:t>(2/2</a:t>
            </a:r>
            <a:r>
              <a:rPr lang="en-US" dirty="0"/>
              <a:t>)</a:t>
            </a:r>
          </a:p>
        </p:txBody>
      </p:sp>
      <p:sp>
        <p:nvSpPr>
          <p:cNvPr id="4" name="Footer Placeholder 3"/>
          <p:cNvSpPr>
            <a:spLocks noGrp="1"/>
          </p:cNvSpPr>
          <p:nvPr>
            <p:ph type="ftr" sz="quarter" idx="13"/>
          </p:nvPr>
        </p:nvSpPr>
        <p:spPr/>
        <p:txBody>
          <a:bodyPr/>
          <a:lstStyle/>
          <a:p>
            <a:r>
              <a:rPr lang="en-US" smtClean="0"/>
              <a:t>LCLS-II Director's Review Oct 2015 - Ginsburg</a:t>
            </a:r>
            <a:endParaRPr lang="en-US" dirty="0"/>
          </a:p>
        </p:txBody>
      </p:sp>
      <p:sp>
        <p:nvSpPr>
          <p:cNvPr id="5" name="Content Placeholder 4"/>
          <p:cNvSpPr>
            <a:spLocks noGrp="1"/>
          </p:cNvSpPr>
          <p:nvPr>
            <p:ph sz="quarter" idx="14"/>
          </p:nvPr>
        </p:nvSpPr>
        <p:spPr>
          <a:xfrm>
            <a:off x="274320" y="1243584"/>
            <a:ext cx="8610762" cy="5065522"/>
          </a:xfrm>
        </p:spPr>
        <p:txBody>
          <a:bodyPr>
            <a:normAutofit fontScale="77500" lnSpcReduction="20000"/>
          </a:bodyPr>
          <a:lstStyle/>
          <a:p>
            <a:pPr marL="228600" indent="-228600">
              <a:lnSpc>
                <a:spcPct val="130000"/>
              </a:lnSpc>
              <a:spcAft>
                <a:spcPts val="600"/>
              </a:spcAft>
              <a:buSzPct val="100000"/>
              <a:buFont typeface="Wingdings" panose="05000000000000000000" pitchFamily="2" charset="2"/>
              <a:buChar char="Ø"/>
            </a:pPr>
            <a:r>
              <a:rPr lang="en-US" sz="2600" b="1" dirty="0" smtClean="0"/>
              <a:t>Components performance/schedule</a:t>
            </a:r>
            <a:endParaRPr lang="en-US" sz="2600" b="1" dirty="0"/>
          </a:p>
          <a:p>
            <a:pPr marL="171450" indent="-171450">
              <a:lnSpc>
                <a:spcPct val="130000"/>
              </a:lnSpc>
              <a:spcAft>
                <a:spcPts val="600"/>
              </a:spcAft>
              <a:buFont typeface="Arial" panose="020B0604020202020204" pitchFamily="34" charset="0"/>
              <a:buChar char="•"/>
            </a:pPr>
            <a:r>
              <a:rPr lang="en-US" sz="1800" b="1" dirty="0" smtClean="0"/>
              <a:t>FPC’s have fab problems </a:t>
            </a:r>
            <a:r>
              <a:rPr lang="en-US" sz="1800" b="1" dirty="0"/>
              <a:t>and/or </a:t>
            </a:r>
            <a:r>
              <a:rPr lang="en-US" sz="1800" b="1" dirty="0" smtClean="0"/>
              <a:t>are delayed</a:t>
            </a:r>
            <a:r>
              <a:rPr lang="en-US" sz="1800" b="1" dirty="0"/>
              <a:t>; CM assembly delayed, </a:t>
            </a:r>
            <a:r>
              <a:rPr lang="en-US" sz="1800" b="1" dirty="0" smtClean="0"/>
              <a:t>causing cost/schedule growth </a:t>
            </a:r>
            <a:r>
              <a:rPr lang="en-US" sz="1500" dirty="0"/>
              <a:t>[</a:t>
            </a:r>
            <a:r>
              <a:rPr lang="en-US" sz="1500" dirty="0" smtClean="0"/>
              <a:t>LCLS.Linac-004]</a:t>
            </a:r>
            <a:endParaRPr lang="en-US" sz="1500" dirty="0"/>
          </a:p>
          <a:p>
            <a:pPr marL="457200" lvl="2" indent="0">
              <a:lnSpc>
                <a:spcPct val="130000"/>
              </a:lnSpc>
              <a:spcAft>
                <a:spcPts val="600"/>
              </a:spcAft>
              <a:buNone/>
            </a:pPr>
            <a:r>
              <a:rPr lang="en-US" sz="1800" b="1" dirty="0"/>
              <a:t>Mitigation: Vendor qualification, </a:t>
            </a:r>
            <a:r>
              <a:rPr lang="en-US" sz="1800" b="1" dirty="0" smtClean="0"/>
              <a:t>extensive </a:t>
            </a:r>
            <a:r>
              <a:rPr lang="en-US" sz="1800" b="1" dirty="0"/>
              <a:t>Q&amp;A during </a:t>
            </a:r>
            <a:r>
              <a:rPr lang="en-US" sz="1800" b="1" dirty="0" smtClean="0"/>
              <a:t>fabrication effort.  </a:t>
            </a:r>
            <a:r>
              <a:rPr lang="en-US" sz="1800" b="1" dirty="0"/>
              <a:t>Plan early </a:t>
            </a:r>
            <a:r>
              <a:rPr lang="en-US" sz="1800" b="1" dirty="0" smtClean="0"/>
              <a:t>delivery.</a:t>
            </a:r>
            <a:endParaRPr lang="en-US" sz="1800" b="1" dirty="0"/>
          </a:p>
          <a:p>
            <a:pPr marL="171450" indent="-171450">
              <a:buFont typeface="Arial" panose="020B0604020202020204" pitchFamily="34" charset="0"/>
              <a:buChar char="•"/>
            </a:pPr>
            <a:r>
              <a:rPr lang="en-US" sz="1800" b="1" dirty="0" smtClean="0"/>
              <a:t>FPCs </a:t>
            </a:r>
            <a:r>
              <a:rPr lang="en-US" sz="1800" b="1" dirty="0"/>
              <a:t>fail during </a:t>
            </a:r>
            <a:r>
              <a:rPr lang="en-US" sz="1800" b="1" dirty="0" smtClean="0"/>
              <a:t>CM </a:t>
            </a:r>
            <a:r>
              <a:rPr lang="en-US" sz="1800" b="1" dirty="0"/>
              <a:t>testing </a:t>
            </a:r>
            <a:r>
              <a:rPr lang="en-US" sz="1800" b="1" dirty="0" smtClean="0"/>
              <a:t>impacting CM production </a:t>
            </a:r>
            <a:r>
              <a:rPr lang="en-US" sz="1800" b="1" dirty="0"/>
              <a:t>schedule </a:t>
            </a:r>
            <a:r>
              <a:rPr lang="en-US" sz="1800" b="1" dirty="0" smtClean="0"/>
              <a:t>and increasing </a:t>
            </a:r>
            <a:r>
              <a:rPr lang="en-US" sz="1800" b="1" dirty="0"/>
              <a:t>cost to </a:t>
            </a:r>
            <a:r>
              <a:rPr lang="en-US" sz="1800" b="1" dirty="0" smtClean="0"/>
              <a:t>rework</a:t>
            </a:r>
            <a:r>
              <a:rPr lang="en-US" sz="2500" b="1" dirty="0" smtClean="0"/>
              <a:t> </a:t>
            </a:r>
            <a:r>
              <a:rPr lang="en-US" sz="1500" dirty="0" smtClean="0"/>
              <a:t>[LCLS.CryoMod-017]  </a:t>
            </a:r>
          </a:p>
          <a:p>
            <a:pPr marL="171450" indent="-171450">
              <a:buFont typeface="Arial" panose="020B0604020202020204" pitchFamily="34" charset="0"/>
              <a:buChar char="•"/>
            </a:pPr>
            <a:endParaRPr lang="en-US" sz="300" dirty="0" smtClean="0"/>
          </a:p>
          <a:p>
            <a:pPr lvl="1" indent="0">
              <a:buNone/>
            </a:pPr>
            <a:r>
              <a:rPr lang="en-US" sz="1800" b="1" dirty="0" smtClean="0"/>
              <a:t>Mitigation: Procure </a:t>
            </a:r>
            <a:r>
              <a:rPr lang="en-US" sz="1800" b="1" dirty="0"/>
              <a:t>SSAs </a:t>
            </a:r>
            <a:r>
              <a:rPr lang="en-US" sz="1800" b="1" dirty="0" smtClean="0"/>
              <a:t>for </a:t>
            </a:r>
            <a:r>
              <a:rPr lang="en-US" sz="1800" b="1" dirty="0"/>
              <a:t>CW </a:t>
            </a:r>
            <a:r>
              <a:rPr lang="en-US" sz="1800" b="1" dirty="0" smtClean="0"/>
              <a:t>testing; develop </a:t>
            </a:r>
            <a:r>
              <a:rPr lang="en-US" sz="1800" b="1" dirty="0"/>
              <a:t>CW FPC </a:t>
            </a:r>
            <a:r>
              <a:rPr lang="en-US" sz="1800" b="1" dirty="0" smtClean="0"/>
              <a:t>test </a:t>
            </a:r>
            <a:r>
              <a:rPr lang="en-US" sz="1800" b="1" dirty="0"/>
              <a:t>plan &amp;</a:t>
            </a:r>
            <a:r>
              <a:rPr lang="en-US" sz="1800" b="1" dirty="0" smtClean="0"/>
              <a:t> </a:t>
            </a:r>
            <a:r>
              <a:rPr lang="en-US" sz="1800" b="1" dirty="0"/>
              <a:t>procedure by </a:t>
            </a:r>
            <a:r>
              <a:rPr lang="en-US" sz="1800" b="1" dirty="0" smtClean="0"/>
              <a:t>Oct.2015</a:t>
            </a:r>
          </a:p>
          <a:p>
            <a:pPr lvl="1" indent="0">
              <a:buNone/>
            </a:pPr>
            <a:r>
              <a:rPr lang="en-US" sz="1500" b="1" dirty="0" smtClean="0"/>
              <a:t> </a:t>
            </a:r>
          </a:p>
          <a:p>
            <a:pPr marL="171450" indent="-171450">
              <a:lnSpc>
                <a:spcPct val="130000"/>
              </a:lnSpc>
              <a:spcAft>
                <a:spcPts val="600"/>
              </a:spcAft>
              <a:buSzPct val="100000"/>
              <a:buFont typeface="Arial" pitchFamily="34" charset="0"/>
              <a:buChar char="•"/>
            </a:pPr>
            <a:r>
              <a:rPr lang="en-US" sz="1800" b="1" dirty="0"/>
              <a:t>C</a:t>
            </a:r>
            <a:r>
              <a:rPr lang="en-US" sz="1800" b="1" dirty="0" smtClean="0"/>
              <a:t>avity tuner failures in prototype CM tests, tuner repair requires CM </a:t>
            </a:r>
            <a:r>
              <a:rPr lang="en-US" sz="1800" b="1" dirty="0" err="1" smtClean="0"/>
              <a:t>reass’y</a:t>
            </a:r>
            <a:r>
              <a:rPr lang="en-US" sz="1800" b="1" dirty="0" smtClean="0"/>
              <a:t> </a:t>
            </a:r>
            <a:r>
              <a:rPr lang="en-US" sz="1500" dirty="0" smtClean="0"/>
              <a:t>[LCLS.CryoMod-018] </a:t>
            </a:r>
            <a:endParaRPr lang="en-US" sz="1500" b="1" dirty="0"/>
          </a:p>
          <a:p>
            <a:pPr lvl="1" indent="0">
              <a:lnSpc>
                <a:spcPct val="130000"/>
              </a:lnSpc>
              <a:spcAft>
                <a:spcPts val="600"/>
              </a:spcAft>
              <a:buNone/>
            </a:pPr>
            <a:r>
              <a:rPr lang="en-US" sz="1800" b="1" dirty="0" smtClean="0"/>
              <a:t>Mitigation: implement accelerated </a:t>
            </a:r>
            <a:r>
              <a:rPr lang="en-US" sz="1800" b="1" dirty="0"/>
              <a:t>lifetime testing for </a:t>
            </a:r>
            <a:r>
              <a:rPr lang="en-US" sz="1800" b="1" dirty="0" smtClean="0"/>
              <a:t>tuner.  Include </a:t>
            </a:r>
            <a:r>
              <a:rPr lang="en-US" sz="1800" b="1" dirty="0"/>
              <a:t>tuner access ports in </a:t>
            </a:r>
            <a:r>
              <a:rPr lang="en-US" sz="1800" b="1" dirty="0" smtClean="0"/>
              <a:t>prototype CM </a:t>
            </a:r>
            <a:r>
              <a:rPr lang="en-US" sz="1800" b="1" dirty="0"/>
              <a:t>to permit in situ tuner </a:t>
            </a:r>
            <a:r>
              <a:rPr lang="en-US" sz="1800" b="1" dirty="0" smtClean="0"/>
              <a:t>replacement</a:t>
            </a:r>
          </a:p>
          <a:p>
            <a:pPr marL="628650" lvl="1" indent="-171450">
              <a:lnSpc>
                <a:spcPct val="130000"/>
              </a:lnSpc>
              <a:spcAft>
                <a:spcPts val="600"/>
              </a:spcAft>
            </a:pPr>
            <a:endParaRPr lang="en-US" sz="1200" b="1" dirty="0"/>
          </a:p>
          <a:p>
            <a:pPr marL="228600" indent="-228600">
              <a:lnSpc>
                <a:spcPct val="130000"/>
              </a:lnSpc>
              <a:spcAft>
                <a:spcPts val="600"/>
              </a:spcAft>
              <a:buSzPct val="100000"/>
              <a:buFont typeface="Wingdings" panose="05000000000000000000" pitchFamily="2" charset="2"/>
              <a:buChar char="Ø"/>
            </a:pPr>
            <a:r>
              <a:rPr lang="en-US" sz="2600" b="1" dirty="0"/>
              <a:t>Management</a:t>
            </a:r>
            <a:endParaRPr lang="en-US" sz="2000" b="1" dirty="0"/>
          </a:p>
          <a:p>
            <a:pPr marL="171450" indent="-171450">
              <a:lnSpc>
                <a:spcPct val="130000"/>
              </a:lnSpc>
              <a:spcAft>
                <a:spcPts val="600"/>
              </a:spcAft>
              <a:buFont typeface="Arial" panose="020B0604020202020204" pitchFamily="34" charset="0"/>
              <a:buChar char="•"/>
            </a:pPr>
            <a:r>
              <a:rPr lang="en-US" sz="1800" b="1" dirty="0" smtClean="0"/>
              <a:t>New: Niobium import to cavity fabricators incurs duties</a:t>
            </a:r>
          </a:p>
          <a:p>
            <a:pPr marL="171450" indent="-171450">
              <a:lnSpc>
                <a:spcPct val="130000"/>
              </a:lnSpc>
              <a:spcAft>
                <a:spcPts val="600"/>
              </a:spcAft>
              <a:buFont typeface="Arial" panose="020B0604020202020204" pitchFamily="34" charset="0"/>
              <a:buChar char="•"/>
            </a:pPr>
            <a:r>
              <a:rPr lang="en-US" sz="1800" b="1" dirty="0" smtClean="0"/>
              <a:t>FNAL’s </a:t>
            </a:r>
            <a:r>
              <a:rPr lang="en-US" sz="1800" b="1" dirty="0"/>
              <a:t>two ongoing SRF based efforts, LCLS II and PIP II (R&amp;D stage), interfere</a:t>
            </a:r>
            <a:r>
              <a:rPr lang="en-US" sz="2000" b="1" dirty="0"/>
              <a:t> </a:t>
            </a:r>
            <a:r>
              <a:rPr lang="en-US" sz="1500" dirty="0" smtClean="0"/>
              <a:t>[LCLS.PM-011]</a:t>
            </a:r>
            <a:endParaRPr lang="en-US" sz="1500" dirty="0"/>
          </a:p>
          <a:p>
            <a:pPr lvl="1" indent="-342900">
              <a:spcAft>
                <a:spcPts val="600"/>
              </a:spcAft>
              <a:buNone/>
            </a:pPr>
            <a:r>
              <a:rPr lang="en-US" sz="1900" dirty="0"/>
              <a:t>	</a:t>
            </a:r>
            <a:r>
              <a:rPr lang="en-US" sz="1800" b="1" dirty="0"/>
              <a:t>Mitigation: LCLS II </a:t>
            </a:r>
            <a:r>
              <a:rPr lang="en-US" sz="1800" b="1" dirty="0" smtClean="0"/>
              <a:t>is </a:t>
            </a:r>
            <a:r>
              <a:rPr lang="en-US" sz="1800" b="1" dirty="0"/>
              <a:t>Fermilab’s highest priority; </a:t>
            </a:r>
            <a:r>
              <a:rPr lang="en-US" sz="1800" b="1" dirty="0" smtClean="0"/>
              <a:t>FNAL/SRF creating </a:t>
            </a:r>
            <a:r>
              <a:rPr lang="en-US" sz="1800" b="1" dirty="0"/>
              <a:t>facility and skills redundancy; monitor </a:t>
            </a:r>
            <a:r>
              <a:rPr lang="en-US" sz="1800" b="1" dirty="0" smtClean="0"/>
              <a:t>resource allocation continually</a:t>
            </a:r>
            <a:endParaRPr lang="en-US" sz="1800" b="1" dirty="0"/>
          </a:p>
          <a:p>
            <a:pPr marL="342900" indent="-342900">
              <a:lnSpc>
                <a:spcPct val="130000"/>
              </a:lnSpc>
              <a:spcAft>
                <a:spcPts val="600"/>
              </a:spcAft>
              <a:buSzPct val="100000"/>
              <a:buFont typeface="Arial" pitchFamily="34" charset="0"/>
              <a:buChar char="•"/>
            </a:pPr>
            <a:endParaRPr lang="en-US" dirty="0"/>
          </a:p>
          <a:p>
            <a:endParaRPr lang="en-US" dirty="0"/>
          </a:p>
        </p:txBody>
      </p:sp>
    </p:spTree>
    <p:extLst>
      <p:ext uri="{BB962C8B-B14F-4D97-AF65-F5344CB8AC3E}">
        <p14:creationId xmlns:p14="http://schemas.microsoft.com/office/powerpoint/2010/main" val="16826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5875">
          <a:solidFill>
            <a:srgbClr val="0070C0"/>
          </a:solidFill>
          <a:headEnd type="triangle"/>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Design_Milestone_Review">
  <a:themeElements>
    <a:clrScheme name="Custom 4">
      <a:dk1>
        <a:srgbClr val="A4001D"/>
      </a:dk1>
      <a:lt1>
        <a:sysClr val="window" lastClr="FFFFFF"/>
      </a:lt1>
      <a:dk2>
        <a:srgbClr val="E17000"/>
      </a:dk2>
      <a:lt2>
        <a:srgbClr val="000000"/>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A9D493809D8440A73C4154716CC209" ma:contentTypeVersion="9" ma:contentTypeDescription="Create a new document." ma:contentTypeScope="" ma:versionID="92dda910f6fb6ef5d48c49804839c4a4">
  <xsd:schema xmlns:xsd="http://www.w3.org/2001/XMLSchema" xmlns:xs="http://www.w3.org/2001/XMLSchema" xmlns:p="http://schemas.microsoft.com/office/2006/metadata/properties" xmlns:ns2="f5d975f2-272d-43b7-a43d-337ed3c571bd" targetNamespace="http://schemas.microsoft.com/office/2006/metadata/properties" ma:root="true" ma:fieldsID="fa1147da16d0696f045b3bacf36184c8" ns2:_="">
    <xsd:import namespace="f5d975f2-272d-43b7-a43d-337ed3c571bd"/>
    <xsd:element name="properties">
      <xsd:complexType>
        <xsd:sequence>
          <xsd:element name="documentManagement">
            <xsd:complexType>
              <xsd:all>
                <xsd:element ref="ns2:Plenary_x0020_Agenda_x0020_Ses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d975f2-272d-43b7-a43d-337ed3c571bd" elementFormDefault="qualified">
    <xsd:import namespace="http://schemas.microsoft.com/office/2006/documentManagement/types"/>
    <xsd:import namespace="http://schemas.microsoft.com/office/infopath/2007/PartnerControls"/>
    <xsd:element name="Plenary_x0020_Agenda_x0020_Session" ma:index="8" nillable="true" ma:displayName="Agenda Session" ma:description="Select the plenary agend session where this will be presented" ma:list="{A0E5F691-0B11-4711-B7A9-825E9DB75858}" ma:internalName="Plenary_x0020_Agenda_x0020_Session"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lenary_x0020_Agenda_x0020_Session xmlns="f5d975f2-272d-43b7-a43d-337ed3c571bd" xsi:nil="true"/>
  </documentManagement>
</p:properties>
</file>

<file path=customXml/itemProps1.xml><?xml version="1.0" encoding="utf-8"?>
<ds:datastoreItem xmlns:ds="http://schemas.openxmlformats.org/officeDocument/2006/customXml" ds:itemID="{42D086A5-3ACF-47E9-B8C3-25D8A5B218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d975f2-272d-43b7-a43d-337ed3c571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E3F1C6-E643-4597-BD68-C599B5629ADE}">
  <ds:schemaRefs>
    <ds:schemaRef ds:uri="http://schemas.microsoft.com/sharepoint/v3/contenttype/forms"/>
  </ds:schemaRefs>
</ds:datastoreItem>
</file>

<file path=customXml/itemProps3.xml><?xml version="1.0" encoding="utf-8"?>
<ds:datastoreItem xmlns:ds="http://schemas.openxmlformats.org/officeDocument/2006/customXml" ds:itemID="{DC1B16AA-9221-46AE-B700-523442ABDABD}">
  <ds:schemaRefs>
    <ds:schemaRef ds:uri="http://purl.org/dc/dcmitype/"/>
    <ds:schemaRef ds:uri="http://purl.org/dc/terms/"/>
    <ds:schemaRef ds:uri="f5d975f2-272d-43b7-a43d-337ed3c571bd"/>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110314</TotalTime>
  <Words>1857</Words>
  <Application>Microsoft Office PowerPoint</Application>
  <PresentationFormat>On-screen Show (4:3)</PresentationFormat>
  <Paragraphs>302</Paragraphs>
  <Slides>17</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ＭＳ Ｐゴシック</vt:lpstr>
      <vt:lpstr>Arial</vt:lpstr>
      <vt:lpstr>Times New Roman</vt:lpstr>
      <vt:lpstr>Wingdings</vt:lpstr>
      <vt:lpstr>Blank</vt:lpstr>
      <vt:lpstr>Design_Milestone_Review</vt:lpstr>
      <vt:lpstr>LCLS-II 3.9 GHz Cryomodule PDR</vt:lpstr>
      <vt:lpstr>Review Committee</vt:lpstr>
      <vt:lpstr>Outline: 3.9 GHz Cryomodule Project</vt:lpstr>
      <vt:lpstr>Fermilab cryomodules: lead-in to LCLS-II</vt:lpstr>
      <vt:lpstr>XFEL CM Modifications for LCLS-II (components/CM)</vt:lpstr>
      <vt:lpstr>FNAL LCLS-II 3.9 GHz cryomodule team</vt:lpstr>
      <vt:lpstr>PowerPoint Presentation</vt:lpstr>
      <vt:lpstr>FNAL Cryomodule Risks (in Risk Registry) (1/2)</vt:lpstr>
      <vt:lpstr>FNAL Cryomodule Risks (in Risk Registry) (2/2)</vt:lpstr>
      <vt:lpstr>Past Reviews (1/2) – 1.3 GHz CM and/or 3.9 GHz CM</vt:lpstr>
      <vt:lpstr>Past Reviews (2/2)  – 1.3 GHz CM and/or 3.9 GHz CM</vt:lpstr>
      <vt:lpstr>Review recommendations for 3.9 GHz CM</vt:lpstr>
      <vt:lpstr>LCLS-II 3.9 GHz CM PDR Committee Charge</vt:lpstr>
      <vt:lpstr>Design Review Definitions (LCLSII-1.1-QA-0009-R0)</vt:lpstr>
      <vt:lpstr>For this review</vt:lpstr>
      <vt:lpstr>Review Agenda</vt:lpstr>
      <vt:lpstr>Conclusions</vt:lpstr>
    </vt:vector>
  </TitlesOfParts>
  <Company>SLAC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LCLS-II ‘your title’</dc:title>
  <dc:creator>Peterson</dc:creator>
  <cp:lastModifiedBy>Camille M. Ginsburg x3901 14149N</cp:lastModifiedBy>
  <cp:revision>2624</cp:revision>
  <cp:lastPrinted>2015-05-06T17:12:00Z</cp:lastPrinted>
  <dcterms:created xsi:type="dcterms:W3CDTF">2009-11-23T23:38:17Z</dcterms:created>
  <dcterms:modified xsi:type="dcterms:W3CDTF">2015-11-20T17:03:34Z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0x010100AEA9D493809D8440A73C4154716CC209</vt:lpwstr>
  </property>
  <property fmtid="{D5CDD505-2E9C-101B-9397-08002B2CF9AE}" pid="3" name="DocType">
    <vt:lpwstr>Presentation</vt:lpwstr>
  </property>
  <property fmtid="{D5CDD505-2E9C-101B-9397-08002B2CF9AE}" pid="4" name="Plenary Agenda Item">
    <vt:lpwstr>7</vt:lpwstr>
  </property>
  <property fmtid="{D5CDD505-2E9C-101B-9397-08002B2CF9AE}" pid="5" name="Formatting Updated">
    <vt:lpwstr>true</vt:lpwstr>
  </property>
  <property fmtid="{D5CDD505-2E9C-101B-9397-08002B2CF9AE}" pid="6" name="Plenary Agenda">
    <vt:lpwstr>8</vt:lpwstr>
  </property>
  <property fmtid="{D5CDD505-2E9C-101B-9397-08002B2CF9AE}" pid="7" name="Order">
    <vt:r8>3300</vt:r8>
  </property>
  <property fmtid="{D5CDD505-2E9C-101B-9397-08002B2CF9AE}" pid="8" name="xd_ProgID">
    <vt:lpwstr/>
  </property>
  <property fmtid="{D5CDD505-2E9C-101B-9397-08002B2CF9AE}" pid="9" name="_CopySource">
    <vt:lpwstr>https://slacspace.slac.stanford.edu/sites/reviews/lclsii/LCLS-II_DR_Aug2014/Presentations/Peterson-LCLS-II-CryomoduleDesign-20Aug2014.pptx</vt:lpwstr>
  </property>
  <property fmtid="{D5CDD505-2E9C-101B-9397-08002B2CF9AE}" pid="10" name="TemplateUrl">
    <vt:lpwstr/>
  </property>
  <property fmtid="{D5CDD505-2E9C-101B-9397-08002B2CF9AE}" pid="11" name="_SourceUrl">
    <vt:lpwstr/>
  </property>
  <property fmtid="{D5CDD505-2E9C-101B-9397-08002B2CF9AE}" pid="12" name="_SharedFileIndex">
    <vt:lpwstr/>
  </property>
</Properties>
</file>