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98" r:id="rId4"/>
  </p:sldMasterIdLst>
  <p:notesMasterIdLst>
    <p:notesMasterId r:id="rId20"/>
  </p:notesMasterIdLst>
  <p:handoutMasterIdLst>
    <p:handoutMasterId r:id="rId21"/>
  </p:handoutMasterIdLst>
  <p:sldIdLst>
    <p:sldId id="577" r:id="rId5"/>
    <p:sldId id="597" r:id="rId6"/>
    <p:sldId id="612" r:id="rId7"/>
    <p:sldId id="599" r:id="rId8"/>
    <p:sldId id="588" r:id="rId9"/>
    <p:sldId id="600" r:id="rId10"/>
    <p:sldId id="601" r:id="rId11"/>
    <p:sldId id="607" r:id="rId12"/>
    <p:sldId id="608" r:id="rId13"/>
    <p:sldId id="602" r:id="rId14"/>
    <p:sldId id="603" r:id="rId15"/>
    <p:sldId id="604" r:id="rId16"/>
    <p:sldId id="605" r:id="rId17"/>
    <p:sldId id="609" r:id="rId18"/>
    <p:sldId id="591" r:id="rId19"/>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110"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110"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110"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110"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110" charset="-128"/>
        <a:cs typeface="+mn-cs"/>
      </a:defRPr>
    </a:lvl5pPr>
    <a:lvl6pPr marL="2286000" algn="l" defTabSz="914400" rtl="0" eaLnBrk="1" latinLnBrk="0" hangingPunct="1">
      <a:defRPr kern="1200">
        <a:solidFill>
          <a:schemeClr val="tx1"/>
        </a:solidFill>
        <a:latin typeface="Arial" pitchFamily="34" charset="0"/>
        <a:ea typeface="ＭＳ Ｐゴシック" pitchFamily="-110" charset="-128"/>
        <a:cs typeface="+mn-cs"/>
      </a:defRPr>
    </a:lvl6pPr>
    <a:lvl7pPr marL="2743200" algn="l" defTabSz="914400" rtl="0" eaLnBrk="1" latinLnBrk="0" hangingPunct="1">
      <a:defRPr kern="1200">
        <a:solidFill>
          <a:schemeClr val="tx1"/>
        </a:solidFill>
        <a:latin typeface="Arial" pitchFamily="34" charset="0"/>
        <a:ea typeface="ＭＳ Ｐゴシック" pitchFamily="-110" charset="-128"/>
        <a:cs typeface="+mn-cs"/>
      </a:defRPr>
    </a:lvl7pPr>
    <a:lvl8pPr marL="3200400" algn="l" defTabSz="914400" rtl="0" eaLnBrk="1" latinLnBrk="0" hangingPunct="1">
      <a:defRPr kern="1200">
        <a:solidFill>
          <a:schemeClr val="tx1"/>
        </a:solidFill>
        <a:latin typeface="Arial" pitchFamily="34" charset="0"/>
        <a:ea typeface="ＭＳ Ｐゴシック" pitchFamily="-110" charset="-128"/>
        <a:cs typeface="+mn-cs"/>
      </a:defRPr>
    </a:lvl8pPr>
    <a:lvl9pPr marL="3657600" algn="l" defTabSz="914400" rtl="0" eaLnBrk="1" latinLnBrk="0" hangingPunct="1">
      <a:defRPr kern="1200">
        <a:solidFill>
          <a:schemeClr val="tx1"/>
        </a:solidFill>
        <a:latin typeface="Arial" pitchFamily="34"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CC99"/>
    <a:srgbClr val="9D3431"/>
    <a:srgbClr val="FFFFCC"/>
    <a:srgbClr val="FF9966"/>
    <a:srgbClr val="008000"/>
    <a:srgbClr val="669900"/>
    <a:srgbClr val="FF00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3" autoAdjust="0"/>
    <p:restoredTop sz="95021" autoAdjust="0"/>
  </p:normalViewPr>
  <p:slideViewPr>
    <p:cSldViewPr snapToGrid="0">
      <p:cViewPr>
        <p:scale>
          <a:sx n="70" d="100"/>
          <a:sy n="70" d="100"/>
        </p:scale>
        <p:origin x="-294"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0" d="100"/>
          <a:sy n="80" d="100"/>
        </p:scale>
        <p:origin x="-3498" y="-7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1442" name="Rectangle 2"/>
          <p:cNvSpPr>
            <a:spLocks noGrp="1" noChangeArrowheads="1"/>
          </p:cNvSpPr>
          <p:nvPr>
            <p:ph type="hdr" sz="quarter"/>
          </p:nvPr>
        </p:nvSpPr>
        <p:spPr bwMode="auto">
          <a:xfrm>
            <a:off x="1" y="0"/>
            <a:ext cx="3027466" cy="464503"/>
          </a:xfrm>
          <a:prstGeom prst="rect">
            <a:avLst/>
          </a:prstGeom>
          <a:noFill/>
          <a:ln w="9525">
            <a:noFill/>
            <a:miter lim="800000"/>
            <a:headEnd/>
            <a:tailEnd/>
          </a:ln>
          <a:effectLst/>
        </p:spPr>
        <p:txBody>
          <a:bodyPr vert="horz" wrap="square" lIns="91189" tIns="45594" rIns="91189" bIns="45594"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701443" name="Rectangle 3"/>
          <p:cNvSpPr>
            <a:spLocks noGrp="1" noChangeArrowheads="1"/>
          </p:cNvSpPr>
          <p:nvPr>
            <p:ph type="dt" sz="quarter" idx="1"/>
          </p:nvPr>
        </p:nvSpPr>
        <p:spPr bwMode="auto">
          <a:xfrm>
            <a:off x="3955953" y="0"/>
            <a:ext cx="3027466" cy="464503"/>
          </a:xfrm>
          <a:prstGeom prst="rect">
            <a:avLst/>
          </a:prstGeom>
          <a:noFill/>
          <a:ln w="9525">
            <a:noFill/>
            <a:miter lim="800000"/>
            <a:headEnd/>
            <a:tailEnd/>
          </a:ln>
          <a:effectLst/>
        </p:spPr>
        <p:txBody>
          <a:bodyPr vert="horz" wrap="square" lIns="91189" tIns="45594" rIns="91189" bIns="45594"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701444" name="Rectangle 4"/>
          <p:cNvSpPr>
            <a:spLocks noGrp="1" noChangeArrowheads="1"/>
          </p:cNvSpPr>
          <p:nvPr>
            <p:ph type="ftr" sz="quarter" idx="2"/>
          </p:nvPr>
        </p:nvSpPr>
        <p:spPr bwMode="auto">
          <a:xfrm>
            <a:off x="1" y="8817612"/>
            <a:ext cx="3027466" cy="464503"/>
          </a:xfrm>
          <a:prstGeom prst="rect">
            <a:avLst/>
          </a:prstGeom>
          <a:noFill/>
          <a:ln w="9525">
            <a:noFill/>
            <a:miter lim="800000"/>
            <a:headEnd/>
            <a:tailEnd/>
          </a:ln>
          <a:effectLst/>
        </p:spPr>
        <p:txBody>
          <a:bodyPr vert="horz" wrap="square" lIns="91189" tIns="45594" rIns="91189" bIns="45594"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701445" name="Rectangle 5"/>
          <p:cNvSpPr>
            <a:spLocks noGrp="1" noChangeArrowheads="1"/>
          </p:cNvSpPr>
          <p:nvPr>
            <p:ph type="sldNum" sz="quarter" idx="3"/>
          </p:nvPr>
        </p:nvSpPr>
        <p:spPr bwMode="auto">
          <a:xfrm>
            <a:off x="3955953" y="8817612"/>
            <a:ext cx="3027466" cy="464503"/>
          </a:xfrm>
          <a:prstGeom prst="rect">
            <a:avLst/>
          </a:prstGeom>
          <a:noFill/>
          <a:ln w="9525">
            <a:noFill/>
            <a:miter lim="800000"/>
            <a:headEnd/>
            <a:tailEnd/>
          </a:ln>
          <a:effectLst/>
        </p:spPr>
        <p:txBody>
          <a:bodyPr vert="horz" wrap="square" lIns="91189" tIns="45594" rIns="91189" bIns="45594" numCol="1" anchor="b" anchorCtr="0" compatLnSpc="1">
            <a:prstTxWarp prst="textNoShape">
              <a:avLst/>
            </a:prstTxWarp>
          </a:bodyPr>
          <a:lstStyle>
            <a:lvl1pPr algn="r">
              <a:defRPr sz="1200">
                <a:latin typeface="Arial" pitchFamily="34" charset="0"/>
              </a:defRPr>
            </a:lvl1pPr>
          </a:lstStyle>
          <a:p>
            <a:pPr>
              <a:defRPr/>
            </a:pPr>
            <a:fld id="{E8226311-62EA-456F-8B76-9220A4C1A652}" type="slidenum">
              <a:rPr lang="en-US"/>
              <a:pPr>
                <a:defRPr/>
              </a:pPr>
              <a:t>‹#›</a:t>
            </a:fld>
            <a:endParaRPr lang="en-US"/>
          </a:p>
        </p:txBody>
      </p:sp>
    </p:spTree>
    <p:extLst>
      <p:ext uri="{BB962C8B-B14F-4D97-AF65-F5344CB8AC3E}">
        <p14:creationId xmlns:p14="http://schemas.microsoft.com/office/powerpoint/2010/main" val="3757807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7466" cy="462917"/>
          </a:xfrm>
          <a:prstGeom prst="rect">
            <a:avLst/>
          </a:prstGeom>
          <a:noFill/>
          <a:ln w="9525">
            <a:noFill/>
            <a:miter lim="800000"/>
            <a:headEnd/>
            <a:tailEnd/>
          </a:ln>
          <a:effectLst/>
        </p:spPr>
        <p:txBody>
          <a:bodyPr vert="horz" wrap="square" lIns="92916" tIns="46458" rIns="92916" bIns="46458" numCol="1" anchor="t" anchorCtr="0" compatLnSpc="1">
            <a:prstTxWarp prst="textNoShape">
              <a:avLst/>
            </a:prstTxWarp>
          </a:bodyPr>
          <a:lstStyle>
            <a:lvl1pPr defTabSz="929627">
              <a:defRPr sz="1300">
                <a:latin typeface="Arial" charset="0"/>
                <a:ea typeface="+mn-ea"/>
              </a:defRPr>
            </a:lvl1pPr>
          </a:lstStyle>
          <a:p>
            <a:pPr>
              <a:defRPr/>
            </a:pPr>
            <a:endParaRPr lang="en-US"/>
          </a:p>
        </p:txBody>
      </p:sp>
      <p:sp>
        <p:nvSpPr>
          <p:cNvPr id="4099" name="Rectangle 3"/>
          <p:cNvSpPr>
            <a:spLocks noGrp="1" noChangeArrowheads="1"/>
          </p:cNvSpPr>
          <p:nvPr>
            <p:ph type="dt" idx="1"/>
          </p:nvPr>
        </p:nvSpPr>
        <p:spPr bwMode="auto">
          <a:xfrm>
            <a:off x="3955953" y="0"/>
            <a:ext cx="3027466" cy="462917"/>
          </a:xfrm>
          <a:prstGeom prst="rect">
            <a:avLst/>
          </a:prstGeom>
          <a:noFill/>
          <a:ln w="9525">
            <a:noFill/>
            <a:miter lim="800000"/>
            <a:headEnd/>
            <a:tailEnd/>
          </a:ln>
          <a:effectLst/>
        </p:spPr>
        <p:txBody>
          <a:bodyPr vert="horz" wrap="square" lIns="92916" tIns="46458" rIns="92916" bIns="46458" numCol="1" anchor="t" anchorCtr="0" compatLnSpc="1">
            <a:prstTxWarp prst="textNoShape">
              <a:avLst/>
            </a:prstTxWarp>
          </a:bodyPr>
          <a:lstStyle>
            <a:lvl1pPr algn="r" defTabSz="929627">
              <a:defRPr sz="1300">
                <a:latin typeface="Arial" charset="0"/>
                <a:ea typeface="+mn-ea"/>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9133" y="4410392"/>
            <a:ext cx="5586735" cy="4175763"/>
          </a:xfrm>
          <a:prstGeom prst="rect">
            <a:avLst/>
          </a:prstGeom>
          <a:noFill/>
          <a:ln w="9525">
            <a:noFill/>
            <a:miter lim="800000"/>
            <a:headEnd/>
            <a:tailEnd/>
          </a:ln>
          <a:effectLst/>
        </p:spPr>
        <p:txBody>
          <a:bodyPr vert="horz" wrap="square" lIns="92916" tIns="46458" rIns="92916" bIns="4645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19198"/>
            <a:ext cx="3027466" cy="462917"/>
          </a:xfrm>
          <a:prstGeom prst="rect">
            <a:avLst/>
          </a:prstGeom>
          <a:noFill/>
          <a:ln w="9525">
            <a:noFill/>
            <a:miter lim="800000"/>
            <a:headEnd/>
            <a:tailEnd/>
          </a:ln>
          <a:effectLst/>
        </p:spPr>
        <p:txBody>
          <a:bodyPr vert="horz" wrap="square" lIns="92916" tIns="46458" rIns="92916" bIns="46458" numCol="1" anchor="b" anchorCtr="0" compatLnSpc="1">
            <a:prstTxWarp prst="textNoShape">
              <a:avLst/>
            </a:prstTxWarp>
          </a:bodyPr>
          <a:lstStyle>
            <a:lvl1pPr defTabSz="929627">
              <a:defRPr sz="1300">
                <a:latin typeface="Arial" charset="0"/>
                <a:ea typeface="+mn-ea"/>
              </a:defRPr>
            </a:lvl1pPr>
          </a:lstStyle>
          <a:p>
            <a:pPr>
              <a:defRPr/>
            </a:pPr>
            <a:endParaRPr lang="en-US"/>
          </a:p>
        </p:txBody>
      </p:sp>
      <p:sp>
        <p:nvSpPr>
          <p:cNvPr id="4103" name="Rectangle 7"/>
          <p:cNvSpPr>
            <a:spLocks noGrp="1" noChangeArrowheads="1"/>
          </p:cNvSpPr>
          <p:nvPr>
            <p:ph type="sldNum" sz="quarter" idx="5"/>
          </p:nvPr>
        </p:nvSpPr>
        <p:spPr bwMode="auto">
          <a:xfrm>
            <a:off x="3955953" y="8819198"/>
            <a:ext cx="3027466" cy="462917"/>
          </a:xfrm>
          <a:prstGeom prst="rect">
            <a:avLst/>
          </a:prstGeom>
          <a:noFill/>
          <a:ln w="9525">
            <a:noFill/>
            <a:miter lim="800000"/>
            <a:headEnd/>
            <a:tailEnd/>
          </a:ln>
          <a:effectLst/>
        </p:spPr>
        <p:txBody>
          <a:bodyPr vert="horz" wrap="square" lIns="92916" tIns="46458" rIns="92916" bIns="46458" numCol="1" anchor="b" anchorCtr="0" compatLnSpc="1">
            <a:prstTxWarp prst="textNoShape">
              <a:avLst/>
            </a:prstTxWarp>
          </a:bodyPr>
          <a:lstStyle>
            <a:lvl1pPr algn="r" defTabSz="929627">
              <a:defRPr sz="1300">
                <a:latin typeface="Arial" pitchFamily="34" charset="0"/>
              </a:defRPr>
            </a:lvl1pPr>
          </a:lstStyle>
          <a:p>
            <a:pPr>
              <a:defRPr/>
            </a:pPr>
            <a:fld id="{8C1C09D7-2034-4A7F-959F-75165A7C71A3}" type="slidenum">
              <a:rPr lang="en-US"/>
              <a:pPr>
                <a:defRPr/>
              </a:pPr>
              <a:t>‹#›</a:t>
            </a:fld>
            <a:endParaRPr lang="en-US"/>
          </a:p>
        </p:txBody>
      </p:sp>
    </p:spTree>
    <p:extLst>
      <p:ext uri="{BB962C8B-B14F-4D97-AF65-F5344CB8AC3E}">
        <p14:creationId xmlns:p14="http://schemas.microsoft.com/office/powerpoint/2010/main" val="25353175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a:t>
            </a:fld>
            <a:endParaRPr lang="en-US"/>
          </a:p>
        </p:txBody>
      </p:sp>
    </p:spTree>
    <p:extLst>
      <p:ext uri="{BB962C8B-B14F-4D97-AF65-F5344CB8AC3E}">
        <p14:creationId xmlns:p14="http://schemas.microsoft.com/office/powerpoint/2010/main" val="3934169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imple Title 01">
    <p:spTree>
      <p:nvGrpSpPr>
        <p:cNvPr id="1" name=""/>
        <p:cNvGrpSpPr/>
        <p:nvPr/>
      </p:nvGrpSpPr>
      <p:grpSpPr>
        <a:xfrm>
          <a:off x="0" y="0"/>
          <a:ext cx="0" cy="0"/>
          <a:chOff x="0" y="0"/>
          <a:chExt cx="0" cy="0"/>
        </a:xfrm>
      </p:grpSpPr>
      <p:pic>
        <p:nvPicPr>
          <p:cNvPr id="1026" name="Picture 2" descr="C:\Users\bronwynb\Desktop\Branding\divider_template_backg#5330.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1" cy="6858000"/>
          </a:xfrm>
          <a:prstGeom prst="rect">
            <a:avLst/>
          </a:prstGeom>
          <a:noFill/>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8400" y="6196866"/>
            <a:ext cx="3147290" cy="914400"/>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7128" y="6096000"/>
            <a:ext cx="2765528" cy="1005840"/>
          </a:xfrm>
          <a:prstGeom prst="rect">
            <a:avLst/>
          </a:prstGeom>
        </p:spPr>
      </p:pic>
      <p:sp>
        <p:nvSpPr>
          <p:cNvPr id="2" name="Title 1"/>
          <p:cNvSpPr>
            <a:spLocks noGrp="1"/>
          </p:cNvSpPr>
          <p:nvPr>
            <p:ph type="ctrTitle"/>
          </p:nvPr>
        </p:nvSpPr>
        <p:spPr>
          <a:xfrm>
            <a:off x="557213" y="536575"/>
            <a:ext cx="8008937" cy="2246313"/>
          </a:xfrm>
        </p:spPr>
        <p:txBody>
          <a:bodyPr anchor="b" anchorCtr="0">
            <a:noAutofit/>
          </a:bodyPr>
          <a:lstStyle>
            <a:lvl1pPr>
              <a:defRPr sz="4300" b="1">
                <a:solidFill>
                  <a:schemeClr val="bg2"/>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067050" y="3646170"/>
            <a:ext cx="5480050" cy="2187702"/>
          </a:xfrm>
        </p:spPr>
        <p:txBody>
          <a:bodyPr>
            <a:noAutofit/>
          </a:bodyPr>
          <a:lstStyle>
            <a:lvl1pPr marL="0" indent="0" algn="l">
              <a:lnSpc>
                <a:spcPct val="110000"/>
              </a:lnSpc>
              <a:buNone/>
              <a:defRPr sz="1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smtClean="0"/>
          </a:p>
        </p:txBody>
      </p:sp>
      <p:sp>
        <p:nvSpPr>
          <p:cNvPr id="15" name="Text Placeholder 14"/>
          <p:cNvSpPr>
            <a:spLocks noGrp="1"/>
          </p:cNvSpPr>
          <p:nvPr>
            <p:ph type="body" sz="quarter" idx="11" hasCustomPrompt="1"/>
          </p:nvPr>
        </p:nvSpPr>
        <p:spPr>
          <a:xfrm>
            <a:off x="557213" y="2755011"/>
            <a:ext cx="8008937" cy="635889"/>
          </a:xfrm>
        </p:spPr>
        <p:txBody>
          <a:bodyPr>
            <a:noAutofit/>
          </a:bodyPr>
          <a:lstStyle>
            <a:lvl1pPr>
              <a:lnSpc>
                <a:spcPct val="100000"/>
              </a:lnSpc>
              <a:defRPr sz="3600" b="0">
                <a:solidFill>
                  <a:schemeClr val="bg2"/>
                </a:solidFill>
                <a:latin typeface="Arial" pitchFamily="34" charset="0"/>
                <a:cs typeface="Arial" pitchFamily="34" charset="0"/>
              </a:defRPr>
            </a:lvl1pPr>
          </a:lstStyle>
          <a:p>
            <a:pPr lvl="0"/>
            <a:r>
              <a:rPr lang="en-CA" dirty="0" smtClean="0"/>
              <a:t>Click to edit Master subtitle style</a:t>
            </a:r>
          </a:p>
        </p:txBody>
      </p:sp>
      <p:pic>
        <p:nvPicPr>
          <p:cNvPr id="12" name="Picture 2" descr="C:\Documents and Settings\mcdunn\Desktop\LBNL_Full_Logo_Final.gif"/>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629276" y="6196062"/>
            <a:ext cx="584812" cy="500014"/>
          </a:xfrm>
          <a:prstGeom prst="rect">
            <a:avLst/>
          </a:prstGeom>
          <a:noFill/>
        </p:spPr>
      </p:pic>
      <p:pic>
        <p:nvPicPr>
          <p:cNvPr id="2050" name="Picture 2" descr="C:\Users\boyce\Documents\fermilab_wd100.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0" y="6222893"/>
            <a:ext cx="9525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boyce\Documents\jlab_wd100.jp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499847" y="6230571"/>
            <a:ext cx="952500" cy="3143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boyce\Documents\lclsII_banner_v01_wd565.jp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8049" y="79409"/>
            <a:ext cx="6137377" cy="1270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751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l="-1" r="10163"/>
          <a:stretch/>
        </p:blipFill>
        <p:spPr>
          <a:xfrm>
            <a:off x="19" y="934932"/>
            <a:ext cx="8597715" cy="223346"/>
          </a:xfrm>
          <a:prstGeom prst="rect">
            <a:avLst/>
          </a:prstGeom>
        </p:spPr>
      </p:pic>
      <p:sp>
        <p:nvSpPr>
          <p:cNvPr id="8" name="Slide Number Placeholder 7"/>
          <p:cNvSpPr>
            <a:spLocks noGrp="1"/>
          </p:cNvSpPr>
          <p:nvPr>
            <p:ph type="sldNum" sz="quarter" idx="11"/>
          </p:nvPr>
        </p:nvSpPr>
        <p:spPr/>
        <p:txBody>
          <a:bodyPr/>
          <a:lstStyle>
            <a:lvl1pPr>
              <a:defRPr sz="1000"/>
            </a:lvl1p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2" name="Footer Placeholder 11"/>
          <p:cNvSpPr>
            <a:spLocks noGrp="1"/>
          </p:cNvSpPr>
          <p:nvPr>
            <p:ph type="ftr" sz="quarter" idx="13"/>
          </p:nvPr>
        </p:nvSpPr>
        <p:spPr/>
        <p:txBody>
          <a:bodyPr/>
          <a:lstStyle/>
          <a:p>
            <a:r>
              <a:rPr lang="en-US" dirty="0" smtClean="0"/>
              <a:t>Jay Theilacker, LCLS-II Cryogenic System PDR &amp; ISR, August 13-15, 2014</a:t>
            </a:r>
            <a:endParaRPr lang="en-US" dirty="0"/>
          </a:p>
        </p:txBody>
      </p:sp>
      <p:sp>
        <p:nvSpPr>
          <p:cNvPr id="16" name="Content Placeholder 15"/>
          <p:cNvSpPr>
            <a:spLocks noGrp="1"/>
          </p:cNvSpPr>
          <p:nvPr>
            <p:ph sz="quarter" idx="14"/>
          </p:nvPr>
        </p:nvSpPr>
        <p:spPr>
          <a:xfrm>
            <a:off x="446088" y="1670050"/>
            <a:ext cx="8108950" cy="4648200"/>
          </a:xfrm>
        </p:spPr>
        <p:txBody>
          <a:bodyPr/>
          <a:lstStyle>
            <a:lvl1pPr>
              <a:buClr>
                <a:srgbClr val="981E32"/>
              </a:buClr>
              <a:defRPr/>
            </a:lvl1pPr>
            <a:lvl2pPr>
              <a:buClr>
                <a:srgbClr val="981E32"/>
              </a:buClr>
              <a:defRPr/>
            </a:lvl2pPr>
            <a:lvl3pPr>
              <a:buClr>
                <a:srgbClr val="981E32"/>
              </a:buClr>
              <a:defRPr/>
            </a:lvl3pPr>
            <a:lvl4pPr>
              <a:buClr>
                <a:srgbClr val="981E32"/>
              </a:buClr>
              <a:defRPr/>
            </a:lvl4pPr>
            <a:lvl5pPr>
              <a:buClr>
                <a:srgbClr val="981E3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lvl1pPr>
              <a:defRPr sz="1000"/>
            </a:lvl1p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2" name="Footer Placeholder 11"/>
          <p:cNvSpPr>
            <a:spLocks noGrp="1"/>
          </p:cNvSpPr>
          <p:nvPr>
            <p:ph type="ftr" sz="quarter" idx="13"/>
          </p:nvPr>
        </p:nvSpPr>
        <p:spPr/>
        <p:txBody>
          <a:bodyPr/>
          <a:lstStyle/>
          <a:p>
            <a:r>
              <a:rPr lang="en-US" dirty="0" smtClean="0"/>
              <a:t>Jay Theilacker, LCLS-II Cryogenic System PDR &amp; ISR, August 13-15, 2014</a:t>
            </a:r>
            <a:endParaRPr lang="en-US" dirty="0"/>
          </a:p>
        </p:txBody>
      </p: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line head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lvl1pPr>
              <a:defRPr sz="1000"/>
            </a:lvl1p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2" name="Footer Placeholder 11"/>
          <p:cNvSpPr>
            <a:spLocks noGrp="1"/>
          </p:cNvSpPr>
          <p:nvPr>
            <p:ph type="ftr" sz="quarter" idx="13"/>
          </p:nvPr>
        </p:nvSpPr>
        <p:spPr/>
        <p:txBody>
          <a:bodyPr/>
          <a:lstStyle/>
          <a:p>
            <a:r>
              <a:rPr lang="en-US" dirty="0" smtClean="0"/>
              <a:t>Jay Theilacker, LCLS-II Cryogenic System PDR &amp; ISR, August 13-15, 2014</a:t>
            </a:r>
            <a:endParaRPr lang="en-US" dirty="0"/>
          </a:p>
        </p:txBody>
      </p:sp>
      <p:sp>
        <p:nvSpPr>
          <p:cNvPr id="5" name="Picture Placeholder 4"/>
          <p:cNvSpPr>
            <a:spLocks noGrp="1"/>
          </p:cNvSpPr>
          <p:nvPr>
            <p:ph type="pic" sz="quarter" idx="15"/>
          </p:nvPr>
        </p:nvSpPr>
        <p:spPr>
          <a:xfrm>
            <a:off x="3646488" y="1723840"/>
            <a:ext cx="2442340" cy="2224216"/>
          </a:xfrm>
        </p:spPr>
        <p:txBody>
          <a:bodyPr/>
          <a:lstStyle/>
          <a:p>
            <a:r>
              <a:rPr lang="en-US" smtClean="0"/>
              <a:t>Click icon to add picture</a:t>
            </a:r>
            <a:endParaRPr lang="en-CA" dirty="0"/>
          </a:p>
        </p:txBody>
      </p:sp>
      <p:sp>
        <p:nvSpPr>
          <p:cNvPr id="11" name="Picture Placeholder 4"/>
          <p:cNvSpPr>
            <a:spLocks noGrp="1"/>
          </p:cNvSpPr>
          <p:nvPr>
            <p:ph type="pic" sz="quarter" idx="16"/>
          </p:nvPr>
        </p:nvSpPr>
        <p:spPr>
          <a:xfrm>
            <a:off x="3646488" y="4094034"/>
            <a:ext cx="2442340" cy="2224216"/>
          </a:xfrm>
        </p:spPr>
        <p:txBody>
          <a:bodyPr/>
          <a:lstStyle/>
          <a:p>
            <a:r>
              <a:rPr lang="en-US" smtClean="0"/>
              <a:t>Click icon to add picture</a:t>
            </a:r>
            <a:endParaRPr lang="en-CA" dirty="0"/>
          </a:p>
        </p:txBody>
      </p:sp>
      <p:sp>
        <p:nvSpPr>
          <p:cNvPr id="13" name="Picture Placeholder 4"/>
          <p:cNvSpPr>
            <a:spLocks noGrp="1"/>
          </p:cNvSpPr>
          <p:nvPr>
            <p:ph type="pic" sz="quarter" idx="17"/>
          </p:nvPr>
        </p:nvSpPr>
        <p:spPr>
          <a:xfrm>
            <a:off x="6242954" y="1723840"/>
            <a:ext cx="2442340" cy="4594410"/>
          </a:xfrm>
        </p:spPr>
        <p:txBody>
          <a:bodyPr/>
          <a:lstStyle/>
          <a:p>
            <a:r>
              <a:rPr lang="en-US" smtClean="0"/>
              <a:t>Click icon to add picture</a:t>
            </a:r>
            <a:endParaRPr lang="en-CA" dirty="0"/>
          </a:p>
        </p:txBody>
      </p:sp>
      <p:sp>
        <p:nvSpPr>
          <p:cNvPr id="3" name="Content Placeholder 2"/>
          <p:cNvSpPr>
            <a:spLocks noGrp="1"/>
          </p:cNvSpPr>
          <p:nvPr>
            <p:ph sz="quarter" idx="18"/>
          </p:nvPr>
        </p:nvSpPr>
        <p:spPr>
          <a:xfrm>
            <a:off x="446088" y="1670050"/>
            <a:ext cx="3013075"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26696461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Chart on righ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lvl1pPr>
              <a:defRPr sz="1000"/>
            </a:lvl1p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2" name="Footer Placeholder 11"/>
          <p:cNvSpPr>
            <a:spLocks noGrp="1"/>
          </p:cNvSpPr>
          <p:nvPr>
            <p:ph type="ftr" sz="quarter" idx="13"/>
          </p:nvPr>
        </p:nvSpPr>
        <p:spPr/>
        <p:txBody>
          <a:bodyPr/>
          <a:lstStyle/>
          <a:p>
            <a:r>
              <a:rPr lang="en-US" dirty="0" smtClean="0"/>
              <a:t>Jay Theilacker, LCLS-II Cryogenic System PDR &amp; ISR, August 13-15, 2014</a:t>
            </a:r>
            <a:endParaRPr lang="en-US" dirty="0"/>
          </a:p>
        </p:txBody>
      </p:sp>
      <p:sp>
        <p:nvSpPr>
          <p:cNvPr id="3" name="Chart Placeholder 2"/>
          <p:cNvSpPr>
            <a:spLocks noGrp="1"/>
          </p:cNvSpPr>
          <p:nvPr>
            <p:ph type="chart" sz="quarter" idx="15"/>
          </p:nvPr>
        </p:nvSpPr>
        <p:spPr>
          <a:xfrm>
            <a:off x="6007100" y="1670050"/>
            <a:ext cx="2667000" cy="4648200"/>
          </a:xfrm>
        </p:spPr>
        <p:txBody>
          <a:bodyPr/>
          <a:lstStyle/>
          <a:p>
            <a:r>
              <a:rPr lang="en-US" smtClean="0"/>
              <a:t>Click icon to add chart</a:t>
            </a:r>
            <a:endParaRPr lang="en-CA" dirty="0"/>
          </a:p>
        </p:txBody>
      </p:sp>
      <p:sp>
        <p:nvSpPr>
          <p:cNvPr id="5" name="Content Placeholder 4"/>
          <p:cNvSpPr>
            <a:spLocks noGrp="1"/>
          </p:cNvSpPr>
          <p:nvPr>
            <p:ph sz="quarter" idx="16"/>
          </p:nvPr>
        </p:nvSpPr>
        <p:spPr>
          <a:xfrm>
            <a:off x="446088" y="1670050"/>
            <a:ext cx="5484812"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595472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1822" y="129091"/>
            <a:ext cx="8103570" cy="753033"/>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45473" y="1667866"/>
            <a:ext cx="8109919" cy="4650384"/>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5472" y="6543674"/>
            <a:ext cx="4126528" cy="314326"/>
          </a:xfrm>
          <a:prstGeom prst="rect">
            <a:avLst/>
          </a:prstGeom>
        </p:spPr>
        <p:txBody>
          <a:bodyPr vert="horz" lIns="0" tIns="0" rIns="0" bIns="0" rtlCol="0" anchor="t" anchorCtr="0"/>
          <a:lstStyle>
            <a:lvl1pPr algn="l">
              <a:defRPr sz="700">
                <a:solidFill>
                  <a:schemeClr val="bg2"/>
                </a:solidFill>
                <a:latin typeface="Arial" pitchFamily="34" charset="0"/>
                <a:cs typeface="Arial" pitchFamily="34" charset="0"/>
              </a:defRPr>
            </a:lvl1pPr>
          </a:lstStyle>
          <a:p>
            <a:r>
              <a:rPr lang="en-US" dirty="0" smtClean="0"/>
              <a:t>Jay Theilacker, LCLS-II Cryogenic System PDR &amp; ISR, August 13-15, 2014</a:t>
            </a:r>
            <a:endParaRPr lang="en-US" dirty="0"/>
          </a:p>
        </p:txBody>
      </p:sp>
      <p:sp>
        <p:nvSpPr>
          <p:cNvPr id="6" name="Slide Number Placeholder 5"/>
          <p:cNvSpPr>
            <a:spLocks noGrp="1"/>
          </p:cNvSpPr>
          <p:nvPr>
            <p:ph type="sldNum" sz="quarter" idx="4"/>
          </p:nvPr>
        </p:nvSpPr>
        <p:spPr>
          <a:xfrm>
            <a:off x="8566150" y="6318251"/>
            <a:ext cx="318932" cy="539750"/>
          </a:xfrm>
          <a:prstGeom prst="rect">
            <a:avLst/>
          </a:prstGeom>
        </p:spPr>
        <p:txBody>
          <a:bodyPr vert="horz" lIns="72000" tIns="57600" rIns="72000" bIns="45720" rtlCol="0" anchor="ctr"/>
          <a:lstStyle>
            <a:lvl1pPr algn="l">
              <a:defRPr sz="800" b="0">
                <a:solidFill>
                  <a:schemeClr val="bg2"/>
                </a:solidFill>
                <a:latin typeface="Arial" pitchFamily="34" charset="0"/>
                <a:cs typeface="Arial" pitchFamily="34" charset="0"/>
              </a:defRPr>
            </a:lvl1pPr>
          </a:lstStyle>
          <a:p>
            <a:fld id="{5BD36294-2849-48A8-8531-5354CF3095D2}" type="slidenum">
              <a:rPr lang="en-US" smtClean="0"/>
              <a:pPr/>
              <a:t>‹#›</a:t>
            </a:fld>
            <a:endParaRPr lang="en-US" dirty="0"/>
          </a:p>
        </p:txBody>
      </p:sp>
    </p:spTree>
    <p:extLst>
      <p:ext uri="{BB962C8B-B14F-4D97-AF65-F5344CB8AC3E}">
        <p14:creationId xmlns:p14="http://schemas.microsoft.com/office/powerpoint/2010/main" val="481531331"/>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Lst>
  <p:timing>
    <p:tnLst>
      <p:par>
        <p:cTn id="1" dur="indefinite" restart="never" nodeType="tmRoot"/>
      </p:par>
    </p:tnLst>
  </p:timing>
  <p:hf hdr="0" dt="0"/>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0" indent="0" algn="l" defTabSz="914400" rtl="0" eaLnBrk="1" latinLnBrk="0" hangingPunct="1">
        <a:lnSpc>
          <a:spcPct val="120000"/>
        </a:lnSpc>
        <a:spcBef>
          <a:spcPts val="0"/>
        </a:spcBef>
        <a:spcAft>
          <a:spcPts val="300"/>
        </a:spcAft>
        <a:buClr>
          <a:schemeClr val="tx1"/>
        </a:buClr>
        <a:buFont typeface="Arial" pitchFamily="34" charset="0"/>
        <a:buNone/>
        <a:defRPr sz="2000" b="0" kern="1200" baseline="0">
          <a:solidFill>
            <a:schemeClr val="bg2"/>
          </a:solidFill>
          <a:latin typeface="Arial" pitchFamily="34" charset="0"/>
          <a:ea typeface="+mn-ea"/>
          <a:cs typeface="Arial" pitchFamily="34" charset="0"/>
        </a:defRPr>
      </a:lvl1pPr>
      <a:lvl2pPr marL="180000" indent="-180000" algn="l" defTabSz="914400" rtl="0" eaLnBrk="1" latinLnBrk="0" hangingPunct="1">
        <a:lnSpc>
          <a:spcPct val="120000"/>
        </a:lnSpc>
        <a:spcBef>
          <a:spcPts val="800"/>
        </a:spcBef>
        <a:spcAft>
          <a:spcPts val="0"/>
        </a:spcAft>
        <a:buClr>
          <a:schemeClr val="tx1"/>
        </a:buClr>
        <a:buSzPct val="100000"/>
        <a:buFont typeface="Arial" pitchFamily="34" charset="0"/>
        <a:buChar char="•"/>
        <a:defRPr sz="1800" kern="1200">
          <a:solidFill>
            <a:schemeClr val="bg2"/>
          </a:solidFill>
          <a:latin typeface="Arial" pitchFamily="34" charset="0"/>
          <a:ea typeface="+mn-ea"/>
          <a:cs typeface="Arial" pitchFamily="34" charset="0"/>
        </a:defRPr>
      </a:lvl2pPr>
      <a:lvl3pPr marL="504000" indent="-180000" algn="l" defTabSz="914400" rtl="0" eaLnBrk="1" latinLnBrk="0" hangingPunct="1">
        <a:lnSpc>
          <a:spcPct val="120000"/>
        </a:lnSpc>
        <a:spcBef>
          <a:spcPts val="0"/>
        </a:spcBef>
        <a:buClr>
          <a:schemeClr val="tx1"/>
        </a:buClr>
        <a:buSzPct val="100000"/>
        <a:buFont typeface="Arial" pitchFamily="34" charset="0"/>
        <a:buChar char="-"/>
        <a:defRPr sz="1800" kern="1200">
          <a:solidFill>
            <a:schemeClr val="bg2"/>
          </a:solidFill>
          <a:latin typeface="Arial" pitchFamily="34" charset="0"/>
          <a:ea typeface="+mn-ea"/>
          <a:cs typeface="Arial" pitchFamily="34" charset="0"/>
        </a:defRPr>
      </a:lvl3pPr>
      <a:lvl4pPr marL="828000" indent="-180000" algn="l" defTabSz="914400" rtl="0" eaLnBrk="1" latinLnBrk="0" hangingPunct="1">
        <a:lnSpc>
          <a:spcPct val="120000"/>
        </a:lnSpc>
        <a:spcBef>
          <a:spcPts val="0"/>
        </a:spcBef>
        <a:buClr>
          <a:schemeClr val="tx1"/>
        </a:buClr>
        <a:buSzPct val="100000"/>
        <a:buFont typeface="Arial" pitchFamily="34" charset="0"/>
        <a:buChar char="•"/>
        <a:defRPr sz="1800" kern="1200">
          <a:solidFill>
            <a:schemeClr val="bg2"/>
          </a:solidFill>
          <a:latin typeface="Arial" pitchFamily="34" charset="0"/>
          <a:ea typeface="+mn-ea"/>
          <a:cs typeface="Arial" pitchFamily="34" charset="0"/>
        </a:defRPr>
      </a:lvl4pPr>
      <a:lvl5pPr marL="1152000" indent="-180000" algn="l" defTabSz="914400" rtl="0" eaLnBrk="1" latinLnBrk="0" hangingPunct="1">
        <a:lnSpc>
          <a:spcPct val="120000"/>
        </a:lnSpc>
        <a:spcBef>
          <a:spcPts val="0"/>
        </a:spcBef>
        <a:buClr>
          <a:schemeClr val="tx1"/>
        </a:buClr>
        <a:buSzPct val="100000"/>
        <a:buFont typeface="Arial" pitchFamily="34" charset="0"/>
        <a:buChar char="-"/>
        <a:defRPr sz="18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slac.stanford.edu/sites/pub/Publications/Lab_Electrical_Safety_T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esh-docdb.fnal.gov/cgi-bin/ShowDocument?docid=378" TargetMode="External"/><Relationship Id="rId4" Type="http://schemas.openxmlformats.org/officeDocument/2006/relationships/hyperlink" Target="http://esh-docdb.fnal.gov/cgi-bin/ShowDocument?docid=37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cs.slac.stanford.edu/sites/pub/Publications/Cryomodule_Seismic_Design_Criteria.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slac.stanford.edu/sites/pub/Publications/Engineering_Failure_Analysis_Procedure.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docs.slac.stanford.edu/sites/pub/Publications/CDS_What_if_Analysis.pdf" TargetMode="External"/><Relationship Id="rId4" Type="http://schemas.openxmlformats.org/officeDocument/2006/relationships/hyperlink" Target="https://docs.slac.stanford.edu/sites/pub/Publications/CDS_and%20_Cryomodule_Failure_Mode_and_Effect_Analysi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cweb01p.fnal.gov:7002/tc/webclient?argument=A_aV0GR56MVi_C&amp;TC_file=redirs/viewdataset&amp;filename=CM_vac_relief_20150507.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lacspace.slac.stanford.edu/sites/lcls/lcls-2/wd/Engineering%20Notes/Forms/AllItems.aspx" TargetMode="External"/><Relationship Id="rId4" Type="http://schemas.openxmlformats.org/officeDocument/2006/relationships/hyperlink" Target="https://slacspace.slac.stanford.edu/sites/lcls/lcls-2/wd/pm/Forms/AllItems.asp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sh-docdb.fnal.gov/cgi-bin/ShowDocument?docid=528" TargetMode="External"/><Relationship Id="rId13" Type="http://schemas.openxmlformats.org/officeDocument/2006/relationships/hyperlink" Target="http://esh-docdb.fnal.gov/cgi-bin/ShowDocument?docid=357" TargetMode="External"/><Relationship Id="rId3" Type="http://schemas.openxmlformats.org/officeDocument/2006/relationships/hyperlink" Target="http://esh-docdb.fnal.gov/cgi-bin/ShowDocument?docid=362" TargetMode="External"/><Relationship Id="rId7" Type="http://schemas.openxmlformats.org/officeDocument/2006/relationships/hyperlink" Target="http://esh-docdb.fnal.gov/cgi-bin/ShowDocument?docid=387" TargetMode="External"/><Relationship Id="rId12" Type="http://schemas.openxmlformats.org/officeDocument/2006/relationships/hyperlink" Target="http://esh-docdb.fnal.gov/cgi-bin/ShowDocument?docid=37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esh-docdb.fnal.gov/cgi-bin/ShowDocument?docid=607" TargetMode="External"/><Relationship Id="rId11" Type="http://schemas.openxmlformats.org/officeDocument/2006/relationships/hyperlink" Target="http://esh-docdb.fnal.gov/cgi-bin/ShowDocument?docid=378" TargetMode="External"/><Relationship Id="rId5" Type="http://schemas.openxmlformats.org/officeDocument/2006/relationships/hyperlink" Target="http://esh-docdb.fnal.gov/cgi-bin/ShowDocument?docid=373" TargetMode="External"/><Relationship Id="rId10" Type="http://schemas.openxmlformats.org/officeDocument/2006/relationships/hyperlink" Target="http://esh-docdb.fnal.gov/cgi-bin/ShowDocument?docid=541" TargetMode="External"/><Relationship Id="rId4" Type="http://schemas.openxmlformats.org/officeDocument/2006/relationships/hyperlink" Target="http://esh-docdb.fnal.gov/cgi-bin/ShowDocument?docid=1097" TargetMode="External"/><Relationship Id="rId9" Type="http://schemas.openxmlformats.org/officeDocument/2006/relationships/hyperlink" Target="http://esh-docdb.fnal.gov/cgi-bin/ShowDocument?docid=375"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slac.stanford.edu/sites/pub/Publications/Pressure%20System%20Requirements%20per%20ES_H%20Manual%20Chapter%2014.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cweb01p.fnal.gov:7002/tc/webclient?argument=wiaRx6yR6MVi_C&amp;TC_file=redirs/viewdataset&amp;filename=ED0001984--LCLS-II%20CDS%20HT%20Shield%20and%20LT%20Intercept%20dP%20Analysis.pdf" TargetMode="External"/><Relationship Id="rId3" Type="http://schemas.openxmlformats.org/officeDocument/2006/relationships/hyperlink" Target="https://tcweb01p.fnal.gov:7002/tc/webclient?argument=RofV0giC6MVi_C&amp;TC_file=redirs/viewdataset&amp;filename=EN0001803_LCLS_II_CM_Piping_Engineering_Note.doc&amp;_assignedFSC=http://TCAPP01P.fnal.gov:4544/tc/fms/-1556768533/FNAL/FSC_TCAPP01P_cdsrvcad" TargetMode="External"/><Relationship Id="rId7" Type="http://schemas.openxmlformats.org/officeDocument/2006/relationships/hyperlink" Target="https://docs.slac.stanford.edu/sites/pub/Publications/LCLS-II_CDS_Gas_Return_Pipe_Pressure_Drop_Analysi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cweb01p.fnal.gov:7002/tc/webclient?argument=AfXRy0KK6MVi_C&amp;TC_file=redirs/viewdataset&amp;filename=ED0001995---LCLS-II%20CDS%20Relief%20System%20Analysis.pdf" TargetMode="External"/><Relationship Id="rId5" Type="http://schemas.openxmlformats.org/officeDocument/2006/relationships/hyperlink" Target="https://tcweb01p.fnal.gov:7002/tc/webclient?argument=x8aRZQVh6MVi_C&amp;TC_file=redirs/viewdataset&amp;filename=ED0002339---SPEC.docx" TargetMode="External"/><Relationship Id="rId4" Type="http://schemas.openxmlformats.org/officeDocument/2006/relationships/hyperlink" Target="https://tcweb01p.fnal.gov:7002/tc/webclient?argument=weTVD6466MVi_C&amp;TC_file=redirs/viewdataset&amp;filename=PV_note_AES035_2015_04_2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ctrTitle"/>
          </p:nvPr>
        </p:nvSpPr>
        <p:spPr>
          <a:xfrm>
            <a:off x="557213" y="536575"/>
            <a:ext cx="8171151" cy="2246313"/>
          </a:xfrm>
        </p:spPr>
        <p:txBody>
          <a:bodyPr/>
          <a:lstStyle/>
          <a:p>
            <a:r>
              <a:rPr lang="en-US" dirty="0" smtClean="0"/>
              <a:t>Cryomodule Safety Framework</a:t>
            </a:r>
          </a:p>
        </p:txBody>
      </p:sp>
      <p:sp>
        <p:nvSpPr>
          <p:cNvPr id="5" name="Rectangle 5"/>
          <p:cNvSpPr>
            <a:spLocks noGrp="1" noChangeArrowheads="1"/>
          </p:cNvSpPr>
          <p:nvPr>
            <p:ph type="subTitle" idx="1"/>
          </p:nvPr>
        </p:nvSpPr>
        <p:spPr>
          <a:xfrm>
            <a:off x="3067049" y="3646170"/>
            <a:ext cx="5907617" cy="2187702"/>
          </a:xfrm>
        </p:spPr>
        <p:txBody>
          <a:bodyPr/>
          <a:lstStyle/>
          <a:p>
            <a:r>
              <a:rPr lang="en-US" dirty="0" smtClean="0"/>
              <a:t>Jay Theilacker</a:t>
            </a:r>
          </a:p>
          <a:p>
            <a:r>
              <a:rPr lang="en-US" dirty="0" smtClean="0"/>
              <a:t>LCLS-II 3.9 GHz Cryomodule Preliminary Design Review</a:t>
            </a:r>
          </a:p>
          <a:p>
            <a:r>
              <a:rPr lang="en-US" dirty="0" smtClean="0"/>
              <a:t>November 20, 2015</a:t>
            </a:r>
          </a:p>
        </p:txBody>
      </p:sp>
    </p:spTree>
    <p:extLst>
      <p:ext uri="{BB962C8B-B14F-4D97-AF65-F5344CB8AC3E}">
        <p14:creationId xmlns:p14="http://schemas.microsoft.com/office/powerpoint/2010/main" val="222782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46088" y="1306286"/>
            <a:ext cx="8341652" cy="5011964"/>
          </a:xfrm>
        </p:spPr>
        <p:txBody>
          <a:bodyPr>
            <a:normAutofit fontScale="85000" lnSpcReduction="20000"/>
          </a:bodyPr>
          <a:lstStyle/>
          <a:p>
            <a:pPr>
              <a:tabLst>
                <a:tab pos="3206750" algn="l"/>
                <a:tab pos="8229600" algn="r"/>
              </a:tabLst>
            </a:pPr>
            <a:r>
              <a:rPr lang="en-US" b="1" dirty="0"/>
              <a:t>Pressure Systems	Scope	</a:t>
            </a:r>
            <a:r>
              <a:rPr lang="en-US" b="1" dirty="0" smtClean="0"/>
              <a:t>Design Documents</a:t>
            </a:r>
            <a:endParaRPr lang="en-US" dirty="0"/>
          </a:p>
          <a:p>
            <a:pPr>
              <a:tabLst>
                <a:tab pos="3206750" algn="l"/>
                <a:tab pos="6626225" algn="l"/>
              </a:tabLst>
            </a:pPr>
            <a:r>
              <a:rPr lang="en-US" dirty="0"/>
              <a:t>2K Return	SRF </a:t>
            </a:r>
            <a:r>
              <a:rPr lang="en-US" dirty="0" smtClean="0"/>
              <a:t>Cavities, Lines B, G and H</a:t>
            </a:r>
            <a:r>
              <a:rPr lang="en-US" dirty="0"/>
              <a:t>	1, 2, </a:t>
            </a:r>
            <a:r>
              <a:rPr lang="en-US" dirty="0" smtClean="0"/>
              <a:t>4, 5</a:t>
            </a:r>
            <a:endParaRPr lang="en-US" dirty="0"/>
          </a:p>
          <a:p>
            <a:pPr>
              <a:tabLst>
                <a:tab pos="3206750" algn="l"/>
                <a:tab pos="6626225" algn="l"/>
              </a:tabLst>
            </a:pPr>
            <a:r>
              <a:rPr lang="en-US" dirty="0"/>
              <a:t>2K Supply	Line A	1, 2</a:t>
            </a:r>
          </a:p>
          <a:p>
            <a:pPr>
              <a:tabLst>
                <a:tab pos="3206750" algn="l"/>
                <a:tab pos="6626225" algn="l"/>
              </a:tabLst>
            </a:pPr>
            <a:r>
              <a:rPr lang="en-US" dirty="0"/>
              <a:t>Low Temperature Intercept	Lines C and D	1, 2, </a:t>
            </a:r>
            <a:r>
              <a:rPr lang="en-US" dirty="0" smtClean="0"/>
              <a:t>6</a:t>
            </a:r>
            <a:endParaRPr lang="en-US" dirty="0"/>
          </a:p>
          <a:p>
            <a:pPr>
              <a:tabLst>
                <a:tab pos="3206750" algn="l"/>
                <a:tab pos="6626225" algn="l"/>
              </a:tabLst>
            </a:pPr>
            <a:r>
              <a:rPr lang="en-US" dirty="0"/>
              <a:t>High Temperature Shield	Lines E and F	1, 2, </a:t>
            </a:r>
            <a:r>
              <a:rPr lang="en-US" dirty="0" smtClean="0"/>
              <a:t>6</a:t>
            </a:r>
            <a:endParaRPr lang="en-US" dirty="0"/>
          </a:p>
          <a:p>
            <a:pPr>
              <a:tabLst>
                <a:tab pos="3206750" algn="l"/>
                <a:tab pos="6626225" algn="l"/>
              </a:tabLst>
            </a:pPr>
            <a:r>
              <a:rPr lang="en-US" dirty="0"/>
              <a:t>Insulating Vacuum		</a:t>
            </a:r>
            <a:r>
              <a:rPr lang="en-US" dirty="0" smtClean="0"/>
              <a:t>3</a:t>
            </a:r>
          </a:p>
          <a:p>
            <a:r>
              <a:rPr lang="en-US" b="1" dirty="0" smtClean="0"/>
              <a:t>Status</a:t>
            </a:r>
            <a:endParaRPr lang="en-US" dirty="0" smtClean="0"/>
          </a:p>
          <a:p>
            <a:r>
              <a:rPr lang="en-US" dirty="0" smtClean="0"/>
              <a:t>Cavity design and implementation</a:t>
            </a:r>
          </a:p>
          <a:p>
            <a:pPr>
              <a:tabLst>
                <a:tab pos="463550" algn="l"/>
              </a:tabLst>
            </a:pPr>
            <a:r>
              <a:rPr lang="en-US" dirty="0"/>
              <a:t>	</a:t>
            </a:r>
            <a:r>
              <a:rPr lang="en-US" dirty="0" smtClean="0"/>
              <a:t>Design phase</a:t>
            </a:r>
          </a:p>
          <a:p>
            <a:pPr>
              <a:tabLst>
                <a:tab pos="463550" algn="l"/>
              </a:tabLst>
            </a:pPr>
            <a:r>
              <a:rPr lang="en-US" dirty="0" smtClean="0"/>
              <a:t>LCLS-II Linac pressure systems </a:t>
            </a:r>
          </a:p>
          <a:p>
            <a:pPr marL="463550"/>
            <a:r>
              <a:rPr lang="en-US" dirty="0" smtClean="0"/>
              <a:t>Documents 1. – 3. will be reviewed internally at FNAL and then submitted to </a:t>
            </a:r>
            <a:r>
              <a:rPr lang="en-US" dirty="0"/>
              <a:t>the SLAC Pressure System Program </a:t>
            </a:r>
            <a:r>
              <a:rPr lang="en-US" dirty="0" smtClean="0"/>
              <a:t>Manager for review and approval</a:t>
            </a:r>
            <a:endParaRPr lang="en-US" dirty="0"/>
          </a:p>
          <a:p>
            <a:pPr marL="463550"/>
            <a:r>
              <a:rPr lang="en-US" dirty="0" smtClean="0"/>
              <a:t>Documents 4. – 6. have been approved by the </a:t>
            </a:r>
            <a:r>
              <a:rPr lang="en-US" dirty="0"/>
              <a:t>SLAC Pressure System Program </a:t>
            </a:r>
            <a:r>
              <a:rPr lang="en-US" dirty="0" smtClean="0"/>
              <a:t>Manager</a:t>
            </a:r>
          </a:p>
          <a:p>
            <a:r>
              <a:rPr lang="en-US" dirty="0" smtClean="0"/>
              <a:t>Cryomodule Operational Readiness Clearance </a:t>
            </a:r>
          </a:p>
          <a:p>
            <a:pPr>
              <a:tabLst>
                <a:tab pos="463550" algn="l"/>
              </a:tabLst>
            </a:pPr>
            <a:r>
              <a:rPr lang="en-US" dirty="0"/>
              <a:t>	</a:t>
            </a:r>
            <a:r>
              <a:rPr lang="en-US" dirty="0" smtClean="0"/>
              <a:t>Will be reviewed internally at FNAL prior to cryomodule testing</a:t>
            </a:r>
            <a:endParaRPr lang="en-US" dirty="0"/>
          </a:p>
        </p:txBody>
      </p:sp>
      <p:sp>
        <p:nvSpPr>
          <p:cNvPr id="9" name="Slide Number Placeholder 8"/>
          <p:cNvSpPr>
            <a:spLocks noGrp="1"/>
          </p:cNvSpPr>
          <p:nvPr>
            <p:ph type="sldNum" sz="quarter" idx="11"/>
          </p:nvPr>
        </p:nvSpPr>
        <p:spPr/>
        <p:txBody>
          <a:bodyPr/>
          <a:lstStyle/>
          <a:p>
            <a:fld id="{47A6345B-9A7D-4F4E-B951-C36AB320D764}" type="slidenum">
              <a:rPr lang="en-US" smtClean="0"/>
              <a:pPr/>
              <a:t>10</a:t>
            </a:fld>
            <a:endParaRPr lang="en-US" dirty="0"/>
          </a:p>
        </p:txBody>
      </p:sp>
      <p:sp>
        <p:nvSpPr>
          <p:cNvPr id="4098" name="Title 1"/>
          <p:cNvSpPr>
            <a:spLocks noGrp="1"/>
          </p:cNvSpPr>
          <p:nvPr>
            <p:ph type="title"/>
          </p:nvPr>
        </p:nvSpPr>
        <p:spPr/>
        <p:txBody>
          <a:bodyPr/>
          <a:lstStyle/>
          <a:p>
            <a:r>
              <a:rPr lang="en-US" dirty="0" smtClean="0"/>
              <a:t>LCLS-II Linac Pressure Systems</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1271659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46088" y="1270661"/>
            <a:ext cx="8108950" cy="5142013"/>
          </a:xfrm>
        </p:spPr>
        <p:txBody>
          <a:bodyPr>
            <a:normAutofit lnSpcReduction="10000"/>
          </a:bodyPr>
          <a:lstStyle/>
          <a:p>
            <a:r>
              <a:rPr lang="en-US" dirty="0" smtClean="0"/>
              <a:t>The cryomodule electrical systems have been design in accordance to the Fermilab ES&amp;H Manual.</a:t>
            </a:r>
          </a:p>
          <a:p>
            <a:r>
              <a:rPr lang="en-US" dirty="0" smtClean="0"/>
              <a:t> Electrical systems include:</a:t>
            </a:r>
            <a:endParaRPr lang="en-US" dirty="0" smtClean="0">
              <a:solidFill>
                <a:srgbClr val="FF0000"/>
              </a:solidFill>
            </a:endParaRPr>
          </a:p>
          <a:p>
            <a:pPr marL="0" lvl="1" indent="0">
              <a:buNone/>
              <a:tabLst>
                <a:tab pos="166688" algn="l"/>
                <a:tab pos="4572000" algn="l"/>
              </a:tabLst>
            </a:pPr>
            <a:r>
              <a:rPr lang="en-US" dirty="0" smtClean="0"/>
              <a:t>	</a:t>
            </a:r>
            <a:r>
              <a:rPr lang="en-US" b="1" dirty="0" smtClean="0"/>
              <a:t>System	FESHM Chapter</a:t>
            </a:r>
          </a:p>
          <a:p>
            <a:pPr lvl="1">
              <a:spcBef>
                <a:spcPts val="0"/>
              </a:spcBef>
              <a:tabLst>
                <a:tab pos="4572000" algn="l"/>
              </a:tabLst>
            </a:pPr>
            <a:r>
              <a:rPr lang="en-US" dirty="0" smtClean="0"/>
              <a:t>Thermometry	9100</a:t>
            </a:r>
          </a:p>
          <a:p>
            <a:pPr lvl="1">
              <a:spcBef>
                <a:spcPts val="0"/>
              </a:spcBef>
              <a:tabLst>
                <a:tab pos="4572000" algn="l"/>
              </a:tabLst>
            </a:pPr>
            <a:r>
              <a:rPr lang="en-US" dirty="0" smtClean="0"/>
              <a:t>Coupler vacuum ion pump</a:t>
            </a:r>
            <a:r>
              <a:rPr lang="en-US" dirty="0"/>
              <a:t>	9100, </a:t>
            </a:r>
            <a:r>
              <a:rPr lang="en-US" dirty="0" smtClean="0"/>
              <a:t>9150</a:t>
            </a:r>
          </a:p>
          <a:p>
            <a:pPr lvl="1">
              <a:spcBef>
                <a:spcPts val="0"/>
              </a:spcBef>
              <a:tabLst>
                <a:tab pos="4572000" algn="l"/>
              </a:tabLst>
            </a:pPr>
            <a:r>
              <a:rPr lang="en-US" dirty="0" smtClean="0"/>
              <a:t>Coarse tuner motor	9100</a:t>
            </a:r>
          </a:p>
          <a:p>
            <a:pPr lvl="1">
              <a:spcBef>
                <a:spcPts val="0"/>
              </a:spcBef>
              <a:tabLst>
                <a:tab pos="4572000" algn="l"/>
              </a:tabLst>
            </a:pPr>
            <a:r>
              <a:rPr lang="en-US" dirty="0" smtClean="0"/>
              <a:t>Fine tuner piezo actuators</a:t>
            </a:r>
            <a:r>
              <a:rPr lang="en-US" dirty="0"/>
              <a:t>	</a:t>
            </a:r>
            <a:r>
              <a:rPr lang="en-US" dirty="0" smtClean="0"/>
              <a:t>9100</a:t>
            </a:r>
          </a:p>
          <a:p>
            <a:endParaRPr lang="en-US" dirty="0" smtClean="0"/>
          </a:p>
          <a:p>
            <a:endParaRPr lang="en-US" dirty="0"/>
          </a:p>
          <a:p>
            <a:endParaRPr lang="en-US" dirty="0" smtClean="0"/>
          </a:p>
          <a:p>
            <a:r>
              <a:rPr lang="en-US" dirty="0" smtClean="0"/>
              <a:t>SLAC has a LCLS-II project technical standard for electrical safety requirements [</a:t>
            </a:r>
            <a:r>
              <a:rPr lang="en-US" dirty="0" smtClean="0">
                <a:hlinkClick r:id="rId3"/>
              </a:rPr>
              <a:t>LCLSII-1.1-TS-0435</a:t>
            </a:r>
            <a:r>
              <a:rPr lang="en-US" dirty="0" smtClean="0"/>
              <a:t>] which is consistent with the Fermilab policies</a:t>
            </a:r>
            <a:endParaRPr lang="en-US" dirty="0"/>
          </a:p>
        </p:txBody>
      </p:sp>
      <p:sp>
        <p:nvSpPr>
          <p:cNvPr id="9" name="Slide Number Placeholder 8"/>
          <p:cNvSpPr>
            <a:spLocks noGrp="1"/>
          </p:cNvSpPr>
          <p:nvPr>
            <p:ph type="sldNum" sz="quarter" idx="11"/>
          </p:nvPr>
        </p:nvSpPr>
        <p:spPr/>
        <p:txBody>
          <a:bodyPr/>
          <a:lstStyle/>
          <a:p>
            <a:fld id="{47A6345B-9A7D-4F4E-B951-C36AB320D764}" type="slidenum">
              <a:rPr lang="en-US" smtClean="0"/>
              <a:pPr/>
              <a:t>11</a:t>
            </a:fld>
            <a:endParaRPr lang="en-US" dirty="0"/>
          </a:p>
        </p:txBody>
      </p:sp>
      <p:sp>
        <p:nvSpPr>
          <p:cNvPr id="4098" name="Title 1"/>
          <p:cNvSpPr>
            <a:spLocks noGrp="1"/>
          </p:cNvSpPr>
          <p:nvPr>
            <p:ph type="title"/>
          </p:nvPr>
        </p:nvSpPr>
        <p:spPr/>
        <p:txBody>
          <a:bodyPr/>
          <a:lstStyle/>
          <a:p>
            <a:r>
              <a:rPr lang="en-US" dirty="0" smtClean="0"/>
              <a:t>Electrical Safety</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graphicFrame>
        <p:nvGraphicFramePr>
          <p:cNvPr id="5" name="Table 4"/>
          <p:cNvGraphicFramePr>
            <a:graphicFrameLocks noGrp="1"/>
          </p:cNvGraphicFramePr>
          <p:nvPr>
            <p:extLst>
              <p:ext uri="{D42A27DB-BD31-4B8C-83A1-F6EECF244321}">
                <p14:modId xmlns:p14="http://schemas.microsoft.com/office/powerpoint/2010/main" val="2553380641"/>
              </p:ext>
            </p:extLst>
          </p:nvPr>
        </p:nvGraphicFramePr>
        <p:xfrm>
          <a:off x="1187513" y="4113699"/>
          <a:ext cx="6483931" cy="648642"/>
        </p:xfrm>
        <a:graphic>
          <a:graphicData uri="http://schemas.openxmlformats.org/drawingml/2006/table">
            <a:tbl>
              <a:tblPr firstRow="1" firstCol="1" bandRow="1"/>
              <a:tblGrid>
                <a:gridCol w="1186581"/>
                <a:gridCol w="5297350"/>
              </a:tblGrid>
              <a:tr h="319873">
                <a:tc>
                  <a:txBody>
                    <a:bodyPr/>
                    <a:lstStyle/>
                    <a:p>
                      <a:pPr marL="0" marR="0">
                        <a:lnSpc>
                          <a:spcPct val="115000"/>
                        </a:lnSpc>
                        <a:spcBef>
                          <a:spcPts val="0"/>
                        </a:spcBef>
                        <a:spcAft>
                          <a:spcPts val="1000"/>
                        </a:spcAft>
                      </a:pPr>
                      <a:r>
                        <a:rPr lang="en-US" sz="1800" u="sng" dirty="0">
                          <a:solidFill>
                            <a:srgbClr val="0000FF"/>
                          </a:solidFill>
                          <a:effectLst/>
                          <a:latin typeface="Calibri"/>
                          <a:ea typeface="Calibri"/>
                          <a:cs typeface="Times New Roman"/>
                          <a:hlinkClick r:id="rId4"/>
                        </a:rPr>
                        <a:t>9100</a:t>
                      </a:r>
                      <a:endParaRPr lang="en-US" sz="1800" dirty="0">
                        <a:effectLst/>
                        <a:latin typeface="Calibri"/>
                        <a:ea typeface="Calibri"/>
                        <a:cs typeface="Times New Roman"/>
                      </a:endParaRPr>
                    </a:p>
                  </a:txBody>
                  <a:tcPr marL="56656" marR="56656" marT="8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dirty="0">
                          <a:solidFill>
                            <a:schemeClr val="bg2"/>
                          </a:solidFill>
                          <a:effectLst/>
                          <a:latin typeface="Calibri"/>
                          <a:ea typeface="Calibri"/>
                          <a:cs typeface="Times New Roman"/>
                        </a:rPr>
                        <a:t>Fermilab Electrical Safety Program</a:t>
                      </a:r>
                    </a:p>
                  </a:txBody>
                  <a:tcPr marL="56656" marR="56656" marT="8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873">
                <a:tc>
                  <a:txBody>
                    <a:bodyPr/>
                    <a:lstStyle/>
                    <a:p>
                      <a:pPr marL="0" marR="0">
                        <a:lnSpc>
                          <a:spcPct val="115000"/>
                        </a:lnSpc>
                        <a:spcBef>
                          <a:spcPts val="0"/>
                        </a:spcBef>
                        <a:spcAft>
                          <a:spcPts val="1000"/>
                        </a:spcAft>
                      </a:pPr>
                      <a:r>
                        <a:rPr lang="en-US" sz="1800" u="sng" dirty="0">
                          <a:solidFill>
                            <a:srgbClr val="0000FF"/>
                          </a:solidFill>
                          <a:effectLst/>
                          <a:latin typeface="Calibri"/>
                          <a:ea typeface="Calibri"/>
                          <a:cs typeface="Times New Roman"/>
                          <a:hlinkClick r:id="rId5"/>
                        </a:rPr>
                        <a:t>9150</a:t>
                      </a:r>
                      <a:endParaRPr lang="en-US" sz="1800" dirty="0">
                        <a:effectLst/>
                        <a:latin typeface="Calibri"/>
                        <a:ea typeface="Calibri"/>
                        <a:cs typeface="Times New Roman"/>
                      </a:endParaRPr>
                    </a:p>
                  </a:txBody>
                  <a:tcPr marL="56656" marR="56656" marT="8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dirty="0">
                          <a:solidFill>
                            <a:schemeClr val="bg2"/>
                          </a:solidFill>
                          <a:effectLst/>
                          <a:latin typeface="Calibri"/>
                          <a:ea typeface="Calibri"/>
                          <a:cs typeface="Times New Roman"/>
                        </a:rPr>
                        <a:t>High Voltage Coaxial Connectors</a:t>
                      </a:r>
                    </a:p>
                  </a:txBody>
                  <a:tcPr marL="56656" marR="56656" marT="8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4973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normAutofit fontScale="92500" lnSpcReduction="10000"/>
          </a:bodyPr>
          <a:lstStyle/>
          <a:p>
            <a:r>
              <a:rPr lang="en-US" b="1" dirty="0" smtClean="0"/>
              <a:t>Requirements</a:t>
            </a:r>
          </a:p>
          <a:p>
            <a:pPr lvl="1"/>
            <a:r>
              <a:rPr lang="en-US" dirty="0" smtClean="0">
                <a:hlinkClick r:id="rId3"/>
              </a:rPr>
              <a:t>LCLSII-4.5-EN-0226</a:t>
            </a:r>
            <a:endParaRPr lang="en-US" dirty="0"/>
          </a:p>
          <a:p>
            <a:pPr lvl="2"/>
            <a:r>
              <a:rPr lang="en-US" dirty="0" smtClean="0"/>
              <a:t>Cryomodule Seismic Design Criteria</a:t>
            </a:r>
          </a:p>
          <a:p>
            <a:endParaRPr lang="en-US" dirty="0"/>
          </a:p>
          <a:p>
            <a:r>
              <a:rPr lang="en-US" b="1" dirty="0" smtClean="0"/>
              <a:t>Analysis</a:t>
            </a:r>
          </a:p>
          <a:p>
            <a:pPr lvl="1"/>
            <a:r>
              <a:rPr lang="en-US" dirty="0" smtClean="0">
                <a:solidFill>
                  <a:srgbClr val="0070C0"/>
                </a:solidFill>
              </a:rPr>
              <a:t>A separate 3.9 GHz cryomodule seismic analysis will be very similar to the 1.3 GHz cryomodule and the cavity mass is considerably less.</a:t>
            </a:r>
          </a:p>
          <a:p>
            <a:pPr lvl="1"/>
            <a:r>
              <a:rPr lang="en-US" dirty="0" smtClean="0"/>
              <a:t>LCLSII-4.5-EN-0430 </a:t>
            </a:r>
          </a:p>
          <a:p>
            <a:pPr lvl="2"/>
            <a:r>
              <a:rPr lang="en-US" dirty="0" smtClean="0"/>
              <a:t>Stress Analysis of LCLS-II 1.3 GHz Cryomodule for Seismic Load</a:t>
            </a:r>
          </a:p>
          <a:p>
            <a:endParaRPr lang="en-US" dirty="0"/>
          </a:p>
          <a:p>
            <a:r>
              <a:rPr lang="en-US" b="1" dirty="0" smtClean="0"/>
              <a:t>Status</a:t>
            </a:r>
          </a:p>
          <a:p>
            <a:pPr lvl="1"/>
            <a:r>
              <a:rPr lang="en-US" dirty="0" smtClean="0"/>
              <a:t>A revision of the 1.3 GHz analysis is being finalized. It will be reviewed by SLAC to determined that it meets SLAC seismic requirements. </a:t>
            </a:r>
            <a:endParaRPr lang="en-US" dirty="0"/>
          </a:p>
        </p:txBody>
      </p:sp>
      <p:sp>
        <p:nvSpPr>
          <p:cNvPr id="9" name="Slide Number Placeholder 8"/>
          <p:cNvSpPr>
            <a:spLocks noGrp="1"/>
          </p:cNvSpPr>
          <p:nvPr>
            <p:ph type="sldNum" sz="quarter" idx="11"/>
          </p:nvPr>
        </p:nvSpPr>
        <p:spPr/>
        <p:txBody>
          <a:bodyPr/>
          <a:lstStyle/>
          <a:p>
            <a:fld id="{47A6345B-9A7D-4F4E-B951-C36AB320D764}" type="slidenum">
              <a:rPr lang="en-US" smtClean="0"/>
              <a:pPr/>
              <a:t>12</a:t>
            </a:fld>
            <a:endParaRPr lang="en-US" dirty="0"/>
          </a:p>
        </p:txBody>
      </p:sp>
      <p:sp>
        <p:nvSpPr>
          <p:cNvPr id="4098" name="Title 1"/>
          <p:cNvSpPr>
            <a:spLocks noGrp="1"/>
          </p:cNvSpPr>
          <p:nvPr>
            <p:ph type="title"/>
          </p:nvPr>
        </p:nvSpPr>
        <p:spPr/>
        <p:txBody>
          <a:bodyPr/>
          <a:lstStyle/>
          <a:p>
            <a:r>
              <a:rPr lang="en-US" dirty="0" smtClean="0"/>
              <a:t>Seismic Safety</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1341545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46088" y="1282535"/>
            <a:ext cx="8234774" cy="5035715"/>
          </a:xfrm>
        </p:spPr>
        <p:txBody>
          <a:bodyPr>
            <a:normAutofit/>
          </a:bodyPr>
          <a:lstStyle/>
          <a:p>
            <a:r>
              <a:rPr lang="en-US" dirty="0" smtClean="0"/>
              <a:t>The direct interconnection of the cryomodule and cryogenic distribution system made it prudent to generate combined FMEA and What-If documents.</a:t>
            </a:r>
          </a:p>
          <a:p>
            <a:pPr marL="0" lvl="1" indent="0">
              <a:spcBef>
                <a:spcPts val="600"/>
              </a:spcBef>
              <a:buSzTx/>
              <a:buNone/>
            </a:pPr>
            <a:r>
              <a:rPr lang="en-US" b="1" dirty="0" smtClean="0"/>
              <a:t>Requirements for Operational Readiness Clearance</a:t>
            </a:r>
            <a:endParaRPr lang="en-US" b="1" dirty="0">
              <a:solidFill>
                <a:srgbClr val="FF0000"/>
              </a:solidFill>
            </a:endParaRPr>
          </a:p>
          <a:p>
            <a:pPr lvl="1">
              <a:spcBef>
                <a:spcPts val="0"/>
              </a:spcBef>
            </a:pPr>
            <a:r>
              <a:rPr lang="en-US" dirty="0" smtClean="0"/>
              <a:t>FESHM 5032 Cryogenic System Review [for FNAL]</a:t>
            </a:r>
          </a:p>
          <a:p>
            <a:pPr lvl="1">
              <a:spcBef>
                <a:spcPts val="0"/>
              </a:spcBef>
            </a:pPr>
            <a:r>
              <a:rPr lang="en-US" dirty="0" smtClean="0">
                <a:hlinkClick r:id="rId3"/>
              </a:rPr>
              <a:t>LCLSII-1.1-TS-0382</a:t>
            </a:r>
            <a:r>
              <a:rPr lang="en-US" dirty="0" smtClean="0"/>
              <a:t> </a:t>
            </a:r>
            <a:r>
              <a:rPr lang="en-US" dirty="0"/>
              <a:t> </a:t>
            </a:r>
            <a:r>
              <a:rPr lang="en-US" dirty="0" smtClean="0"/>
              <a:t>Engineering Failure Analysis Procedure</a:t>
            </a:r>
          </a:p>
          <a:p>
            <a:pPr>
              <a:spcBef>
                <a:spcPts val="600"/>
              </a:spcBef>
              <a:spcAft>
                <a:spcPts val="0"/>
              </a:spcAft>
            </a:pPr>
            <a:r>
              <a:rPr lang="en-US" b="1" dirty="0" smtClean="0"/>
              <a:t>FMEA</a:t>
            </a:r>
            <a:endParaRPr lang="en-US" b="1" dirty="0"/>
          </a:p>
          <a:p>
            <a:pPr lvl="1">
              <a:spcBef>
                <a:spcPts val="0"/>
              </a:spcBef>
            </a:pPr>
            <a:r>
              <a:rPr lang="en-US" dirty="0" smtClean="0">
                <a:hlinkClick r:id="rId4"/>
              </a:rPr>
              <a:t>LCLSII-4.5-EN-0255</a:t>
            </a:r>
            <a:r>
              <a:rPr lang="en-US" dirty="0" smtClean="0"/>
              <a:t> </a:t>
            </a:r>
          </a:p>
          <a:p>
            <a:pPr lvl="2"/>
            <a:r>
              <a:rPr lang="en-US" dirty="0" smtClean="0"/>
              <a:t>CDS and Cryomodule Failure Mode and Effects Analysis</a:t>
            </a:r>
          </a:p>
          <a:p>
            <a:pPr>
              <a:spcBef>
                <a:spcPts val="600"/>
              </a:spcBef>
              <a:spcAft>
                <a:spcPts val="0"/>
              </a:spcAft>
            </a:pPr>
            <a:r>
              <a:rPr lang="en-US" b="1" dirty="0" smtClean="0"/>
              <a:t>What-If</a:t>
            </a:r>
          </a:p>
          <a:p>
            <a:pPr lvl="1">
              <a:spcBef>
                <a:spcPts val="0"/>
              </a:spcBef>
            </a:pPr>
            <a:r>
              <a:rPr lang="en-US" dirty="0" smtClean="0">
                <a:hlinkClick r:id="rId5"/>
              </a:rPr>
              <a:t>LCLSII-4.5-EN-0253</a:t>
            </a:r>
            <a:r>
              <a:rPr lang="en-US" dirty="0" smtClean="0"/>
              <a:t> </a:t>
            </a:r>
            <a:endParaRPr lang="en-US" dirty="0"/>
          </a:p>
          <a:p>
            <a:pPr lvl="2"/>
            <a:r>
              <a:rPr lang="en-US" dirty="0" smtClean="0"/>
              <a:t>CDS and Cryomodule What-If Analysis</a:t>
            </a:r>
            <a:endParaRPr lang="en-US" dirty="0"/>
          </a:p>
        </p:txBody>
      </p:sp>
      <p:sp>
        <p:nvSpPr>
          <p:cNvPr id="9" name="Slide Number Placeholder 8"/>
          <p:cNvSpPr>
            <a:spLocks noGrp="1"/>
          </p:cNvSpPr>
          <p:nvPr>
            <p:ph type="sldNum" sz="quarter" idx="11"/>
          </p:nvPr>
        </p:nvSpPr>
        <p:spPr/>
        <p:txBody>
          <a:bodyPr/>
          <a:lstStyle/>
          <a:p>
            <a:fld id="{47A6345B-9A7D-4F4E-B951-C36AB320D764}" type="slidenum">
              <a:rPr lang="en-US" smtClean="0"/>
              <a:pPr/>
              <a:t>13</a:t>
            </a:fld>
            <a:endParaRPr lang="en-US" dirty="0"/>
          </a:p>
        </p:txBody>
      </p:sp>
      <p:sp>
        <p:nvSpPr>
          <p:cNvPr id="4098" name="Title 1"/>
          <p:cNvSpPr>
            <a:spLocks noGrp="1"/>
          </p:cNvSpPr>
          <p:nvPr>
            <p:ph type="title"/>
          </p:nvPr>
        </p:nvSpPr>
        <p:spPr/>
        <p:txBody>
          <a:bodyPr/>
          <a:lstStyle/>
          <a:p>
            <a:r>
              <a:rPr lang="en-US" dirty="0" smtClean="0"/>
              <a:t>FMEA / What-If Analysis</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2417667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46088" y="1282535"/>
            <a:ext cx="8108950" cy="5035715"/>
          </a:xfrm>
        </p:spPr>
        <p:txBody>
          <a:bodyPr>
            <a:normAutofit/>
          </a:bodyPr>
          <a:lstStyle/>
          <a:p>
            <a:pPr marL="0" lvl="1" indent="0">
              <a:spcBef>
                <a:spcPts val="600"/>
              </a:spcBef>
              <a:buSzTx/>
              <a:buNone/>
            </a:pPr>
            <a:r>
              <a:rPr lang="en-US" dirty="0" smtClean="0"/>
              <a:t>What-If analysis is used to identify maximum credible incidents. Two different types of maximum credible incidents are determined and mitigated.</a:t>
            </a:r>
          </a:p>
          <a:p>
            <a:pPr marL="0" lvl="1" indent="0">
              <a:spcBef>
                <a:spcPts val="600"/>
              </a:spcBef>
              <a:buSzTx/>
              <a:buNone/>
              <a:tabLst>
                <a:tab pos="463550" algn="l"/>
              </a:tabLst>
            </a:pPr>
            <a:r>
              <a:rPr lang="en-US" dirty="0"/>
              <a:t>	</a:t>
            </a:r>
            <a:r>
              <a:rPr lang="en-US" dirty="0" smtClean="0"/>
              <a:t>Internal cryogenic rupture</a:t>
            </a:r>
          </a:p>
          <a:p>
            <a:pPr marL="0" lvl="1" indent="0">
              <a:spcBef>
                <a:spcPts val="600"/>
              </a:spcBef>
              <a:buSzTx/>
              <a:buNone/>
              <a:tabLst>
                <a:tab pos="463550" algn="l"/>
              </a:tabLst>
            </a:pPr>
            <a:r>
              <a:rPr lang="en-US" dirty="0"/>
              <a:t>	</a:t>
            </a:r>
            <a:r>
              <a:rPr lang="en-US" dirty="0" smtClean="0"/>
              <a:t>	Mitigated by vacuum relief sizing [</a:t>
            </a:r>
            <a:r>
              <a:rPr lang="en-US" dirty="0" smtClean="0">
                <a:hlinkClick r:id="rId3"/>
              </a:rPr>
              <a:t>ED0002396</a:t>
            </a:r>
            <a:r>
              <a:rPr lang="en-US" dirty="0" smtClean="0"/>
              <a:t>]</a:t>
            </a:r>
          </a:p>
          <a:p>
            <a:pPr marL="0" lvl="1" indent="0">
              <a:spcBef>
                <a:spcPts val="600"/>
              </a:spcBef>
              <a:buSzTx/>
              <a:buNone/>
              <a:tabLst>
                <a:tab pos="463550" algn="l"/>
              </a:tabLst>
            </a:pPr>
            <a:r>
              <a:rPr lang="en-US" dirty="0"/>
              <a:t>	</a:t>
            </a:r>
            <a:r>
              <a:rPr lang="en-US" dirty="0" smtClean="0"/>
              <a:t>	Input to tunnel and gallery ODH analysis [</a:t>
            </a:r>
            <a:r>
              <a:rPr lang="en-US" dirty="0" smtClean="0">
                <a:hlinkClick r:id="rId4"/>
              </a:rPr>
              <a:t>LCLSII-1.2-PM-0379</a:t>
            </a:r>
            <a:r>
              <a:rPr lang="en-US" dirty="0" smtClean="0"/>
              <a:t>]</a:t>
            </a:r>
          </a:p>
          <a:p>
            <a:pPr marL="0" lvl="1" indent="0">
              <a:spcBef>
                <a:spcPts val="600"/>
              </a:spcBef>
              <a:buSzTx/>
              <a:buNone/>
              <a:tabLst>
                <a:tab pos="463550" algn="l"/>
              </a:tabLst>
            </a:pPr>
            <a:r>
              <a:rPr lang="en-US" dirty="0"/>
              <a:t>	</a:t>
            </a:r>
            <a:r>
              <a:rPr lang="en-US" dirty="0" smtClean="0"/>
              <a:t>Loss of vacuum (beam or cryostat) to air</a:t>
            </a:r>
          </a:p>
          <a:p>
            <a:pPr marL="0" lvl="1" indent="0">
              <a:spcBef>
                <a:spcPts val="600"/>
              </a:spcBef>
              <a:buSzTx/>
              <a:buNone/>
              <a:tabLst>
                <a:tab pos="463550" algn="l"/>
              </a:tabLst>
            </a:pPr>
            <a:r>
              <a:rPr lang="en-US" dirty="0"/>
              <a:t>	</a:t>
            </a:r>
            <a:r>
              <a:rPr lang="en-US" dirty="0" smtClean="0"/>
              <a:t>	Mitigated by circuit relieving [</a:t>
            </a:r>
            <a:r>
              <a:rPr lang="en-US" dirty="0" smtClean="0">
                <a:hlinkClick r:id="rId5"/>
              </a:rPr>
              <a:t>LCLSII-4.9-EN-0300</a:t>
            </a:r>
            <a:r>
              <a:rPr lang="en-US" dirty="0" smtClean="0"/>
              <a:t>]</a:t>
            </a:r>
          </a:p>
          <a:p>
            <a:pPr marL="0" lvl="1" indent="0">
              <a:spcBef>
                <a:spcPts val="600"/>
              </a:spcBef>
              <a:buSzTx/>
              <a:buNone/>
            </a:pPr>
            <a:endParaRPr lang="en-US" dirty="0"/>
          </a:p>
          <a:p>
            <a:pPr marL="0" lvl="1" indent="0">
              <a:spcBef>
                <a:spcPts val="600"/>
              </a:spcBef>
              <a:buSzTx/>
              <a:buNone/>
            </a:pPr>
            <a:r>
              <a:rPr lang="en-US" dirty="0" smtClean="0"/>
              <a:t>The CDS/Cryomodule What-If Analysis is an input to the SLAC tunnel and gallery oxygen deficiency hazard analysis. The CDS/Cryomodule groups have been supplying the SLAC personnel working on the ODH analysis with the required inputs. A preliminary ODH analysis has been prepared by SLAC.</a:t>
            </a:r>
            <a:endParaRPr lang="en-US" dirty="0"/>
          </a:p>
          <a:p>
            <a:pPr lvl="1">
              <a:spcBef>
                <a:spcPts val="0"/>
              </a:spcBef>
            </a:pPr>
            <a:endParaRPr lang="en-US" dirty="0" smtClean="0"/>
          </a:p>
          <a:p>
            <a:pPr lvl="1">
              <a:spcBef>
                <a:spcPts val="0"/>
              </a:spcBef>
            </a:pPr>
            <a:endParaRPr lang="en-US" dirty="0"/>
          </a:p>
          <a:p>
            <a:pPr lvl="1">
              <a:spcBef>
                <a:spcPts val="0"/>
              </a:spcBef>
            </a:pPr>
            <a:endParaRPr lang="en-US" dirty="0" smtClean="0"/>
          </a:p>
        </p:txBody>
      </p:sp>
      <p:sp>
        <p:nvSpPr>
          <p:cNvPr id="9" name="Slide Number Placeholder 8"/>
          <p:cNvSpPr>
            <a:spLocks noGrp="1"/>
          </p:cNvSpPr>
          <p:nvPr>
            <p:ph type="sldNum" sz="quarter" idx="11"/>
          </p:nvPr>
        </p:nvSpPr>
        <p:spPr/>
        <p:txBody>
          <a:bodyPr/>
          <a:lstStyle/>
          <a:p>
            <a:fld id="{47A6345B-9A7D-4F4E-B951-C36AB320D764}" type="slidenum">
              <a:rPr lang="en-US" smtClean="0"/>
              <a:pPr/>
              <a:t>14</a:t>
            </a:fld>
            <a:endParaRPr lang="en-US" dirty="0"/>
          </a:p>
        </p:txBody>
      </p:sp>
      <p:sp>
        <p:nvSpPr>
          <p:cNvPr id="4098" name="Title 1"/>
          <p:cNvSpPr>
            <a:spLocks noGrp="1"/>
          </p:cNvSpPr>
          <p:nvPr>
            <p:ph type="title"/>
          </p:nvPr>
        </p:nvSpPr>
        <p:spPr/>
        <p:txBody>
          <a:bodyPr/>
          <a:lstStyle/>
          <a:p>
            <a:r>
              <a:rPr lang="en-US" dirty="0" smtClean="0"/>
              <a:t>ODH / What-If Analysis</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2820586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1"/>
          </p:nvPr>
        </p:nvSpPr>
        <p:spPr/>
        <p:txBody>
          <a:bodyPr/>
          <a:lstStyle/>
          <a:p>
            <a:fld id="{47A6345B-9A7D-4F4E-B951-C36AB320D764}" type="slidenum">
              <a:rPr lang="en-US" smtClean="0"/>
              <a:pPr/>
              <a:t>15</a:t>
            </a:fld>
            <a:endParaRPr lang="en-US" dirty="0"/>
          </a:p>
        </p:txBody>
      </p:sp>
      <p:sp>
        <p:nvSpPr>
          <p:cNvPr id="4098" name="Title 1"/>
          <p:cNvSpPr>
            <a:spLocks noGrp="1"/>
          </p:cNvSpPr>
          <p:nvPr>
            <p:ph type="title"/>
          </p:nvPr>
        </p:nvSpPr>
        <p:spPr/>
        <p:txBody>
          <a:bodyPr/>
          <a:lstStyle/>
          <a:p>
            <a:r>
              <a:rPr lang="en-US" dirty="0"/>
              <a:t>Summary</a:t>
            </a:r>
            <a:endParaRPr lang="en-US" dirty="0" smtClean="0"/>
          </a:p>
        </p:txBody>
      </p:sp>
      <p:sp>
        <p:nvSpPr>
          <p:cNvPr id="4099" name="Content Placeholder 2"/>
          <p:cNvSpPr>
            <a:spLocks noGrp="1"/>
          </p:cNvSpPr>
          <p:nvPr>
            <p:ph sz="quarter" idx="14"/>
          </p:nvPr>
        </p:nvSpPr>
        <p:spPr>
          <a:xfrm>
            <a:off x="446088" y="1377538"/>
            <a:ext cx="8246650" cy="4940712"/>
          </a:xfrm>
        </p:spPr>
        <p:txBody>
          <a:bodyPr>
            <a:normAutofit/>
          </a:bodyPr>
          <a:lstStyle/>
          <a:p>
            <a:pPr lvl="1">
              <a:spcAft>
                <a:spcPts val="300"/>
              </a:spcAft>
            </a:pPr>
            <a:r>
              <a:rPr lang="en-US" dirty="0" smtClean="0"/>
              <a:t>Partner Lab Engineering, Pressure Safety and QA processes have been reviewed and approved for use on the LCLS-II project</a:t>
            </a:r>
          </a:p>
          <a:p>
            <a:pPr lvl="1">
              <a:spcAft>
                <a:spcPts val="300"/>
              </a:spcAft>
            </a:pPr>
            <a:r>
              <a:rPr lang="en-US" dirty="0" smtClean="0"/>
              <a:t>1.3 GHz Cryomodule and CDS pressure systems have been reviewed and approved by the SLAC </a:t>
            </a:r>
            <a:r>
              <a:rPr lang="en-US" dirty="0"/>
              <a:t>Pressure System Program </a:t>
            </a:r>
            <a:r>
              <a:rPr lang="en-US" dirty="0" smtClean="0"/>
              <a:t>Manager. Additional documents specific to 3.9 GHz cryomodule will be reviewed at the FDR</a:t>
            </a:r>
          </a:p>
          <a:p>
            <a:pPr lvl="1">
              <a:spcAft>
                <a:spcPts val="300"/>
              </a:spcAft>
            </a:pPr>
            <a:r>
              <a:rPr lang="en-US" dirty="0" smtClean="0"/>
              <a:t>LCLS-II dressed cavities will be reviewed and approved at FNAL prior to testing</a:t>
            </a:r>
          </a:p>
          <a:p>
            <a:pPr lvl="1">
              <a:spcAft>
                <a:spcPts val="300"/>
              </a:spcAft>
            </a:pPr>
            <a:r>
              <a:rPr lang="en-US" dirty="0" smtClean="0"/>
              <a:t>Electrical safety being addressed through existing policies</a:t>
            </a:r>
          </a:p>
          <a:p>
            <a:pPr lvl="1">
              <a:spcAft>
                <a:spcPts val="300"/>
              </a:spcAft>
            </a:pPr>
            <a:r>
              <a:rPr lang="en-US" dirty="0" smtClean="0"/>
              <a:t>Seismic analysis will be under final review by the SLAC Seismic Program Manager and Building Inspection Office shortly for the 1.3 GHz cryomodule. By design, the seismic stresses in the 3.9 GHz cryomodule will be less</a:t>
            </a:r>
          </a:p>
          <a:p>
            <a:pPr lvl="1">
              <a:spcAft>
                <a:spcPts val="300"/>
              </a:spcAft>
            </a:pPr>
            <a:r>
              <a:rPr lang="en-US" dirty="0" smtClean="0"/>
              <a:t>Cryomodule/CDS FMEA and What-If analyses are developed, identifying maximum credible incidents and tied into the SLAC tunnel/gallery ODH analysis</a:t>
            </a:r>
            <a:endParaRPr lang="en-US" dirty="0">
              <a:solidFill>
                <a:srgbClr val="FF0000"/>
              </a:solidFill>
            </a:endParaRP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948950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1"/>
          </p:nvPr>
        </p:nvSpPr>
        <p:spPr/>
        <p:txBody>
          <a:bodyPr/>
          <a:lstStyle/>
          <a:p>
            <a:fld id="{47A6345B-9A7D-4F4E-B951-C36AB320D764}" type="slidenum">
              <a:rPr lang="en-US" smtClean="0"/>
              <a:pPr/>
              <a:t>2</a:t>
            </a:fld>
            <a:endParaRPr lang="en-US" dirty="0"/>
          </a:p>
        </p:txBody>
      </p:sp>
      <p:sp>
        <p:nvSpPr>
          <p:cNvPr id="4098" name="Title 1"/>
          <p:cNvSpPr>
            <a:spLocks noGrp="1"/>
          </p:cNvSpPr>
          <p:nvPr>
            <p:ph type="title"/>
          </p:nvPr>
        </p:nvSpPr>
        <p:spPr/>
        <p:txBody>
          <a:bodyPr/>
          <a:lstStyle/>
          <a:p>
            <a:r>
              <a:rPr lang="en-US" dirty="0" smtClean="0"/>
              <a:t>Introduction</a:t>
            </a:r>
          </a:p>
        </p:txBody>
      </p:sp>
      <p:sp>
        <p:nvSpPr>
          <p:cNvPr id="2" name="Footer Placeholder 1"/>
          <p:cNvSpPr>
            <a:spLocks noGrp="1"/>
          </p:cNvSpPr>
          <p:nvPr>
            <p:ph type="ftr" sz="quarter" idx="13"/>
          </p:nvPr>
        </p:nvSpPr>
        <p:spPr/>
        <p:txBody>
          <a:bodyPr/>
          <a:lstStyle/>
          <a:p>
            <a:r>
              <a:rPr lang="en-US" dirty="0"/>
              <a:t>LCLS-II </a:t>
            </a:r>
            <a:r>
              <a:rPr lang="en-US" dirty="0" smtClean="0"/>
              <a:t>3.9 GHz Cryomodule Preliminary Design Review, November 20, 2015 - Theilacker</a:t>
            </a:r>
            <a:endParaRPr lang="en-US" dirty="0"/>
          </a:p>
        </p:txBody>
      </p:sp>
      <p:sp>
        <p:nvSpPr>
          <p:cNvPr id="8" name="Content Placeholder 2"/>
          <p:cNvSpPr>
            <a:spLocks noGrp="1"/>
          </p:cNvSpPr>
          <p:nvPr>
            <p:ph sz="quarter" idx="14"/>
          </p:nvPr>
        </p:nvSpPr>
        <p:spPr>
          <a:xfrm>
            <a:off x="457200" y="1243584"/>
            <a:ext cx="8108950" cy="5065522"/>
          </a:xfrm>
        </p:spPr>
        <p:txBody>
          <a:bodyPr>
            <a:normAutofit/>
          </a:bodyPr>
          <a:lstStyle/>
          <a:p>
            <a:endParaRPr lang="en-US" sz="2400" dirty="0" smtClean="0"/>
          </a:p>
          <a:p>
            <a:pPr marL="342900" indent="-342900">
              <a:buFont typeface="Arial" pitchFamily="34" charset="0"/>
              <a:buChar char="•"/>
            </a:pPr>
            <a:r>
              <a:rPr lang="en-US" sz="2400" dirty="0"/>
              <a:t>Fermilab Safety Program</a:t>
            </a:r>
          </a:p>
          <a:p>
            <a:pPr marL="342900" indent="-342900">
              <a:buFont typeface="Arial" pitchFamily="34" charset="0"/>
              <a:buChar char="•"/>
            </a:pPr>
            <a:r>
              <a:rPr lang="en-US" sz="2400" dirty="0"/>
              <a:t>Multi-Laboratory Safety Program Comparison</a:t>
            </a:r>
          </a:p>
          <a:p>
            <a:pPr marL="342900" indent="-342900">
              <a:buFont typeface="Arial" pitchFamily="34" charset="0"/>
              <a:buChar char="•"/>
            </a:pPr>
            <a:r>
              <a:rPr lang="en-US" sz="2400" dirty="0"/>
              <a:t>Pressure Safety</a:t>
            </a:r>
          </a:p>
          <a:p>
            <a:pPr marL="342900" indent="-342900">
              <a:buFont typeface="Arial" pitchFamily="34" charset="0"/>
              <a:buChar char="•"/>
            </a:pPr>
            <a:r>
              <a:rPr lang="en-US" sz="2400" dirty="0"/>
              <a:t>Electrical Safety</a:t>
            </a:r>
          </a:p>
          <a:p>
            <a:pPr marL="342900" indent="-342900">
              <a:buFont typeface="Arial" pitchFamily="34" charset="0"/>
              <a:buChar char="•"/>
            </a:pPr>
            <a:r>
              <a:rPr lang="en-US" sz="2400" dirty="0"/>
              <a:t>Seismic Safety</a:t>
            </a:r>
          </a:p>
          <a:p>
            <a:pPr marL="342900" indent="-342900">
              <a:buFont typeface="Arial" pitchFamily="34" charset="0"/>
              <a:buChar char="•"/>
            </a:pPr>
            <a:r>
              <a:rPr lang="en-US" sz="2400" dirty="0"/>
              <a:t>FMEA / What-If Analysis</a:t>
            </a:r>
          </a:p>
          <a:p>
            <a:pPr marL="342900" indent="-342900">
              <a:buFont typeface="Arial" pitchFamily="34" charset="0"/>
              <a:buChar char="•"/>
            </a:pPr>
            <a:r>
              <a:rPr lang="en-US" sz="2400" dirty="0"/>
              <a:t>Summary</a:t>
            </a:r>
          </a:p>
          <a:p>
            <a:endParaRPr lang="en-US" sz="2400" dirty="0"/>
          </a:p>
        </p:txBody>
      </p:sp>
    </p:spTree>
    <p:extLst>
      <p:ext uri="{BB962C8B-B14F-4D97-AF65-F5344CB8AC3E}">
        <p14:creationId xmlns:p14="http://schemas.microsoft.com/office/powerpoint/2010/main" val="3887623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1"/>
          </p:nvPr>
        </p:nvSpPr>
        <p:spPr/>
        <p:txBody>
          <a:bodyPr/>
          <a:lstStyle/>
          <a:p>
            <a:fld id="{47A6345B-9A7D-4F4E-B951-C36AB320D764}" type="slidenum">
              <a:rPr lang="en-US" smtClean="0"/>
              <a:pPr/>
              <a:t>3</a:t>
            </a:fld>
            <a:endParaRPr lang="en-US" dirty="0"/>
          </a:p>
        </p:txBody>
      </p:sp>
      <p:sp>
        <p:nvSpPr>
          <p:cNvPr id="4098" name="Title 1"/>
          <p:cNvSpPr>
            <a:spLocks noGrp="1"/>
          </p:cNvSpPr>
          <p:nvPr>
            <p:ph type="title"/>
          </p:nvPr>
        </p:nvSpPr>
        <p:spPr/>
        <p:txBody>
          <a:bodyPr/>
          <a:lstStyle/>
          <a:p>
            <a:r>
              <a:rPr lang="en-US" dirty="0" smtClean="0"/>
              <a:t>Design Basis</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
        <p:nvSpPr>
          <p:cNvPr id="8" name="Content Placeholder 2"/>
          <p:cNvSpPr>
            <a:spLocks noGrp="1"/>
          </p:cNvSpPr>
          <p:nvPr>
            <p:ph sz="quarter" idx="14"/>
          </p:nvPr>
        </p:nvSpPr>
        <p:spPr>
          <a:xfrm>
            <a:off x="457200" y="1243584"/>
            <a:ext cx="8108950" cy="5065522"/>
          </a:xfrm>
        </p:spPr>
        <p:txBody>
          <a:bodyPr>
            <a:normAutofit/>
          </a:bodyPr>
          <a:lstStyle/>
          <a:p>
            <a:endParaRPr lang="en-US" sz="2400" dirty="0" smtClean="0"/>
          </a:p>
          <a:p>
            <a:pPr marL="342900" indent="-342900">
              <a:spcBef>
                <a:spcPts val="600"/>
              </a:spcBef>
              <a:spcAft>
                <a:spcPts val="600"/>
              </a:spcAft>
              <a:buFont typeface="Arial" panose="020B0604020202020204" pitchFamily="34" charset="0"/>
              <a:buChar char="•"/>
            </a:pPr>
            <a:r>
              <a:rPr lang="en-US" sz="2400" dirty="0" smtClean="0"/>
              <a:t>Derived from the 3.9 GHz cryomodule design supplied by Fermilab to DESY FLASH, most recently </a:t>
            </a:r>
            <a:r>
              <a:rPr lang="en-US" sz="2400" dirty="0" smtClean="0"/>
              <a:t>the 3.9 GHz INFN/European-XFEL </a:t>
            </a:r>
            <a:r>
              <a:rPr lang="en-US" sz="2400" dirty="0" smtClean="0"/>
              <a:t>and 1.3 GHz </a:t>
            </a:r>
            <a:r>
              <a:rPr lang="en-US" sz="2400" dirty="0" smtClean="0"/>
              <a:t>LCLS-II cryomodule </a:t>
            </a:r>
            <a:r>
              <a:rPr lang="en-US" sz="2400" dirty="0" smtClean="0"/>
              <a:t>design</a:t>
            </a:r>
          </a:p>
          <a:p>
            <a:pPr marL="342900" indent="-342900">
              <a:spcBef>
                <a:spcPts val="600"/>
              </a:spcBef>
              <a:spcAft>
                <a:spcPts val="600"/>
              </a:spcAft>
              <a:buFont typeface="Arial" panose="020B0604020202020204" pitchFamily="34" charset="0"/>
              <a:buChar char="•"/>
            </a:pPr>
            <a:r>
              <a:rPr lang="en-US" sz="2400" dirty="0" smtClean="0"/>
              <a:t>Design modified at Fermilab </a:t>
            </a:r>
            <a:r>
              <a:rPr lang="en-US" sz="2400" dirty="0"/>
              <a:t>to satisfy LCLS-II project </a:t>
            </a:r>
            <a:r>
              <a:rPr lang="en-US" sz="2400" dirty="0" smtClean="0"/>
              <a:t>requirements using Fermilab Engineering, QA and ES&amp;H Manuals</a:t>
            </a:r>
          </a:p>
          <a:p>
            <a:pPr marL="342900" indent="-342900">
              <a:spcBef>
                <a:spcPts val="600"/>
              </a:spcBef>
              <a:spcAft>
                <a:spcPts val="600"/>
              </a:spcAft>
              <a:buFont typeface="Arial" panose="020B0604020202020204" pitchFamily="34" charset="0"/>
              <a:buChar char="•"/>
            </a:pPr>
            <a:r>
              <a:rPr lang="en-US" sz="2400" dirty="0" smtClean="0"/>
              <a:t>It is also necessary to ensure that Fermilab policies satisfy the requirements of SLAC</a:t>
            </a:r>
            <a:endParaRPr lang="en-US" sz="2400" dirty="0"/>
          </a:p>
        </p:txBody>
      </p:sp>
    </p:spTree>
    <p:extLst>
      <p:ext uri="{BB962C8B-B14F-4D97-AF65-F5344CB8AC3E}">
        <p14:creationId xmlns:p14="http://schemas.microsoft.com/office/powerpoint/2010/main" val="703798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1"/>
          </p:nvPr>
        </p:nvSpPr>
        <p:spPr/>
        <p:txBody>
          <a:bodyPr/>
          <a:lstStyle/>
          <a:p>
            <a:fld id="{47A6345B-9A7D-4F4E-B951-C36AB320D764}" type="slidenum">
              <a:rPr lang="en-US" smtClean="0"/>
              <a:pPr/>
              <a:t>4</a:t>
            </a:fld>
            <a:endParaRPr lang="en-US" dirty="0"/>
          </a:p>
        </p:txBody>
      </p:sp>
      <p:sp>
        <p:nvSpPr>
          <p:cNvPr id="4098" name="Title 1"/>
          <p:cNvSpPr>
            <a:spLocks noGrp="1"/>
          </p:cNvSpPr>
          <p:nvPr>
            <p:ph type="title"/>
          </p:nvPr>
        </p:nvSpPr>
        <p:spPr/>
        <p:txBody>
          <a:bodyPr/>
          <a:lstStyle/>
          <a:p>
            <a:r>
              <a:rPr lang="en-US" dirty="0" smtClean="0"/>
              <a:t>Fermilab Safety Program</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
        <p:nvSpPr>
          <p:cNvPr id="4" name="TextBox 3"/>
          <p:cNvSpPr txBox="1"/>
          <p:nvPr/>
        </p:nvSpPr>
        <p:spPr>
          <a:xfrm>
            <a:off x="308758" y="1270669"/>
            <a:ext cx="8063345" cy="369332"/>
          </a:xfrm>
          <a:prstGeom prst="rect">
            <a:avLst/>
          </a:prstGeom>
          <a:noFill/>
        </p:spPr>
        <p:txBody>
          <a:bodyPr wrap="square" rtlCol="0">
            <a:spAutoFit/>
          </a:bodyPr>
          <a:lstStyle/>
          <a:p>
            <a:r>
              <a:rPr lang="en-US" dirty="0" smtClean="0"/>
              <a:t>Fermilab ES&amp;H Manual (FESHM) applied to the cryomodule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7264058"/>
              </p:ext>
            </p:extLst>
          </p:nvPr>
        </p:nvGraphicFramePr>
        <p:xfrm>
          <a:off x="201882" y="1746097"/>
          <a:ext cx="8728362" cy="4468383"/>
        </p:xfrm>
        <a:graphic>
          <a:graphicData uri="http://schemas.openxmlformats.org/drawingml/2006/table">
            <a:tbl>
              <a:tblPr firstRow="1" firstCol="1" bandRow="1"/>
              <a:tblGrid>
                <a:gridCol w="1000807"/>
                <a:gridCol w="2625072"/>
                <a:gridCol w="5102483"/>
              </a:tblGrid>
              <a:tr h="172214">
                <a:tc>
                  <a:txBody>
                    <a:bodyPr/>
                    <a:lstStyle/>
                    <a:p>
                      <a:pPr marL="0" marR="0">
                        <a:lnSpc>
                          <a:spcPct val="115000"/>
                        </a:lnSpc>
                        <a:spcBef>
                          <a:spcPts val="0"/>
                        </a:spcBef>
                        <a:spcAft>
                          <a:spcPts val="0"/>
                        </a:spcAft>
                      </a:pPr>
                      <a:r>
                        <a:rPr lang="en-US" sz="1400" b="1" dirty="0">
                          <a:solidFill>
                            <a:schemeClr val="bg2"/>
                          </a:solidFill>
                          <a:effectLst/>
                          <a:latin typeface="Calibri"/>
                          <a:ea typeface="Calibri"/>
                          <a:cs typeface="Times New Roman"/>
                        </a:rPr>
                        <a:t>Chapter</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15000"/>
                        </a:lnSpc>
                        <a:spcBef>
                          <a:spcPts val="0"/>
                        </a:spcBef>
                        <a:spcAft>
                          <a:spcPts val="0"/>
                        </a:spcAft>
                      </a:pPr>
                      <a:r>
                        <a:rPr lang="en-US" sz="1400" b="1">
                          <a:solidFill>
                            <a:schemeClr val="bg2"/>
                          </a:solidFill>
                          <a:effectLst/>
                          <a:latin typeface="Calibri"/>
                          <a:ea typeface="Calibri"/>
                          <a:cs typeface="Times New Roman"/>
                        </a:rPr>
                        <a:t>Title</a:t>
                      </a:r>
                      <a:endParaRPr lang="en-US" sz="140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nSpc>
                          <a:spcPct val="115000"/>
                        </a:lnSpc>
                        <a:spcBef>
                          <a:spcPts val="0"/>
                        </a:spcBef>
                        <a:spcAft>
                          <a:spcPts val="0"/>
                        </a:spcAft>
                      </a:pPr>
                      <a:r>
                        <a:rPr lang="en-US" sz="1400" b="1">
                          <a:solidFill>
                            <a:schemeClr val="bg2"/>
                          </a:solidFill>
                          <a:effectLst/>
                          <a:latin typeface="Calibri"/>
                          <a:ea typeface="Calibri"/>
                          <a:cs typeface="Times New Roman"/>
                        </a:rPr>
                        <a:t>LCLS-II Application</a:t>
                      </a:r>
                      <a:endParaRPr lang="en-US" sz="140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72214">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3"/>
                        </a:rPr>
                        <a:t>5031.1</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Piping Systems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1400">
                          <a:solidFill>
                            <a:schemeClr val="bg2"/>
                          </a:solidFill>
                          <a:effectLst/>
                          <a:latin typeface="Calibri"/>
                          <a:ea typeface="Calibri"/>
                          <a:cs typeface="Times New Roman"/>
                        </a:rPr>
                        <a:t>Cryomodules and cryogenic distribution system piping</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4429">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4"/>
                        </a:rPr>
                        <a:t>5031.6</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Dressed Niobium SRF Cavity Pressure Safety</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SRF </a:t>
                      </a:r>
                      <a:r>
                        <a:rPr lang="en-US" sz="1400" dirty="0" smtClean="0">
                          <a:solidFill>
                            <a:schemeClr val="bg2"/>
                          </a:solidFill>
                          <a:effectLst/>
                          <a:latin typeface="Calibri"/>
                          <a:ea typeface="Calibri"/>
                          <a:cs typeface="Times New Roman"/>
                        </a:rPr>
                        <a:t>cavities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72214">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5"/>
                        </a:rPr>
                        <a:t>5034</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Pressure Testing</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Cryomodules and cryogenic distribution system.</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72214">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6"/>
                        </a:rPr>
                        <a:t>5033</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Vacuum Vessel Safety</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Cryomodules and cryogenic distribution system.</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72214">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7"/>
                        </a:rPr>
                        <a:t>4240</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Oxygen Deficiency Hazard</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bg2"/>
                          </a:solidFill>
                          <a:effectLst/>
                          <a:latin typeface="Calibri"/>
                          <a:ea typeface="Calibri"/>
                          <a:cs typeface="Times New Roman"/>
                        </a:rPr>
                        <a:t>Formerly 5064. Input for SLAC ODH analysis.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344429">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8"/>
                        </a:rPr>
                        <a:t>5032</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Cryogenic System Review</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Lists documents we generate to receive an operational readiness clearance. Applies to cryomodules and cryogenic distribution system</a:t>
                      </a:r>
                      <a:r>
                        <a:rPr lang="en-US" sz="1400" dirty="0" smtClean="0">
                          <a:solidFill>
                            <a:schemeClr val="bg2"/>
                          </a:solidFill>
                          <a:effectLst/>
                          <a:latin typeface="Calibri"/>
                          <a:ea typeface="Calibri"/>
                          <a:cs typeface="Times New Roman"/>
                        </a:rPr>
                        <a:t>.  First application will be CMTS.</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344429">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9"/>
                        </a:rPr>
                        <a:t>9100</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Fermilab Electrical Safety Program</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15000"/>
                        </a:lnSpc>
                        <a:spcBef>
                          <a:spcPts val="0"/>
                        </a:spcBef>
                        <a:spcAft>
                          <a:spcPts val="0"/>
                        </a:spcAft>
                      </a:pPr>
                      <a:r>
                        <a:rPr lang="en-US" sz="1400" dirty="0" smtClean="0">
                          <a:solidFill>
                            <a:schemeClr val="bg2"/>
                          </a:solidFill>
                          <a:effectLst/>
                          <a:latin typeface="Calibri"/>
                          <a:ea typeface="Calibri"/>
                          <a:cs typeface="Times New Roman"/>
                        </a:rPr>
                        <a:t>Cryomodules</a:t>
                      </a:r>
                      <a:r>
                        <a:rPr lang="en-US" sz="1400" baseline="0" dirty="0" smtClean="0">
                          <a:solidFill>
                            <a:schemeClr val="bg2"/>
                          </a:solidFill>
                          <a:effectLst/>
                          <a:latin typeface="Calibri"/>
                          <a:ea typeface="Calibri"/>
                          <a:cs typeface="Times New Roman"/>
                        </a:rPr>
                        <a:t> in general</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4429">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10"/>
                        </a:rPr>
                        <a:t>9140</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Protection Against Exposed Electrical Bus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Cryomodule magnet power leads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4429">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11"/>
                        </a:rPr>
                        <a:t>9150</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High Voltage Coaxial Connectors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Cryomodule coupler vacuum ion pump</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4429">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12"/>
                        </a:rPr>
                        <a:t>9160</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15000"/>
                        </a:lnSpc>
                        <a:spcBef>
                          <a:spcPts val="0"/>
                        </a:spcBef>
                        <a:spcAft>
                          <a:spcPts val="0"/>
                        </a:spcAft>
                      </a:pPr>
                      <a:r>
                        <a:rPr lang="en-US" sz="1400">
                          <a:solidFill>
                            <a:schemeClr val="bg2"/>
                          </a:solidFill>
                          <a:effectLst/>
                          <a:latin typeface="Calibri"/>
                          <a:ea typeface="Calibri"/>
                          <a:cs typeface="Times New Roman"/>
                        </a:rPr>
                        <a:t>Low Voltage, High Current Power Distribution Systems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Cryomodule magnet and power leads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4429">
                <a:tc>
                  <a:txBody>
                    <a:bodyPr/>
                    <a:lstStyle/>
                    <a:p>
                      <a:pPr marL="0" marR="0">
                        <a:lnSpc>
                          <a:spcPct val="115000"/>
                        </a:lnSpc>
                        <a:spcBef>
                          <a:spcPts val="0"/>
                        </a:spcBef>
                        <a:spcAft>
                          <a:spcPts val="0"/>
                        </a:spcAft>
                      </a:pPr>
                      <a:r>
                        <a:rPr lang="en-US" sz="1400" u="sng" dirty="0">
                          <a:solidFill>
                            <a:schemeClr val="bg2"/>
                          </a:solidFill>
                          <a:effectLst/>
                          <a:latin typeface="Calibri"/>
                          <a:ea typeface="Calibri"/>
                          <a:cs typeface="Times New Roman"/>
                          <a:hlinkClick r:id="rId13"/>
                        </a:rPr>
                        <a:t>10110</a:t>
                      </a:r>
                      <a:endParaRPr lang="en-US" sz="1400" dirty="0">
                        <a:solidFill>
                          <a:schemeClr val="bg2"/>
                        </a:solidFill>
                        <a:effectLst/>
                        <a:latin typeface="Calibri"/>
                        <a:ea typeface="Calibri"/>
                        <a:cs typeface="Times New Roman"/>
                      </a:endParaRP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Below the Hook Lifting Devices</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marL="0" marR="0">
                        <a:lnSpc>
                          <a:spcPct val="115000"/>
                        </a:lnSpc>
                        <a:spcBef>
                          <a:spcPts val="0"/>
                        </a:spcBef>
                        <a:spcAft>
                          <a:spcPts val="0"/>
                        </a:spcAft>
                      </a:pPr>
                      <a:r>
                        <a:rPr lang="en-US" sz="1400" dirty="0">
                          <a:solidFill>
                            <a:schemeClr val="bg2"/>
                          </a:solidFill>
                          <a:effectLst/>
                          <a:latin typeface="Calibri"/>
                          <a:ea typeface="Calibri"/>
                          <a:cs typeface="Times New Roman"/>
                        </a:rPr>
                        <a:t>In case SLAC chooses to use a Fermilab lift fixture engineering design</a:t>
                      </a:r>
                    </a:p>
                  </a:txBody>
                  <a:tcPr marL="61262" marR="612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r>
            </a:tbl>
          </a:graphicData>
        </a:graphic>
      </p:graphicFrame>
    </p:spTree>
    <p:extLst>
      <p:ext uri="{BB962C8B-B14F-4D97-AF65-F5344CB8AC3E}">
        <p14:creationId xmlns:p14="http://schemas.microsoft.com/office/powerpoint/2010/main" val="231087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normAutofit/>
          </a:bodyPr>
          <a:lstStyle/>
          <a:p>
            <a:pPr marL="342900" indent="-342900">
              <a:buFont typeface="Arial" panose="020B0604020202020204" pitchFamily="34" charset="0"/>
              <a:buChar char="•"/>
            </a:pPr>
            <a:r>
              <a:rPr lang="en-US" sz="2400" dirty="0" smtClean="0"/>
              <a:t>SLAC reviewed the safety and QA programs at the partner laboratories</a:t>
            </a:r>
          </a:p>
          <a:p>
            <a:pPr marL="687388" lvl="1" indent="-342900">
              <a:buFont typeface="Courier New" panose="02070309020205020404" pitchFamily="49" charset="0"/>
              <a:buChar char="o"/>
            </a:pPr>
            <a:r>
              <a:rPr lang="en-US" sz="2200" dirty="0" smtClean="0"/>
              <a:t>Common areas determined to be consistent with the SLAC program and therefore the LCLS-II project requirements</a:t>
            </a:r>
          </a:p>
          <a:p>
            <a:pPr marL="687388" lvl="1" indent="-342900">
              <a:buFont typeface="Courier New" panose="02070309020205020404" pitchFamily="49" charset="0"/>
              <a:buChar char="o"/>
            </a:pPr>
            <a:r>
              <a:rPr lang="en-US" sz="2200" dirty="0" smtClean="0"/>
              <a:t>Unique areas were addressed</a:t>
            </a:r>
          </a:p>
          <a:p>
            <a:pPr marL="1035050" lvl="2" indent="-342900">
              <a:buFont typeface="Courier New" panose="02070309020205020404" pitchFamily="49" charset="0"/>
              <a:buChar char="o"/>
            </a:pPr>
            <a:r>
              <a:rPr lang="en-US" sz="2200" dirty="0" smtClean="0"/>
              <a:t>Seismic (FNAL)</a:t>
            </a:r>
          </a:p>
          <a:p>
            <a:pPr marL="1035050" lvl="2" indent="-342900">
              <a:buFont typeface="Courier New" panose="02070309020205020404" pitchFamily="49" charset="0"/>
              <a:buChar char="o"/>
            </a:pPr>
            <a:r>
              <a:rPr lang="en-US" sz="2200" dirty="0" smtClean="0"/>
              <a:t>ODH (SLAC)</a:t>
            </a:r>
          </a:p>
        </p:txBody>
      </p:sp>
      <p:sp>
        <p:nvSpPr>
          <p:cNvPr id="9" name="Slide Number Placeholder 8"/>
          <p:cNvSpPr>
            <a:spLocks noGrp="1"/>
          </p:cNvSpPr>
          <p:nvPr>
            <p:ph type="sldNum" sz="quarter" idx="11"/>
          </p:nvPr>
        </p:nvSpPr>
        <p:spPr/>
        <p:txBody>
          <a:bodyPr/>
          <a:lstStyle/>
          <a:p>
            <a:fld id="{47A6345B-9A7D-4F4E-B951-C36AB320D764}" type="slidenum">
              <a:rPr lang="en-US" smtClean="0"/>
              <a:pPr/>
              <a:t>5</a:t>
            </a:fld>
            <a:endParaRPr lang="en-US" dirty="0"/>
          </a:p>
        </p:txBody>
      </p:sp>
      <p:sp>
        <p:nvSpPr>
          <p:cNvPr id="4098" name="Title 1"/>
          <p:cNvSpPr>
            <a:spLocks noGrp="1"/>
          </p:cNvSpPr>
          <p:nvPr>
            <p:ph type="title"/>
          </p:nvPr>
        </p:nvSpPr>
        <p:spPr/>
        <p:txBody>
          <a:bodyPr/>
          <a:lstStyle/>
          <a:p>
            <a:r>
              <a:rPr lang="en-US" dirty="0" smtClean="0"/>
              <a:t>Multi-Laboratory Safety Program Comparison</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2753900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normAutofit fontScale="92500" lnSpcReduction="20000"/>
          </a:bodyPr>
          <a:lstStyle/>
          <a:p>
            <a:pPr marL="342900" indent="-342900">
              <a:spcAft>
                <a:spcPts val="0"/>
              </a:spcAft>
              <a:buFont typeface="Arial" panose="020B0604020202020204" pitchFamily="34" charset="0"/>
              <a:buChar char="•"/>
            </a:pPr>
            <a:r>
              <a:rPr lang="en-US" sz="2400" dirty="0"/>
              <a:t>P</a:t>
            </a:r>
            <a:r>
              <a:rPr lang="en-US" sz="2400" dirty="0" smtClean="0"/>
              <a:t>artner labs (FNAL and JLAB) have pressure vessel, pressure piping and vacuum vessel policies in place</a:t>
            </a:r>
          </a:p>
          <a:p>
            <a:pPr marL="688975" lvl="1" indent="-342900">
              <a:buFont typeface="Courier New" panose="02070309020205020404" pitchFamily="49" charset="0"/>
              <a:buChar char="o"/>
            </a:pPr>
            <a:r>
              <a:rPr lang="en-US" sz="2200" dirty="0" smtClean="0"/>
              <a:t>Reviewed to be equivalent to SLAC policies and LCLS-II Project requirements [</a:t>
            </a:r>
            <a:r>
              <a:rPr lang="en-US" sz="2200" dirty="0" smtClean="0">
                <a:hlinkClick r:id="rId3"/>
              </a:rPr>
              <a:t>LCLSII-1.2-EN-0020</a:t>
            </a:r>
            <a:r>
              <a:rPr lang="en-US" sz="2200" dirty="0" smtClean="0"/>
              <a:t>]</a:t>
            </a:r>
          </a:p>
          <a:p>
            <a:pPr marL="342900" indent="-342900">
              <a:spcBef>
                <a:spcPts val="800"/>
              </a:spcBef>
              <a:buFont typeface="Arial" panose="020B0604020202020204" pitchFamily="34" charset="0"/>
              <a:buChar char="•"/>
            </a:pPr>
            <a:r>
              <a:rPr lang="en-US" sz="2400" dirty="0" smtClean="0"/>
              <a:t>Special SRF pressure vessel considerations</a:t>
            </a:r>
            <a:endParaRPr lang="en-US" sz="2200" dirty="0" smtClean="0"/>
          </a:p>
          <a:p>
            <a:pPr marL="688975" lvl="1" indent="-342900">
              <a:buFont typeface="Courier New" panose="02070309020205020404" pitchFamily="49" charset="0"/>
              <a:buChar char="o"/>
            </a:pPr>
            <a:r>
              <a:rPr lang="en-US" sz="2200" dirty="0" smtClean="0">
                <a:solidFill>
                  <a:srgbClr val="0070C0"/>
                </a:solidFill>
              </a:rPr>
              <a:t>Although the 3.9 GHz dressed cavity is outside the scope </a:t>
            </a:r>
            <a:r>
              <a:rPr lang="en-US" sz="2200" dirty="0">
                <a:solidFill>
                  <a:srgbClr val="0070C0"/>
                </a:solidFill>
              </a:rPr>
              <a:t>of ASME B&amp;PV </a:t>
            </a:r>
            <a:r>
              <a:rPr lang="en-US" sz="2200" dirty="0" smtClean="0">
                <a:solidFill>
                  <a:srgbClr val="0070C0"/>
                </a:solidFill>
              </a:rPr>
              <a:t>Code (&lt; 6”), we will still treat it as a pressure vessel using the same process as the 1.3 GHz dressed cavity</a:t>
            </a:r>
          </a:p>
          <a:p>
            <a:pPr marL="688975" lvl="1" indent="-342900">
              <a:buFont typeface="Courier New" panose="02070309020205020404" pitchFamily="49" charset="0"/>
              <a:buChar char="o"/>
            </a:pPr>
            <a:r>
              <a:rPr lang="en-US" sz="2200" dirty="0" smtClean="0"/>
              <a:t>Unable to comply directly with ASME B&amp;PV Code</a:t>
            </a:r>
          </a:p>
          <a:p>
            <a:pPr marL="688975" lvl="1" indent="-342900">
              <a:buFont typeface="Courier New" panose="02070309020205020404" pitchFamily="49" charset="0"/>
              <a:buChar char="o"/>
            </a:pPr>
            <a:r>
              <a:rPr lang="en-US" sz="2200" dirty="0" smtClean="0"/>
              <a:t>Governing regulation becomes 10 CFR 851</a:t>
            </a:r>
          </a:p>
          <a:p>
            <a:pPr marL="346075" lvl="1" indent="0">
              <a:buNone/>
            </a:pPr>
            <a:r>
              <a:rPr lang="en-US" sz="1900" dirty="0" smtClean="0">
                <a:solidFill>
                  <a:srgbClr val="FF0000"/>
                </a:solidFill>
              </a:rPr>
              <a:t>“When </a:t>
            </a:r>
            <a:r>
              <a:rPr lang="en-US" sz="1900" dirty="0">
                <a:solidFill>
                  <a:srgbClr val="FF0000"/>
                </a:solidFill>
              </a:rPr>
              <a:t>national consensus codes are not </a:t>
            </a:r>
            <a:r>
              <a:rPr lang="en-US" sz="1900" dirty="0" smtClean="0">
                <a:solidFill>
                  <a:srgbClr val="FF0000"/>
                </a:solidFill>
              </a:rPr>
              <a:t>applicable”...“contractors </a:t>
            </a:r>
            <a:r>
              <a:rPr lang="en-US" sz="1900" dirty="0">
                <a:solidFill>
                  <a:srgbClr val="FF0000"/>
                </a:solidFill>
              </a:rPr>
              <a:t>must implement measures to provide equivalent protection and ensure a level of safety greater than or equal to the level of protection afforded by the </a:t>
            </a:r>
            <a:r>
              <a:rPr lang="en-US" sz="1900" dirty="0" smtClean="0">
                <a:solidFill>
                  <a:srgbClr val="FF0000"/>
                </a:solidFill>
              </a:rPr>
              <a:t>ASME”</a:t>
            </a:r>
            <a:endParaRPr lang="en-US" sz="1900" dirty="0"/>
          </a:p>
        </p:txBody>
      </p:sp>
      <p:sp>
        <p:nvSpPr>
          <p:cNvPr id="9" name="Slide Number Placeholder 8"/>
          <p:cNvSpPr>
            <a:spLocks noGrp="1"/>
          </p:cNvSpPr>
          <p:nvPr>
            <p:ph type="sldNum" sz="quarter" idx="11"/>
          </p:nvPr>
        </p:nvSpPr>
        <p:spPr/>
        <p:txBody>
          <a:bodyPr/>
          <a:lstStyle/>
          <a:p>
            <a:fld id="{47A6345B-9A7D-4F4E-B951-C36AB320D764}" type="slidenum">
              <a:rPr lang="en-US" smtClean="0"/>
              <a:pPr/>
              <a:t>6</a:t>
            </a:fld>
            <a:endParaRPr lang="en-US" dirty="0"/>
          </a:p>
        </p:txBody>
      </p:sp>
      <p:sp>
        <p:nvSpPr>
          <p:cNvPr id="4098" name="Title 1"/>
          <p:cNvSpPr>
            <a:spLocks noGrp="1"/>
          </p:cNvSpPr>
          <p:nvPr>
            <p:ph type="title"/>
          </p:nvPr>
        </p:nvSpPr>
        <p:spPr/>
        <p:txBody>
          <a:bodyPr/>
          <a:lstStyle/>
          <a:p>
            <a:r>
              <a:rPr lang="en-US" dirty="0" smtClean="0"/>
              <a:t>Pressure Safety</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354008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normAutofit/>
          </a:bodyPr>
          <a:lstStyle/>
          <a:p>
            <a:pPr marL="342900" indent="-342900">
              <a:buFont typeface="Arial" panose="020B0604020202020204" pitchFamily="34" charset="0"/>
              <a:buChar char="•"/>
            </a:pPr>
            <a:r>
              <a:rPr lang="en-US" dirty="0" smtClean="0"/>
              <a:t>Fermilab equivalent level of safety method</a:t>
            </a:r>
          </a:p>
          <a:p>
            <a:pPr lvl="2">
              <a:spcBef>
                <a:spcPts val="600"/>
              </a:spcBef>
              <a:spcAft>
                <a:spcPts val="600"/>
              </a:spcAft>
              <a:buFont typeface="Courier New" panose="02070309020205020404" pitchFamily="49" charset="0"/>
              <a:buChar char="o"/>
            </a:pPr>
            <a:r>
              <a:rPr lang="en-US" dirty="0"/>
              <a:t>Chose to address the pressure safety at the source (the cavity) as opposed to containment at the vacuum vessel boundary</a:t>
            </a:r>
          </a:p>
          <a:p>
            <a:pPr lvl="2">
              <a:spcBef>
                <a:spcPts val="600"/>
              </a:spcBef>
              <a:spcAft>
                <a:spcPts val="600"/>
              </a:spcAft>
              <a:buFont typeface="Courier New" panose="02070309020205020404" pitchFamily="49" charset="0"/>
              <a:buChar char="o"/>
            </a:pPr>
            <a:r>
              <a:rPr lang="en-US" dirty="0"/>
              <a:t>Fermilab Dressed Niobium SRF Cavity Pressure Safety</a:t>
            </a:r>
          </a:p>
          <a:p>
            <a:pPr lvl="3">
              <a:spcBef>
                <a:spcPts val="600"/>
              </a:spcBef>
              <a:spcAft>
                <a:spcPts val="600"/>
              </a:spcAft>
              <a:buFont typeface="Wingdings" panose="05000000000000000000" pitchFamily="2" charset="2"/>
              <a:buChar char="§"/>
            </a:pPr>
            <a:r>
              <a:rPr lang="en-US" dirty="0"/>
              <a:t>ES&amp;H Manual Chapter 5031.6</a:t>
            </a:r>
          </a:p>
          <a:p>
            <a:pPr lvl="3">
              <a:spcBef>
                <a:spcPts val="600"/>
              </a:spcBef>
              <a:spcAft>
                <a:spcPts val="600"/>
              </a:spcAft>
              <a:buFont typeface="Wingdings" panose="05000000000000000000" pitchFamily="2" charset="2"/>
              <a:buChar char="§"/>
            </a:pPr>
            <a:r>
              <a:rPr lang="en-US" dirty="0"/>
              <a:t>References “Guidelines for the Design, Fabrication, Testing and Installation of SRF Niobium Cavities”</a:t>
            </a:r>
          </a:p>
          <a:p>
            <a:pPr lvl="2">
              <a:spcBef>
                <a:spcPts val="600"/>
              </a:spcBef>
              <a:spcAft>
                <a:spcPts val="600"/>
              </a:spcAft>
              <a:buFont typeface="Courier New" panose="02070309020205020404" pitchFamily="49" charset="0"/>
              <a:buChar char="o"/>
            </a:pPr>
            <a:r>
              <a:rPr lang="en-US" dirty="0"/>
              <a:t>Using the Fermilab method made the most sense since the cavity was already </a:t>
            </a:r>
            <a:r>
              <a:rPr lang="en-US" dirty="0" smtClean="0"/>
              <a:t>designed </a:t>
            </a:r>
            <a:r>
              <a:rPr lang="en-US" dirty="0"/>
              <a:t>using this </a:t>
            </a:r>
            <a:r>
              <a:rPr lang="en-US" dirty="0" smtClean="0"/>
              <a:t>method</a:t>
            </a:r>
            <a:endParaRPr lang="en-US" dirty="0"/>
          </a:p>
        </p:txBody>
      </p:sp>
      <p:sp>
        <p:nvSpPr>
          <p:cNvPr id="9" name="Slide Number Placeholder 8"/>
          <p:cNvSpPr>
            <a:spLocks noGrp="1"/>
          </p:cNvSpPr>
          <p:nvPr>
            <p:ph type="sldNum" sz="quarter" idx="11"/>
          </p:nvPr>
        </p:nvSpPr>
        <p:spPr/>
        <p:txBody>
          <a:bodyPr/>
          <a:lstStyle/>
          <a:p>
            <a:fld id="{47A6345B-9A7D-4F4E-B951-C36AB320D764}" type="slidenum">
              <a:rPr lang="en-US" smtClean="0"/>
              <a:pPr/>
              <a:t>7</a:t>
            </a:fld>
            <a:endParaRPr lang="en-US" dirty="0"/>
          </a:p>
        </p:txBody>
      </p:sp>
      <p:sp>
        <p:nvSpPr>
          <p:cNvPr id="4098" name="Title 1"/>
          <p:cNvSpPr>
            <a:spLocks noGrp="1"/>
          </p:cNvSpPr>
          <p:nvPr>
            <p:ph type="title"/>
          </p:nvPr>
        </p:nvSpPr>
        <p:spPr/>
        <p:txBody>
          <a:bodyPr/>
          <a:lstStyle/>
          <a:p>
            <a:r>
              <a:rPr lang="en-US" dirty="0" smtClean="0"/>
              <a:t>SRF Pressure Safety</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189455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p:txBody>
          <a:bodyPr/>
          <a:lstStyle/>
          <a:p>
            <a:r>
              <a:rPr lang="en-US" dirty="0" smtClean="0"/>
              <a:t>FNAL and SLAC review pressure systems differently</a:t>
            </a:r>
          </a:p>
          <a:p>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dirty="0" smtClean="0"/>
              <a:t>Both systems have advantages and disadvantages</a:t>
            </a:r>
          </a:p>
          <a:p>
            <a:r>
              <a:rPr lang="en-US" dirty="0" smtClean="0"/>
              <a:t>Project is working toward meeting </a:t>
            </a:r>
            <a:r>
              <a:rPr lang="en-US" dirty="0" smtClean="0">
                <a:solidFill>
                  <a:srgbClr val="FF0000"/>
                </a:solidFill>
              </a:rPr>
              <a:t>requirements of both systems</a:t>
            </a:r>
            <a:endParaRPr lang="en-US" dirty="0">
              <a:solidFill>
                <a:srgbClr val="FF0000"/>
              </a:solidFill>
            </a:endParaRPr>
          </a:p>
        </p:txBody>
      </p:sp>
      <p:sp>
        <p:nvSpPr>
          <p:cNvPr id="9" name="Slide Number Placeholder 8"/>
          <p:cNvSpPr>
            <a:spLocks noGrp="1"/>
          </p:cNvSpPr>
          <p:nvPr>
            <p:ph type="sldNum" sz="quarter" idx="11"/>
          </p:nvPr>
        </p:nvSpPr>
        <p:spPr/>
        <p:txBody>
          <a:bodyPr/>
          <a:lstStyle/>
          <a:p>
            <a:fld id="{47A6345B-9A7D-4F4E-B951-C36AB320D764}" type="slidenum">
              <a:rPr lang="en-US" smtClean="0"/>
              <a:pPr/>
              <a:t>8</a:t>
            </a:fld>
            <a:endParaRPr lang="en-US" dirty="0"/>
          </a:p>
        </p:txBody>
      </p:sp>
      <p:sp>
        <p:nvSpPr>
          <p:cNvPr id="4098" name="Title 1"/>
          <p:cNvSpPr>
            <a:spLocks noGrp="1"/>
          </p:cNvSpPr>
          <p:nvPr>
            <p:ph type="title"/>
          </p:nvPr>
        </p:nvSpPr>
        <p:spPr/>
        <p:txBody>
          <a:bodyPr/>
          <a:lstStyle/>
          <a:p>
            <a:r>
              <a:rPr lang="en-US" dirty="0" smtClean="0"/>
              <a:t>Pressure Safety Review Differences</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graphicFrame>
        <p:nvGraphicFramePr>
          <p:cNvPr id="5" name="Table 4"/>
          <p:cNvGraphicFramePr>
            <a:graphicFrameLocks noGrp="1"/>
          </p:cNvGraphicFramePr>
          <p:nvPr>
            <p:extLst>
              <p:ext uri="{D42A27DB-BD31-4B8C-83A1-F6EECF244321}">
                <p14:modId xmlns:p14="http://schemas.microsoft.com/office/powerpoint/2010/main" val="977884228"/>
              </p:ext>
            </p:extLst>
          </p:nvPr>
        </p:nvGraphicFramePr>
        <p:xfrm>
          <a:off x="471859" y="2169478"/>
          <a:ext cx="8054624" cy="2523744"/>
        </p:xfrm>
        <a:graphic>
          <a:graphicData uri="http://schemas.openxmlformats.org/drawingml/2006/table">
            <a:tbl>
              <a:tblPr firstRow="1" firstCol="1" bandRow="1"/>
              <a:tblGrid>
                <a:gridCol w="2057878"/>
                <a:gridCol w="2391723"/>
                <a:gridCol w="3605023"/>
              </a:tblGrid>
              <a:tr h="0">
                <a:tc>
                  <a:txBody>
                    <a:bodyPr/>
                    <a:lstStyle/>
                    <a:p>
                      <a:pPr marL="0" marR="0" algn="just">
                        <a:lnSpc>
                          <a:spcPct val="115000"/>
                        </a:lnSpc>
                        <a:spcBef>
                          <a:spcPts val="0"/>
                        </a:spcBef>
                        <a:spcAft>
                          <a:spcPts val="0"/>
                        </a:spcAft>
                      </a:pPr>
                      <a:r>
                        <a:rPr lang="en-US" sz="1800" b="1" dirty="0">
                          <a:solidFill>
                            <a:schemeClr val="bg2"/>
                          </a:solidFill>
                          <a:effectLst/>
                          <a:latin typeface="Calibri"/>
                          <a:ea typeface="Calibri"/>
                          <a:cs typeface="Times New Roman"/>
                        </a:rPr>
                        <a:t> </a:t>
                      </a:r>
                      <a:endParaRPr lang="en-US" sz="1800" dirty="0">
                        <a:solidFill>
                          <a:schemeClr val="bg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b="1" dirty="0">
                          <a:solidFill>
                            <a:schemeClr val="bg2"/>
                          </a:solidFill>
                          <a:effectLst/>
                          <a:latin typeface="Calibri"/>
                          <a:ea typeface="Calibri"/>
                          <a:cs typeface="Times New Roman"/>
                        </a:rPr>
                        <a:t>Fermilab</a:t>
                      </a:r>
                      <a:endParaRPr lang="en-US" sz="1800" dirty="0">
                        <a:solidFill>
                          <a:schemeClr val="bg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b="1">
                          <a:solidFill>
                            <a:schemeClr val="bg2"/>
                          </a:solidFill>
                          <a:effectLst/>
                          <a:latin typeface="Calibri"/>
                          <a:ea typeface="Calibri"/>
                          <a:cs typeface="Times New Roman"/>
                        </a:rPr>
                        <a:t>SLAC</a:t>
                      </a:r>
                      <a:endParaRPr lang="en-US" sz="1800">
                        <a:solidFill>
                          <a:schemeClr val="bg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800">
                          <a:solidFill>
                            <a:schemeClr val="bg2"/>
                          </a:solidFill>
                          <a:effectLst/>
                          <a:latin typeface="Calibri"/>
                          <a:ea typeface="Calibri"/>
                          <a:cs typeface="Times New Roman"/>
                        </a:rPr>
                        <a:t>Scope of Review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solidFill>
                            <a:schemeClr val="bg2"/>
                          </a:solidFill>
                          <a:effectLst/>
                          <a:latin typeface="Calibri"/>
                          <a:ea typeface="Calibri"/>
                          <a:cs typeface="Times New Roman"/>
                        </a:rPr>
                        <a:t>Individual </a:t>
                      </a:r>
                      <a:r>
                        <a:rPr lang="en-US" sz="1800" dirty="0" smtClean="0">
                          <a:solidFill>
                            <a:schemeClr val="bg2"/>
                          </a:solidFill>
                          <a:effectLst/>
                          <a:latin typeface="Calibri"/>
                          <a:ea typeface="Calibri"/>
                          <a:cs typeface="Times New Roman"/>
                        </a:rPr>
                        <a:t>components</a:t>
                      </a:r>
                    </a:p>
                    <a:p>
                      <a:pPr marL="0" marR="0" algn="just">
                        <a:lnSpc>
                          <a:spcPct val="115000"/>
                        </a:lnSpc>
                        <a:spcBef>
                          <a:spcPts val="0"/>
                        </a:spcBef>
                        <a:spcAft>
                          <a:spcPts val="0"/>
                        </a:spcAft>
                      </a:pPr>
                      <a:r>
                        <a:rPr lang="en-US" sz="1800" dirty="0" smtClean="0">
                          <a:solidFill>
                            <a:schemeClr val="bg2"/>
                          </a:solidFill>
                          <a:effectLst/>
                          <a:latin typeface="Calibri"/>
                          <a:ea typeface="Calibri"/>
                          <a:cs typeface="Times New Roman"/>
                        </a:rPr>
                        <a:t>Overall system</a:t>
                      </a:r>
                      <a:endParaRPr lang="en-US" sz="1800" dirty="0">
                        <a:solidFill>
                          <a:schemeClr val="bg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solidFill>
                            <a:schemeClr val="bg2"/>
                          </a:solidFill>
                          <a:effectLst/>
                          <a:latin typeface="Calibri"/>
                          <a:ea typeface="Calibri"/>
                          <a:cs typeface="Times New Roman"/>
                        </a:rPr>
                        <a:t>Overall </a:t>
                      </a:r>
                      <a:r>
                        <a:rPr lang="en-US" sz="1800" dirty="0" smtClean="0">
                          <a:solidFill>
                            <a:schemeClr val="bg2"/>
                          </a:solidFill>
                          <a:effectLst/>
                          <a:latin typeface="Calibri"/>
                          <a:ea typeface="Calibri"/>
                          <a:cs typeface="Times New Roman"/>
                        </a:rPr>
                        <a:t>system</a:t>
                      </a:r>
                      <a:endParaRPr lang="en-US" sz="1800" dirty="0">
                        <a:solidFill>
                          <a:schemeClr val="bg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800">
                          <a:solidFill>
                            <a:schemeClr val="bg2"/>
                          </a:solidFill>
                          <a:effectLst/>
                          <a:latin typeface="Calibri"/>
                          <a:ea typeface="Calibri"/>
                          <a:cs typeface="Times New Roman"/>
                        </a:rPr>
                        <a:t>Time of Review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a:solidFill>
                            <a:schemeClr val="bg2"/>
                          </a:solidFill>
                          <a:effectLst/>
                          <a:latin typeface="Calibri"/>
                          <a:ea typeface="Calibri"/>
                          <a:cs typeface="Times New Roman"/>
                        </a:rPr>
                        <a:t>After implementation (ORC)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solidFill>
                            <a:schemeClr val="bg2"/>
                          </a:solidFill>
                          <a:effectLst/>
                          <a:latin typeface="Calibri"/>
                          <a:ea typeface="Calibri"/>
                          <a:cs typeface="Times New Roman"/>
                        </a:rPr>
                        <a:t>After design, before implementation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15000"/>
                        </a:lnSpc>
                        <a:spcBef>
                          <a:spcPts val="0"/>
                        </a:spcBef>
                        <a:spcAft>
                          <a:spcPts val="0"/>
                        </a:spcAft>
                      </a:pPr>
                      <a:r>
                        <a:rPr lang="en-US" sz="1800" dirty="0">
                          <a:solidFill>
                            <a:schemeClr val="bg2"/>
                          </a:solidFill>
                          <a:effectLst/>
                          <a:latin typeface="Calibri"/>
                          <a:ea typeface="Calibri"/>
                          <a:cs typeface="Times New Roman"/>
                        </a:rPr>
                        <a:t>Code Stamped Vessels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a:solidFill>
                            <a:schemeClr val="bg2"/>
                          </a:solidFill>
                          <a:effectLst/>
                          <a:latin typeface="Calibri"/>
                          <a:ea typeface="Calibri"/>
                          <a:cs typeface="Times New Roman"/>
                        </a:rPr>
                        <a:t>Considers stamp to be proof of design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solidFill>
                            <a:schemeClr val="bg2"/>
                          </a:solidFill>
                          <a:effectLst/>
                          <a:latin typeface="Calibri"/>
                          <a:ea typeface="Calibri"/>
                          <a:cs typeface="Times New Roman"/>
                        </a:rPr>
                        <a:t>Requires vendor calculations, material certifications and weld/welder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117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320634" y="1670050"/>
            <a:ext cx="8657111" cy="4648200"/>
          </a:xfrm>
        </p:spPr>
        <p:txBody>
          <a:bodyPr>
            <a:normAutofit/>
          </a:bodyPr>
          <a:lstStyle/>
          <a:p>
            <a:endParaRPr lang="en-US" dirty="0"/>
          </a:p>
          <a:p>
            <a:pPr>
              <a:tabLst>
                <a:tab pos="5830888" algn="l"/>
              </a:tabLst>
            </a:pPr>
            <a:r>
              <a:rPr lang="en-US" b="1" dirty="0" smtClean="0"/>
              <a:t>Document	Document #</a:t>
            </a:r>
          </a:p>
          <a:p>
            <a:pPr>
              <a:tabLst>
                <a:tab pos="5830888" algn="l"/>
              </a:tabLst>
            </a:pPr>
            <a:r>
              <a:rPr lang="en-US" sz="1800" dirty="0" smtClean="0"/>
              <a:t>1</a:t>
            </a:r>
            <a:r>
              <a:rPr lang="en-US" sz="1800" dirty="0"/>
              <a:t>. Cryomodule Piping Engineering Note	</a:t>
            </a:r>
            <a:r>
              <a:rPr lang="en-US" sz="1800" dirty="0" smtClean="0"/>
              <a:t>3.9 TBD (1.3 </a:t>
            </a:r>
            <a:r>
              <a:rPr lang="en-US" sz="1800" dirty="0" smtClean="0">
                <a:hlinkClick r:id="rId3"/>
              </a:rPr>
              <a:t>EN01803</a:t>
            </a:r>
            <a:r>
              <a:rPr lang="en-US" sz="1800" dirty="0" smtClean="0"/>
              <a:t>)</a:t>
            </a:r>
          </a:p>
          <a:p>
            <a:pPr>
              <a:tabLst>
                <a:tab pos="5830888" algn="l"/>
              </a:tabLst>
            </a:pPr>
            <a:r>
              <a:rPr lang="en-US" sz="1800" dirty="0" smtClean="0"/>
              <a:t>2</a:t>
            </a:r>
            <a:r>
              <a:rPr lang="en-US" sz="1800" dirty="0"/>
              <a:t>. Cryomodule Cavity Engineering Note	</a:t>
            </a:r>
            <a:r>
              <a:rPr lang="en-US" sz="1800" dirty="0" smtClean="0"/>
              <a:t>3.9 TBD (1.3 </a:t>
            </a:r>
            <a:r>
              <a:rPr lang="en-US" sz="1800" dirty="0" smtClean="0">
                <a:hlinkClick r:id="rId4"/>
              </a:rPr>
              <a:t>EN01774</a:t>
            </a:r>
            <a:r>
              <a:rPr lang="en-US" sz="1800" dirty="0" smtClean="0"/>
              <a:t>)</a:t>
            </a:r>
          </a:p>
          <a:p>
            <a:pPr>
              <a:tabLst>
                <a:tab pos="5830888" algn="l"/>
              </a:tabLst>
            </a:pPr>
            <a:r>
              <a:rPr lang="en-US" sz="1800" dirty="0" smtClean="0"/>
              <a:t>3</a:t>
            </a:r>
            <a:r>
              <a:rPr lang="en-US" sz="1800" dirty="0"/>
              <a:t>. Cryomodule Vacuum Vessel	</a:t>
            </a:r>
            <a:r>
              <a:rPr lang="en-US" sz="1800" dirty="0" smtClean="0"/>
              <a:t>3.9 TBD (1.3 </a:t>
            </a:r>
            <a:r>
              <a:rPr lang="en-US" sz="1800" dirty="0" smtClean="0">
                <a:hlinkClick r:id="rId5"/>
              </a:rPr>
              <a:t>ED0002339</a:t>
            </a:r>
            <a:r>
              <a:rPr lang="en-US" sz="1800" dirty="0" smtClean="0"/>
              <a:t>)</a:t>
            </a:r>
          </a:p>
          <a:p>
            <a:pPr>
              <a:tabLst>
                <a:tab pos="5830888" algn="l"/>
              </a:tabLst>
            </a:pPr>
            <a:r>
              <a:rPr lang="en-US" sz="1800" dirty="0" smtClean="0"/>
              <a:t>4. </a:t>
            </a:r>
            <a:r>
              <a:rPr lang="en-US" sz="1800" dirty="0"/>
              <a:t>LCLS-II CDS Relief System Requirements	</a:t>
            </a:r>
            <a:r>
              <a:rPr lang="en-US" sz="1800" dirty="0" smtClean="0">
                <a:hlinkClick r:id="rId6"/>
              </a:rPr>
              <a:t>LCLSII-4.9-EN-0300</a:t>
            </a:r>
            <a:endParaRPr lang="en-US" sz="1800" dirty="0" smtClean="0"/>
          </a:p>
          <a:p>
            <a:pPr>
              <a:tabLst>
                <a:tab pos="5830888" algn="l"/>
              </a:tabLst>
            </a:pPr>
            <a:r>
              <a:rPr lang="en-US" sz="1800" dirty="0" smtClean="0"/>
              <a:t>5. </a:t>
            </a:r>
            <a:r>
              <a:rPr lang="en-US" sz="1800" dirty="0"/>
              <a:t>LCLS-II CDS Gas Return Pipe Pressure Drop </a:t>
            </a:r>
            <a:r>
              <a:rPr lang="en-US" sz="1800" dirty="0" smtClean="0"/>
              <a:t>Analysis	</a:t>
            </a:r>
            <a:r>
              <a:rPr lang="en-US" sz="1800" dirty="0" smtClean="0">
                <a:hlinkClick r:id="rId7"/>
              </a:rPr>
              <a:t>LCLSII-4.9-EN-0292</a:t>
            </a:r>
            <a:endParaRPr lang="en-US" sz="1800" dirty="0" smtClean="0"/>
          </a:p>
          <a:p>
            <a:pPr>
              <a:tabLst>
                <a:tab pos="5830888" algn="l"/>
              </a:tabLst>
            </a:pPr>
            <a:r>
              <a:rPr lang="en-US" sz="1800" dirty="0" smtClean="0"/>
              <a:t>6. </a:t>
            </a:r>
            <a:r>
              <a:rPr lang="en-US" sz="1800" dirty="0"/>
              <a:t>LCLS-II CDS HT Shield and LT Intercept </a:t>
            </a:r>
            <a:r>
              <a:rPr lang="en-US" sz="1800" dirty="0" smtClean="0"/>
              <a:t>∆P </a:t>
            </a:r>
            <a:r>
              <a:rPr lang="en-US" sz="1800" dirty="0"/>
              <a:t>Analysis	</a:t>
            </a:r>
            <a:r>
              <a:rPr lang="en-US" sz="1800" dirty="0" smtClean="0">
                <a:hlinkClick r:id="rId8"/>
              </a:rPr>
              <a:t>LCLSII-4.9-EN-0295</a:t>
            </a:r>
            <a:endParaRPr lang="en-US" sz="1800" dirty="0"/>
          </a:p>
        </p:txBody>
      </p:sp>
      <p:sp>
        <p:nvSpPr>
          <p:cNvPr id="9" name="Slide Number Placeholder 8"/>
          <p:cNvSpPr>
            <a:spLocks noGrp="1"/>
          </p:cNvSpPr>
          <p:nvPr>
            <p:ph type="sldNum" sz="quarter" idx="11"/>
          </p:nvPr>
        </p:nvSpPr>
        <p:spPr/>
        <p:txBody>
          <a:bodyPr/>
          <a:lstStyle/>
          <a:p>
            <a:fld id="{47A6345B-9A7D-4F4E-B951-C36AB320D764}" type="slidenum">
              <a:rPr lang="en-US" smtClean="0"/>
              <a:pPr/>
              <a:t>9</a:t>
            </a:fld>
            <a:endParaRPr lang="en-US" dirty="0"/>
          </a:p>
        </p:txBody>
      </p:sp>
      <p:sp>
        <p:nvSpPr>
          <p:cNvPr id="4098" name="Title 1"/>
          <p:cNvSpPr>
            <a:spLocks noGrp="1"/>
          </p:cNvSpPr>
          <p:nvPr>
            <p:ph type="title"/>
          </p:nvPr>
        </p:nvSpPr>
        <p:spPr/>
        <p:txBody>
          <a:bodyPr/>
          <a:lstStyle/>
          <a:p>
            <a:r>
              <a:rPr lang="en-US" dirty="0" smtClean="0"/>
              <a:t>Pressure System Review</a:t>
            </a:r>
          </a:p>
        </p:txBody>
      </p:sp>
      <p:sp>
        <p:nvSpPr>
          <p:cNvPr id="2" name="Footer Placeholder 1"/>
          <p:cNvSpPr>
            <a:spLocks noGrp="1"/>
          </p:cNvSpPr>
          <p:nvPr>
            <p:ph type="ftr" sz="quarter" idx="13"/>
          </p:nvPr>
        </p:nvSpPr>
        <p:spPr/>
        <p:txBody>
          <a:bodyPr/>
          <a:lstStyle/>
          <a:p>
            <a:r>
              <a:rPr lang="en-US" dirty="0"/>
              <a:t>LCLS-II 3.9 GHz Cryomodule Preliminary Design Review, November 20, 2015 - Theilacker</a:t>
            </a:r>
          </a:p>
        </p:txBody>
      </p:sp>
    </p:spTree>
    <p:extLst>
      <p:ext uri="{BB962C8B-B14F-4D97-AF65-F5344CB8AC3E}">
        <p14:creationId xmlns:p14="http://schemas.microsoft.com/office/powerpoint/2010/main" val="49132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sure Safety Theilacker">
  <a:themeElements>
    <a:clrScheme name="Custom 4">
      <a:dk1>
        <a:srgbClr val="A4001D"/>
      </a:dk1>
      <a:lt1>
        <a:sysClr val="window" lastClr="FFFFFF"/>
      </a:lt1>
      <a:dk2>
        <a:srgbClr val="E17000"/>
      </a:dk2>
      <a:lt2>
        <a:srgbClr val="000000"/>
      </a:lt2>
      <a:accent1>
        <a:srgbClr val="A4001D"/>
      </a:accent1>
      <a:accent2>
        <a:srgbClr val="E17000"/>
      </a:accent2>
      <a:accent3>
        <a:srgbClr val="4D4F53"/>
      </a:accent3>
      <a:accent4>
        <a:srgbClr val="545455"/>
      </a:accent4>
      <a:accent5>
        <a:srgbClr val="0099CC"/>
      </a:accent5>
      <a:accent6>
        <a:srgbClr val="69BE28"/>
      </a:accent6>
      <a:hlink>
        <a:srgbClr val="A4001D"/>
      </a:hlink>
      <a:folHlink>
        <a:srgbClr val="A4001D"/>
      </a:folHlink>
    </a:clrScheme>
    <a:fontScheme name="TH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49B58DA2248E644A682083ACDD5076C" ma:contentTypeVersion="13" ma:contentTypeDescription="Create a new document." ma:contentTypeScope="" ma:versionID="5348cecdf9db6ff183423eae6084d491">
  <xsd:schema xmlns:xsd="http://www.w3.org/2001/XMLSchema" xmlns:xs="http://www.w3.org/2001/XMLSchema" xmlns:p="http://schemas.microsoft.com/office/2006/metadata/properties" targetNamespace="http://schemas.microsoft.com/office/2006/metadata/properties" ma:root="true" ma:fieldsID="9ddf9cb212464e7a042968925c50376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E3F1C6-E643-4597-BD68-C599B5629ADE}">
  <ds:schemaRefs>
    <ds:schemaRef ds:uri="http://schemas.microsoft.com/sharepoint/v3/contenttype/forms"/>
  </ds:schemaRefs>
</ds:datastoreItem>
</file>

<file path=customXml/itemProps2.xml><?xml version="1.0" encoding="utf-8"?>
<ds:datastoreItem xmlns:ds="http://schemas.openxmlformats.org/officeDocument/2006/customXml" ds:itemID="{DC1B16AA-9221-46AE-B700-523442ABDABD}">
  <ds:schemaRefs>
    <ds:schemaRef ds:uri="http://purl.org/dc/terms/"/>
    <ds:schemaRef ds:uri="http://schemas.microsoft.com/office/infopath/2007/PartnerControls"/>
    <ds:schemaRef ds:uri="http://www.w3.org/XML/1998/namespace"/>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E8D23188-C883-4658-85DD-E851B6F7DC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Pressure Safety Theilacker</Template>
  <TotalTime>2092</TotalTime>
  <Words>1122</Words>
  <Application>Microsoft Office PowerPoint</Application>
  <PresentationFormat>On-screen Show (4:3)</PresentationFormat>
  <Paragraphs>224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Pressure Safety Theilacker</vt:lpstr>
      <vt:lpstr>Cryomodule Safety Framework</vt:lpstr>
      <vt:lpstr>Introduction</vt:lpstr>
      <vt:lpstr>Design Basis</vt:lpstr>
      <vt:lpstr>Fermilab Safety Program</vt:lpstr>
      <vt:lpstr>Multi-Laboratory Safety Program Comparison</vt:lpstr>
      <vt:lpstr>Pressure Safety</vt:lpstr>
      <vt:lpstr>SRF Pressure Safety</vt:lpstr>
      <vt:lpstr>Pressure Safety Review Differences</vt:lpstr>
      <vt:lpstr>Pressure System Review</vt:lpstr>
      <vt:lpstr>LCLS-II Linac Pressure Systems</vt:lpstr>
      <vt:lpstr>Electrical Safety</vt:lpstr>
      <vt:lpstr>Seismic Safety</vt:lpstr>
      <vt:lpstr>FMEA / What-If Analysis</vt:lpstr>
      <vt:lpstr>ODH / What-If Analysis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LCLS-II Pressure Safety Incorporated into Design</dc:title>
  <dc:creator>Jay C. Theilacker</dc:creator>
  <cp:lastModifiedBy>Jay C. Theilacker</cp:lastModifiedBy>
  <cp:revision>155</cp:revision>
  <cp:lastPrinted>2009-07-27T17:31:51Z</cp:lastPrinted>
  <dcterms:created xsi:type="dcterms:W3CDTF">2014-07-24T13:11:35Z</dcterms:created>
  <dcterms:modified xsi:type="dcterms:W3CDTF">2015-11-19T21:22:13Z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0x010100D49B58DA2248E644A682083ACDD5076C</vt:lpwstr>
  </property>
  <property fmtid="{D5CDD505-2E9C-101B-9397-08002B2CF9AE}" pid="3" name="DocType">
    <vt:lpwstr>Presentation</vt:lpwstr>
  </property>
  <property fmtid="{D5CDD505-2E9C-101B-9397-08002B2CF9AE}" pid="4" name="Plenary Agenda Item">
    <vt:lpwstr>7</vt:lpwstr>
  </property>
  <property fmtid="{D5CDD505-2E9C-101B-9397-08002B2CF9AE}" pid="5" name="Formatting Updated">
    <vt:lpwstr>true</vt:lpwstr>
  </property>
  <property fmtid="{D5CDD505-2E9C-101B-9397-08002B2CF9AE}" pid="6" name="Plenary Agenda">
    <vt:lpwstr>8</vt:lpwstr>
  </property>
  <property fmtid="{D5CDD505-2E9C-101B-9397-08002B2CF9AE}" pid="7" name="_dlc_DocIdItemGuid">
    <vt:lpwstr>6e379948-533e-4a57-9f1d-714c2880c4c7</vt:lpwstr>
  </property>
  <property fmtid="{D5CDD505-2E9C-101B-9397-08002B2CF9AE}" pid="8" name="Organization Unit">
    <vt:lpwstr>238;#LCLS-2|5fa05ef5-bcb1-47c1-a006-b66d0ac2220e</vt:lpwstr>
  </property>
  <property fmtid="{D5CDD505-2E9C-101B-9397-08002B2CF9AE}" pid="9" name="Document Type">
    <vt:lpwstr>218;#Templates|09abdf3f-5dae-474d-8c44-157bf154b270</vt:lpwstr>
  </property>
  <property fmtid="{D5CDD505-2E9C-101B-9397-08002B2CF9AE}" pid="10" name="Document Sub Type">
    <vt:lpwstr>229;#Design Review and Milestone|f2abbf55-fe33-4dd6-8f31-45fee31d757a</vt:lpwstr>
  </property>
  <property fmtid="{D5CDD505-2E9C-101B-9397-08002B2CF9AE}" pid="11" name="Order">
    <vt:r8>8300</vt:r8>
  </property>
  <property fmtid="{D5CDD505-2E9C-101B-9397-08002B2CF9AE}" pid="12" name="System">
    <vt:lpwstr>Cryogenic System</vt:lpwstr>
  </property>
</Properties>
</file>