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672" r:id="rId2"/>
  </p:sldMasterIdLst>
  <p:notesMasterIdLst>
    <p:notesMasterId r:id="rId53"/>
  </p:notesMasterIdLst>
  <p:sldIdLst>
    <p:sldId id="256" r:id="rId3"/>
    <p:sldId id="385" r:id="rId4"/>
    <p:sldId id="419" r:id="rId5"/>
    <p:sldId id="423" r:id="rId6"/>
    <p:sldId id="491" r:id="rId7"/>
    <p:sldId id="483" r:id="rId8"/>
    <p:sldId id="485" r:id="rId9"/>
    <p:sldId id="516" r:id="rId10"/>
    <p:sldId id="517" r:id="rId11"/>
    <p:sldId id="518" r:id="rId12"/>
    <p:sldId id="420" r:id="rId13"/>
    <p:sldId id="430" r:id="rId14"/>
    <p:sldId id="450" r:id="rId15"/>
    <p:sldId id="424" r:id="rId16"/>
    <p:sldId id="412" r:id="rId17"/>
    <p:sldId id="400" r:id="rId18"/>
    <p:sldId id="403" r:id="rId19"/>
    <p:sldId id="402" r:id="rId20"/>
    <p:sldId id="509" r:id="rId21"/>
    <p:sldId id="500" r:id="rId22"/>
    <p:sldId id="405" r:id="rId23"/>
    <p:sldId id="410" r:id="rId24"/>
    <p:sldId id="453" r:id="rId25"/>
    <p:sldId id="499" r:id="rId26"/>
    <p:sldId id="501" r:id="rId27"/>
    <p:sldId id="455" r:id="rId28"/>
    <p:sldId id="454" r:id="rId29"/>
    <p:sldId id="456" r:id="rId30"/>
    <p:sldId id="406" r:id="rId31"/>
    <p:sldId id="502" r:id="rId32"/>
    <p:sldId id="469" r:id="rId33"/>
    <p:sldId id="473" r:id="rId34"/>
    <p:sldId id="507" r:id="rId35"/>
    <p:sldId id="506" r:id="rId36"/>
    <p:sldId id="311" r:id="rId37"/>
    <p:sldId id="387" r:id="rId38"/>
    <p:sldId id="488" r:id="rId39"/>
    <p:sldId id="390" r:id="rId40"/>
    <p:sldId id="486" r:id="rId41"/>
    <p:sldId id="487" r:id="rId42"/>
    <p:sldId id="490" r:id="rId43"/>
    <p:sldId id="505" r:id="rId44"/>
    <p:sldId id="515" r:id="rId45"/>
    <p:sldId id="288" r:id="rId46"/>
    <p:sldId id="383" r:id="rId47"/>
    <p:sldId id="519" r:id="rId48"/>
    <p:sldId id="448" r:id="rId49"/>
    <p:sldId id="396" r:id="rId50"/>
    <p:sldId id="439" r:id="rId51"/>
    <p:sldId id="44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CC"/>
    <a:srgbClr val="FFFFCC"/>
    <a:srgbClr val="0033CC"/>
    <a:srgbClr val="CC6600"/>
    <a:srgbClr val="0000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2" autoAdjust="0"/>
    <p:restoredTop sz="99880" autoAdjust="0"/>
  </p:normalViewPr>
  <p:slideViewPr>
    <p:cSldViewPr>
      <p:cViewPr>
        <p:scale>
          <a:sx n="80" d="100"/>
          <a:sy n="80" d="100"/>
        </p:scale>
        <p:origin x="-1166"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tdserver1\project\TD_SCRF\LCLS-II\3rd_Harmonic\Losses%20in%20cavi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50198391940947"/>
          <c:y val="2.8865476322501936E-2"/>
          <c:w val="0.86205336832895885"/>
          <c:h val="0.85457011285786966"/>
        </c:manualLayout>
      </c:layout>
      <c:scatterChart>
        <c:scatterStyle val="lineMarker"/>
        <c:varyColors val="0"/>
        <c:ser>
          <c:idx val="0"/>
          <c:order val="0"/>
          <c:tx>
            <c:v>before 150C</c:v>
          </c:tx>
          <c:spPr>
            <a:ln w="28575">
              <a:noFill/>
            </a:ln>
          </c:spPr>
          <c:trendline>
            <c:spPr>
              <a:ln w="19050"/>
            </c:spPr>
            <c:trendlineType val="exp"/>
            <c:dispRSqr val="0"/>
            <c:dispEq val="0"/>
          </c:trendline>
          <c:xVal>
            <c:numRef>
              <c:f>Sheet1!$A$3:$A$42</c:f>
              <c:numCache>
                <c:formatCode>General</c:formatCode>
                <c:ptCount val="40"/>
                <c:pt idx="0">
                  <c:v>2.1144564467938403</c:v>
                </c:pt>
                <c:pt idx="1">
                  <c:v>2.1847542151507953</c:v>
                </c:pt>
                <c:pt idx="2">
                  <c:v>2.1993784365288072</c:v>
                </c:pt>
                <c:pt idx="3">
                  <c:v>2.2227591205605215</c:v>
                </c:pt>
                <c:pt idx="4">
                  <c:v>2.2800495662949194</c:v>
                </c:pt>
                <c:pt idx="5">
                  <c:v>2.2862823061630215</c:v>
                </c:pt>
                <c:pt idx="6">
                  <c:v>2.3074993729621265</c:v>
                </c:pt>
                <c:pt idx="7">
                  <c:v>2.3291139240506324</c:v>
                </c:pt>
                <c:pt idx="8">
                  <c:v>2.4268003165391714</c:v>
                </c:pt>
                <c:pt idx="9">
                  <c:v>2.489851150202977</c:v>
                </c:pt>
                <c:pt idx="10">
                  <c:v>2.5129745971046158</c:v>
                </c:pt>
                <c:pt idx="11">
                  <c:v>2.5463603653473568</c:v>
                </c:pt>
                <c:pt idx="12">
                  <c:v>2.5648173961527734</c:v>
                </c:pt>
                <c:pt idx="13">
                  <c:v>2.5806451612903225</c:v>
                </c:pt>
                <c:pt idx="14">
                  <c:v>2.6062322946175636</c:v>
                </c:pt>
                <c:pt idx="15">
                  <c:v>2.6195899772209565</c:v>
                </c:pt>
                <c:pt idx="16">
                  <c:v>2.6436781609195399</c:v>
                </c:pt>
                <c:pt idx="17">
                  <c:v>2.6674398376340966</c:v>
                </c:pt>
                <c:pt idx="18">
                  <c:v>2.7291604865025212</c:v>
                </c:pt>
                <c:pt idx="19">
                  <c:v>2.7955028866605893</c:v>
                </c:pt>
                <c:pt idx="20">
                  <c:v>2.9677419354838706</c:v>
                </c:pt>
                <c:pt idx="21">
                  <c:v>3.0986864264061973</c:v>
                </c:pt>
                <c:pt idx="22">
                  <c:v>3.1539252656839216</c:v>
                </c:pt>
                <c:pt idx="23">
                  <c:v>3.2033426183844012</c:v>
                </c:pt>
                <c:pt idx="24">
                  <c:v>3.3022254127781765</c:v>
                </c:pt>
                <c:pt idx="25">
                  <c:v>3.3333333333333335</c:v>
                </c:pt>
                <c:pt idx="26">
                  <c:v>3.3798677443056575</c:v>
                </c:pt>
                <c:pt idx="27">
                  <c:v>3.4716981132075468</c:v>
                </c:pt>
                <c:pt idx="28">
                  <c:v>3.5127911416571207</c:v>
                </c:pt>
                <c:pt idx="29">
                  <c:v>3.6234738085860569</c:v>
                </c:pt>
                <c:pt idx="30">
                  <c:v>3.6726546906187623</c:v>
                </c:pt>
                <c:pt idx="31">
                  <c:v>3.7581699346405228</c:v>
                </c:pt>
                <c:pt idx="32">
                  <c:v>3.8032244729226949</c:v>
                </c:pt>
                <c:pt idx="33">
                  <c:v>3.8365304420350288</c:v>
                </c:pt>
                <c:pt idx="34">
                  <c:v>3.8884192730346574</c:v>
                </c:pt>
                <c:pt idx="35">
                  <c:v>4.1856232939035483</c:v>
                </c:pt>
                <c:pt idx="36">
                  <c:v>4.2553191489361701</c:v>
                </c:pt>
                <c:pt idx="37">
                  <c:v>4.3233082706766908</c:v>
                </c:pt>
                <c:pt idx="38">
                  <c:v>4.4465925567907201</c:v>
                </c:pt>
                <c:pt idx="39">
                  <c:v>4.6300956215400095</c:v>
                </c:pt>
              </c:numCache>
            </c:numRef>
          </c:xVal>
          <c:yVal>
            <c:numRef>
              <c:f>Sheet1!$C$3:$C$42</c:f>
              <c:numCache>
                <c:formatCode>General</c:formatCode>
                <c:ptCount val="40"/>
                <c:pt idx="0">
                  <c:v>5602.9128356765686</c:v>
                </c:pt>
                <c:pt idx="1">
                  <c:v>5279.1830255590039</c:v>
                </c:pt>
                <c:pt idx="2">
                  <c:v>5097.9169852285258</c:v>
                </c:pt>
                <c:pt idx="3">
                  <c:v>5142.0547946244451</c:v>
                </c:pt>
                <c:pt idx="4">
                  <c:v>4053.9734848636122</c:v>
                </c:pt>
                <c:pt idx="5">
                  <c:v>3599.4363253174893</c:v>
                </c:pt>
                <c:pt idx="6">
                  <c:v>3545.713395088871</c:v>
                </c:pt>
                <c:pt idx="7">
                  <c:v>4516.4016037625797</c:v>
                </c:pt>
                <c:pt idx="8">
                  <c:v>3881.7418709630824</c:v>
                </c:pt>
                <c:pt idx="9">
                  <c:v>3290.3387296002829</c:v>
                </c:pt>
                <c:pt idx="10">
                  <c:v>3299.4758515234271</c:v>
                </c:pt>
                <c:pt idx="11">
                  <c:v>2775.2600620290509</c:v>
                </c:pt>
                <c:pt idx="12">
                  <c:v>2469.4621757763698</c:v>
                </c:pt>
                <c:pt idx="13">
                  <c:v>2216.0658704261823</c:v>
                </c:pt>
                <c:pt idx="14">
                  <c:v>2275.4990699125128</c:v>
                </c:pt>
                <c:pt idx="15">
                  <c:v>2203.7300825497805</c:v>
                </c:pt>
                <c:pt idx="16">
                  <c:v>2419.1660173000641</c:v>
                </c:pt>
                <c:pt idx="17">
                  <c:v>2284.2509894121758</c:v>
                </c:pt>
                <c:pt idx="18">
                  <c:v>2072.9664631211263</c:v>
                </c:pt>
                <c:pt idx="19">
                  <c:v>1900.4953609393035</c:v>
                </c:pt>
                <c:pt idx="20">
                  <c:v>1219.516105422181</c:v>
                </c:pt>
                <c:pt idx="21">
                  <c:v>942.70501676131244</c:v>
                </c:pt>
                <c:pt idx="22">
                  <c:v>942.70467827825087</c:v>
                </c:pt>
                <c:pt idx="23">
                  <c:v>776.83817313651286</c:v>
                </c:pt>
                <c:pt idx="24">
                  <c:v>834.74904933450159</c:v>
                </c:pt>
                <c:pt idx="25">
                  <c:v>725.83912060747309</c:v>
                </c:pt>
                <c:pt idx="26">
                  <c:v>719.88309247336008</c:v>
                </c:pt>
                <c:pt idx="27">
                  <c:v>761.41480934682306</c:v>
                </c:pt>
                <c:pt idx="28">
                  <c:v>588.02331810942781</c:v>
                </c:pt>
                <c:pt idx="29">
                  <c:v>463.9870542475399</c:v>
                </c:pt>
                <c:pt idx="30">
                  <c:v>405.39476999770011</c:v>
                </c:pt>
                <c:pt idx="31">
                  <c:v>339.3732489883767</c:v>
                </c:pt>
                <c:pt idx="32">
                  <c:v>388.17201681677068</c:v>
                </c:pt>
                <c:pt idx="33">
                  <c:v>358.85388865840429</c:v>
                </c:pt>
                <c:pt idx="34">
                  <c:v>331.78947221579568</c:v>
                </c:pt>
                <c:pt idx="35">
                  <c:v>209.48960614206905</c:v>
                </c:pt>
                <c:pt idx="36">
                  <c:v>162.93631854484235</c:v>
                </c:pt>
                <c:pt idx="37">
                  <c:v>145.74304578142511</c:v>
                </c:pt>
                <c:pt idx="38">
                  <c:v>120.46709730342776</c:v>
                </c:pt>
                <c:pt idx="39">
                  <c:v>109.98199809368495</c:v>
                </c:pt>
              </c:numCache>
            </c:numRef>
          </c:yVal>
          <c:smooth val="0"/>
        </c:ser>
        <c:ser>
          <c:idx val="1"/>
          <c:order val="1"/>
          <c:tx>
            <c:v>after 150C</c:v>
          </c:tx>
          <c:spPr>
            <a:ln w="28575">
              <a:noFill/>
            </a:ln>
          </c:spPr>
          <c:marker>
            <c:symbol val="circle"/>
            <c:size val="7"/>
            <c:spPr>
              <a:solidFill>
                <a:srgbClr val="0033CC"/>
              </a:solidFill>
            </c:spPr>
          </c:marker>
          <c:trendline>
            <c:spPr>
              <a:ln w="19050">
                <a:solidFill>
                  <a:srgbClr val="0033CC"/>
                </a:solidFill>
              </a:ln>
            </c:spPr>
            <c:trendlineType val="exp"/>
            <c:dispRSqr val="0"/>
            <c:dispEq val="0"/>
          </c:trendline>
          <c:xVal>
            <c:numRef>
              <c:f>Sheet1!$E$3:$E$43</c:f>
              <c:numCache>
                <c:formatCode>General</c:formatCode>
                <c:ptCount val="41"/>
                <c:pt idx="0">
                  <c:v>2.121771217712177</c:v>
                </c:pt>
                <c:pt idx="1">
                  <c:v>2.121771217712177</c:v>
                </c:pt>
                <c:pt idx="2">
                  <c:v>2.1345707656612531</c:v>
                </c:pt>
                <c:pt idx="3">
                  <c:v>2.2346368715083798</c:v>
                </c:pt>
                <c:pt idx="4">
                  <c:v>2.2885572139303485</c:v>
                </c:pt>
                <c:pt idx="5">
                  <c:v>2.3261694058154232</c:v>
                </c:pt>
                <c:pt idx="6">
                  <c:v>2.3674729799279461</c:v>
                </c:pt>
                <c:pt idx="7">
                  <c:v>2.3995826812728218</c:v>
                </c:pt>
                <c:pt idx="8">
                  <c:v>2.4357956049774949</c:v>
                </c:pt>
                <c:pt idx="9">
                  <c:v>2.4645057594428073</c:v>
                </c:pt>
                <c:pt idx="10">
                  <c:v>2.5013594344752583</c:v>
                </c:pt>
                <c:pt idx="11">
                  <c:v>2.5477707006369421</c:v>
                </c:pt>
                <c:pt idx="12">
                  <c:v>2.593010146561443</c:v>
                </c:pt>
                <c:pt idx="13">
                  <c:v>2.6436781609195399</c:v>
                </c:pt>
                <c:pt idx="14">
                  <c:v>2.7702499247214689</c:v>
                </c:pt>
                <c:pt idx="15">
                  <c:v>2.9049573729081151</c:v>
                </c:pt>
                <c:pt idx="16">
                  <c:v>2.996742671009772</c:v>
                </c:pt>
                <c:pt idx="17">
                  <c:v>3.0738389575676579</c:v>
                </c:pt>
                <c:pt idx="18">
                  <c:v>3.1517643028434392</c:v>
                </c:pt>
                <c:pt idx="19">
                  <c:v>3.2190342897130857</c:v>
                </c:pt>
                <c:pt idx="20">
                  <c:v>3.2786885245901636</c:v>
                </c:pt>
                <c:pt idx="21">
                  <c:v>3.3418089357065015</c:v>
                </c:pt>
                <c:pt idx="22">
                  <c:v>3.4048852701702441</c:v>
                </c:pt>
                <c:pt idx="23">
                  <c:v>3.4573468620819239</c:v>
                </c:pt>
                <c:pt idx="24">
                  <c:v>3.5047619047619043</c:v>
                </c:pt>
                <c:pt idx="25">
                  <c:v>3.6064288514308109</c:v>
                </c:pt>
                <c:pt idx="26">
                  <c:v>3.6406806489908976</c:v>
                </c:pt>
                <c:pt idx="27">
                  <c:v>3.6711891460494814</c:v>
                </c:pt>
                <c:pt idx="28">
                  <c:v>3.712671509281678</c:v>
                </c:pt>
                <c:pt idx="29">
                  <c:v>3.9082412914188609</c:v>
                </c:pt>
                <c:pt idx="30">
                  <c:v>4.1329739442946991</c:v>
                </c:pt>
                <c:pt idx="31">
                  <c:v>4.2259990813045469</c:v>
                </c:pt>
                <c:pt idx="32">
                  <c:v>4.235727440147329</c:v>
                </c:pt>
                <c:pt idx="33">
                  <c:v>4.2691415313225063</c:v>
                </c:pt>
                <c:pt idx="34">
                  <c:v>4.4401544401544397</c:v>
                </c:pt>
                <c:pt idx="35">
                  <c:v>4.5142296368989205</c:v>
                </c:pt>
                <c:pt idx="36">
                  <c:v>4.5885286783042396</c:v>
                </c:pt>
                <c:pt idx="37">
                  <c:v>4.6535154274152752</c:v>
                </c:pt>
                <c:pt idx="38">
                  <c:v>4.7817047817047813</c:v>
                </c:pt>
                <c:pt idx="39">
                  <c:v>4.8910154173312064</c:v>
                </c:pt>
                <c:pt idx="40">
                  <c:v>4.9729729729729719</c:v>
                </c:pt>
              </c:numCache>
            </c:numRef>
          </c:xVal>
          <c:yVal>
            <c:numRef>
              <c:f>Sheet1!$G$3:$G$43</c:f>
              <c:numCache>
                <c:formatCode>General</c:formatCode>
                <c:ptCount val="41"/>
                <c:pt idx="0">
                  <c:v>3869.2307339153563</c:v>
                </c:pt>
                <c:pt idx="1">
                  <c:v>3869.2307339153563</c:v>
                </c:pt>
                <c:pt idx="2">
                  <c:v>3807.2257840665038</c:v>
                </c:pt>
                <c:pt idx="3">
                  <c:v>3093.3668239753601</c:v>
                </c:pt>
                <c:pt idx="4">
                  <c:v>2855.4136257139835</c:v>
                </c:pt>
                <c:pt idx="5">
                  <c:v>2743.3073170831804</c:v>
                </c:pt>
                <c:pt idx="6">
                  <c:v>2549.0370733659934</c:v>
                </c:pt>
                <c:pt idx="7">
                  <c:v>2424.1862779358221</c:v>
                </c:pt>
                <c:pt idx="8">
                  <c:v>2320.0203577145503</c:v>
                </c:pt>
                <c:pt idx="9">
                  <c:v>2113.6128525798035</c:v>
                </c:pt>
                <c:pt idx="10">
                  <c:v>2037.4783443713086</c:v>
                </c:pt>
                <c:pt idx="11">
                  <c:v>1940.9311679223413</c:v>
                </c:pt>
                <c:pt idx="12">
                  <c:v>1797.0497348993536</c:v>
                </c:pt>
                <c:pt idx="13">
                  <c:v>1654.3859090013009</c:v>
                </c:pt>
                <c:pt idx="14">
                  <c:v>1381.2192259102267</c:v>
                </c:pt>
                <c:pt idx="15">
                  <c:v>1131.2836220095849</c:v>
                </c:pt>
                <c:pt idx="16">
                  <c:v>899.88423772738088</c:v>
                </c:pt>
                <c:pt idx="17">
                  <c:v>797.2128817450623</c:v>
                </c:pt>
                <c:pt idx="18">
                  <c:v>742.4040010613619</c:v>
                </c:pt>
                <c:pt idx="19">
                  <c:v>652.6628580759226</c:v>
                </c:pt>
                <c:pt idx="20">
                  <c:v>562.96037995174356</c:v>
                </c:pt>
                <c:pt idx="21">
                  <c:v>514.21901049841642</c:v>
                </c:pt>
                <c:pt idx="22">
                  <c:v>464.00231025443054</c:v>
                </c:pt>
                <c:pt idx="23">
                  <c:v>398.0399872384607</c:v>
                </c:pt>
                <c:pt idx="24">
                  <c:v>378.10819044386966</c:v>
                </c:pt>
                <c:pt idx="25">
                  <c:v>296.86416792905419</c:v>
                </c:pt>
                <c:pt idx="26">
                  <c:v>314.24478966755521</c:v>
                </c:pt>
                <c:pt idx="27">
                  <c:v>299.20536648447313</c:v>
                </c:pt>
                <c:pt idx="28">
                  <c:v>276.24309417287407</c:v>
                </c:pt>
                <c:pt idx="29">
                  <c:v>218.7559740992391</c:v>
                </c:pt>
                <c:pt idx="30">
                  <c:v>154.26552906163676</c:v>
                </c:pt>
                <c:pt idx="31">
                  <c:v>120.83871554166869</c:v>
                </c:pt>
                <c:pt idx="32">
                  <c:v>114.21582440140413</c:v>
                </c:pt>
                <c:pt idx="33">
                  <c:v>109.98560868283363</c:v>
                </c:pt>
                <c:pt idx="34">
                  <c:v>83.066024283909897</c:v>
                </c:pt>
                <c:pt idx="35">
                  <c:v>77.636876352324364</c:v>
                </c:pt>
                <c:pt idx="36">
                  <c:v>70.286639537903127</c:v>
                </c:pt>
                <c:pt idx="37">
                  <c:v>64.207788450230609</c:v>
                </c:pt>
                <c:pt idx="38">
                  <c:v>54.992781774503065</c:v>
                </c:pt>
                <c:pt idx="39">
                  <c:v>47.136670092431196</c:v>
                </c:pt>
                <c:pt idx="40">
                  <c:v>42.882451391240728</c:v>
                </c:pt>
              </c:numCache>
            </c:numRef>
          </c:yVal>
          <c:smooth val="0"/>
        </c:ser>
        <c:dLbls>
          <c:showLegendKey val="0"/>
          <c:showVal val="0"/>
          <c:showCatName val="0"/>
          <c:showSerName val="0"/>
          <c:showPercent val="0"/>
          <c:showBubbleSize val="0"/>
        </c:dLbls>
        <c:axId val="165421056"/>
        <c:axId val="165422592"/>
      </c:scatterChart>
      <c:valAx>
        <c:axId val="165421056"/>
        <c:scaling>
          <c:orientation val="minMax"/>
          <c:max val="5"/>
          <c:min val="2.5"/>
        </c:scaling>
        <c:delete val="0"/>
        <c:axPos val="b"/>
        <c:majorGridlines/>
        <c:numFmt formatCode="General" sourceLinked="1"/>
        <c:majorTickMark val="out"/>
        <c:minorTickMark val="none"/>
        <c:tickLblPos val="nextTo"/>
        <c:crossAx val="165422592"/>
        <c:crosses val="autoZero"/>
        <c:crossBetween val="midCat"/>
      </c:valAx>
      <c:valAx>
        <c:axId val="165422592"/>
        <c:scaling>
          <c:logBase val="10"/>
          <c:orientation val="minMax"/>
          <c:min val="10"/>
        </c:scaling>
        <c:delete val="0"/>
        <c:axPos val="l"/>
        <c:majorGridlines/>
        <c:minorGridlines/>
        <c:numFmt formatCode="General" sourceLinked="1"/>
        <c:majorTickMark val="out"/>
        <c:minorTickMark val="none"/>
        <c:tickLblPos val="nextTo"/>
        <c:crossAx val="165421056"/>
        <c:crosses val="autoZero"/>
        <c:crossBetween val="midCat"/>
      </c:valAx>
    </c:plotArea>
    <c:legend>
      <c:legendPos val="r"/>
      <c:layout>
        <c:manualLayout>
          <c:xMode val="edge"/>
          <c:yMode val="edge"/>
          <c:x val="0.55118614980819702"/>
          <c:y val="7.954574692247976E-2"/>
          <c:w val="0.40147385422975973"/>
          <c:h val="0.19375328083989501"/>
        </c:manualLayout>
      </c:layout>
      <c:overlay val="0"/>
      <c:spPr>
        <a:solidFill>
          <a:schemeClr val="bg1"/>
        </a:solidFill>
        <a:ln>
          <a:solidFill>
            <a:srgbClr val="000000"/>
          </a:solidFill>
        </a:ln>
      </c:sp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249471243279056"/>
          <c:y val="5.1400554097404488E-2"/>
          <c:w val="0.80347628876487531"/>
          <c:h val="0.76685549722951296"/>
        </c:manualLayout>
      </c:layout>
      <c:scatterChart>
        <c:scatterStyle val="lineMarker"/>
        <c:varyColors val="0"/>
        <c:ser>
          <c:idx val="0"/>
          <c:order val="0"/>
          <c:tx>
            <c:v>Scaling from ILC cav (HTS)</c:v>
          </c:tx>
          <c:spPr>
            <a:ln w="28575">
              <a:noFill/>
            </a:ln>
          </c:spPr>
          <c:trendline>
            <c:spPr>
              <a:ln w="25400">
                <a:solidFill>
                  <a:srgbClr val="0000FF"/>
                </a:solidFill>
              </a:ln>
            </c:spPr>
            <c:trendlineType val="poly"/>
            <c:order val="2"/>
            <c:dispRSqr val="0"/>
            <c:dispEq val="0"/>
          </c:trendline>
          <c:xVal>
            <c:numRef>
              <c:f>Sheet1!$B$3:$B$6</c:f>
              <c:numCache>
                <c:formatCode>General</c:formatCode>
                <c:ptCount val="4"/>
                <c:pt idx="0">
                  <c:v>55</c:v>
                </c:pt>
                <c:pt idx="1">
                  <c:v>60</c:v>
                </c:pt>
                <c:pt idx="2">
                  <c:v>76.199999999999989</c:v>
                </c:pt>
                <c:pt idx="3">
                  <c:v>101.6</c:v>
                </c:pt>
              </c:numCache>
            </c:numRef>
          </c:xVal>
          <c:yVal>
            <c:numRef>
              <c:f>Sheet1!$E$3:$E$6</c:f>
              <c:numCache>
                <c:formatCode>General</c:formatCode>
                <c:ptCount val="4"/>
                <c:pt idx="0">
                  <c:v>25</c:v>
                </c:pt>
                <c:pt idx="1">
                  <c:v>29.75206611570248</c:v>
                </c:pt>
                <c:pt idx="2">
                  <c:v>47.987107438016515</c:v>
                </c:pt>
                <c:pt idx="3">
                  <c:v>85.310413223140486</c:v>
                </c:pt>
              </c:numCache>
            </c:numRef>
          </c:yVal>
          <c:smooth val="0"/>
        </c:ser>
        <c:ser>
          <c:idx val="1"/>
          <c:order val="1"/>
          <c:tx>
            <c:v>HZB (ILC)</c:v>
          </c:tx>
          <c:spPr>
            <a:ln w="28575">
              <a:noFill/>
            </a:ln>
          </c:spPr>
          <c:trendline>
            <c:trendlineType val="linear"/>
            <c:dispRSqr val="0"/>
            <c:dispEq val="0"/>
          </c:trendline>
          <c:xVal>
            <c:numRef>
              <c:f>Sheet1!$B$3</c:f>
              <c:numCache>
                <c:formatCode>General</c:formatCode>
                <c:ptCount val="1"/>
                <c:pt idx="0">
                  <c:v>55</c:v>
                </c:pt>
              </c:numCache>
            </c:numRef>
          </c:xVal>
          <c:yVal>
            <c:numRef>
              <c:f>Sheet1!$G$3</c:f>
              <c:numCache>
                <c:formatCode>General</c:formatCode>
                <c:ptCount val="1"/>
                <c:pt idx="0">
                  <c:v>30</c:v>
                </c:pt>
              </c:numCache>
            </c:numRef>
          </c:yVal>
          <c:smooth val="0"/>
        </c:ser>
        <c:ser>
          <c:idx val="2"/>
          <c:order val="2"/>
          <c:tx>
            <c:v>JLAB-12GeV upgrade cav</c:v>
          </c:tx>
          <c:spPr>
            <a:ln w="28575">
              <a:noFill/>
            </a:ln>
          </c:spPr>
          <c:trendline>
            <c:trendlineType val="linear"/>
            <c:dispRSqr val="0"/>
            <c:dispEq val="0"/>
          </c:trendline>
          <c:xVal>
            <c:numRef>
              <c:f>Sheet1!$B$5</c:f>
              <c:numCache>
                <c:formatCode>General</c:formatCode>
                <c:ptCount val="1"/>
                <c:pt idx="0">
                  <c:v>76.199999999999989</c:v>
                </c:pt>
              </c:numCache>
            </c:numRef>
          </c:xVal>
          <c:yVal>
            <c:numRef>
              <c:f>Sheet1!$G$5</c:f>
              <c:numCache>
                <c:formatCode>General</c:formatCode>
                <c:ptCount val="1"/>
                <c:pt idx="0">
                  <c:v>54</c:v>
                </c:pt>
              </c:numCache>
            </c:numRef>
          </c:yVal>
          <c:smooth val="0"/>
        </c:ser>
        <c:ser>
          <c:idx val="3"/>
          <c:order val="3"/>
          <c:tx>
            <c:v>LCLS2-1.3GHz;19MV/m; Q=2e10</c:v>
          </c:tx>
          <c:spPr>
            <a:ln w="28575">
              <a:solidFill>
                <a:srgbClr val="C00000"/>
              </a:solidFill>
            </a:ln>
          </c:spPr>
          <c:marker>
            <c:symbol val="circle"/>
            <c:size val="9"/>
            <c:spPr>
              <a:solidFill>
                <a:srgbClr val="FF0000"/>
              </a:solidFill>
            </c:spPr>
          </c:marker>
          <c:xVal>
            <c:numRef>
              <c:f>Sheet1!$B$6</c:f>
              <c:numCache>
                <c:formatCode>General</c:formatCode>
                <c:ptCount val="1"/>
                <c:pt idx="0">
                  <c:v>101.6</c:v>
                </c:pt>
              </c:numCache>
            </c:numRef>
          </c:xVal>
          <c:yVal>
            <c:numRef>
              <c:f>Sheet1!$H$6</c:f>
              <c:numCache>
                <c:formatCode>General</c:formatCode>
                <c:ptCount val="1"/>
                <c:pt idx="0">
                  <c:v>19.37</c:v>
                </c:pt>
              </c:numCache>
            </c:numRef>
          </c:yVal>
          <c:smooth val="0"/>
        </c:ser>
        <c:ser>
          <c:idx val="4"/>
          <c:order val="4"/>
          <c:tx>
            <c:v>LCLS2-3.9GHz;18MV/m; Q=2e9</c:v>
          </c:tx>
          <c:spPr>
            <a:ln w="28575">
              <a:noFill/>
            </a:ln>
          </c:spPr>
          <c:marker>
            <c:symbol val="diamond"/>
            <c:size val="10"/>
            <c:spPr>
              <a:solidFill>
                <a:srgbClr val="CC00FF"/>
              </a:solidFill>
            </c:spPr>
          </c:marker>
          <c:dPt>
            <c:idx val="0"/>
            <c:bubble3D val="0"/>
            <c:spPr>
              <a:ln w="28575">
                <a:solidFill>
                  <a:srgbClr val="CC00FF"/>
                </a:solidFill>
              </a:ln>
            </c:spPr>
          </c:dPt>
          <c:xVal>
            <c:numRef>
              <c:f>Sheet1!$B$4</c:f>
              <c:numCache>
                <c:formatCode>General</c:formatCode>
                <c:ptCount val="1"/>
                <c:pt idx="0">
                  <c:v>60</c:v>
                </c:pt>
              </c:numCache>
            </c:numRef>
          </c:xVal>
          <c:yVal>
            <c:numRef>
              <c:f>Sheet1!$H$4</c:f>
              <c:numCache>
                <c:formatCode>General</c:formatCode>
                <c:ptCount val="1"/>
                <c:pt idx="0">
                  <c:v>25.8</c:v>
                </c:pt>
              </c:numCache>
            </c:numRef>
          </c:yVal>
          <c:smooth val="0"/>
        </c:ser>
        <c:ser>
          <c:idx val="5"/>
          <c:order val="5"/>
          <c:tx>
            <c:v>LCLS2-3.9GHz; 16.5MV/m; Q=2e9</c:v>
          </c:tx>
          <c:spPr>
            <a:ln w="28575">
              <a:noFill/>
            </a:ln>
          </c:spPr>
          <c:xVal>
            <c:numRef>
              <c:f>Sheet1!$B$4</c:f>
              <c:numCache>
                <c:formatCode>General</c:formatCode>
                <c:ptCount val="1"/>
                <c:pt idx="0">
                  <c:v>60</c:v>
                </c:pt>
              </c:numCache>
            </c:numRef>
          </c:xVal>
          <c:yVal>
            <c:numRef>
              <c:f>Sheet1!$I$4</c:f>
              <c:numCache>
                <c:formatCode>General</c:formatCode>
                <c:ptCount val="1"/>
                <c:pt idx="0">
                  <c:v>21.728453999999999</c:v>
                </c:pt>
              </c:numCache>
            </c:numRef>
          </c:yVal>
          <c:smooth val="0"/>
        </c:ser>
        <c:ser>
          <c:idx val="6"/>
          <c:order val="6"/>
          <c:tx>
            <c:v>LCLS2; 3.9GHz;13.4MV/m;Q2e9</c:v>
          </c:tx>
          <c:spPr>
            <a:ln w="28575">
              <a:noFill/>
            </a:ln>
          </c:spPr>
          <c:dPt>
            <c:idx val="0"/>
            <c:marker>
              <c:symbol val="square"/>
              <c:size val="10"/>
              <c:spPr>
                <a:solidFill>
                  <a:schemeClr val="accent6">
                    <a:lumMod val="75000"/>
                  </a:schemeClr>
                </a:solidFill>
              </c:spPr>
            </c:marker>
            <c:bubble3D val="0"/>
          </c:dPt>
          <c:xVal>
            <c:numRef>
              <c:f>Sheet1!$B$4</c:f>
              <c:numCache>
                <c:formatCode>General</c:formatCode>
                <c:ptCount val="1"/>
                <c:pt idx="0">
                  <c:v>60</c:v>
                </c:pt>
              </c:numCache>
            </c:numRef>
          </c:xVal>
          <c:yVal>
            <c:numRef>
              <c:f>Sheet1!$O$5</c:f>
              <c:numCache>
                <c:formatCode>0.00E+00</c:formatCode>
                <c:ptCount val="1"/>
                <c:pt idx="0">
                  <c:v>14.330803306666667</c:v>
                </c:pt>
              </c:numCache>
            </c:numRef>
          </c:yVal>
          <c:smooth val="0"/>
        </c:ser>
        <c:dLbls>
          <c:showLegendKey val="0"/>
          <c:showVal val="0"/>
          <c:showCatName val="0"/>
          <c:showSerName val="0"/>
          <c:showPercent val="0"/>
          <c:showBubbleSize val="0"/>
        </c:dLbls>
        <c:axId val="176047616"/>
        <c:axId val="176049536"/>
      </c:scatterChart>
      <c:valAx>
        <c:axId val="176047616"/>
        <c:scaling>
          <c:orientation val="minMax"/>
          <c:min val="50"/>
        </c:scaling>
        <c:delete val="0"/>
        <c:axPos val="b"/>
        <c:majorGridlines/>
        <c:minorGridlines>
          <c:spPr>
            <a:ln>
              <a:noFill/>
            </a:ln>
          </c:spPr>
        </c:minorGridlines>
        <c:title>
          <c:tx>
            <c:rich>
              <a:bodyPr/>
              <a:lstStyle/>
              <a:p>
                <a:pPr>
                  <a:defRPr sz="1200"/>
                </a:pPr>
                <a:r>
                  <a:rPr lang="en-US" sz="1200"/>
                  <a:t>Chimney diameter, mm</a:t>
                </a:r>
              </a:p>
            </c:rich>
          </c:tx>
          <c:layout>
            <c:manualLayout>
              <c:xMode val="edge"/>
              <c:yMode val="edge"/>
              <c:x val="0.39133083811626401"/>
              <c:y val="0.91473466018624949"/>
            </c:manualLayout>
          </c:layout>
          <c:overlay val="0"/>
        </c:title>
        <c:numFmt formatCode="General" sourceLinked="1"/>
        <c:majorTickMark val="out"/>
        <c:minorTickMark val="none"/>
        <c:tickLblPos val="nextTo"/>
        <c:txPr>
          <a:bodyPr/>
          <a:lstStyle/>
          <a:p>
            <a:pPr>
              <a:defRPr sz="1200"/>
            </a:pPr>
            <a:endParaRPr lang="en-US"/>
          </a:p>
        </c:txPr>
        <c:crossAx val="176049536"/>
        <c:crosses val="autoZero"/>
        <c:crossBetween val="midCat"/>
      </c:valAx>
      <c:valAx>
        <c:axId val="176049536"/>
        <c:scaling>
          <c:orientation val="minMax"/>
          <c:max val="100"/>
          <c:min val="10"/>
        </c:scaling>
        <c:delete val="0"/>
        <c:axPos val="l"/>
        <c:majorGridlines/>
        <c:minorGridlines>
          <c:spPr>
            <a:ln>
              <a:noFill/>
            </a:ln>
          </c:spPr>
        </c:minorGridlines>
        <c:title>
          <c:tx>
            <c:rich>
              <a:bodyPr/>
              <a:lstStyle/>
              <a:p>
                <a:pPr>
                  <a:defRPr sz="1200"/>
                </a:pPr>
                <a:r>
                  <a:rPr lang="en-US" sz="1200"/>
                  <a:t>Chimney Power limit (W)</a:t>
                </a:r>
              </a:p>
            </c:rich>
          </c:tx>
          <c:layout/>
          <c:overlay val="0"/>
        </c:title>
        <c:numFmt formatCode="General" sourceLinked="1"/>
        <c:majorTickMark val="out"/>
        <c:minorTickMark val="none"/>
        <c:tickLblPos val="nextTo"/>
        <c:txPr>
          <a:bodyPr/>
          <a:lstStyle/>
          <a:p>
            <a:pPr>
              <a:defRPr sz="1200"/>
            </a:pPr>
            <a:endParaRPr lang="en-US"/>
          </a:p>
        </c:txPr>
        <c:crossAx val="176047616"/>
        <c:crosses val="autoZero"/>
        <c:crossBetween val="midCat"/>
      </c:valAx>
    </c:plotArea>
    <c:legend>
      <c:legendPos val="r"/>
      <c:legendEntry>
        <c:idx val="0"/>
        <c:txPr>
          <a:bodyPr/>
          <a:lstStyle/>
          <a:p>
            <a:pPr>
              <a:defRPr sz="1100"/>
            </a:pPr>
            <a:endParaRPr lang="en-US"/>
          </a:p>
        </c:txPr>
      </c:legendEntry>
      <c:legendEntry>
        <c:idx val="1"/>
        <c:txPr>
          <a:bodyPr/>
          <a:lstStyle/>
          <a:p>
            <a:pPr>
              <a:defRPr sz="1100"/>
            </a:pPr>
            <a:endParaRPr lang="en-US"/>
          </a:p>
        </c:txPr>
      </c:legendEntry>
      <c:legendEntry>
        <c:idx val="2"/>
        <c:txPr>
          <a:bodyPr/>
          <a:lstStyle/>
          <a:p>
            <a:pPr>
              <a:defRPr sz="1100"/>
            </a:pPr>
            <a:endParaRPr lang="en-US"/>
          </a:p>
        </c:txPr>
      </c:legendEntry>
      <c:legendEntry>
        <c:idx val="7"/>
        <c:delete val="1"/>
      </c:legendEntry>
      <c:legendEntry>
        <c:idx val="8"/>
        <c:delete val="1"/>
      </c:legendEntry>
      <c:legendEntry>
        <c:idx val="9"/>
        <c:delete val="1"/>
      </c:legendEntry>
      <c:layout>
        <c:manualLayout>
          <c:xMode val="edge"/>
          <c:yMode val="edge"/>
          <c:x val="0.17097524498109884"/>
          <c:y val="6.5905719581449446E-2"/>
          <c:w val="0.40904379734113283"/>
          <c:h val="0.2995334980351666"/>
        </c:manualLayout>
      </c:layout>
      <c:overlay val="0"/>
      <c:spPr>
        <a:solidFill>
          <a:schemeClr val="bg1"/>
        </a:solidFill>
        <a:ln>
          <a:solidFill>
            <a:schemeClr val="tx1"/>
          </a:solidFill>
        </a:ln>
      </c:sp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4"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emf"/></Relationships>
</file>

<file path=ppt/drawings/drawing1.xml><?xml version="1.0" encoding="utf-8"?>
<c:userShapes xmlns:c="http://schemas.openxmlformats.org/drawingml/2006/chart">
  <cdr:relSizeAnchor xmlns:cdr="http://schemas.openxmlformats.org/drawingml/2006/chartDrawing">
    <cdr:from>
      <cdr:x>0.5</cdr:x>
      <cdr:y>0.9301</cdr:y>
    </cdr:from>
    <cdr:to>
      <cdr:x>0.73077</cdr:x>
      <cdr:y>1</cdr:y>
    </cdr:to>
    <cdr:sp macro="" textlink="">
      <cdr:nvSpPr>
        <cdr:cNvPr id="2" name="TextBox 1"/>
        <cdr:cNvSpPr txBox="1"/>
      </cdr:nvSpPr>
      <cdr:spPr>
        <a:xfrm xmlns:a="http://schemas.openxmlformats.org/drawingml/2006/main">
          <a:off x="1981200" y="2954922"/>
          <a:ext cx="914400" cy="2220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Tc/T</a:t>
          </a:r>
          <a:endParaRPr lang="en-US" sz="1100" dirty="0"/>
        </a:p>
      </cdr:txBody>
    </cdr:sp>
  </cdr:relSizeAnchor>
  <cdr:relSizeAnchor xmlns:cdr="http://schemas.openxmlformats.org/drawingml/2006/chartDrawing">
    <cdr:from>
      <cdr:x>0.01923</cdr:x>
      <cdr:y>0.28919</cdr:y>
    </cdr:from>
    <cdr:to>
      <cdr:x>0.07528</cdr:x>
      <cdr:y>0.577</cdr:y>
    </cdr:to>
    <cdr:sp macro="" textlink="">
      <cdr:nvSpPr>
        <cdr:cNvPr id="3" name="TextBox 1"/>
        <cdr:cNvSpPr txBox="1"/>
      </cdr:nvSpPr>
      <cdr:spPr>
        <a:xfrm xmlns:a="http://schemas.openxmlformats.org/drawingml/2006/main" rot="16200000">
          <a:off x="-269959" y="1264905"/>
          <a:ext cx="914400" cy="2220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t>R. </a:t>
          </a:r>
          <a:r>
            <a:rPr lang="en-US" dirty="0" err="1" smtClean="0"/>
            <a:t>nOhm</a:t>
          </a:r>
          <a:endParaRPr lang="en-US" sz="1100" dirty="0"/>
        </a:p>
      </cdr:txBody>
    </cdr:sp>
  </cdr:relSizeAnchor>
  <cdr:relSizeAnchor xmlns:cdr="http://schemas.openxmlformats.org/drawingml/2006/chartDrawing">
    <cdr:from>
      <cdr:x>0.82692</cdr:x>
      <cdr:y>0.46907</cdr:y>
    </cdr:from>
    <cdr:to>
      <cdr:x>0.82692</cdr:x>
      <cdr:y>0.90213</cdr:y>
    </cdr:to>
    <cdr:cxnSp macro="">
      <cdr:nvCxnSpPr>
        <cdr:cNvPr id="5" name="Straight Connector 4"/>
        <cdr:cNvCxnSpPr/>
      </cdr:nvCxnSpPr>
      <cdr:spPr>
        <a:xfrm xmlns:a="http://schemas.openxmlformats.org/drawingml/2006/main" flipV="1">
          <a:off x="3276600" y="1490246"/>
          <a:ext cx="0" cy="1375834"/>
        </a:xfrm>
        <a:prstGeom xmlns:a="http://schemas.openxmlformats.org/drawingml/2006/main" prst="line">
          <a:avLst/>
        </a:prstGeom>
        <a:ln xmlns:a="http://schemas.openxmlformats.org/drawingml/2006/main" w="19050">
          <a:solidFill>
            <a:srgbClr val="00B05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DED5F2-9F13-4258-BA66-B0F508C73D25}" type="datetimeFigureOut">
              <a:rPr lang="en-US" smtClean="0"/>
              <a:t>11/20/2015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A85D0F-1584-4FDC-890C-42459F48CD74}" type="slidenum">
              <a:rPr lang="en-US" smtClean="0"/>
              <a:t>‹#›</a:t>
            </a:fld>
            <a:endParaRPr lang="en-US"/>
          </a:p>
        </p:txBody>
      </p:sp>
    </p:spTree>
    <p:extLst>
      <p:ext uri="{BB962C8B-B14F-4D97-AF65-F5344CB8AC3E}">
        <p14:creationId xmlns:p14="http://schemas.microsoft.com/office/powerpoint/2010/main" val="2564755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9/25/2015</a:t>
            </a:r>
            <a:endParaRPr lang="en-US"/>
          </a:p>
        </p:txBody>
      </p:sp>
      <p:sp>
        <p:nvSpPr>
          <p:cNvPr id="6" name="Slide Number Placeholder 5"/>
          <p:cNvSpPr>
            <a:spLocks noGrp="1"/>
          </p:cNvSpPr>
          <p:nvPr>
            <p:ph type="sldNum" sz="quarter" idx="12"/>
          </p:nvPr>
        </p:nvSpPr>
        <p:spPr/>
        <p:txBody>
          <a:bodyPr/>
          <a:lstStyle/>
          <a:p>
            <a:fld id="{69EC0613-93B7-4BDC-808D-DF855F8A0737}" type="slidenum">
              <a:rPr lang="en-US" smtClean="0"/>
              <a:t>15</a:t>
            </a:fld>
            <a:endParaRPr lang="en-US"/>
          </a:p>
        </p:txBody>
      </p:sp>
    </p:spTree>
    <p:extLst>
      <p:ext uri="{BB962C8B-B14F-4D97-AF65-F5344CB8AC3E}">
        <p14:creationId xmlns:p14="http://schemas.microsoft.com/office/powerpoint/2010/main" val="80139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9/25/2015</a:t>
            </a:r>
            <a:endParaRPr lang="en-US"/>
          </a:p>
        </p:txBody>
      </p:sp>
      <p:sp>
        <p:nvSpPr>
          <p:cNvPr id="6" name="Slide Number Placeholder 5"/>
          <p:cNvSpPr>
            <a:spLocks noGrp="1"/>
          </p:cNvSpPr>
          <p:nvPr>
            <p:ph type="sldNum" sz="quarter" idx="12"/>
          </p:nvPr>
        </p:nvSpPr>
        <p:spPr/>
        <p:txBody>
          <a:bodyPr/>
          <a:lstStyle/>
          <a:p>
            <a:fld id="{69EC0613-93B7-4BDC-808D-DF855F8A0737}" type="slidenum">
              <a:rPr lang="en-US" smtClean="0"/>
              <a:t>16</a:t>
            </a:fld>
            <a:endParaRPr lang="en-US"/>
          </a:p>
        </p:txBody>
      </p:sp>
    </p:spTree>
    <p:extLst>
      <p:ext uri="{BB962C8B-B14F-4D97-AF65-F5344CB8AC3E}">
        <p14:creationId xmlns:p14="http://schemas.microsoft.com/office/powerpoint/2010/main" val="293405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9/25/2015</a:t>
            </a:r>
            <a:endParaRPr lang="en-US"/>
          </a:p>
        </p:txBody>
      </p:sp>
      <p:sp>
        <p:nvSpPr>
          <p:cNvPr id="6" name="Slide Number Placeholder 5"/>
          <p:cNvSpPr>
            <a:spLocks noGrp="1"/>
          </p:cNvSpPr>
          <p:nvPr>
            <p:ph type="sldNum" sz="quarter" idx="12"/>
          </p:nvPr>
        </p:nvSpPr>
        <p:spPr/>
        <p:txBody>
          <a:bodyPr/>
          <a:lstStyle/>
          <a:p>
            <a:fld id="{69EC0613-93B7-4BDC-808D-DF855F8A0737}" type="slidenum">
              <a:rPr lang="en-US" smtClean="0"/>
              <a:t>17</a:t>
            </a:fld>
            <a:endParaRPr lang="en-US"/>
          </a:p>
        </p:txBody>
      </p:sp>
    </p:spTree>
    <p:extLst>
      <p:ext uri="{BB962C8B-B14F-4D97-AF65-F5344CB8AC3E}">
        <p14:creationId xmlns:p14="http://schemas.microsoft.com/office/powerpoint/2010/main" val="116741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9/25/2015</a:t>
            </a:r>
            <a:endParaRPr lang="en-US"/>
          </a:p>
        </p:txBody>
      </p:sp>
      <p:sp>
        <p:nvSpPr>
          <p:cNvPr id="6" name="Slide Number Placeholder 5"/>
          <p:cNvSpPr>
            <a:spLocks noGrp="1"/>
          </p:cNvSpPr>
          <p:nvPr>
            <p:ph type="sldNum" sz="quarter" idx="12"/>
          </p:nvPr>
        </p:nvSpPr>
        <p:spPr/>
        <p:txBody>
          <a:bodyPr/>
          <a:lstStyle/>
          <a:p>
            <a:fld id="{69EC0613-93B7-4BDC-808D-DF855F8A0737}" type="slidenum">
              <a:rPr lang="en-US" smtClean="0"/>
              <a:t>18</a:t>
            </a:fld>
            <a:endParaRPr lang="en-US"/>
          </a:p>
        </p:txBody>
      </p:sp>
    </p:spTree>
    <p:extLst>
      <p:ext uri="{BB962C8B-B14F-4D97-AF65-F5344CB8AC3E}">
        <p14:creationId xmlns:p14="http://schemas.microsoft.com/office/powerpoint/2010/main" val="3878234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9/25/2015</a:t>
            </a:r>
            <a:endParaRPr lang="en-US"/>
          </a:p>
        </p:txBody>
      </p:sp>
      <p:sp>
        <p:nvSpPr>
          <p:cNvPr id="6" name="Slide Number Placeholder 5"/>
          <p:cNvSpPr>
            <a:spLocks noGrp="1"/>
          </p:cNvSpPr>
          <p:nvPr>
            <p:ph type="sldNum" sz="quarter" idx="12"/>
          </p:nvPr>
        </p:nvSpPr>
        <p:spPr/>
        <p:txBody>
          <a:bodyPr/>
          <a:lstStyle/>
          <a:p>
            <a:fld id="{69EC0613-93B7-4BDC-808D-DF855F8A0737}" type="slidenum">
              <a:rPr lang="en-US" smtClean="0"/>
              <a:t>21</a:t>
            </a:fld>
            <a:endParaRPr lang="en-US"/>
          </a:p>
        </p:txBody>
      </p:sp>
    </p:spTree>
    <p:extLst>
      <p:ext uri="{BB962C8B-B14F-4D97-AF65-F5344CB8AC3E}">
        <p14:creationId xmlns:p14="http://schemas.microsoft.com/office/powerpoint/2010/main" val="543034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9/25/2015</a:t>
            </a:r>
            <a:endParaRPr lang="en-US"/>
          </a:p>
        </p:txBody>
      </p:sp>
      <p:sp>
        <p:nvSpPr>
          <p:cNvPr id="6" name="Slide Number Placeholder 5"/>
          <p:cNvSpPr>
            <a:spLocks noGrp="1"/>
          </p:cNvSpPr>
          <p:nvPr>
            <p:ph type="sldNum" sz="quarter" idx="12"/>
          </p:nvPr>
        </p:nvSpPr>
        <p:spPr/>
        <p:txBody>
          <a:bodyPr/>
          <a:lstStyle/>
          <a:p>
            <a:fld id="{69EC0613-93B7-4BDC-808D-DF855F8A0737}" type="slidenum">
              <a:rPr lang="en-US" smtClean="0"/>
              <a:t>22</a:t>
            </a:fld>
            <a:endParaRPr lang="en-US"/>
          </a:p>
        </p:txBody>
      </p:sp>
    </p:spTree>
    <p:extLst>
      <p:ext uri="{BB962C8B-B14F-4D97-AF65-F5344CB8AC3E}">
        <p14:creationId xmlns:p14="http://schemas.microsoft.com/office/powerpoint/2010/main" val="315377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9/25/2015</a:t>
            </a:r>
            <a:endParaRPr lang="en-US"/>
          </a:p>
        </p:txBody>
      </p:sp>
      <p:sp>
        <p:nvSpPr>
          <p:cNvPr id="6" name="Slide Number Placeholder 5"/>
          <p:cNvSpPr>
            <a:spLocks noGrp="1"/>
          </p:cNvSpPr>
          <p:nvPr>
            <p:ph type="sldNum" sz="quarter" idx="12"/>
          </p:nvPr>
        </p:nvSpPr>
        <p:spPr/>
        <p:txBody>
          <a:bodyPr/>
          <a:lstStyle/>
          <a:p>
            <a:fld id="{69EC0613-93B7-4BDC-808D-DF855F8A0737}" type="slidenum">
              <a:rPr lang="en-US" smtClean="0"/>
              <a:t>29</a:t>
            </a:fld>
            <a:endParaRPr lang="en-US"/>
          </a:p>
        </p:txBody>
      </p:sp>
    </p:spTree>
    <p:extLst>
      <p:ext uri="{BB962C8B-B14F-4D97-AF65-F5344CB8AC3E}">
        <p14:creationId xmlns:p14="http://schemas.microsoft.com/office/powerpoint/2010/main" val="662450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B2A85D0F-1584-4FDC-890C-42459F48CD74}" type="slidenum">
              <a:rPr lang="en-US" smtClean="0"/>
              <a:t>38</a:t>
            </a:fld>
            <a:endParaRPr lang="en-US"/>
          </a:p>
        </p:txBody>
      </p:sp>
    </p:spTree>
    <p:extLst>
      <p:ext uri="{BB962C8B-B14F-4D97-AF65-F5344CB8AC3E}">
        <p14:creationId xmlns:p14="http://schemas.microsoft.com/office/powerpoint/2010/main" val="1822730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9/25/2015</a:t>
            </a:r>
            <a:endParaRPr lang="en-US"/>
          </a:p>
        </p:txBody>
      </p:sp>
      <p:sp>
        <p:nvSpPr>
          <p:cNvPr id="6" name="Slide Number Placeholder 5"/>
          <p:cNvSpPr>
            <a:spLocks noGrp="1"/>
          </p:cNvSpPr>
          <p:nvPr>
            <p:ph type="sldNum" sz="quarter" idx="12"/>
          </p:nvPr>
        </p:nvSpPr>
        <p:spPr/>
        <p:txBody>
          <a:bodyPr/>
          <a:lstStyle/>
          <a:p>
            <a:fld id="{69EC0613-93B7-4BDC-808D-DF855F8A0737}" type="slidenum">
              <a:rPr lang="en-US" smtClean="0"/>
              <a:t>42</a:t>
            </a:fld>
            <a:endParaRPr lang="en-US"/>
          </a:p>
        </p:txBody>
      </p:sp>
    </p:spTree>
    <p:extLst>
      <p:ext uri="{BB962C8B-B14F-4D97-AF65-F5344CB8AC3E}">
        <p14:creationId xmlns:p14="http://schemas.microsoft.com/office/powerpoint/2010/main" val="10783794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097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92876"/>
            <a:ext cx="2133600" cy="365125"/>
          </a:xfrm>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5" name="Footer Placeholder 4"/>
          <p:cNvSpPr>
            <a:spLocks noGrp="1"/>
          </p:cNvSpPr>
          <p:nvPr>
            <p:ph type="ftr" sz="quarter" idx="11"/>
          </p:nvPr>
        </p:nvSpPr>
        <p:spPr>
          <a:xfrm>
            <a:off x="533400" y="6492876"/>
            <a:ext cx="2895600" cy="365125"/>
          </a:xfrm>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6492876"/>
            <a:ext cx="2133600" cy="365125"/>
          </a:xfrm>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252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033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9670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3586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4892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488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2875"/>
            <a:ext cx="2133600" cy="365125"/>
          </a:xfrm>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3" name="Footer Placeholder 2"/>
          <p:cNvSpPr>
            <a:spLocks noGrp="1"/>
          </p:cNvSpPr>
          <p:nvPr>
            <p:ph type="ftr" sz="quarter" idx="11"/>
          </p:nvPr>
        </p:nvSpPr>
        <p:spPr>
          <a:xfrm>
            <a:off x="3124200" y="6492875"/>
            <a:ext cx="2895600" cy="365125"/>
          </a:xfrm>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4" name="Slide Number Placeholder 3"/>
          <p:cNvSpPr>
            <a:spLocks noGrp="1"/>
          </p:cNvSpPr>
          <p:nvPr>
            <p:ph type="sldNum" sz="quarter" idx="12"/>
          </p:nvPr>
        </p:nvSpPr>
        <p:spPr>
          <a:xfrm>
            <a:off x="7010400" y="6492875"/>
            <a:ext cx="2133600" cy="365125"/>
          </a:xfrm>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19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957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0098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120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t>N.Solyak </a:t>
            </a:r>
            <a:endParaRPr lang="en-US" dirty="0"/>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6105811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58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t>N.Solyak </a:t>
            </a:r>
            <a:endParaRPr lang="en-US" dirty="0"/>
          </a:p>
        </p:txBody>
      </p:sp>
    </p:spTree>
    <p:extLst>
      <p:ext uri="{BB962C8B-B14F-4D97-AF65-F5344CB8AC3E}">
        <p14:creationId xmlns:p14="http://schemas.microsoft.com/office/powerpoint/2010/main" val="41067586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t>N.Solyak </a:t>
            </a:r>
            <a:endParaRPr lang="en-US" dirty="0"/>
          </a:p>
        </p:txBody>
      </p:sp>
      <p:sp>
        <p:nvSpPr>
          <p:cNvPr id="5" name="Picture Placeholder 4"/>
          <p:cNvSpPr>
            <a:spLocks noGrp="1"/>
          </p:cNvSpPr>
          <p:nvPr>
            <p:ph type="pic" sz="quarter" idx="15"/>
          </p:nvPr>
        </p:nvSpPr>
        <p:spPr>
          <a:xfrm>
            <a:off x="3646488" y="1723840"/>
            <a:ext cx="2442340" cy="2224216"/>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8226526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t>N.Solyak </a:t>
            </a:r>
            <a:endParaRPr lang="en-US" dirty="0"/>
          </a:p>
        </p:txBody>
      </p:sp>
      <p:sp>
        <p:nvSpPr>
          <p:cNvPr id="3" name="Chart Placeholder 2"/>
          <p:cNvSpPr>
            <a:spLocks noGrp="1"/>
          </p:cNvSpPr>
          <p:nvPr>
            <p:ph type="chart" sz="quarter" idx="15"/>
          </p:nvPr>
        </p:nvSpPr>
        <p:spPr>
          <a:xfrm>
            <a:off x="6007100" y="1670050"/>
            <a:ext cx="2667000" cy="4648200"/>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7320515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7881144" y="6515100"/>
            <a:ext cx="1076325" cy="241300"/>
          </a:xfrm>
          <a:prstGeom prst="rect">
            <a:avLst/>
          </a:prstGeom>
        </p:spPr>
        <p:txBody>
          <a:bodyPr/>
          <a:lstStyle/>
          <a:p>
            <a:r>
              <a:rPr lang="en-US" altLang="en-US" smtClean="0"/>
              <a:t>Nov.20,2015</a:t>
            </a:r>
            <a:endParaRPr lang="en-US" altLang="en-US" dirty="0"/>
          </a:p>
        </p:txBody>
      </p:sp>
      <p:sp>
        <p:nvSpPr>
          <p:cNvPr id="8" name="Footer Placeholder 7"/>
          <p:cNvSpPr>
            <a:spLocks noGrp="1"/>
          </p:cNvSpPr>
          <p:nvPr>
            <p:ph type="ftr" sz="quarter" idx="11"/>
          </p:nvPr>
        </p:nvSpPr>
        <p:spPr/>
        <p:txBody>
          <a:bodyPr/>
          <a:lstStyle/>
          <a:p>
            <a:pPr>
              <a:defRPr/>
            </a:pPr>
            <a:r>
              <a:rPr lang="en-US" smtClean="0"/>
              <a:t>N.Solyak </a:t>
            </a:r>
            <a:endParaRPr lang="en-US" dirty="0" smtClean="0"/>
          </a:p>
        </p:txBody>
      </p:sp>
      <p:sp>
        <p:nvSpPr>
          <p:cNvPr id="9" name="Slide Number Placeholder 8"/>
          <p:cNvSpPr>
            <a:spLocks noGrp="1"/>
          </p:cNvSpPr>
          <p:nvPr>
            <p:ph type="sldNum" sz="quarter" idx="12"/>
          </p:nvPr>
        </p:nvSpPr>
        <p:spPr/>
        <p:txBody>
          <a:bodyPr/>
          <a:lstStyle/>
          <a:p>
            <a:fld id="{01D06E4C-6333-4DFD-BF5D-A50EA7E5D376}" type="slidenum">
              <a:rPr lang="en-US" altLang="en-US" smtClean="0"/>
              <a:pPr/>
              <a:t>‹#›</a:t>
            </a:fld>
            <a:endParaRPr lang="en-US" altLang="en-US"/>
          </a:p>
        </p:txBody>
      </p:sp>
      <p:sp>
        <p:nvSpPr>
          <p:cNvPr id="10" name="Title 9"/>
          <p:cNvSpPr>
            <a:spLocks noGrp="1"/>
          </p:cNvSpPr>
          <p:nvPr>
            <p:ph type="title"/>
          </p:nvPr>
        </p:nvSpPr>
        <p:spPr>
          <a:xfrm>
            <a:off x="457200" y="274638"/>
            <a:ext cx="8229600" cy="404018"/>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1275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t>Nov.20,2015</a:t>
            </a:r>
            <a:endParaRPr lang="en-US"/>
          </a:p>
        </p:txBody>
      </p:sp>
      <p:sp>
        <p:nvSpPr>
          <p:cNvPr id="5" name="Footer Placeholder 4"/>
          <p:cNvSpPr>
            <a:spLocks noGrp="1"/>
          </p:cNvSpPr>
          <p:nvPr>
            <p:ph type="ftr" sz="quarter" idx="11"/>
          </p:nvPr>
        </p:nvSpPr>
        <p:spPr/>
        <p:txBody>
          <a:bodyPr/>
          <a:lstStyle/>
          <a:p>
            <a:r>
              <a:rPr lang="en-US" smtClean="0"/>
              <a:t>N.Solyak </a:t>
            </a:r>
            <a:endParaRPr lang="en-US"/>
          </a:p>
        </p:txBody>
      </p:sp>
      <p:sp>
        <p:nvSpPr>
          <p:cNvPr id="6" name="Slide Number Placeholder 5"/>
          <p:cNvSpPr>
            <a:spLocks noGrp="1"/>
          </p:cNvSpPr>
          <p:nvPr>
            <p:ph type="sldNum" sz="quarter" idx="12"/>
          </p:nvPr>
        </p:nvSpPr>
        <p:spPr/>
        <p:txBody>
          <a:bodyPr/>
          <a:lstStyle/>
          <a:p>
            <a:fld id="{C429C9CF-CCB3-4CA5-BA32-FAA981517059}" type="slidenum">
              <a:rPr lang="en-US" smtClean="0"/>
              <a:t>‹#›</a:t>
            </a:fld>
            <a:endParaRPr lang="en-US"/>
          </a:p>
        </p:txBody>
      </p:sp>
    </p:spTree>
    <p:extLst>
      <p:ext uri="{BB962C8B-B14F-4D97-AF65-F5344CB8AC3E}">
        <p14:creationId xmlns:p14="http://schemas.microsoft.com/office/powerpoint/2010/main" val="3734258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r>
              <a:rPr lang="en-US" smtClean="0"/>
              <a:t>Nov.20,2015</a:t>
            </a:r>
            <a:endParaRPr lang="en-US"/>
          </a:p>
        </p:txBody>
      </p:sp>
      <p:sp>
        <p:nvSpPr>
          <p:cNvPr id="3" name="Footer Placeholder 2"/>
          <p:cNvSpPr>
            <a:spLocks noGrp="1"/>
          </p:cNvSpPr>
          <p:nvPr>
            <p:ph type="ftr" sz="quarter" idx="11"/>
          </p:nvPr>
        </p:nvSpPr>
        <p:spPr/>
        <p:txBody>
          <a:bodyPr/>
          <a:lstStyle/>
          <a:p>
            <a:r>
              <a:rPr lang="en-US" smtClean="0"/>
              <a:t>N.Solyak </a:t>
            </a:r>
            <a:endParaRPr lang="en-US"/>
          </a:p>
        </p:txBody>
      </p:sp>
      <p:sp>
        <p:nvSpPr>
          <p:cNvPr id="4" name="Slide Number Placeholder 3"/>
          <p:cNvSpPr>
            <a:spLocks noGrp="1"/>
          </p:cNvSpPr>
          <p:nvPr>
            <p:ph type="sldNum" sz="quarter" idx="12"/>
          </p:nvPr>
        </p:nvSpPr>
        <p:spPr/>
        <p:txBody>
          <a:bodyPr/>
          <a:lstStyle/>
          <a:p>
            <a:fld id="{3A127BA4-925A-4A9C-9E86-F56F881F8328}" type="slidenum">
              <a:rPr lang="en-US" smtClean="0"/>
              <a:t>‹#›</a:t>
            </a:fld>
            <a:endParaRPr lang="en-US"/>
          </a:p>
        </p:txBody>
      </p:sp>
    </p:spTree>
    <p:extLst>
      <p:ext uri="{BB962C8B-B14F-4D97-AF65-F5344CB8AC3E}">
        <p14:creationId xmlns:p14="http://schemas.microsoft.com/office/powerpoint/2010/main" val="400286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50013" y="6515100"/>
            <a:ext cx="1076325" cy="241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smtClean="0"/>
              <a:t>Nov.20,2015</a:t>
            </a:r>
            <a:endParaRPr lang="en-US" altLang="en-US"/>
          </a:p>
        </p:txBody>
      </p:sp>
      <p:sp>
        <p:nvSpPr>
          <p:cNvPr id="4" name="Footer Placeholder 4"/>
          <p:cNvSpPr>
            <a:spLocks noGrp="1"/>
          </p:cNvSpPr>
          <p:nvPr>
            <p:ph type="ftr" sz="quarter" idx="1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smtClean="0"/>
              <a:t>N.Solyak </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77278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smtClean="0"/>
              <a:t>N.Solyak </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048521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1" r:id="rId9"/>
  </p:sldLayoutIdLs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Nov.20,2015</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N.Solyak </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7CEB7-FD14-400F-85C4-7AAF9E0912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51859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37.emf"/><Relationship Id="rId5" Type="http://schemas.openxmlformats.org/officeDocument/2006/relationships/oleObject" Target="../embeddings/oleObject7.bin"/><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74.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8.xml"/><Relationship Id="rId1" Type="http://schemas.openxmlformats.org/officeDocument/2006/relationships/vmlDrawing" Target="../drawings/vmlDrawing5.vml"/><Relationship Id="rId4" Type="http://schemas.openxmlformats.org/officeDocument/2006/relationships/image" Target="../media/image75.emf"/></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8.tmp"/><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tmp"/><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oleObject" Target="../embeddings/oleObject1.bin"/><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33.emf"/><Relationship Id="rId5" Type="http://schemas.openxmlformats.org/officeDocument/2006/relationships/oleObject" Target="../embeddings/oleObject3.bin"/><Relationship Id="rId10" Type="http://schemas.openxmlformats.org/officeDocument/2006/relationships/image" Target="../media/image35.emf"/><Relationship Id="rId4" Type="http://schemas.openxmlformats.org/officeDocument/2006/relationships/image" Target="../media/image32.emf"/><Relationship Id="rId9"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52600"/>
            <a:ext cx="6705600" cy="1179513"/>
          </a:xfrm>
        </p:spPr>
        <p:txBody>
          <a:bodyPr>
            <a:noAutofit/>
          </a:bodyPr>
          <a:lstStyle/>
          <a:p>
            <a:r>
              <a:rPr lang="en-US" sz="4000" dirty="0" smtClean="0"/>
              <a:t>3.9 GHz components design</a:t>
            </a:r>
            <a:endParaRPr lang="en-US" sz="4000" dirty="0"/>
          </a:p>
        </p:txBody>
      </p:sp>
      <p:sp>
        <p:nvSpPr>
          <p:cNvPr id="3" name="Subtitle 2"/>
          <p:cNvSpPr>
            <a:spLocks noGrp="1"/>
          </p:cNvSpPr>
          <p:nvPr>
            <p:ph type="subTitle" idx="1"/>
          </p:nvPr>
        </p:nvSpPr>
        <p:spPr>
          <a:xfrm>
            <a:off x="2209800" y="3352800"/>
            <a:ext cx="5480050" cy="2187702"/>
          </a:xfrm>
        </p:spPr>
        <p:txBody>
          <a:bodyPr>
            <a:normAutofit/>
          </a:bodyPr>
          <a:lstStyle/>
          <a:p>
            <a:r>
              <a:rPr lang="en-US" dirty="0" smtClean="0"/>
              <a:t>Nikolay </a:t>
            </a:r>
            <a:r>
              <a:rPr lang="en-US" dirty="0" err="1" smtClean="0"/>
              <a:t>Solyak</a:t>
            </a:r>
            <a:r>
              <a:rPr lang="en-US" dirty="0" smtClean="0"/>
              <a:t> (from behalf of LCLS-II design team)</a:t>
            </a:r>
          </a:p>
          <a:p>
            <a:endParaRPr lang="en-US" dirty="0" smtClean="0"/>
          </a:p>
          <a:p>
            <a:r>
              <a:rPr lang="en-US" dirty="0" smtClean="0"/>
              <a:t>Dressed cavity Review, FNAL, Nov. 20, 2015</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102820152"/>
              </p:ext>
            </p:extLst>
          </p:nvPr>
        </p:nvGraphicFramePr>
        <p:xfrm>
          <a:off x="381000" y="3352800"/>
          <a:ext cx="8108950" cy="731520"/>
        </p:xfrm>
        <a:graphic>
          <a:graphicData uri="http://schemas.openxmlformats.org/drawingml/2006/table">
            <a:tbl>
              <a:tblPr/>
              <a:tblGrid>
                <a:gridCol w="8108950"/>
              </a:tblGrid>
              <a:tr h="365760">
                <a:tc>
                  <a:txBody>
                    <a:bodyPr/>
                    <a:lstStyle/>
                    <a:p>
                      <a:r>
                        <a:rPr lang="en-US" dirty="0"/>
                        <a:t>Speaker</a:t>
                      </a:r>
                      <a:r>
                        <a:rPr lang="en-US" dirty="0" smtClean="0"/>
                        <a:t>: </a:t>
                      </a:r>
                      <a:endParaRPr lang="en-US" dirty="0"/>
                    </a:p>
                  </a:txBody>
                  <a:tcPr anchor="ctr">
                    <a:lnL>
                      <a:noFill/>
                    </a:lnL>
                    <a:lnR>
                      <a:noFill/>
                    </a:lnR>
                    <a:lnT>
                      <a:noFill/>
                    </a:lnT>
                    <a:lnB>
                      <a:noFill/>
                    </a:lnB>
                  </a:tcPr>
                </a:tc>
              </a:tr>
              <a:tr h="365760">
                <a:tc>
                  <a:txBody>
                    <a:bodyPr/>
                    <a:lstStyle/>
                    <a:p>
                      <a:endParaRPr lang="en-US" dirty="0"/>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703545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p:cNvGraphicFramePr>
            <a:graphicFrameLocks noChangeAspect="1"/>
          </p:cNvGraphicFramePr>
          <p:nvPr>
            <p:extLst>
              <p:ext uri="{D42A27DB-BD31-4B8C-83A1-F6EECF244321}">
                <p14:modId xmlns:p14="http://schemas.microsoft.com/office/powerpoint/2010/main" val="1497303435"/>
              </p:ext>
            </p:extLst>
          </p:nvPr>
        </p:nvGraphicFramePr>
        <p:xfrm>
          <a:off x="228600" y="3505200"/>
          <a:ext cx="4217660" cy="2870067"/>
        </p:xfrm>
        <a:graphic>
          <a:graphicData uri="http://schemas.openxmlformats.org/presentationml/2006/ole">
            <mc:AlternateContent xmlns:mc="http://schemas.openxmlformats.org/markup-compatibility/2006">
              <mc:Choice xmlns:v="urn:schemas-microsoft-com:vml" Requires="v">
                <p:oleObj spid="_x0000_s23596" name="SPW 13.0 Graph" r:id="rId3" imgW="9372577" imgH="6377926" progId="SigmaPlotGraphicObject.12">
                  <p:embed/>
                </p:oleObj>
              </mc:Choice>
              <mc:Fallback>
                <p:oleObj name="SPW 13.0 Graph" r:id="rId3" imgW="9372577" imgH="6377926" progId="SigmaPlotGraphicObject.12">
                  <p:embed/>
                  <p:pic>
                    <p:nvPicPr>
                      <p:cNvPr id="0" name=""/>
                      <p:cNvPicPr/>
                      <p:nvPr/>
                    </p:nvPicPr>
                    <p:blipFill>
                      <a:blip r:embed="rId4"/>
                      <a:stretch>
                        <a:fillRect/>
                      </a:stretch>
                    </p:blipFill>
                    <p:spPr>
                      <a:xfrm>
                        <a:off x="228600" y="3505200"/>
                        <a:ext cx="4217660" cy="287006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81445900"/>
              </p:ext>
            </p:extLst>
          </p:nvPr>
        </p:nvGraphicFramePr>
        <p:xfrm>
          <a:off x="228600" y="665060"/>
          <a:ext cx="4188217" cy="2870067"/>
        </p:xfrm>
        <a:graphic>
          <a:graphicData uri="http://schemas.openxmlformats.org/presentationml/2006/ole">
            <mc:AlternateContent xmlns:mc="http://schemas.openxmlformats.org/markup-compatibility/2006">
              <mc:Choice xmlns:v="urn:schemas-microsoft-com:vml" Requires="v">
                <p:oleObj spid="_x0000_s23597" name="SPW 13.0 Graph" r:id="rId5" imgW="9307148" imgH="6377926" progId="SigmaPlotGraphicObject.12">
                  <p:embed/>
                </p:oleObj>
              </mc:Choice>
              <mc:Fallback>
                <p:oleObj name="SPW 13.0 Graph" r:id="rId5" imgW="9307148" imgH="6377926" progId="SigmaPlotGraphicObject.12">
                  <p:embed/>
                  <p:pic>
                    <p:nvPicPr>
                      <p:cNvPr id="0" name=""/>
                      <p:cNvPicPr/>
                      <p:nvPr/>
                    </p:nvPicPr>
                    <p:blipFill>
                      <a:blip r:embed="rId6"/>
                      <a:stretch>
                        <a:fillRect/>
                      </a:stretch>
                    </p:blipFill>
                    <p:spPr>
                      <a:xfrm>
                        <a:off x="228600" y="665060"/>
                        <a:ext cx="4188217" cy="2870067"/>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5707CEB7-FD14-400F-85C4-7AAF9E091272}" type="slidenum">
              <a:rPr lang="en-US" smtClean="0"/>
              <a:pPr/>
              <a:t>10</a:t>
            </a:fld>
            <a:endParaRPr lang="en-US"/>
          </a:p>
        </p:txBody>
      </p:sp>
      <p:sp>
        <p:nvSpPr>
          <p:cNvPr id="7" name="TextBox 6"/>
          <p:cNvSpPr txBox="1"/>
          <p:nvPr/>
        </p:nvSpPr>
        <p:spPr>
          <a:xfrm>
            <a:off x="1295400" y="152400"/>
            <a:ext cx="6296147"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Wake Loss and Kick Factors in </a:t>
            </a:r>
            <a:r>
              <a:rPr lang="en-US" sz="2400" b="1"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the 3.9GHz cavity </a:t>
            </a:r>
          </a:p>
        </p:txBody>
      </p:sp>
      <p:graphicFrame>
        <p:nvGraphicFramePr>
          <p:cNvPr id="8" name="Object 7"/>
          <p:cNvGraphicFramePr>
            <a:graphicFrameLocks noChangeAspect="1"/>
          </p:cNvGraphicFramePr>
          <p:nvPr>
            <p:extLst>
              <p:ext uri="{D42A27DB-BD31-4B8C-83A1-F6EECF244321}">
                <p14:modId xmlns:p14="http://schemas.microsoft.com/office/powerpoint/2010/main" val="3630901623"/>
              </p:ext>
            </p:extLst>
          </p:nvPr>
        </p:nvGraphicFramePr>
        <p:xfrm>
          <a:off x="4419600" y="790439"/>
          <a:ext cx="4311005" cy="2870067"/>
        </p:xfrm>
        <a:graphic>
          <a:graphicData uri="http://schemas.openxmlformats.org/presentationml/2006/ole">
            <mc:AlternateContent xmlns:mc="http://schemas.openxmlformats.org/markup-compatibility/2006">
              <mc:Choice xmlns:v="urn:schemas-microsoft-com:vml" Requires="v">
                <p:oleObj spid="_x0000_s23598" name="SPW 13.0 Graph" r:id="rId7" imgW="9580010" imgH="6377926" progId="SigmaPlotGraphicObject.12">
                  <p:embed/>
                </p:oleObj>
              </mc:Choice>
              <mc:Fallback>
                <p:oleObj name="SPW 13.0 Graph" r:id="rId7" imgW="9580010" imgH="6377926" progId="SigmaPlotGraphicObject.12">
                  <p:embed/>
                  <p:pic>
                    <p:nvPicPr>
                      <p:cNvPr id="0" name=""/>
                      <p:cNvPicPr/>
                      <p:nvPr/>
                    </p:nvPicPr>
                    <p:blipFill>
                      <a:blip r:embed="rId8"/>
                      <a:stretch>
                        <a:fillRect/>
                      </a:stretch>
                    </p:blipFill>
                    <p:spPr>
                      <a:xfrm>
                        <a:off x="4419600" y="790439"/>
                        <a:ext cx="4311005" cy="2870067"/>
                      </a:xfrm>
                      <a:prstGeom prst="rect">
                        <a:avLst/>
                      </a:prstGeom>
                    </p:spPr>
                  </p:pic>
                </p:oleObj>
              </mc:Fallback>
            </mc:AlternateContent>
          </a:graphicData>
        </a:graphic>
      </p:graphicFrame>
      <p:sp>
        <p:nvSpPr>
          <p:cNvPr id="10" name="TextBox 9"/>
          <p:cNvSpPr txBox="1"/>
          <p:nvPr/>
        </p:nvSpPr>
        <p:spPr>
          <a:xfrm>
            <a:off x="5638800" y="916534"/>
            <a:ext cx="1531188" cy="276999"/>
          </a:xfrm>
          <a:prstGeom prst="rect">
            <a:avLst/>
          </a:prstGeom>
          <a:solidFill>
            <a:schemeClr val="bg1"/>
          </a:solidFill>
          <a:ln w="3175">
            <a:solidFill>
              <a:schemeClr val="tx1"/>
            </a:solidFill>
          </a:ln>
        </p:spPr>
        <p:txBody>
          <a:bodyPr wrap="none" rtlCol="0">
            <a:spAutoFit/>
          </a:bodyPr>
          <a:lstStyle/>
          <a:p>
            <a:r>
              <a:rPr lang="en-US" sz="1200" b="1" dirty="0" smtClean="0">
                <a:latin typeface="Arial Unicode MS" panose="020B0604020202020204" pitchFamily="34" charset="-128"/>
                <a:ea typeface="Arial Unicode MS" panose="020B0604020202020204" pitchFamily="34" charset="-128"/>
                <a:cs typeface="Arial Unicode MS" panose="020B0604020202020204" pitchFamily="34" charset="-128"/>
              </a:rPr>
              <a:t>Couplers wake Kick</a:t>
            </a:r>
            <a:endParaRPr lang="en-US" sz="12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p:cNvSpPr txBox="1"/>
          <p:nvPr/>
        </p:nvSpPr>
        <p:spPr>
          <a:xfrm>
            <a:off x="838200" y="3581400"/>
            <a:ext cx="2717411" cy="276999"/>
          </a:xfrm>
          <a:prstGeom prst="rect">
            <a:avLst/>
          </a:prstGeom>
          <a:solidFill>
            <a:schemeClr val="bg1"/>
          </a:solidFill>
          <a:ln w="3175">
            <a:solidFill>
              <a:schemeClr val="tx1"/>
            </a:solidFill>
          </a:ln>
        </p:spPr>
        <p:txBody>
          <a:bodyPr wrap="none" rtlCol="0">
            <a:spAutoFit/>
          </a:bodyPr>
          <a:lstStyle/>
          <a:p>
            <a:r>
              <a:rPr lang="en-US" sz="1200" b="1" dirty="0" smtClean="0">
                <a:latin typeface="Arial Unicode MS" panose="020B0604020202020204" pitchFamily="34" charset="-128"/>
                <a:ea typeface="Arial Unicode MS" panose="020B0604020202020204" pitchFamily="34" charset="-128"/>
                <a:cs typeface="Arial Unicode MS" panose="020B0604020202020204" pitchFamily="34" charset="-128"/>
              </a:rPr>
              <a:t>Structure Kick, dx= 0mm, dy = 1mm  </a:t>
            </a:r>
            <a:endParaRPr lang="en-US" sz="12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Rectangle 4"/>
          <p:cNvSpPr/>
          <p:nvPr/>
        </p:nvSpPr>
        <p:spPr>
          <a:xfrm>
            <a:off x="4118394" y="4114800"/>
            <a:ext cx="4572000" cy="2123658"/>
          </a:xfrm>
          <a:prstGeom prst="rect">
            <a:avLst/>
          </a:prstGeom>
        </p:spPr>
        <p:txBody>
          <a:bodyPr>
            <a:spAutoFit/>
          </a:bodyPr>
          <a:lstStyle/>
          <a:p>
            <a:pPr algn="ctr"/>
            <a:r>
              <a:rPr lang="en-US" b="1" dirty="0">
                <a:solidFill>
                  <a:srgbClr val="0033CC"/>
                </a:solidFill>
                <a:effectLst>
                  <a:outerShdw blurRad="38100" dist="38100" dir="2700000" algn="tl">
                    <a:srgbClr val="000000">
                      <a:alpha val="43137"/>
                    </a:srgbClr>
                  </a:outerShdw>
                </a:effectLst>
              </a:rPr>
              <a:t>Conclusions</a:t>
            </a:r>
          </a:p>
          <a:p>
            <a:pPr algn="ctr"/>
            <a:endParaRPr lang="en-US" sz="800" dirty="0">
              <a:solidFill>
                <a:srgbClr val="0033CC"/>
              </a:solidFill>
            </a:endParaRPr>
          </a:p>
          <a:p>
            <a:pPr marL="228600" indent="-228600">
              <a:spcAft>
                <a:spcPts val="1200"/>
              </a:spcAft>
              <a:buFont typeface="Arial" panose="020B0604020202020204" pitchFamily="34" charset="0"/>
              <a:buChar char="•"/>
            </a:pPr>
            <a:r>
              <a:rPr lang="en-US" sz="1600" dirty="0">
                <a:solidFill>
                  <a:srgbClr val="0033CC"/>
                </a:solidFill>
              </a:rPr>
              <a:t>Transverse wake kicks produced by couplers in the  3.9GHz cavity is about 0.02 V/</a:t>
            </a:r>
            <a:r>
              <a:rPr lang="en-US" sz="1600" dirty="0" err="1">
                <a:solidFill>
                  <a:srgbClr val="0033CC"/>
                </a:solidFill>
              </a:rPr>
              <a:t>pC</a:t>
            </a:r>
            <a:r>
              <a:rPr lang="en-US" sz="1600" dirty="0">
                <a:solidFill>
                  <a:srgbClr val="0033CC"/>
                </a:solidFill>
              </a:rPr>
              <a:t> and weakly depends on a bunch length.</a:t>
            </a:r>
          </a:p>
          <a:p>
            <a:pPr marL="228600" indent="-228600">
              <a:spcAft>
                <a:spcPts val="1200"/>
              </a:spcAft>
              <a:buFont typeface="Arial" panose="020B0604020202020204" pitchFamily="34" charset="0"/>
              <a:buChar char="•"/>
            </a:pPr>
            <a:r>
              <a:rPr lang="en-US" sz="1600" dirty="0">
                <a:solidFill>
                  <a:srgbClr val="0033CC"/>
                </a:solidFill>
              </a:rPr>
              <a:t>Couplers wake kick is </a:t>
            </a:r>
            <a:r>
              <a:rPr lang="en-US" sz="1600" dirty="0" smtClean="0">
                <a:solidFill>
                  <a:srgbClr val="0033CC"/>
                </a:solidFill>
              </a:rPr>
              <a:t>comparable with kick </a:t>
            </a:r>
            <a:r>
              <a:rPr lang="en-US" sz="1600" dirty="0">
                <a:solidFill>
                  <a:srgbClr val="0033CC"/>
                </a:solidFill>
              </a:rPr>
              <a:t>produced by the structure itself </a:t>
            </a:r>
            <a:r>
              <a:rPr lang="en-US" sz="1600" dirty="0" smtClean="0">
                <a:solidFill>
                  <a:srgbClr val="0033CC"/>
                </a:solidFill>
              </a:rPr>
              <a:t>for beam shifted </a:t>
            </a:r>
            <a:r>
              <a:rPr lang="en-US" sz="1600" dirty="0">
                <a:solidFill>
                  <a:srgbClr val="0033CC"/>
                </a:solidFill>
              </a:rPr>
              <a:t>by 0.1mm of axis.</a:t>
            </a:r>
          </a:p>
        </p:txBody>
      </p:sp>
      <p:sp>
        <p:nvSpPr>
          <p:cNvPr id="3" name="Footer Placeholder 2"/>
          <p:cNvSpPr>
            <a:spLocks noGrp="1"/>
          </p:cNvSpPr>
          <p:nvPr>
            <p:ph type="ftr" sz="quarter" idx="11"/>
          </p:nvPr>
        </p:nvSpPr>
        <p:spPr/>
        <p:txBody>
          <a:bodyPr/>
          <a:lstStyle/>
          <a:p>
            <a:r>
              <a:rPr lang="en-US" smtClean="0"/>
              <a:t>N.Solyak </a:t>
            </a:r>
            <a:endParaRPr lang="en-US"/>
          </a:p>
        </p:txBody>
      </p:sp>
    </p:spTree>
    <p:extLst>
      <p:ext uri="{BB962C8B-B14F-4D97-AF65-F5344CB8AC3E}">
        <p14:creationId xmlns:p14="http://schemas.microsoft.com/office/powerpoint/2010/main" val="3033741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a:xfrm>
            <a:off x="411648" y="152400"/>
            <a:ext cx="7168178" cy="753033"/>
          </a:xfrm>
        </p:spPr>
        <p:txBody>
          <a:bodyPr/>
          <a:lstStyle/>
          <a:p>
            <a:r>
              <a:rPr lang="en-US" sz="2800" dirty="0" smtClean="0"/>
              <a:t>LCLS-II requirements: (PRD and FRD)</a:t>
            </a:r>
            <a:endParaRPr lang="en-US" sz="2800" dirty="0"/>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8" name="Content Placeholder 4"/>
          <p:cNvSpPr>
            <a:spLocks noGrp="1"/>
          </p:cNvSpPr>
          <p:nvPr>
            <p:ph sz="quarter" idx="14"/>
          </p:nvPr>
        </p:nvSpPr>
        <p:spPr>
          <a:xfrm>
            <a:off x="4791075" y="4386117"/>
            <a:ext cx="4114800" cy="1752600"/>
          </a:xfrm>
        </p:spPr>
        <p:txBody>
          <a:bodyPr>
            <a:normAutofit/>
          </a:bodyPr>
          <a:lstStyle/>
          <a:p>
            <a:pPr marL="225425" indent="-225425">
              <a:lnSpc>
                <a:spcPts val="1900"/>
              </a:lnSpc>
              <a:buFont typeface="Wingdings" pitchFamily="2" charset="2"/>
              <a:buChar char="§"/>
            </a:pPr>
            <a:r>
              <a:rPr lang="en-US" sz="1800" dirty="0" smtClean="0">
                <a:latin typeface="Calibri" panose="020F0502020204030204" pitchFamily="34" charset="0"/>
              </a:rPr>
              <a:t>Two CMs;  8 cavity / each</a:t>
            </a:r>
            <a:endParaRPr lang="en-US" sz="1800" dirty="0">
              <a:latin typeface="Calibri" panose="020F0502020204030204" pitchFamily="34" charset="0"/>
            </a:endParaRPr>
          </a:p>
          <a:p>
            <a:pPr marL="225425" indent="-225425">
              <a:lnSpc>
                <a:spcPts val="1900"/>
              </a:lnSpc>
              <a:buFont typeface="Wingdings" pitchFamily="2" charset="2"/>
              <a:buChar char="§"/>
            </a:pPr>
            <a:r>
              <a:rPr lang="en-US" sz="1800" dirty="0" smtClean="0">
                <a:latin typeface="Calibri" panose="020F0502020204030204" pitchFamily="34" charset="0"/>
              </a:rPr>
              <a:t>Coupler orientation as per XFEL</a:t>
            </a:r>
          </a:p>
          <a:p>
            <a:pPr marL="225425" indent="-225425">
              <a:lnSpc>
                <a:spcPts val="1900"/>
              </a:lnSpc>
              <a:buFont typeface="Wingdings" pitchFamily="2" charset="2"/>
              <a:buChar char="§"/>
            </a:pPr>
            <a:r>
              <a:rPr lang="en-US" sz="1800" i="1" dirty="0">
                <a:latin typeface="Calibri" panose="020F0502020204030204" pitchFamily="34" charset="0"/>
              </a:rPr>
              <a:t> </a:t>
            </a:r>
            <a:r>
              <a:rPr lang="en-US" sz="1800" dirty="0" err="1" smtClean="0">
                <a:latin typeface="Calibri" panose="020F0502020204030204" pitchFamily="34" charset="0"/>
              </a:rPr>
              <a:t>Electropolishing</a:t>
            </a:r>
            <a:r>
              <a:rPr lang="en-US" sz="1800" dirty="0" smtClean="0">
                <a:latin typeface="Calibri" panose="020F0502020204030204" pitchFamily="34" charset="0"/>
              </a:rPr>
              <a:t> instead of BCP</a:t>
            </a:r>
          </a:p>
          <a:p>
            <a:pPr marL="225425" indent="-225425">
              <a:lnSpc>
                <a:spcPts val="1900"/>
              </a:lnSpc>
              <a:buFont typeface="Wingdings" pitchFamily="2" charset="2"/>
              <a:buChar char="§"/>
            </a:pPr>
            <a:r>
              <a:rPr lang="en-US" sz="1800" dirty="0" smtClean="0">
                <a:latin typeface="Calibri" panose="020F0502020204030204" pitchFamily="34" charset="0"/>
              </a:rPr>
              <a:t> ~150 W heat load/</a:t>
            </a:r>
            <a:r>
              <a:rPr lang="en-US" sz="1800" dirty="0" err="1" smtClean="0">
                <a:latin typeface="Calibri" panose="020F0502020204030204" pitchFamily="34" charset="0"/>
              </a:rPr>
              <a:t>cryomodule</a:t>
            </a:r>
            <a:r>
              <a:rPr lang="en-US" sz="1800" dirty="0" smtClean="0">
                <a:latin typeface="Calibri" panose="020F0502020204030204" pitchFamily="34" charset="0"/>
              </a:rPr>
              <a:t> (2K)</a:t>
            </a:r>
          </a:p>
          <a:p>
            <a:pPr marL="225425" indent="-225425">
              <a:lnSpc>
                <a:spcPts val="1900"/>
              </a:lnSpc>
              <a:buFont typeface="Wingdings" pitchFamily="2" charset="2"/>
              <a:buChar char="§"/>
            </a:pPr>
            <a:r>
              <a:rPr lang="en-US" sz="1800" dirty="0" smtClean="0">
                <a:latin typeface="Calibri" panose="020F0502020204030204" pitchFamily="34" charset="0"/>
              </a:rPr>
              <a:t> BPM at downstream end (1.3GHz type)</a:t>
            </a:r>
          </a:p>
          <a:p>
            <a:pPr marL="225425" indent="-225425">
              <a:lnSpc>
                <a:spcPts val="1900"/>
              </a:lnSpc>
              <a:buFont typeface="Wingdings" pitchFamily="2" charset="2"/>
              <a:buChar char="§"/>
            </a:pPr>
            <a:r>
              <a:rPr lang="en-US" sz="1800" dirty="0">
                <a:latin typeface="Calibri" panose="020F0502020204030204" pitchFamily="34" charset="0"/>
              </a:rPr>
              <a:t> N</a:t>
            </a:r>
            <a:r>
              <a:rPr lang="en-US" sz="1800" dirty="0" smtClean="0">
                <a:latin typeface="Calibri" panose="020F0502020204030204" pitchFamily="34" charset="0"/>
              </a:rPr>
              <a:t>o magnet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371600"/>
            <a:ext cx="4185267" cy="2679271"/>
          </a:xfrm>
          <a:prstGeom prst="rect">
            <a:avLst/>
          </a:prstGeom>
          <a:solidFill>
            <a:srgbClr val="FFFF00">
              <a:alpha val="48000"/>
            </a:srgbClr>
          </a:solidFill>
          <a:ln>
            <a:noFill/>
          </a:ln>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45" y="4121611"/>
            <a:ext cx="4133821" cy="228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45" y="1159304"/>
            <a:ext cx="25812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154541"/>
            <a:ext cx="22002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75377"/>
            <a:ext cx="4267200" cy="1871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38700" y="1406045"/>
            <a:ext cx="4152900" cy="369332"/>
          </a:xfrm>
          <a:prstGeom prst="rect">
            <a:avLst/>
          </a:prstGeom>
          <a:noFill/>
        </p:spPr>
        <p:txBody>
          <a:bodyPr wrap="square" rtlCol="0">
            <a:spAutoFit/>
          </a:bodyPr>
          <a:lstStyle/>
          <a:p>
            <a:r>
              <a:rPr lang="en-US" dirty="0" smtClean="0">
                <a:solidFill>
                  <a:srgbClr val="0000CC"/>
                </a:solidFill>
              </a:rPr>
              <a:t>Table 3. Tuning/stability requirements</a:t>
            </a:r>
            <a:endParaRPr lang="en-US" dirty="0">
              <a:solidFill>
                <a:srgbClr val="0000CC"/>
              </a:solidFill>
            </a:endParaRPr>
          </a:p>
        </p:txBody>
      </p:sp>
      <p:sp>
        <p:nvSpPr>
          <p:cNvPr id="9" name="Rounded Rectangle 8"/>
          <p:cNvSpPr/>
          <p:nvPr/>
        </p:nvSpPr>
        <p:spPr>
          <a:xfrm>
            <a:off x="133920" y="2578249"/>
            <a:ext cx="4133821"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11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a:xfrm>
            <a:off x="228600" y="228600"/>
            <a:ext cx="8434238" cy="685800"/>
          </a:xfrm>
        </p:spPr>
        <p:txBody>
          <a:bodyPr/>
          <a:lstStyle/>
          <a:p>
            <a:r>
              <a:rPr lang="en-US" sz="2400" dirty="0" smtClean="0">
                <a:latin typeface="Calibri" panose="020F0502020204030204" pitchFamily="34" charset="0"/>
              </a:rPr>
              <a:t>Cavity gradient and Q0 requirements</a:t>
            </a:r>
            <a:br>
              <a:rPr lang="en-US" sz="2400" dirty="0" smtClean="0">
                <a:latin typeface="Calibri" panose="020F0502020204030204" pitchFamily="34" charset="0"/>
              </a:rPr>
            </a:br>
            <a:r>
              <a:rPr lang="en-US" sz="2400" dirty="0" smtClean="0">
                <a:latin typeface="Calibri" panose="020F0502020204030204" pitchFamily="34" charset="0"/>
              </a:rPr>
              <a:t> (recent data from XFEL cavity production)</a:t>
            </a:r>
            <a:endParaRPr lang="en-US" sz="2400" dirty="0">
              <a:latin typeface="Calibri" panose="020F0502020204030204" pitchFamily="34" charset="0"/>
            </a:endParaRPr>
          </a:p>
        </p:txBody>
      </p:sp>
      <p:sp>
        <p:nvSpPr>
          <p:cNvPr id="4" name="Footer Placeholder 3"/>
          <p:cNvSpPr>
            <a:spLocks noGrp="1"/>
          </p:cNvSpPr>
          <p:nvPr>
            <p:ph type="ftr" sz="quarter" idx="13"/>
          </p:nvPr>
        </p:nvSpPr>
        <p:spPr/>
        <p:txBody>
          <a:bodyPr/>
          <a:lstStyle/>
          <a:p>
            <a:r>
              <a:rPr lang="en-US" smtClean="0"/>
              <a:t>N.Solyak </a:t>
            </a:r>
            <a:endParaRPr lang="en-US" dirty="0"/>
          </a:p>
        </p:txBody>
      </p:sp>
      <p:pic>
        <p:nvPicPr>
          <p:cNvPr id="7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59" y="1295400"/>
            <a:ext cx="4463041"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4399" y="4792132"/>
            <a:ext cx="7239000" cy="1169551"/>
          </a:xfrm>
          <a:prstGeom prst="rect">
            <a:avLst/>
          </a:prstGeom>
          <a:noFill/>
        </p:spPr>
        <p:txBody>
          <a:bodyPr wrap="square" rtlCol="0">
            <a:spAutoFit/>
          </a:bodyPr>
          <a:lstStyle/>
          <a:p>
            <a:r>
              <a:rPr lang="en-US" sz="2000" u="sng" dirty="0" smtClean="0">
                <a:solidFill>
                  <a:srgbClr val="0000CC"/>
                </a:solidFill>
                <a:latin typeface="Calibri" panose="020F0502020204030204" pitchFamily="34" charset="0"/>
              </a:rPr>
              <a:t>Recent XFEL production cavities (INFN-</a:t>
            </a:r>
            <a:r>
              <a:rPr lang="en-US" sz="2000" u="sng" dirty="0" err="1" smtClean="0">
                <a:solidFill>
                  <a:srgbClr val="0000CC"/>
                </a:solidFill>
                <a:latin typeface="Calibri" panose="020F0502020204030204" pitchFamily="34" charset="0"/>
              </a:rPr>
              <a:t>Zenon</a:t>
            </a:r>
            <a:r>
              <a:rPr lang="en-US" sz="2000" u="sng" dirty="0" smtClean="0">
                <a:solidFill>
                  <a:srgbClr val="0000CC"/>
                </a:solidFill>
                <a:latin typeface="Calibri" panose="020F0502020204030204" pitchFamily="34" charset="0"/>
              </a:rPr>
              <a:t>);</a:t>
            </a:r>
          </a:p>
          <a:p>
            <a:pPr marL="571500" indent="-228600">
              <a:lnSpc>
                <a:spcPts val="2000"/>
              </a:lnSpc>
              <a:buFont typeface="Arial" panose="020B0604020202020204" pitchFamily="34" charset="0"/>
              <a:buChar char="•"/>
            </a:pPr>
            <a:r>
              <a:rPr lang="en-US" dirty="0" smtClean="0">
                <a:solidFill>
                  <a:srgbClr val="0000CC"/>
                </a:solidFill>
                <a:latin typeface="Calibri" panose="020F0502020204030204" pitchFamily="34" charset="0"/>
              </a:rPr>
              <a:t>At 2K the all cavities have </a:t>
            </a:r>
            <a:r>
              <a:rPr lang="en-US" dirty="0" err="1" smtClean="0">
                <a:solidFill>
                  <a:srgbClr val="0000CC"/>
                </a:solidFill>
                <a:latin typeface="Calibri" panose="020F0502020204030204" pitchFamily="34" charset="0"/>
              </a:rPr>
              <a:t>Qo</a:t>
            </a:r>
            <a:r>
              <a:rPr lang="en-US" dirty="0" smtClean="0">
                <a:solidFill>
                  <a:srgbClr val="0000CC"/>
                </a:solidFill>
                <a:latin typeface="Calibri" panose="020F0502020204030204" pitchFamily="34" charset="0"/>
              </a:rPr>
              <a:t> in range ~(2-3)·10</a:t>
            </a:r>
            <a:r>
              <a:rPr lang="en-US" baseline="30000" dirty="0" smtClean="0">
                <a:solidFill>
                  <a:srgbClr val="0000CC"/>
                </a:solidFill>
                <a:latin typeface="Calibri" panose="020F0502020204030204" pitchFamily="34" charset="0"/>
              </a:rPr>
              <a:t>9</a:t>
            </a:r>
          </a:p>
          <a:p>
            <a:pPr marL="571500" indent="-228600">
              <a:lnSpc>
                <a:spcPts val="2000"/>
              </a:lnSpc>
              <a:buFont typeface="Arial" panose="020B0604020202020204" pitchFamily="34" charset="0"/>
              <a:buChar char="•"/>
            </a:pPr>
            <a:r>
              <a:rPr lang="en-US" dirty="0" smtClean="0">
                <a:solidFill>
                  <a:srgbClr val="0000CC"/>
                </a:solidFill>
                <a:latin typeface="Calibri" panose="020F0502020204030204" pitchFamily="34" charset="0"/>
              </a:rPr>
              <a:t>No field slope up-to ~17 MV/m; Quench at 20-23 MV/m, VTS</a:t>
            </a:r>
          </a:p>
          <a:p>
            <a:pPr marL="571500" indent="-228600">
              <a:lnSpc>
                <a:spcPts val="2000"/>
              </a:lnSpc>
              <a:buFont typeface="Arial" panose="020B0604020202020204" pitchFamily="34" charset="0"/>
              <a:buChar char="•"/>
            </a:pPr>
            <a:r>
              <a:rPr lang="en-US" dirty="0" smtClean="0">
                <a:solidFill>
                  <a:srgbClr val="0000CC"/>
                </a:solidFill>
                <a:latin typeface="Calibri" panose="020F0502020204030204" pitchFamily="34" charset="0"/>
              </a:rPr>
              <a:t>No Q degradation after welding to HV</a:t>
            </a:r>
            <a:endParaRPr lang="en-US" dirty="0">
              <a:solidFill>
                <a:srgbClr val="0000CC"/>
              </a:solidFill>
              <a:latin typeface="Calibri" panose="020F0502020204030204" pitchFamily="34" charset="0"/>
            </a:endParaRPr>
          </a:p>
        </p:txBody>
      </p:sp>
      <p:sp>
        <p:nvSpPr>
          <p:cNvPr id="7" name="TextBox 6"/>
          <p:cNvSpPr txBox="1"/>
          <p:nvPr/>
        </p:nvSpPr>
        <p:spPr>
          <a:xfrm>
            <a:off x="2416679" y="4038600"/>
            <a:ext cx="1295226" cy="338554"/>
          </a:xfrm>
          <a:prstGeom prst="rect">
            <a:avLst/>
          </a:prstGeom>
          <a:noFill/>
        </p:spPr>
        <p:txBody>
          <a:bodyPr wrap="none" rtlCol="0">
            <a:spAutoFit/>
          </a:bodyPr>
          <a:lstStyle/>
          <a:p>
            <a:r>
              <a:rPr lang="en-US" sz="1600" i="1" dirty="0" err="1" smtClean="0">
                <a:solidFill>
                  <a:srgbClr val="0000CC"/>
                </a:solidFill>
                <a:latin typeface="Calibri" panose="020F0502020204030204" pitchFamily="34" charset="0"/>
              </a:rPr>
              <a:t>P.Perini</a:t>
            </a:r>
            <a:r>
              <a:rPr lang="en-US" sz="1600" i="1" dirty="0" smtClean="0">
                <a:solidFill>
                  <a:srgbClr val="0000CC"/>
                </a:solidFill>
                <a:latin typeface="Calibri" panose="020F0502020204030204" pitchFamily="34" charset="0"/>
              </a:rPr>
              <a:t>, INFN</a:t>
            </a:r>
            <a:endParaRPr lang="en-US" sz="1600" i="1" dirty="0">
              <a:solidFill>
                <a:srgbClr val="0000CC"/>
              </a:solidFill>
              <a:latin typeface="Calibri" panose="020F0502020204030204" pitchFamily="34" charset="0"/>
            </a:endParaRPr>
          </a:p>
        </p:txBody>
      </p:sp>
      <p:sp>
        <p:nvSpPr>
          <p:cNvPr id="8" name="TextBox 7"/>
          <p:cNvSpPr txBox="1"/>
          <p:nvPr/>
        </p:nvSpPr>
        <p:spPr>
          <a:xfrm>
            <a:off x="634399" y="5943600"/>
            <a:ext cx="7253524" cy="555408"/>
          </a:xfrm>
          <a:prstGeom prst="rect">
            <a:avLst/>
          </a:prstGeom>
          <a:noFill/>
        </p:spPr>
        <p:txBody>
          <a:bodyPr wrap="none" rtlCol="0">
            <a:spAutoFit/>
          </a:bodyPr>
          <a:lstStyle/>
          <a:p>
            <a:pPr algn="ctr">
              <a:lnSpc>
                <a:spcPts val="1800"/>
              </a:lnSpc>
            </a:pPr>
            <a:r>
              <a:rPr lang="en-US" dirty="0" smtClean="0">
                <a:latin typeface="Calibri" panose="020F0502020204030204" pitchFamily="34" charset="0"/>
              </a:rPr>
              <a:t>Risk:   LCLS-II cavity (</a:t>
            </a:r>
            <a:r>
              <a:rPr lang="en-US" dirty="0" err="1" smtClean="0">
                <a:latin typeface="Calibri" panose="020F0502020204030204" pitchFamily="34" charset="0"/>
              </a:rPr>
              <a:t>cw</a:t>
            </a:r>
            <a:r>
              <a:rPr lang="en-US" dirty="0" smtClean="0">
                <a:latin typeface="Calibri" panose="020F0502020204030204" pitchFamily="34" charset="0"/>
              </a:rPr>
              <a:t>) requirements more stringent than XFEL (pulse) !!!  </a:t>
            </a:r>
          </a:p>
          <a:p>
            <a:pPr algn="ctr">
              <a:lnSpc>
                <a:spcPts val="1800"/>
              </a:lnSpc>
            </a:pPr>
            <a:r>
              <a:rPr lang="en-US" dirty="0" smtClean="0">
                <a:latin typeface="Calibri" panose="020F0502020204030204" pitchFamily="34" charset="0"/>
                <a:sym typeface="Wingdings" panose="05000000000000000000" pitchFamily="2" charset="2"/>
              </a:rPr>
              <a:t> Require Prototyping and Testing</a:t>
            </a:r>
            <a:endParaRPr lang="en-US" dirty="0" smtClean="0">
              <a:latin typeface="Calibri" panose="020F0502020204030204" pitchFamily="34" charset="0"/>
            </a:endParaRPr>
          </a:p>
        </p:txBody>
      </p:sp>
      <p:sp>
        <p:nvSpPr>
          <p:cNvPr id="9" name="5-Point Star 8"/>
          <p:cNvSpPr/>
          <p:nvPr/>
        </p:nvSpPr>
        <p:spPr>
          <a:xfrm>
            <a:off x="3048000" y="2434166"/>
            <a:ext cx="257081" cy="228600"/>
          </a:xfrm>
          <a:prstGeom prst="star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extLst>
              <p:ext uri="{D42A27DB-BD31-4B8C-83A1-F6EECF244321}">
                <p14:modId xmlns:p14="http://schemas.microsoft.com/office/powerpoint/2010/main" val="4140394475"/>
              </p:ext>
            </p:extLst>
          </p:nvPr>
        </p:nvGraphicFramePr>
        <p:xfrm>
          <a:off x="4724400" y="1350377"/>
          <a:ext cx="4038600" cy="34714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7887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4287803123"/>
              </p:ext>
            </p:extLst>
          </p:nvPr>
        </p:nvGraphicFramePr>
        <p:xfrm>
          <a:off x="0" y="1371600"/>
          <a:ext cx="5667376" cy="4495801"/>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p:cNvSpPr>
            <a:spLocks noGrp="1"/>
          </p:cNvSpPr>
          <p:nvPr>
            <p:ph type="title"/>
          </p:nvPr>
        </p:nvSpPr>
        <p:spPr>
          <a:xfrm>
            <a:off x="457200" y="228600"/>
            <a:ext cx="8103570" cy="753033"/>
          </a:xfrm>
        </p:spPr>
        <p:txBody>
          <a:bodyPr/>
          <a:lstStyle/>
          <a:p>
            <a:r>
              <a:rPr lang="en-US" dirty="0" smtClean="0"/>
              <a:t>Chimney Power Limit </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9" name="TextBox 8"/>
          <p:cNvSpPr txBox="1"/>
          <p:nvPr/>
        </p:nvSpPr>
        <p:spPr>
          <a:xfrm>
            <a:off x="6301791" y="3669105"/>
            <a:ext cx="2590800" cy="369332"/>
          </a:xfrm>
          <a:prstGeom prst="rect">
            <a:avLst/>
          </a:prstGeom>
          <a:noFill/>
        </p:spPr>
        <p:txBody>
          <a:bodyPr wrap="square" rtlCol="0">
            <a:spAutoFit/>
          </a:bodyPr>
          <a:lstStyle/>
          <a:p>
            <a:pPr algn="ctr"/>
            <a:r>
              <a:rPr lang="en-US" dirty="0" err="1" smtClean="0"/>
              <a:t>Cryoload</a:t>
            </a:r>
            <a:r>
              <a:rPr lang="en-US" dirty="0"/>
              <a:t> </a:t>
            </a:r>
            <a:r>
              <a:rPr lang="en-US" dirty="0" smtClean="0"/>
              <a:t>at 2K</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724795010"/>
              </p:ext>
            </p:extLst>
          </p:nvPr>
        </p:nvGraphicFramePr>
        <p:xfrm>
          <a:off x="5738206" y="4180666"/>
          <a:ext cx="3265814" cy="1134314"/>
        </p:xfrm>
        <a:graphic>
          <a:graphicData uri="http://schemas.openxmlformats.org/drawingml/2006/table">
            <a:tbl>
              <a:tblPr>
                <a:tableStyleId>{35758FB7-9AC5-4552-8A53-C91805E547FA}</a:tableStyleId>
              </a:tblPr>
              <a:tblGrid>
                <a:gridCol w="1088604"/>
                <a:gridCol w="870884"/>
                <a:gridCol w="616129"/>
                <a:gridCol w="690197"/>
              </a:tblGrid>
              <a:tr h="465659">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latin typeface="Calibri" panose="020F0502020204030204" pitchFamily="34" charset="0"/>
                        </a:rPr>
                        <a:t>Nominal parameters</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0" i="0" u="none" strike="noStrike" dirty="0" smtClean="0">
                          <a:solidFill>
                            <a:srgbClr val="000000"/>
                          </a:solidFill>
                          <a:effectLst/>
                          <a:latin typeface="Calibri" panose="020F0502020204030204" pitchFamily="34" charset="0"/>
                        </a:rPr>
                        <a:t>Max or Min</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dirty="0" smtClean="0">
                          <a:effectLst/>
                          <a:latin typeface="Calibri" panose="020F0502020204030204" pitchFamily="34" charset="0"/>
                        </a:rPr>
                        <a:t>VTS/HTS </a:t>
                      </a:r>
                      <a:r>
                        <a:rPr lang="en-US" sz="1400" u="none" strike="noStrike" dirty="0" err="1" smtClean="0">
                          <a:effectLst/>
                          <a:latin typeface="Calibri" panose="020F0502020204030204" pitchFamily="34" charset="0"/>
                        </a:rPr>
                        <a:t>param</a:t>
                      </a:r>
                      <a:endParaRPr lang="en-US" sz="1400" b="0" i="0" u="none" strike="noStrike" dirty="0" smtClean="0">
                        <a:solidFill>
                          <a:srgbClr val="000000"/>
                        </a:solidFill>
                        <a:effectLst/>
                        <a:latin typeface="Calibri" panose="020F0502020204030204" pitchFamily="34" charset="0"/>
                      </a:endParaRPr>
                    </a:p>
                  </a:txBody>
                  <a:tcPr marL="9525" marR="9525" marT="9525" marB="0" anchor="b"/>
                </a:tc>
              </a:tr>
              <a:tr h="174793">
                <a:tc>
                  <a:txBody>
                    <a:bodyPr/>
                    <a:lstStyle/>
                    <a:p>
                      <a:pPr algn="l" fontAlgn="b"/>
                      <a:r>
                        <a:rPr lang="en-US" sz="1400" u="none" strike="noStrike" dirty="0" smtClean="0">
                          <a:effectLst/>
                          <a:latin typeface="Calibri" panose="020F0502020204030204" pitchFamily="34" charset="0"/>
                        </a:rPr>
                        <a:t>  </a:t>
                      </a:r>
                      <a:r>
                        <a:rPr lang="en-US" sz="1400" u="none" strike="noStrike" dirty="0" err="1" smtClean="0">
                          <a:effectLst/>
                          <a:latin typeface="Calibri" panose="020F0502020204030204" pitchFamily="34" charset="0"/>
                        </a:rPr>
                        <a:t>E</a:t>
                      </a:r>
                      <a:r>
                        <a:rPr lang="en-US" sz="1400" u="none" strike="noStrike" baseline="-25000" dirty="0" err="1" smtClean="0">
                          <a:effectLst/>
                          <a:latin typeface="Calibri" panose="020F0502020204030204" pitchFamily="34" charset="0"/>
                        </a:rPr>
                        <a:t>acc</a:t>
                      </a:r>
                      <a:r>
                        <a:rPr lang="en-US" sz="1400" u="none" strike="noStrike" dirty="0" smtClean="0">
                          <a:effectLst/>
                          <a:latin typeface="Calibri" panose="020F0502020204030204" pitchFamily="34" charset="0"/>
                        </a:rPr>
                        <a:t> (MV/m)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latin typeface="Calibri" panose="020F0502020204030204" pitchFamily="34" charset="0"/>
                        </a:rPr>
                        <a:t>13.4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a:r>
                        <a:rPr lang="en-US" sz="1400" dirty="0" smtClean="0">
                          <a:latin typeface="Calibri" panose="020F0502020204030204" pitchFamily="34" charset="0"/>
                        </a:rPr>
                        <a:t>16.5</a:t>
                      </a:r>
                      <a:endParaRPr lang="en-US" sz="1400" dirty="0">
                        <a:latin typeface="Calibri" panose="020F0502020204030204" pitchFamily="34" charset="0"/>
                      </a:endParaRPr>
                    </a:p>
                  </a:txBody>
                  <a:tcPr marL="9525" marR="9525" marT="9525" marB="0" anchor="b"/>
                </a:tc>
                <a:tc>
                  <a:txBody>
                    <a:bodyPr/>
                    <a:lstStyle/>
                    <a:p>
                      <a:pPr algn="ctr" fontAlgn="b"/>
                      <a:r>
                        <a:rPr lang="en-US" sz="1400" u="none" strike="noStrike" dirty="0" smtClean="0">
                          <a:effectLst/>
                          <a:latin typeface="Calibri" panose="020F0502020204030204" pitchFamily="34" charset="0"/>
                        </a:rPr>
                        <a:t>18</a:t>
                      </a:r>
                      <a:endParaRPr lang="en-US" sz="1400" b="0" i="0" u="none" strike="noStrike" dirty="0">
                        <a:solidFill>
                          <a:srgbClr val="000000"/>
                        </a:solidFill>
                        <a:effectLst/>
                        <a:latin typeface="Calibri" panose="020F0502020204030204" pitchFamily="34" charset="0"/>
                      </a:endParaRPr>
                    </a:p>
                  </a:txBody>
                  <a:tcPr marL="9525" marR="9525" marT="9525" marB="0" anchor="b"/>
                </a:tc>
              </a:tr>
              <a:tr h="174793">
                <a:tc>
                  <a:txBody>
                    <a:bodyPr/>
                    <a:lstStyle/>
                    <a:p>
                      <a:pPr algn="l" fontAlgn="b"/>
                      <a:r>
                        <a:rPr lang="en-US" sz="1400" u="none" strike="noStrike" dirty="0" smtClean="0">
                          <a:effectLst/>
                          <a:latin typeface="Calibri" panose="020F0502020204030204" pitchFamily="34" charset="0"/>
                        </a:rPr>
                        <a:t>  Q0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latin typeface="Calibri" panose="020F0502020204030204" pitchFamily="34" charset="0"/>
                        </a:rPr>
                        <a:t>2.e9</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a:r>
                        <a:rPr lang="en-US" sz="1400" dirty="0" smtClean="0">
                          <a:latin typeface="Calibri" panose="020F0502020204030204" pitchFamily="34" charset="0"/>
                        </a:rPr>
                        <a:t>2.e9</a:t>
                      </a:r>
                      <a:endParaRPr lang="en-US" sz="1400" dirty="0">
                        <a:latin typeface="Calibri" panose="020F0502020204030204" pitchFamily="34" charset="0"/>
                      </a:endParaRPr>
                    </a:p>
                  </a:txBody>
                  <a:tcPr marL="9525" marR="9525" marT="9525" marB="0" anchor="b"/>
                </a:tc>
                <a:tc>
                  <a:txBody>
                    <a:bodyPr/>
                    <a:lstStyle/>
                    <a:p>
                      <a:pPr algn="ctr" fontAlgn="b"/>
                      <a:r>
                        <a:rPr lang="en-US" sz="1400" u="none" strike="noStrike" dirty="0" smtClean="0">
                          <a:effectLst/>
                          <a:latin typeface="Calibri" panose="020F0502020204030204" pitchFamily="34" charset="0"/>
                        </a:rPr>
                        <a:t>2.e9</a:t>
                      </a:r>
                      <a:endParaRPr lang="en-US" sz="1400" b="0" i="0" u="none" strike="noStrike" dirty="0">
                        <a:solidFill>
                          <a:srgbClr val="000000"/>
                        </a:solidFill>
                        <a:effectLst/>
                        <a:latin typeface="Calibri" panose="020F0502020204030204" pitchFamily="34" charset="0"/>
                      </a:endParaRPr>
                    </a:p>
                  </a:txBody>
                  <a:tcPr marL="9525" marR="9525" marT="9525" marB="0" anchor="b"/>
                </a:tc>
              </a:tr>
              <a:tr h="174793">
                <a:tc>
                  <a:txBody>
                    <a:bodyPr/>
                    <a:lstStyle/>
                    <a:p>
                      <a:pPr algn="l" fontAlgn="b"/>
                      <a:r>
                        <a:rPr lang="en-US" sz="1400" u="none" strike="noStrike" dirty="0" smtClean="0">
                          <a:effectLst/>
                          <a:latin typeface="Calibri" panose="020F0502020204030204" pitchFamily="34" charset="0"/>
                        </a:rPr>
                        <a:t>  P/</a:t>
                      </a:r>
                      <a:r>
                        <a:rPr lang="en-US" sz="1400" u="none" strike="noStrike" dirty="0" err="1" smtClean="0">
                          <a:effectLst/>
                          <a:latin typeface="Calibri" panose="020F0502020204030204" pitchFamily="34" charset="0"/>
                        </a:rPr>
                        <a:t>cav</a:t>
                      </a:r>
                      <a:r>
                        <a:rPr lang="en-US" sz="1400" u="none" strike="noStrike" dirty="0" smtClean="0">
                          <a:effectLst/>
                          <a:latin typeface="Calibri" panose="020F0502020204030204" pitchFamily="34" charset="0"/>
                        </a:rPr>
                        <a:t> (W)</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latin typeface="Calibri" panose="020F0502020204030204" pitchFamily="34" charset="0"/>
                        </a:rPr>
                        <a:t>17.4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a:r>
                        <a:rPr lang="en-US" sz="1400" dirty="0" smtClean="0">
                          <a:latin typeface="Calibri" panose="020F0502020204030204" pitchFamily="34" charset="0"/>
                        </a:rPr>
                        <a:t>21.7</a:t>
                      </a:r>
                      <a:endParaRPr lang="en-US" sz="1400" dirty="0">
                        <a:latin typeface="Calibri" panose="020F0502020204030204" pitchFamily="34" charset="0"/>
                      </a:endParaRPr>
                    </a:p>
                  </a:txBody>
                  <a:tcPr marL="9525" marR="9525" marT="9525" marB="0" anchor="b"/>
                </a:tc>
                <a:tc>
                  <a:txBody>
                    <a:bodyPr/>
                    <a:lstStyle/>
                    <a:p>
                      <a:pPr algn="ctr" fontAlgn="b"/>
                      <a:r>
                        <a:rPr lang="en-US" sz="1400" u="none" strike="noStrike" dirty="0" smtClean="0">
                          <a:effectLst/>
                          <a:latin typeface="Calibri" panose="020F0502020204030204" pitchFamily="34" charset="0"/>
                        </a:rPr>
                        <a:t>25.9</a:t>
                      </a:r>
                      <a:endParaRPr lang="en-US" sz="14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mc:AlternateContent xmlns:mc="http://schemas.openxmlformats.org/markup-compatibility/2006" xmlns:a14="http://schemas.microsoft.com/office/drawing/2010/main">
        <mc:Choice Requires="a14">
          <p:sp>
            <p:nvSpPr>
              <p:cNvPr id="5" name="TextBox 4"/>
              <p:cNvSpPr txBox="1"/>
              <p:nvPr/>
            </p:nvSpPr>
            <p:spPr>
              <a:xfrm>
                <a:off x="3799215" y="3320452"/>
                <a:ext cx="1775806" cy="6973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𝑃</m:t>
                      </m:r>
                      <m:r>
                        <a:rPr lang="en-US" b="0" i="1" smtClean="0">
                          <a:latin typeface="Cambria Math"/>
                        </a:rPr>
                        <m:t>=</m:t>
                      </m:r>
                      <m:f>
                        <m:fPr>
                          <m:ctrlPr>
                            <a:rPr lang="en-US" b="0" i="1" smtClean="0">
                              <a:latin typeface="Cambria Math"/>
                            </a:rPr>
                          </m:ctrlPr>
                        </m:fPr>
                        <m:num>
                          <m:sSup>
                            <m:sSupPr>
                              <m:ctrlPr>
                                <a:rPr lang="en-US" b="0" i="1" smtClean="0">
                                  <a:latin typeface="Cambria Math"/>
                                  <a:ea typeface="Cambria Math"/>
                                </a:rPr>
                              </m:ctrlPr>
                            </m:sSupPr>
                            <m:e>
                              <m:r>
                                <a:rPr lang="en-US" b="0" i="1" smtClean="0">
                                  <a:latin typeface="Cambria Math"/>
                                  <a:ea typeface="Cambria Math"/>
                                </a:rPr>
                                <m:t>(</m:t>
                              </m:r>
                              <m:sSub>
                                <m:sSubPr>
                                  <m:ctrlPr>
                                    <a:rPr lang="en-US" i="1">
                                      <a:latin typeface="Cambria Math"/>
                                    </a:rPr>
                                  </m:ctrlPr>
                                </m:sSubPr>
                                <m:e>
                                  <m:r>
                                    <a:rPr lang="en-US" i="1">
                                      <a:latin typeface="Cambria Math"/>
                                    </a:rPr>
                                    <m:t>𝐸</m:t>
                                  </m:r>
                                </m:e>
                                <m:sub>
                                  <m:r>
                                    <a:rPr lang="en-US" i="1">
                                      <a:latin typeface="Cambria Math"/>
                                    </a:rPr>
                                    <m:t>𝑎𝑐𝑐</m:t>
                                  </m:r>
                                </m:sub>
                              </m:sSub>
                              <m:r>
                                <a:rPr lang="en-US" i="1">
                                  <a:latin typeface="Cambria Math"/>
                                  <a:ea typeface="Cambria Math"/>
                                </a:rPr>
                                <m:t>∙</m:t>
                              </m:r>
                              <m:r>
                                <a:rPr lang="en-US" i="1">
                                  <a:latin typeface="Cambria Math"/>
                                  <a:ea typeface="Cambria Math"/>
                                </a:rPr>
                                <m:t>𝐿</m:t>
                              </m:r>
                              <m:r>
                                <a:rPr lang="en-US" b="0" i="1" smtClean="0">
                                  <a:latin typeface="Cambria Math"/>
                                  <a:ea typeface="Cambria Math"/>
                                </a:rPr>
                                <m:t>)</m:t>
                              </m:r>
                            </m:e>
                            <m:sup>
                              <m:r>
                                <a:rPr lang="en-US" b="0" i="1" smtClean="0">
                                  <a:latin typeface="Cambria Math"/>
                                  <a:ea typeface="Cambria Math"/>
                                </a:rPr>
                                <m:t>2</m:t>
                              </m:r>
                            </m:sup>
                          </m:sSup>
                        </m:num>
                        <m:den>
                          <m:r>
                            <a:rPr lang="en-US" b="0" i="1" smtClean="0">
                              <a:latin typeface="Cambria Math"/>
                            </a:rPr>
                            <m:t>(</m:t>
                          </m:r>
                          <m:f>
                            <m:fPr>
                              <m:type m:val="lin"/>
                              <m:ctrlPr>
                                <a:rPr lang="en-US" b="0" i="1" smtClean="0">
                                  <a:latin typeface="Cambria Math"/>
                                </a:rPr>
                              </m:ctrlPr>
                            </m:fPr>
                            <m:num>
                              <m:r>
                                <a:rPr lang="en-US" b="0" i="1" smtClean="0">
                                  <a:latin typeface="Cambria Math"/>
                                </a:rPr>
                                <m:t>𝑅</m:t>
                              </m:r>
                            </m:num>
                            <m:den>
                              <m:r>
                                <a:rPr lang="en-US" b="0" i="1" smtClean="0">
                                  <a:latin typeface="Cambria Math"/>
                                </a:rPr>
                                <m:t>𝑄</m:t>
                              </m:r>
                              <m:r>
                                <a:rPr lang="en-US" b="0" i="1" smtClean="0">
                                  <a:latin typeface="Cambria Math"/>
                                </a:rPr>
                                <m:t>)∙</m:t>
                              </m:r>
                              <m:sSub>
                                <m:sSubPr>
                                  <m:ctrlPr>
                                    <a:rPr lang="en-US" b="0" i="1" smtClean="0">
                                      <a:latin typeface="Cambria Math"/>
                                      <a:ea typeface="Cambria Math"/>
                                    </a:rPr>
                                  </m:ctrlPr>
                                </m:sSubPr>
                                <m:e>
                                  <m:r>
                                    <a:rPr lang="en-US" b="0" i="1" smtClean="0">
                                      <a:latin typeface="Cambria Math"/>
                                      <a:ea typeface="Cambria Math"/>
                                    </a:rPr>
                                    <m:t>𝑄</m:t>
                                  </m:r>
                                </m:e>
                                <m:sub>
                                  <m:r>
                                    <a:rPr lang="en-US" b="0" i="1" smtClean="0">
                                      <a:latin typeface="Cambria Math"/>
                                      <a:ea typeface="Cambria Math"/>
                                    </a:rPr>
                                    <m:t>0</m:t>
                                  </m:r>
                                </m:sub>
                              </m:sSub>
                            </m:den>
                          </m:f>
                        </m:den>
                      </m:f>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3799215" y="3320452"/>
                <a:ext cx="1775806" cy="697307"/>
              </a:xfrm>
              <a:prstGeom prst="rect">
                <a:avLst/>
              </a:prstGeom>
              <a:blipFill rotWithShape="1">
                <a:blip r:embed="rId3"/>
                <a:stretch>
                  <a:fillRect/>
                </a:stretch>
              </a:blipFill>
            </p:spPr>
            <p:txBody>
              <a:bodyPr/>
              <a:lstStyle/>
              <a:p>
                <a:r>
                  <a:rPr lang="en-US">
                    <a:noFill/>
                  </a:rPr>
                  <a:t> </a:t>
                </a:r>
              </a:p>
            </p:txBody>
          </p:sp>
        </mc:Fallback>
      </mc:AlternateContent>
      <p:sp>
        <p:nvSpPr>
          <p:cNvPr id="6" name="TextBox 5"/>
          <p:cNvSpPr txBox="1"/>
          <p:nvPr/>
        </p:nvSpPr>
        <p:spPr>
          <a:xfrm>
            <a:off x="3962400" y="4218766"/>
            <a:ext cx="1449436" cy="307777"/>
          </a:xfrm>
          <a:prstGeom prst="rect">
            <a:avLst/>
          </a:prstGeom>
          <a:noFill/>
        </p:spPr>
        <p:txBody>
          <a:bodyPr wrap="none" rtlCol="0">
            <a:spAutoFit/>
          </a:bodyPr>
          <a:lstStyle/>
          <a:p>
            <a:r>
              <a:rPr lang="en-US" sz="1400" dirty="0" smtClean="0">
                <a:solidFill>
                  <a:srgbClr val="C00000"/>
                </a:solidFill>
              </a:rPr>
              <a:t>LCLS2-1.3 GHz</a:t>
            </a:r>
            <a:endParaRPr lang="en-US" sz="1400" dirty="0">
              <a:solidFill>
                <a:srgbClr val="C00000"/>
              </a:solidFill>
            </a:endParaRPr>
          </a:p>
        </p:txBody>
      </p:sp>
      <p:sp>
        <p:nvSpPr>
          <p:cNvPr id="11" name="TextBox 10"/>
          <p:cNvSpPr txBox="1"/>
          <p:nvPr/>
        </p:nvSpPr>
        <p:spPr>
          <a:xfrm>
            <a:off x="1752600" y="4489569"/>
            <a:ext cx="1449436" cy="307777"/>
          </a:xfrm>
          <a:prstGeom prst="rect">
            <a:avLst/>
          </a:prstGeom>
          <a:noFill/>
        </p:spPr>
        <p:txBody>
          <a:bodyPr wrap="none" rtlCol="0">
            <a:spAutoFit/>
          </a:bodyPr>
          <a:lstStyle/>
          <a:p>
            <a:r>
              <a:rPr lang="en-US" sz="1400" dirty="0" smtClean="0">
                <a:solidFill>
                  <a:srgbClr val="C00000"/>
                </a:solidFill>
              </a:rPr>
              <a:t>LCLS2-3.9 GHz</a:t>
            </a:r>
            <a:endParaRPr lang="en-US" sz="1400" dirty="0">
              <a:solidFill>
                <a:srgbClr val="C00000"/>
              </a:solidFill>
            </a:endParaRPr>
          </a:p>
        </p:txBody>
      </p:sp>
      <p:pic>
        <p:nvPicPr>
          <p:cNvPr id="12" name="Picture 11"/>
          <p:cNvPicPr>
            <a:picLocks noChangeAspect="1"/>
          </p:cNvPicPr>
          <p:nvPr/>
        </p:nvPicPr>
        <p:blipFill>
          <a:blip r:embed="rId4"/>
          <a:stretch>
            <a:fillRect/>
          </a:stretch>
        </p:blipFill>
        <p:spPr>
          <a:xfrm>
            <a:off x="5738206" y="1371600"/>
            <a:ext cx="3329594" cy="2217732"/>
          </a:xfrm>
          <a:prstGeom prst="rect">
            <a:avLst/>
          </a:prstGeom>
        </p:spPr>
      </p:pic>
    </p:spTree>
    <p:extLst>
      <p:ext uri="{BB962C8B-B14F-4D97-AF65-F5344CB8AC3E}">
        <p14:creationId xmlns:p14="http://schemas.microsoft.com/office/powerpoint/2010/main" val="187251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p:cNvSpPr>
            <a:spLocks noGrp="1"/>
          </p:cNvSpPr>
          <p:nvPr>
            <p:ph type="title"/>
          </p:nvPr>
        </p:nvSpPr>
        <p:spPr>
          <a:xfrm>
            <a:off x="381000" y="228600"/>
            <a:ext cx="7772400" cy="753033"/>
          </a:xfrm>
        </p:spPr>
        <p:txBody>
          <a:bodyPr/>
          <a:lstStyle/>
          <a:p>
            <a:r>
              <a:rPr lang="en-US" sz="2400" dirty="0" smtClean="0">
                <a:solidFill>
                  <a:srgbClr val="0000CC"/>
                </a:solidFill>
                <a:effectLst>
                  <a:outerShdw blurRad="38100" dist="38100" dir="2700000" algn="tl">
                    <a:srgbClr val="000000">
                      <a:alpha val="43137"/>
                    </a:srgbClr>
                  </a:outerShdw>
                </a:effectLst>
              </a:rPr>
              <a:t>Cavity design issues and proposed modifications </a:t>
            </a:r>
            <a:br>
              <a:rPr lang="en-US" sz="2400" dirty="0" smtClean="0">
                <a:solidFill>
                  <a:srgbClr val="0000CC"/>
                </a:solidFill>
                <a:effectLst>
                  <a:outerShdw blurRad="38100" dist="38100" dir="2700000" algn="tl">
                    <a:srgbClr val="000000">
                      <a:alpha val="43137"/>
                    </a:srgbClr>
                  </a:outerShdw>
                </a:effectLst>
              </a:rPr>
            </a:br>
            <a:r>
              <a:rPr lang="en-US" sz="2400" dirty="0" smtClean="0">
                <a:solidFill>
                  <a:srgbClr val="0000CC"/>
                </a:solidFill>
                <a:effectLst>
                  <a:outerShdw blurRad="38100" dist="38100" dir="2700000" algn="tl">
                    <a:srgbClr val="000000">
                      <a:alpha val="43137"/>
                    </a:srgbClr>
                  </a:outerShdw>
                </a:effectLst>
              </a:rPr>
              <a:t>for LCLS-II CW operation</a:t>
            </a:r>
            <a:endParaRPr lang="en-US" sz="2400" dirty="0">
              <a:solidFill>
                <a:srgbClr val="0000CC"/>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Content Placeholder 4"/>
          <p:cNvSpPr>
            <a:spLocks noGrp="1"/>
          </p:cNvSpPr>
          <p:nvPr>
            <p:ph sz="quarter" idx="14"/>
          </p:nvPr>
        </p:nvSpPr>
        <p:spPr>
          <a:xfrm>
            <a:off x="1143000" y="1752600"/>
            <a:ext cx="7010400" cy="4114800"/>
          </a:xfrm>
        </p:spPr>
        <p:txBody>
          <a:bodyPr>
            <a:normAutofit/>
          </a:bodyPr>
          <a:lstStyle/>
          <a:p>
            <a:pPr marL="347663" indent="-347663">
              <a:buFont typeface="Wingdings" pitchFamily="2" charset="2"/>
              <a:buChar char="§"/>
            </a:pPr>
            <a:r>
              <a:rPr lang="en-US" sz="2800" dirty="0" smtClean="0">
                <a:latin typeface="Calibri" panose="020F0502020204030204" pitchFamily="34" charset="0"/>
              </a:rPr>
              <a:t>Cavity </a:t>
            </a:r>
          </a:p>
          <a:p>
            <a:pPr marL="347663" indent="-347663">
              <a:buFont typeface="Wingdings" pitchFamily="2" charset="2"/>
              <a:buChar char="§"/>
            </a:pPr>
            <a:r>
              <a:rPr lang="en-US" sz="2800" dirty="0" smtClean="0">
                <a:latin typeface="Calibri" panose="020F0502020204030204" pitchFamily="34" charset="0"/>
              </a:rPr>
              <a:t> HOM coupler </a:t>
            </a:r>
          </a:p>
          <a:p>
            <a:pPr marL="347663" indent="-347663">
              <a:buFont typeface="Wingdings" pitchFamily="2" charset="2"/>
              <a:buChar char="§"/>
            </a:pPr>
            <a:r>
              <a:rPr lang="en-US" sz="2800" dirty="0" smtClean="0">
                <a:latin typeface="Calibri" panose="020F0502020204030204" pitchFamily="34" charset="0"/>
              </a:rPr>
              <a:t>Main Power Coupler </a:t>
            </a:r>
            <a:endParaRPr lang="en-US" sz="2800" dirty="0">
              <a:latin typeface="Calibri" panose="020F0502020204030204" pitchFamily="34" charset="0"/>
            </a:endParaRPr>
          </a:p>
          <a:p>
            <a:pPr marL="347663" indent="-347663">
              <a:buFont typeface="Wingdings" pitchFamily="2" charset="2"/>
              <a:buChar char="§"/>
            </a:pPr>
            <a:r>
              <a:rPr lang="en-US" sz="2800" dirty="0" smtClean="0">
                <a:latin typeface="Calibri" panose="020F0502020204030204" pitchFamily="34" charset="0"/>
              </a:rPr>
              <a:t>Blade-Tuner with </a:t>
            </a:r>
            <a:r>
              <a:rPr lang="en-US" sz="2800" dirty="0" err="1" smtClean="0">
                <a:latin typeface="Calibri" panose="020F0502020204030204" pitchFamily="34" charset="0"/>
              </a:rPr>
              <a:t>piezo</a:t>
            </a:r>
            <a:r>
              <a:rPr lang="en-US" sz="2800" dirty="0" smtClean="0">
                <a:latin typeface="Calibri" panose="020F0502020204030204" pitchFamily="34" charset="0"/>
              </a:rPr>
              <a:t> (</a:t>
            </a:r>
            <a:r>
              <a:rPr lang="en-US" sz="2800" dirty="0" err="1" smtClean="0">
                <a:latin typeface="Calibri" panose="020F0502020204030204" pitchFamily="34" charset="0"/>
              </a:rPr>
              <a:t>Y.Pischalnikov</a:t>
            </a:r>
            <a:r>
              <a:rPr lang="en-US" sz="2800" dirty="0" smtClean="0">
                <a:latin typeface="Calibri" panose="020F0502020204030204" pitchFamily="34" charset="0"/>
              </a:rPr>
              <a:t> talk)</a:t>
            </a:r>
          </a:p>
          <a:p>
            <a:endParaRPr lang="en-US" dirty="0" smtClean="0"/>
          </a:p>
        </p:txBody>
      </p:sp>
    </p:spTree>
    <p:extLst>
      <p:ext uri="{BB962C8B-B14F-4D97-AF65-F5344CB8AC3E}">
        <p14:creationId xmlns:p14="http://schemas.microsoft.com/office/powerpoint/2010/main" val="3363790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337810"/>
            <a:ext cx="8077200"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Cavity drawings: LCLS-II vs. XFEL and FLASH</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133600" y="1271057"/>
            <a:ext cx="6733624" cy="2337895"/>
          </a:xfrm>
          <a:prstGeom prst="rect">
            <a:avLst/>
          </a:prstGeom>
        </p:spPr>
      </p:pic>
      <p:pic>
        <p:nvPicPr>
          <p:cNvPr id="5" name="Picture 4"/>
          <p:cNvPicPr>
            <a:picLocks noChangeAspect="1"/>
          </p:cNvPicPr>
          <p:nvPr/>
        </p:nvPicPr>
        <p:blipFill>
          <a:blip r:embed="rId4"/>
          <a:stretch>
            <a:fillRect/>
          </a:stretch>
        </p:blipFill>
        <p:spPr>
          <a:xfrm>
            <a:off x="2057399" y="3712836"/>
            <a:ext cx="6886023" cy="2602239"/>
          </a:xfrm>
          <a:prstGeom prst="rect">
            <a:avLst/>
          </a:prstGeom>
        </p:spPr>
      </p:pic>
      <p:sp>
        <p:nvSpPr>
          <p:cNvPr id="2" name="Footer Placeholder 1"/>
          <p:cNvSpPr>
            <a:spLocks noGrp="1"/>
          </p:cNvSpPr>
          <p:nvPr>
            <p:ph type="ftr" sz="quarter" idx="13"/>
          </p:nvPr>
        </p:nvSpPr>
        <p:spPr/>
        <p:txBody>
          <a:bodyPr/>
          <a:lstStyle/>
          <a:p>
            <a:r>
              <a:rPr lang="en-US" smtClean="0"/>
              <a:t>N.Solyak </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15</a:t>
            </a:fld>
            <a:endParaRPr lang="en-US" dirty="0"/>
          </a:p>
        </p:txBody>
      </p:sp>
      <p:sp>
        <p:nvSpPr>
          <p:cNvPr id="6" name="TextBox 5"/>
          <p:cNvSpPr txBox="1"/>
          <p:nvPr/>
        </p:nvSpPr>
        <p:spPr>
          <a:xfrm>
            <a:off x="304800" y="1817221"/>
            <a:ext cx="1582484" cy="646331"/>
          </a:xfrm>
          <a:prstGeom prst="rect">
            <a:avLst/>
          </a:prstGeom>
          <a:noFill/>
        </p:spPr>
        <p:txBody>
          <a:bodyPr wrap="none" rtlCol="0">
            <a:spAutoFit/>
          </a:bodyPr>
          <a:lstStyle/>
          <a:p>
            <a:r>
              <a:rPr lang="en-US" dirty="0" smtClean="0"/>
              <a:t>FNAL/FLASH</a:t>
            </a:r>
          </a:p>
          <a:p>
            <a:r>
              <a:rPr lang="en-US" dirty="0" smtClean="0"/>
              <a:t>design</a:t>
            </a:r>
            <a:endParaRPr lang="en-US" dirty="0"/>
          </a:p>
        </p:txBody>
      </p:sp>
      <p:sp>
        <p:nvSpPr>
          <p:cNvPr id="8" name="TextBox 7"/>
          <p:cNvSpPr txBox="1"/>
          <p:nvPr/>
        </p:nvSpPr>
        <p:spPr>
          <a:xfrm>
            <a:off x="76200" y="3936802"/>
            <a:ext cx="1981199" cy="2431435"/>
          </a:xfrm>
          <a:prstGeom prst="rect">
            <a:avLst/>
          </a:prstGeom>
          <a:noFill/>
        </p:spPr>
        <p:txBody>
          <a:bodyPr wrap="square" rtlCol="0">
            <a:spAutoFit/>
          </a:bodyPr>
          <a:lstStyle/>
          <a:p>
            <a:pPr algn="ctr"/>
            <a:r>
              <a:rPr lang="en-US" dirty="0" smtClean="0"/>
              <a:t>INFN</a:t>
            </a:r>
          </a:p>
          <a:p>
            <a:pPr algn="ctr"/>
            <a:r>
              <a:rPr lang="en-US" dirty="0"/>
              <a:t>m</a:t>
            </a:r>
            <a:r>
              <a:rPr lang="en-US" dirty="0" smtClean="0"/>
              <a:t>odification</a:t>
            </a:r>
          </a:p>
          <a:p>
            <a:endParaRPr lang="en-US" sz="1000" dirty="0"/>
          </a:p>
          <a:p>
            <a:r>
              <a:rPr lang="en-US" sz="1600" dirty="0" smtClean="0"/>
              <a:t>(adopted for LCLS2 as a starting point)</a:t>
            </a:r>
          </a:p>
          <a:p>
            <a:endParaRPr lang="en-US" sz="1000" dirty="0" smtClean="0"/>
          </a:p>
          <a:p>
            <a:r>
              <a:rPr lang="en-US" sz="1600" dirty="0" smtClean="0"/>
              <a:t>Additional </a:t>
            </a:r>
            <a:r>
              <a:rPr lang="en-US" sz="1600" dirty="0"/>
              <a:t> </a:t>
            </a:r>
            <a:r>
              <a:rPr lang="en-US" sz="1600" dirty="0" smtClean="0"/>
              <a:t>modifications are needed to meet LCLS2 </a:t>
            </a:r>
            <a:r>
              <a:rPr lang="en-US" sz="1600" dirty="0" err="1" smtClean="0"/>
              <a:t>reqs</a:t>
            </a:r>
            <a:r>
              <a:rPr lang="en-US" sz="1600" dirty="0" smtClean="0"/>
              <a:t>.</a:t>
            </a:r>
            <a:endParaRPr lang="en-US" sz="1600" dirty="0"/>
          </a:p>
        </p:txBody>
      </p:sp>
      <p:cxnSp>
        <p:nvCxnSpPr>
          <p:cNvPr id="10" name="Straight Arrow Connector 9"/>
          <p:cNvCxnSpPr/>
          <p:nvPr/>
        </p:nvCxnSpPr>
        <p:spPr>
          <a:xfrm flipH="1" flipV="1">
            <a:off x="8458200" y="6019800"/>
            <a:ext cx="152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590800" y="6019800"/>
            <a:ext cx="152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209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990600"/>
            <a:ext cx="8915400" cy="580158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2"/>
                </a:solidFill>
                <a:latin typeface="Calibri" panose="020F0502020204030204" pitchFamily="34" charset="0"/>
              </a:rPr>
              <a:t>INFN modified FNAL design of the cavity for XFEL project. Mostly modifications done to simplify/improve production (</a:t>
            </a:r>
            <a:r>
              <a:rPr lang="en-US" sz="2000" dirty="0" err="1" smtClean="0">
                <a:solidFill>
                  <a:schemeClr val="bg2"/>
                </a:solidFill>
                <a:latin typeface="Calibri" panose="020F0502020204030204" pitchFamily="34" charset="0"/>
              </a:rPr>
              <a:t>Zenon</a:t>
            </a:r>
            <a:r>
              <a:rPr lang="en-US" sz="2000" dirty="0" smtClean="0">
                <a:solidFill>
                  <a:schemeClr val="bg2"/>
                </a:solidFill>
                <a:latin typeface="Calibri" panose="020F0502020204030204" pitchFamily="34" charset="0"/>
              </a:rPr>
              <a:t>) and tuning. Drawings and 3D models are available</a:t>
            </a:r>
            <a:r>
              <a:rPr lang="en-US" sz="2000" dirty="0">
                <a:solidFill>
                  <a:schemeClr val="bg2"/>
                </a:solidFill>
                <a:latin typeface="Calibri" panose="020F0502020204030204" pitchFamily="34" charset="0"/>
              </a:rPr>
              <a:t> </a:t>
            </a:r>
            <a:r>
              <a:rPr lang="en-US" sz="2000" dirty="0" smtClean="0">
                <a:solidFill>
                  <a:schemeClr val="bg2"/>
                </a:solidFill>
                <a:latin typeface="Calibri" panose="020F0502020204030204" pitchFamily="34" charset="0"/>
              </a:rPr>
              <a:t>(thanks INFN team)</a:t>
            </a:r>
          </a:p>
          <a:p>
            <a:pPr marL="285750" indent="-285750">
              <a:buFont typeface="Arial" panose="020B0604020202020204" pitchFamily="34" charset="0"/>
              <a:buChar char="•"/>
            </a:pPr>
            <a:r>
              <a:rPr lang="en-US" sz="2000" dirty="0" smtClean="0">
                <a:solidFill>
                  <a:schemeClr val="bg2"/>
                </a:solidFill>
                <a:latin typeface="Calibri" panose="020F0502020204030204" pitchFamily="34" charset="0"/>
              </a:rPr>
              <a:t>CW operation in LCLS-II is more severe regime for the cavity. Some minor modifications are needed to reduce risks and eliminate tuning and heating problems.</a:t>
            </a:r>
            <a:endParaRPr lang="en-US" sz="2000" dirty="0">
              <a:solidFill>
                <a:schemeClr val="bg2"/>
              </a:solidFill>
              <a:latin typeface="Calibri" panose="020F0502020204030204" pitchFamily="34" charset="0"/>
            </a:endParaRPr>
          </a:p>
          <a:p>
            <a:pPr marL="285750" indent="-285750">
              <a:buFont typeface="Arial" panose="020B0604020202020204" pitchFamily="34" charset="0"/>
              <a:buChar char="•"/>
            </a:pPr>
            <a:endParaRPr lang="en-US" sz="1000" u="sng" dirty="0" smtClean="0">
              <a:solidFill>
                <a:schemeClr val="bg2"/>
              </a:solidFill>
              <a:latin typeface="Calibri" panose="020F0502020204030204" pitchFamily="34" charset="0"/>
            </a:endParaRPr>
          </a:p>
          <a:p>
            <a:pPr marL="173038"/>
            <a:r>
              <a:rPr lang="en-US" sz="2000" b="1" u="sng" dirty="0" smtClean="0">
                <a:solidFill>
                  <a:schemeClr val="bg2"/>
                </a:solidFill>
                <a:latin typeface="Calibri" panose="020F0502020204030204" pitchFamily="34" charset="0"/>
              </a:rPr>
              <a:t>Proposed m</a:t>
            </a:r>
            <a:r>
              <a:rPr lang="en-US" b="1" u="sng" dirty="0" smtClean="0">
                <a:solidFill>
                  <a:schemeClr val="bg2"/>
                </a:solidFill>
              </a:rPr>
              <a:t>odifications in cavity </a:t>
            </a:r>
            <a:r>
              <a:rPr lang="en-US" b="1" u="sng" dirty="0">
                <a:solidFill>
                  <a:schemeClr val="bg2"/>
                </a:solidFill>
              </a:rPr>
              <a:t>RF </a:t>
            </a:r>
            <a:r>
              <a:rPr lang="en-US" b="1" u="sng" dirty="0" smtClean="0">
                <a:solidFill>
                  <a:schemeClr val="bg2"/>
                </a:solidFill>
              </a:rPr>
              <a:t>design.</a:t>
            </a:r>
          </a:p>
          <a:p>
            <a:pPr marL="228600" indent="-228600">
              <a:buFont typeface="Arial" panose="020B0604020202020204" pitchFamily="34" charset="0"/>
              <a:buChar char="•"/>
            </a:pPr>
            <a:r>
              <a:rPr lang="en-US" sz="2000" b="1" dirty="0" smtClean="0">
                <a:solidFill>
                  <a:srgbClr val="0000FF"/>
                </a:solidFill>
                <a:latin typeface="Calibri" panose="020F0502020204030204" pitchFamily="34" charset="0"/>
              </a:rPr>
              <a:t>Issue #1: </a:t>
            </a:r>
            <a:r>
              <a:rPr lang="en-US" sz="2000" dirty="0" smtClean="0">
                <a:solidFill>
                  <a:srgbClr val="0000FF"/>
                </a:solidFill>
                <a:latin typeface="Calibri" panose="020F0502020204030204" pitchFamily="34" charset="0"/>
              </a:rPr>
              <a:t>Frequency of lowest dipole mode trapped in coupler end of the cavity is too close to operating mode frequency, 3.9 GHz. As a result the tuning of notch frequency is difficult and 3.9 GHz frequency power leak is significant.</a:t>
            </a:r>
          </a:p>
          <a:p>
            <a:pPr marL="690562" lvl="2"/>
            <a:r>
              <a:rPr lang="en-US" dirty="0" smtClean="0">
                <a:solidFill>
                  <a:srgbClr val="C00000"/>
                </a:solidFill>
              </a:rPr>
              <a:t>Solution: </a:t>
            </a:r>
            <a:r>
              <a:rPr lang="en-US" dirty="0">
                <a:solidFill>
                  <a:srgbClr val="C00000"/>
                </a:solidFill>
              </a:rPr>
              <a:t>M</a:t>
            </a:r>
            <a:r>
              <a:rPr lang="en-US" dirty="0" smtClean="0">
                <a:solidFill>
                  <a:srgbClr val="C00000"/>
                </a:solidFill>
              </a:rPr>
              <a:t>ove away frequency of this mode. Few options:</a:t>
            </a:r>
          </a:p>
          <a:p>
            <a:pPr marL="1431925" lvl="4" indent="-284163">
              <a:buFont typeface="Arial" panose="020B0604020202020204" pitchFamily="34" charset="0"/>
              <a:buChar char="•"/>
            </a:pPr>
            <a:r>
              <a:rPr lang="en-US" dirty="0" smtClean="0">
                <a:solidFill>
                  <a:srgbClr val="0000FF"/>
                </a:solidFill>
              </a:rPr>
              <a:t>Reduce </a:t>
            </a:r>
            <a:r>
              <a:rPr lang="en-US" dirty="0">
                <a:solidFill>
                  <a:srgbClr val="0000FF"/>
                </a:solidFill>
              </a:rPr>
              <a:t>radius of pullouts for main and HOM couplers.</a:t>
            </a:r>
          </a:p>
          <a:p>
            <a:pPr marL="1431925" lvl="4" indent="-284163">
              <a:buFont typeface="Arial" panose="020B0604020202020204" pitchFamily="34" charset="0"/>
              <a:buChar char="•"/>
            </a:pPr>
            <a:r>
              <a:rPr lang="en-US" b="1" dirty="0">
                <a:solidFill>
                  <a:schemeClr val="bg2"/>
                </a:solidFill>
              </a:rPr>
              <a:t>Reduce beam pipe </a:t>
            </a:r>
            <a:r>
              <a:rPr lang="en-US" b="1" dirty="0" smtClean="0">
                <a:solidFill>
                  <a:schemeClr val="bg2"/>
                </a:solidFill>
              </a:rPr>
              <a:t>and bellow diameter from 40 </a:t>
            </a:r>
            <a:r>
              <a:rPr lang="en-US" b="1" dirty="0">
                <a:solidFill>
                  <a:schemeClr val="bg2"/>
                </a:solidFill>
              </a:rPr>
              <a:t>to 38mm.</a:t>
            </a:r>
          </a:p>
          <a:p>
            <a:pPr marL="285750" lvl="0" indent="-285750">
              <a:spcBef>
                <a:spcPts val="600"/>
              </a:spcBef>
              <a:buFont typeface="Arial" panose="020B0604020202020204" pitchFamily="34" charset="0"/>
              <a:buChar char="•"/>
              <a:tabLst>
                <a:tab pos="173038" algn="l"/>
              </a:tabLst>
            </a:pPr>
            <a:r>
              <a:rPr lang="en-US" sz="2000" b="1" dirty="0" smtClean="0">
                <a:solidFill>
                  <a:srgbClr val="0000FF"/>
                </a:solidFill>
                <a:latin typeface="Calibri" panose="020F0502020204030204" pitchFamily="34" charset="0"/>
              </a:rPr>
              <a:t>Issue #2 :  </a:t>
            </a:r>
            <a:r>
              <a:rPr lang="en-US" sz="2000" dirty="0" smtClean="0">
                <a:solidFill>
                  <a:srgbClr val="0000FF"/>
                </a:solidFill>
                <a:latin typeface="Calibri" panose="020F0502020204030204" pitchFamily="34" charset="0"/>
              </a:rPr>
              <a:t>Overheating of the HOM antenna (quench ~20MV/m at </a:t>
            </a:r>
            <a:r>
              <a:rPr lang="en-US" sz="2000" dirty="0" err="1" smtClean="0">
                <a:solidFill>
                  <a:srgbClr val="0000FF"/>
                </a:solidFill>
                <a:latin typeface="Calibri" panose="020F0502020204030204" pitchFamily="34" charset="0"/>
              </a:rPr>
              <a:t>cw</a:t>
            </a:r>
            <a:r>
              <a:rPr lang="en-US" sz="2000" dirty="0" smtClean="0">
                <a:solidFill>
                  <a:srgbClr val="0000FF"/>
                </a:solidFill>
                <a:latin typeface="Calibri" panose="020F0502020204030204" pitchFamily="34" charset="0"/>
              </a:rPr>
              <a:t>/VTS)</a:t>
            </a:r>
            <a:endParaRPr lang="en-US" sz="2000" dirty="0" smtClean="0">
              <a:solidFill>
                <a:srgbClr val="0000FF"/>
              </a:solidFill>
              <a:latin typeface="Calibri" panose="020F0502020204030204" pitchFamily="34" charset="0"/>
            </a:endParaRPr>
          </a:p>
          <a:p>
            <a:pPr lvl="1"/>
            <a:r>
              <a:rPr lang="en-US" dirty="0" smtClean="0">
                <a:solidFill>
                  <a:srgbClr val="C00000"/>
                </a:solidFill>
              </a:rPr>
              <a:t>Solution: HOM </a:t>
            </a:r>
            <a:r>
              <a:rPr lang="en-US" dirty="0">
                <a:solidFill>
                  <a:srgbClr val="C00000"/>
                </a:solidFill>
              </a:rPr>
              <a:t>F-part modification possibilities in order to reduce heating</a:t>
            </a:r>
          </a:p>
          <a:p>
            <a:pPr marL="1431925" lvl="2" indent="-284163">
              <a:buFont typeface="Arial" panose="020B0604020202020204" pitchFamily="34" charset="0"/>
              <a:buChar char="•"/>
            </a:pPr>
            <a:r>
              <a:rPr lang="en-US" dirty="0">
                <a:solidFill>
                  <a:srgbClr val="0000FF"/>
                </a:solidFill>
              </a:rPr>
              <a:t>Reduce penetration to beam </a:t>
            </a:r>
            <a:r>
              <a:rPr lang="en-US" dirty="0" smtClean="0">
                <a:solidFill>
                  <a:srgbClr val="0000FF"/>
                </a:solidFill>
              </a:rPr>
              <a:t>pipe</a:t>
            </a:r>
            <a:endParaRPr lang="en-US" dirty="0">
              <a:solidFill>
                <a:srgbClr val="0000FF"/>
              </a:solidFill>
            </a:endParaRPr>
          </a:p>
          <a:p>
            <a:pPr marL="1431925" lvl="2" indent="-284163">
              <a:buFont typeface="Arial" panose="020B0604020202020204" pitchFamily="34" charset="0"/>
              <a:buChar char="•"/>
            </a:pPr>
            <a:r>
              <a:rPr lang="en-US" b="1" dirty="0">
                <a:solidFill>
                  <a:schemeClr val="bg2"/>
                </a:solidFill>
              </a:rPr>
              <a:t>Increase length of </a:t>
            </a:r>
            <a:r>
              <a:rPr lang="en-US" b="1" dirty="0" smtClean="0">
                <a:solidFill>
                  <a:schemeClr val="bg2"/>
                </a:solidFill>
              </a:rPr>
              <a:t>bump</a:t>
            </a:r>
          </a:p>
          <a:p>
            <a:pPr lvl="1"/>
            <a:endParaRPr lang="en-US" sz="1400" dirty="0">
              <a:solidFill>
                <a:srgbClr val="0000FF"/>
              </a:solidFill>
            </a:endParaRPr>
          </a:p>
          <a:p>
            <a:endParaRPr lang="en-US" sz="1400" dirty="0"/>
          </a:p>
        </p:txBody>
      </p:sp>
      <p:sp>
        <p:nvSpPr>
          <p:cNvPr id="4" name="Rectangle 3"/>
          <p:cNvSpPr/>
          <p:nvPr/>
        </p:nvSpPr>
        <p:spPr>
          <a:xfrm>
            <a:off x="457200" y="381000"/>
            <a:ext cx="7239000" cy="523220"/>
          </a:xfrm>
          <a:prstGeom prst="rect">
            <a:avLst/>
          </a:prstGeom>
        </p:spPr>
        <p:txBody>
          <a:bodyPr wrap="square">
            <a:spAutoFit/>
          </a:bodyPr>
          <a:lstStyle/>
          <a:p>
            <a:pPr lvl="0"/>
            <a:r>
              <a:rPr lang="en-US" sz="2800" b="1" dirty="0">
                <a:solidFill>
                  <a:srgbClr val="A4001D"/>
                </a:solidFill>
              </a:rPr>
              <a:t>LCLS-II 3.9 GHz cavity </a:t>
            </a:r>
            <a:r>
              <a:rPr lang="en-US" sz="2800" b="1" dirty="0" smtClean="0">
                <a:solidFill>
                  <a:srgbClr val="A4001D"/>
                </a:solidFill>
              </a:rPr>
              <a:t>design</a:t>
            </a:r>
            <a:endParaRPr lang="en-US" sz="2800" dirty="0">
              <a:solidFill>
                <a:srgbClr val="A4001D"/>
              </a:solidFill>
            </a:endParaRPr>
          </a:p>
        </p:txBody>
      </p:sp>
      <p:sp>
        <p:nvSpPr>
          <p:cNvPr id="2" name="Footer Placeholder 1"/>
          <p:cNvSpPr>
            <a:spLocks noGrp="1"/>
          </p:cNvSpPr>
          <p:nvPr>
            <p:ph type="ftr" sz="quarter" idx="13"/>
          </p:nvPr>
        </p:nvSpPr>
        <p:spPr/>
        <p:txBody>
          <a:bodyPr/>
          <a:lstStyle/>
          <a:p>
            <a:r>
              <a:rPr lang="en-US" smtClean="0"/>
              <a:t>N.Solyak </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16</a:t>
            </a:fld>
            <a:endParaRPr lang="en-US" dirty="0"/>
          </a:p>
        </p:txBody>
      </p:sp>
    </p:spTree>
    <p:extLst>
      <p:ext uri="{BB962C8B-B14F-4D97-AF65-F5344CB8AC3E}">
        <p14:creationId xmlns:p14="http://schemas.microsoft.com/office/powerpoint/2010/main" val="1885107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5347" y="382695"/>
            <a:ext cx="7992588"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Reduce beam pipe diameter </a:t>
            </a:r>
            <a:r>
              <a:rPr lang="en-US" sz="2800" b="1" dirty="0" smtClean="0">
                <a:latin typeface="Times New Roman" panose="02020603050405020304" pitchFamily="18" charset="0"/>
                <a:cs typeface="Times New Roman" panose="02020603050405020304" pitchFamily="18" charset="0"/>
              </a:rPr>
              <a:t>from 40mm </a:t>
            </a:r>
            <a:r>
              <a:rPr lang="en-US" sz="2800" b="1" dirty="0">
                <a:latin typeface="Times New Roman" panose="02020603050405020304" pitchFamily="18" charset="0"/>
                <a:cs typeface="Times New Roman" panose="02020603050405020304" pitchFamily="18" charset="0"/>
              </a:rPr>
              <a:t>to 38mm</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39771" y="1981200"/>
            <a:ext cx="4660352" cy="1677052"/>
          </a:xfrm>
          <a:prstGeom prst="rect">
            <a:avLst/>
          </a:prstGeom>
        </p:spPr>
      </p:pic>
      <p:sp>
        <p:nvSpPr>
          <p:cNvPr id="11" name="TextBox 10"/>
          <p:cNvSpPr txBox="1"/>
          <p:nvPr/>
        </p:nvSpPr>
        <p:spPr>
          <a:xfrm>
            <a:off x="155348" y="1675862"/>
            <a:ext cx="5139656" cy="276999"/>
          </a:xfrm>
          <a:prstGeom prst="rect">
            <a:avLst/>
          </a:prstGeom>
          <a:noFill/>
        </p:spPr>
        <p:txBody>
          <a:bodyPr wrap="square" rtlCol="0">
            <a:spAutoFit/>
          </a:bodyPr>
          <a:lstStyle/>
          <a:p>
            <a:r>
              <a:rPr lang="en-US" sz="1200" b="1" dirty="0" smtClean="0">
                <a:solidFill>
                  <a:srgbClr val="0000FF"/>
                </a:solidFill>
                <a:latin typeface="Times New Roman" panose="02020603050405020304" pitchFamily="18" charset="0"/>
                <a:cs typeface="Times New Roman" panose="02020603050405020304" pitchFamily="18" charset="0"/>
              </a:rPr>
              <a:t>FLASH: Lowest Dipole HOMs. Beam Pipe </a:t>
            </a:r>
            <a:r>
              <a:rPr lang="en-US" sz="1200" b="1" dirty="0">
                <a:solidFill>
                  <a:srgbClr val="0000FF"/>
                </a:solidFill>
                <a:latin typeface="Times New Roman" panose="02020603050405020304" pitchFamily="18" charset="0"/>
                <a:cs typeface="Times New Roman" panose="02020603050405020304" pitchFamily="18" charset="0"/>
              </a:rPr>
              <a:t>Ø </a:t>
            </a:r>
            <a:r>
              <a:rPr lang="en-US" sz="1200" b="1" dirty="0" smtClean="0">
                <a:solidFill>
                  <a:srgbClr val="0000FF"/>
                </a:solidFill>
                <a:latin typeface="Times New Roman" panose="02020603050405020304" pitchFamily="18" charset="0"/>
                <a:cs typeface="Times New Roman" panose="02020603050405020304" pitchFamily="18" charset="0"/>
              </a:rPr>
              <a:t>40 mm and Bellows </a:t>
            </a:r>
            <a:r>
              <a:rPr lang="en-US" sz="1200" b="1" dirty="0">
                <a:solidFill>
                  <a:srgbClr val="0000FF"/>
                </a:solidFill>
                <a:latin typeface="Times New Roman" panose="02020603050405020304" pitchFamily="18" charset="0"/>
                <a:cs typeface="Times New Roman" panose="02020603050405020304" pitchFamily="18" charset="0"/>
              </a:rPr>
              <a:t>Ø </a:t>
            </a:r>
            <a:r>
              <a:rPr lang="en-US" sz="1200" b="1" dirty="0" smtClean="0">
                <a:solidFill>
                  <a:srgbClr val="0000FF"/>
                </a:solidFill>
                <a:latin typeface="Times New Roman" panose="02020603050405020304" pitchFamily="18" charset="0"/>
                <a:cs typeface="Times New Roman" panose="02020603050405020304" pitchFamily="18" charset="0"/>
              </a:rPr>
              <a:t>42 mm. </a:t>
            </a:r>
            <a:endParaRPr lang="en-US" sz="1200" b="1" dirty="0">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78974" y="1952861"/>
            <a:ext cx="1902187" cy="276999"/>
          </a:xfrm>
          <a:prstGeom prst="rect">
            <a:avLst/>
          </a:prstGeom>
          <a:no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F = 3.992 GHz, Q</a:t>
            </a:r>
            <a:r>
              <a:rPr lang="en-US" sz="1200" b="1" baseline="-25000" dirty="0" smtClean="0">
                <a:latin typeface="Times New Roman" panose="02020603050405020304" pitchFamily="18" charset="0"/>
                <a:cs typeface="Times New Roman" panose="02020603050405020304" pitchFamily="18" charset="0"/>
              </a:rPr>
              <a:t>E</a:t>
            </a:r>
            <a:r>
              <a:rPr lang="en-US" sz="1200" b="1" dirty="0" smtClean="0">
                <a:latin typeface="Times New Roman" panose="02020603050405020304" pitchFamily="18" charset="0"/>
                <a:cs typeface="Times New Roman" panose="02020603050405020304" pitchFamily="18" charset="0"/>
              </a:rPr>
              <a:t> = 3.6e4</a:t>
            </a:r>
          </a:p>
        </p:txBody>
      </p:sp>
      <p:sp>
        <p:nvSpPr>
          <p:cNvPr id="14" name="TextBox 13"/>
          <p:cNvSpPr txBox="1"/>
          <p:nvPr/>
        </p:nvSpPr>
        <p:spPr>
          <a:xfrm>
            <a:off x="1944181" y="2725109"/>
            <a:ext cx="1902187" cy="276999"/>
          </a:xfrm>
          <a:prstGeom prst="rect">
            <a:avLst/>
          </a:prstGeom>
          <a:no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F = 4.047 GHz, Q</a:t>
            </a:r>
            <a:r>
              <a:rPr lang="en-US" sz="1200" b="1" baseline="-25000" dirty="0" smtClean="0">
                <a:latin typeface="Times New Roman" panose="02020603050405020304" pitchFamily="18" charset="0"/>
                <a:cs typeface="Times New Roman" panose="02020603050405020304" pitchFamily="18" charset="0"/>
              </a:rPr>
              <a:t>E</a:t>
            </a:r>
            <a:r>
              <a:rPr lang="en-US" sz="1200" b="1" dirty="0" smtClean="0">
                <a:latin typeface="Times New Roman" panose="02020603050405020304" pitchFamily="18" charset="0"/>
                <a:cs typeface="Times New Roman" panose="02020603050405020304" pitchFamily="18" charset="0"/>
              </a:rPr>
              <a:t> = 8.0e4</a:t>
            </a:r>
          </a:p>
        </p:txBody>
      </p:sp>
      <p:sp>
        <p:nvSpPr>
          <p:cNvPr id="15" name="TextBox 14"/>
          <p:cNvSpPr txBox="1"/>
          <p:nvPr/>
        </p:nvSpPr>
        <p:spPr>
          <a:xfrm>
            <a:off x="180088" y="3872580"/>
            <a:ext cx="5351345" cy="276999"/>
          </a:xfrm>
          <a:prstGeom prst="rect">
            <a:avLst/>
          </a:prstGeom>
          <a:noFill/>
        </p:spPr>
        <p:txBody>
          <a:bodyPr wrap="square" rtlCol="0">
            <a:spAutoFit/>
          </a:bodyPr>
          <a:lstStyle/>
          <a:p>
            <a:r>
              <a:rPr lang="en-US" sz="1200" b="1" dirty="0" smtClean="0">
                <a:solidFill>
                  <a:srgbClr val="0000FF"/>
                </a:solidFill>
                <a:latin typeface="Times New Roman" panose="02020603050405020304" pitchFamily="18" charset="0"/>
                <a:cs typeface="Times New Roman" panose="02020603050405020304" pitchFamily="18" charset="0"/>
              </a:rPr>
              <a:t>LCLS2: Lowest Dipole HOMs. Beam Pipe </a:t>
            </a:r>
            <a:r>
              <a:rPr lang="en-US" sz="1200" b="1" dirty="0">
                <a:solidFill>
                  <a:srgbClr val="0000FF"/>
                </a:solidFill>
                <a:latin typeface="Times New Roman" panose="02020603050405020304" pitchFamily="18" charset="0"/>
                <a:cs typeface="Times New Roman" panose="02020603050405020304" pitchFamily="18" charset="0"/>
              </a:rPr>
              <a:t>Ø </a:t>
            </a:r>
            <a:r>
              <a:rPr lang="en-US" sz="1200" b="1" dirty="0" smtClean="0">
                <a:solidFill>
                  <a:srgbClr val="0000FF"/>
                </a:solidFill>
                <a:latin typeface="Times New Roman" panose="02020603050405020304" pitchFamily="18" charset="0"/>
                <a:cs typeface="Times New Roman" panose="02020603050405020304" pitchFamily="18" charset="0"/>
              </a:rPr>
              <a:t>38 mm and Bellows </a:t>
            </a:r>
            <a:r>
              <a:rPr lang="en-US" sz="1200" b="1" dirty="0">
                <a:solidFill>
                  <a:srgbClr val="0000FF"/>
                </a:solidFill>
                <a:latin typeface="Times New Roman" panose="02020603050405020304" pitchFamily="18" charset="0"/>
                <a:cs typeface="Times New Roman" panose="02020603050405020304" pitchFamily="18" charset="0"/>
              </a:rPr>
              <a:t>Ø </a:t>
            </a:r>
            <a:r>
              <a:rPr lang="en-US" sz="1200" b="1" dirty="0" smtClean="0">
                <a:solidFill>
                  <a:srgbClr val="0000FF"/>
                </a:solidFill>
                <a:latin typeface="Times New Roman" panose="02020603050405020304" pitchFamily="18" charset="0"/>
                <a:cs typeface="Times New Roman" panose="02020603050405020304" pitchFamily="18" charset="0"/>
              </a:rPr>
              <a:t>38 mm. </a:t>
            </a:r>
            <a:endParaRPr lang="en-US" sz="1200" b="1" dirty="0">
              <a:solidFill>
                <a:srgbClr val="0000FF"/>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5964027" y="1143000"/>
            <a:ext cx="2155760" cy="2654931"/>
          </a:xfrm>
          <a:prstGeom prst="rect">
            <a:avLst/>
          </a:prstGeom>
        </p:spPr>
      </p:pic>
      <p:cxnSp>
        <p:nvCxnSpPr>
          <p:cNvPr id="17" name="Straight Connector 16"/>
          <p:cNvCxnSpPr/>
          <p:nvPr/>
        </p:nvCxnSpPr>
        <p:spPr>
          <a:xfrm flipH="1">
            <a:off x="5423283" y="2009890"/>
            <a:ext cx="5486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415400" y="3016256"/>
            <a:ext cx="5855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602779" y="2009890"/>
            <a:ext cx="0" cy="10063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420248" y="1270537"/>
            <a:ext cx="0" cy="739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556882" y="1270537"/>
            <a:ext cx="0" cy="739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96614" y="1339856"/>
            <a:ext cx="223634"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556882" y="1339856"/>
            <a:ext cx="373118"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908992" y="1185967"/>
            <a:ext cx="582211" cy="307777"/>
          </a:xfrm>
          <a:prstGeom prst="rect">
            <a:avLst/>
          </a:prstGeom>
          <a:noFill/>
        </p:spPr>
        <p:txBody>
          <a:bodyPr wrap="none" rtlCol="0">
            <a:spAutoFit/>
          </a:bodyPr>
          <a:lstStyle/>
          <a:p>
            <a:r>
              <a:rPr lang="en-US" sz="1400" dirty="0" smtClean="0">
                <a:solidFill>
                  <a:srgbClr val="C00000"/>
                </a:solidFill>
              </a:rPr>
              <a:t>5mm</a:t>
            </a:r>
            <a:endParaRPr lang="en-US" sz="1400" dirty="0">
              <a:solidFill>
                <a:srgbClr val="C00000"/>
              </a:solidFill>
            </a:endParaRPr>
          </a:p>
        </p:txBody>
      </p:sp>
      <p:sp>
        <p:nvSpPr>
          <p:cNvPr id="25" name="TextBox 24"/>
          <p:cNvSpPr txBox="1"/>
          <p:nvPr/>
        </p:nvSpPr>
        <p:spPr>
          <a:xfrm rot="16200000">
            <a:off x="5043171" y="2265013"/>
            <a:ext cx="811441" cy="307777"/>
          </a:xfrm>
          <a:prstGeom prst="rect">
            <a:avLst/>
          </a:prstGeom>
          <a:noFill/>
        </p:spPr>
        <p:txBody>
          <a:bodyPr wrap="none" rtlCol="0">
            <a:spAutoFit/>
          </a:bodyPr>
          <a:lstStyle/>
          <a:p>
            <a:r>
              <a:rPr lang="en-US" sz="1400" dirty="0" smtClean="0">
                <a:solidFill>
                  <a:srgbClr val="0070C0"/>
                </a:solidFill>
              </a:rPr>
              <a:t>Ø38 mm</a:t>
            </a:r>
            <a:endParaRPr lang="en-US" sz="1400" dirty="0">
              <a:solidFill>
                <a:srgbClr val="0070C0"/>
              </a:solidFill>
            </a:endParaRPr>
          </a:p>
        </p:txBody>
      </p:sp>
      <p:pic>
        <p:nvPicPr>
          <p:cNvPr id="5" name="Picture 4"/>
          <p:cNvPicPr>
            <a:picLocks noChangeAspect="1"/>
          </p:cNvPicPr>
          <p:nvPr/>
        </p:nvPicPr>
        <p:blipFill>
          <a:blip r:embed="rId5"/>
          <a:stretch>
            <a:fillRect/>
          </a:stretch>
        </p:blipFill>
        <p:spPr>
          <a:xfrm>
            <a:off x="304800" y="4186625"/>
            <a:ext cx="4487709" cy="1528375"/>
          </a:xfrm>
          <a:prstGeom prst="rect">
            <a:avLst/>
          </a:prstGeom>
        </p:spPr>
      </p:pic>
      <p:sp>
        <p:nvSpPr>
          <p:cNvPr id="26" name="TextBox 25"/>
          <p:cNvSpPr txBox="1"/>
          <p:nvPr/>
        </p:nvSpPr>
        <p:spPr>
          <a:xfrm>
            <a:off x="1888463" y="4163627"/>
            <a:ext cx="1782860" cy="276999"/>
          </a:xfrm>
          <a:prstGeom prst="rect">
            <a:avLst/>
          </a:prstGeom>
          <a:noFill/>
        </p:spPr>
        <p:txBody>
          <a:bodyPr wrap="none" rtlCol="0">
            <a:spAutoFit/>
          </a:bodyPr>
          <a:lstStyle/>
          <a:p>
            <a:r>
              <a:rPr lang="en-US" sz="1200" b="1" dirty="0" smtClean="0"/>
              <a:t>F = 4.092 GHz, Q</a:t>
            </a:r>
            <a:r>
              <a:rPr lang="en-US" sz="1200" b="1" baseline="-25000" dirty="0" smtClean="0"/>
              <a:t>E</a:t>
            </a:r>
            <a:r>
              <a:rPr lang="en-US" sz="1200" b="1" dirty="0" smtClean="0"/>
              <a:t> = 2.7e4</a:t>
            </a:r>
            <a:endParaRPr lang="en-US" sz="1200" b="1" dirty="0"/>
          </a:p>
        </p:txBody>
      </p:sp>
      <p:sp>
        <p:nvSpPr>
          <p:cNvPr id="27" name="TextBox 26"/>
          <p:cNvSpPr txBox="1"/>
          <p:nvPr/>
        </p:nvSpPr>
        <p:spPr>
          <a:xfrm>
            <a:off x="1900952" y="4879533"/>
            <a:ext cx="1782860" cy="276999"/>
          </a:xfrm>
          <a:prstGeom prst="rect">
            <a:avLst/>
          </a:prstGeom>
          <a:noFill/>
        </p:spPr>
        <p:txBody>
          <a:bodyPr wrap="none" rtlCol="0">
            <a:spAutoFit/>
          </a:bodyPr>
          <a:lstStyle/>
          <a:p>
            <a:r>
              <a:rPr lang="en-US" sz="1200" b="1" dirty="0" smtClean="0"/>
              <a:t>F = 4.188 GHz, Q</a:t>
            </a:r>
            <a:r>
              <a:rPr lang="en-US" sz="1200" b="1" baseline="-25000" dirty="0" smtClean="0"/>
              <a:t>E</a:t>
            </a:r>
            <a:r>
              <a:rPr lang="en-US" sz="1200" b="1" dirty="0" smtClean="0"/>
              <a:t> = 7.4e3</a:t>
            </a:r>
          </a:p>
        </p:txBody>
      </p:sp>
      <p:pic>
        <p:nvPicPr>
          <p:cNvPr id="28" name="Picture 27"/>
          <p:cNvPicPr>
            <a:picLocks noChangeAspect="1"/>
          </p:cNvPicPr>
          <p:nvPr/>
        </p:nvPicPr>
        <p:blipFill rotWithShape="1">
          <a:blip r:embed="rId6"/>
          <a:srcRect t="3889"/>
          <a:stretch/>
        </p:blipFill>
        <p:spPr>
          <a:xfrm>
            <a:off x="5375195" y="3946566"/>
            <a:ext cx="3408858" cy="1920834"/>
          </a:xfrm>
          <a:prstGeom prst="rect">
            <a:avLst/>
          </a:prstGeom>
          <a:ln>
            <a:solidFill>
              <a:schemeClr val="tx1"/>
            </a:solidFill>
          </a:ln>
        </p:spPr>
      </p:pic>
      <p:sp>
        <p:nvSpPr>
          <p:cNvPr id="29" name="TextBox 28"/>
          <p:cNvSpPr txBox="1"/>
          <p:nvPr/>
        </p:nvSpPr>
        <p:spPr>
          <a:xfrm>
            <a:off x="238102" y="5841876"/>
            <a:ext cx="8761177" cy="369332"/>
          </a:xfrm>
          <a:prstGeom prst="rect">
            <a:avLst/>
          </a:prstGeom>
          <a:noFill/>
        </p:spPr>
        <p:txBody>
          <a:bodyPr wrap="square" rtlCol="0">
            <a:spAutoFit/>
          </a:bodyPr>
          <a:lstStyle/>
          <a:p>
            <a:pPr lvl="0"/>
            <a:r>
              <a:rPr lang="en-US" dirty="0" smtClean="0">
                <a:latin typeface="Times New Roman" panose="02020603050405020304" pitchFamily="18" charset="0"/>
                <a:cs typeface="Times New Roman" panose="02020603050405020304" pitchFamily="18" charset="0"/>
              </a:rPr>
              <a:t>Lowest dipole mode frequency shifted by 100 MHz up away from operating mode frequency.</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215335" y="1086215"/>
            <a:ext cx="6053959" cy="553998"/>
          </a:xfrm>
          <a:prstGeom prst="rect">
            <a:avLst/>
          </a:prstGeom>
        </p:spPr>
        <p:txBody>
          <a:bodyPr wrap="square">
            <a:spAutoFit/>
          </a:bodyPr>
          <a:lstStyle/>
          <a:p>
            <a:pPr marL="166688" lvl="0" indent="-166688">
              <a:lnSpc>
                <a:spcPts val="1800"/>
              </a:lnSpc>
              <a:buFont typeface="Arial" panose="020B0604020202020204" pitchFamily="34" charset="0"/>
              <a:buChar char="•"/>
            </a:pPr>
            <a:r>
              <a:rPr lang="en-US" dirty="0" smtClean="0">
                <a:solidFill>
                  <a:srgbClr val="A4001D"/>
                </a:solidFill>
                <a:latin typeface="Times New Roman" panose="02020603050405020304" pitchFamily="18" charset="0"/>
                <a:cs typeface="Times New Roman" panose="02020603050405020304" pitchFamily="18" charset="0"/>
              </a:rPr>
              <a:t>No </a:t>
            </a:r>
            <a:r>
              <a:rPr lang="en-US" dirty="0">
                <a:solidFill>
                  <a:srgbClr val="A4001D"/>
                </a:solidFill>
                <a:latin typeface="Times New Roman" panose="02020603050405020304" pitchFamily="18" charset="0"/>
                <a:cs typeface="Times New Roman" panose="02020603050405020304" pitchFamily="18" charset="0"/>
              </a:rPr>
              <a:t>modification of </a:t>
            </a:r>
            <a:r>
              <a:rPr lang="en-US" dirty="0" smtClean="0">
                <a:solidFill>
                  <a:srgbClr val="A4001D"/>
                </a:solidFill>
                <a:latin typeface="Times New Roman" panose="02020603050405020304" pitchFamily="18" charset="0"/>
                <a:cs typeface="Times New Roman" panose="02020603050405020304" pitchFamily="18" charset="0"/>
              </a:rPr>
              <a:t>cavity cells. </a:t>
            </a:r>
          </a:p>
          <a:p>
            <a:pPr marL="166688" lvl="0" indent="-166688">
              <a:lnSpc>
                <a:spcPts val="1800"/>
              </a:lnSpc>
              <a:buFont typeface="Arial" panose="020B0604020202020204" pitchFamily="34" charset="0"/>
              <a:buChar char="•"/>
            </a:pPr>
            <a:r>
              <a:rPr lang="en-US" dirty="0" smtClean="0">
                <a:solidFill>
                  <a:srgbClr val="A4001D"/>
                </a:solidFill>
                <a:latin typeface="Times New Roman" panose="02020603050405020304" pitchFamily="18" charset="0"/>
                <a:cs typeface="Times New Roman" panose="02020603050405020304" pitchFamily="18" charset="0"/>
              </a:rPr>
              <a:t>Add </a:t>
            </a:r>
            <a:r>
              <a:rPr lang="en-US" dirty="0">
                <a:solidFill>
                  <a:srgbClr val="A4001D"/>
                </a:solidFill>
                <a:latin typeface="Times New Roman" panose="02020603050405020304" pitchFamily="18" charset="0"/>
                <a:cs typeface="Times New Roman" panose="02020603050405020304" pitchFamily="18" charset="0"/>
              </a:rPr>
              <a:t>small conical transition between beam pipe and end cell.</a:t>
            </a:r>
          </a:p>
        </p:txBody>
      </p:sp>
      <p:sp>
        <p:nvSpPr>
          <p:cNvPr id="12" name="TextBox 11"/>
          <p:cNvSpPr txBox="1"/>
          <p:nvPr/>
        </p:nvSpPr>
        <p:spPr>
          <a:xfrm>
            <a:off x="7196614" y="3520932"/>
            <a:ext cx="1793164" cy="276999"/>
          </a:xfrm>
          <a:prstGeom prst="rect">
            <a:avLst/>
          </a:prstGeom>
          <a:noFill/>
        </p:spPr>
        <p:txBody>
          <a:bodyPr wrap="square" rtlCol="0">
            <a:spAutoFit/>
          </a:bodyPr>
          <a:lstStyle/>
          <a:p>
            <a:pPr marL="0" lvl="1"/>
            <a:r>
              <a:rPr lang="en-US" sz="1200" dirty="0" smtClean="0">
                <a:solidFill>
                  <a:srgbClr val="0000CC"/>
                </a:solidFill>
                <a:latin typeface="Times New Roman" panose="02020603050405020304" pitchFamily="18" charset="0"/>
                <a:cs typeface="Times New Roman" panose="02020603050405020304" pitchFamily="18" charset="0"/>
              </a:rPr>
              <a:t>A. </a:t>
            </a:r>
            <a:r>
              <a:rPr lang="en-US" sz="1200" dirty="0" err="1" smtClean="0">
                <a:solidFill>
                  <a:srgbClr val="0000CC"/>
                </a:solidFill>
                <a:latin typeface="Times New Roman" panose="02020603050405020304" pitchFamily="18" charset="0"/>
                <a:cs typeface="Times New Roman" panose="02020603050405020304" pitchFamily="18" charset="0"/>
              </a:rPr>
              <a:t>Lunin</a:t>
            </a:r>
            <a:r>
              <a:rPr lang="en-US" sz="1200" dirty="0" smtClean="0">
                <a:solidFill>
                  <a:srgbClr val="0000CC"/>
                </a:solidFill>
                <a:latin typeface="Times New Roman" panose="02020603050405020304" pitchFamily="18" charset="0"/>
                <a:cs typeface="Times New Roman" panose="02020603050405020304" pitchFamily="18" charset="0"/>
              </a:rPr>
              <a:t>/</a:t>
            </a:r>
            <a:r>
              <a:rPr lang="en-US" sz="1200" dirty="0" err="1" smtClean="0">
                <a:solidFill>
                  <a:srgbClr val="0000CC"/>
                </a:solidFill>
                <a:latin typeface="Times New Roman" panose="02020603050405020304" pitchFamily="18" charset="0"/>
                <a:cs typeface="Times New Roman" panose="02020603050405020304" pitchFamily="18" charset="0"/>
              </a:rPr>
              <a:t>T.Khabiboulline</a:t>
            </a:r>
            <a:endParaRPr lang="en-US" sz="1200"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155347" y="1675862"/>
            <a:ext cx="5139656" cy="2057669"/>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80088" y="3911867"/>
            <a:ext cx="5139656" cy="1930009"/>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3"/>
          </p:nvPr>
        </p:nvSpPr>
        <p:spPr/>
        <p:txBody>
          <a:bodyPr/>
          <a:lstStyle/>
          <a:p>
            <a:r>
              <a:rPr lang="en-US" smtClean="0"/>
              <a:t>N.Solyak </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17</a:t>
            </a:fld>
            <a:endParaRPr lang="en-US" dirty="0"/>
          </a:p>
        </p:txBody>
      </p:sp>
    </p:spTree>
    <p:extLst>
      <p:ext uri="{BB962C8B-B14F-4D97-AF65-F5344CB8AC3E}">
        <p14:creationId xmlns:p14="http://schemas.microsoft.com/office/powerpoint/2010/main" val="2330395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8426" y="457200"/>
            <a:ext cx="826597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Effect of pullouts radius change (main coupler).</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68426" y="1593582"/>
            <a:ext cx="2286000" cy="3159210"/>
          </a:xfrm>
          <a:prstGeom prst="rect">
            <a:avLst/>
          </a:prstGeom>
        </p:spPr>
      </p:pic>
      <p:sp>
        <p:nvSpPr>
          <p:cNvPr id="12" name="TextBox 11"/>
          <p:cNvSpPr txBox="1"/>
          <p:nvPr/>
        </p:nvSpPr>
        <p:spPr>
          <a:xfrm>
            <a:off x="112384" y="5486400"/>
            <a:ext cx="8893234" cy="1015663"/>
          </a:xfrm>
          <a:prstGeom prst="rect">
            <a:avLst/>
          </a:prstGeom>
          <a:noFill/>
          <a:ln w="12700">
            <a:solidFill>
              <a:schemeClr val="tx1"/>
            </a:solidFill>
          </a:ln>
        </p:spPr>
        <p:txBody>
          <a:bodyPr wrap="square" rtlCol="0">
            <a:spAutoFit/>
          </a:bodyPr>
          <a:lstStyle/>
          <a:p>
            <a:pPr marL="228600" indent="-2286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In current design lowest mode are closer (min ~10-20 MHz vs. 100MHz in </a:t>
            </a:r>
            <a:r>
              <a:rPr lang="en-US" sz="2000" dirty="0" err="1" smtClean="0">
                <a:latin typeface="Times New Roman" panose="02020603050405020304" pitchFamily="18" charset="0"/>
                <a:cs typeface="Times New Roman" panose="02020603050405020304" pitchFamily="18" charset="0"/>
              </a:rPr>
              <a:t>simul</a:t>
            </a:r>
            <a:r>
              <a:rPr lang="en-US" sz="2000" dirty="0" smtClean="0">
                <a:latin typeface="Times New Roman" panose="02020603050405020304" pitchFamily="18" charset="0"/>
                <a:cs typeface="Times New Roman" panose="02020603050405020304" pitchFamily="18" charset="0"/>
              </a:rPr>
              <a:t>.)</a:t>
            </a:r>
          </a:p>
          <a:p>
            <a:pPr marL="228600" indent="-2286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FPC pull out radius of 3mm shifts the nearest HOM by 25 MHz, changing the beam pipe aperture to 38 mm allows to detune the HOM by ~ 100 MHz up.</a:t>
            </a:r>
            <a:endParaRPr lang="en-US" sz="20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855" y="1354876"/>
            <a:ext cx="6172200" cy="375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52800" y="1466835"/>
            <a:ext cx="2727029" cy="717504"/>
          </a:xfrm>
          <a:prstGeom prst="rect">
            <a:avLst/>
          </a:prstGeom>
          <a:noFill/>
        </p:spPr>
        <p:txBody>
          <a:bodyPr wrap="none" rtlCol="0">
            <a:spAutoFit/>
          </a:bodyPr>
          <a:lstStyle/>
          <a:p>
            <a:pPr marL="174625" indent="-174625">
              <a:lnSpc>
                <a:spcPts val="1600"/>
              </a:lnSpc>
              <a:buFontTx/>
              <a:buChar char="-"/>
            </a:pPr>
            <a:r>
              <a:rPr lang="en-US" b="1" dirty="0" smtClean="0">
                <a:latin typeface="Calibri" panose="020F0502020204030204" pitchFamily="34" charset="0"/>
              </a:rPr>
              <a:t>FLASH design</a:t>
            </a:r>
          </a:p>
          <a:p>
            <a:pPr marL="174625" indent="-174625">
              <a:lnSpc>
                <a:spcPts val="1600"/>
              </a:lnSpc>
              <a:buFontTx/>
              <a:buChar char="-"/>
            </a:pPr>
            <a:r>
              <a:rPr lang="en-US" b="1" dirty="0" smtClean="0">
                <a:solidFill>
                  <a:srgbClr val="0000CC"/>
                </a:solidFill>
                <a:latin typeface="Calibri" panose="020F0502020204030204" pitchFamily="34" charset="0"/>
              </a:rPr>
              <a:t>Coupler Pullouts R=3mm</a:t>
            </a:r>
          </a:p>
          <a:p>
            <a:pPr marL="174625" indent="-174625">
              <a:lnSpc>
                <a:spcPts val="1600"/>
              </a:lnSpc>
              <a:buFontTx/>
              <a:buChar char="-"/>
            </a:pPr>
            <a:r>
              <a:rPr lang="en-US" b="1" dirty="0" smtClean="0">
                <a:solidFill>
                  <a:schemeClr val="accent6">
                    <a:lumMod val="50000"/>
                  </a:schemeClr>
                </a:solidFill>
                <a:latin typeface="Calibri" panose="020F0502020204030204" pitchFamily="34" charset="0"/>
              </a:rPr>
              <a:t>Beam pipe Ø38mm</a:t>
            </a:r>
            <a:endParaRPr lang="en-US" b="1" dirty="0">
              <a:solidFill>
                <a:schemeClr val="accent6">
                  <a:lumMod val="50000"/>
                </a:schemeClr>
              </a:solidFill>
              <a:latin typeface="Calibri" panose="020F0502020204030204" pitchFamily="34" charset="0"/>
            </a:endParaRPr>
          </a:p>
        </p:txBody>
      </p:sp>
      <p:cxnSp>
        <p:nvCxnSpPr>
          <p:cNvPr id="7" name="Straight Arrow Connector 6"/>
          <p:cNvCxnSpPr/>
          <p:nvPr/>
        </p:nvCxnSpPr>
        <p:spPr>
          <a:xfrm>
            <a:off x="685800" y="2715987"/>
            <a:ext cx="0" cy="914400"/>
          </a:xfrm>
          <a:prstGeom prst="straightConnector1">
            <a:avLst/>
          </a:prstGeom>
          <a:ln>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16200000">
            <a:off x="184463" y="3073013"/>
            <a:ext cx="620683" cy="369332"/>
          </a:xfrm>
          <a:prstGeom prst="rect">
            <a:avLst/>
          </a:prstGeom>
        </p:spPr>
        <p:txBody>
          <a:bodyPr wrap="none">
            <a:spAutoFit/>
          </a:bodyPr>
          <a:lstStyle/>
          <a:p>
            <a:r>
              <a:rPr lang="en-US" dirty="0" smtClean="0">
                <a:solidFill>
                  <a:srgbClr val="C00000"/>
                </a:solidFill>
              </a:rPr>
              <a:t>Ø40</a:t>
            </a:r>
            <a:endParaRPr lang="en-US" dirty="0">
              <a:solidFill>
                <a:srgbClr val="C00000"/>
              </a:solidFill>
            </a:endParaRPr>
          </a:p>
        </p:txBody>
      </p:sp>
      <p:cxnSp>
        <p:nvCxnSpPr>
          <p:cNvPr id="15" name="Straight Arrow Connector 14"/>
          <p:cNvCxnSpPr/>
          <p:nvPr/>
        </p:nvCxnSpPr>
        <p:spPr>
          <a:xfrm>
            <a:off x="728158" y="2290137"/>
            <a:ext cx="228600" cy="3067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0138" y="1932265"/>
            <a:ext cx="614271" cy="369332"/>
          </a:xfrm>
          <a:prstGeom prst="rect">
            <a:avLst/>
          </a:prstGeom>
          <a:noFill/>
        </p:spPr>
        <p:txBody>
          <a:bodyPr wrap="none" rtlCol="0">
            <a:spAutoFit/>
          </a:bodyPr>
          <a:lstStyle/>
          <a:p>
            <a:r>
              <a:rPr lang="en-US" dirty="0" smtClean="0"/>
              <a:t>R=6</a:t>
            </a:r>
            <a:endParaRPr lang="en-US" dirty="0"/>
          </a:p>
        </p:txBody>
      </p:sp>
      <p:pic>
        <p:nvPicPr>
          <p:cNvPr id="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388397"/>
            <a:ext cx="4138161" cy="3158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715000" y="2335247"/>
            <a:ext cx="2274982" cy="369332"/>
          </a:xfrm>
          <a:prstGeom prst="rect">
            <a:avLst/>
          </a:prstGeom>
          <a:noFill/>
        </p:spPr>
        <p:txBody>
          <a:bodyPr wrap="none" rtlCol="0">
            <a:spAutoFit/>
          </a:bodyPr>
          <a:lstStyle/>
          <a:p>
            <a:r>
              <a:rPr lang="en-US" altLang="en-US" dirty="0" smtClean="0"/>
              <a:t>lowest </a:t>
            </a:r>
            <a:r>
              <a:rPr lang="en-US" altLang="en-US" dirty="0"/>
              <a:t>dipole </a:t>
            </a:r>
            <a:r>
              <a:rPr lang="en-US" altLang="en-US" dirty="0" smtClean="0"/>
              <a:t>modes</a:t>
            </a:r>
            <a:endParaRPr lang="ru-RU" altLang="en-US" dirty="0"/>
          </a:p>
        </p:txBody>
      </p:sp>
      <p:sp>
        <p:nvSpPr>
          <p:cNvPr id="2" name="Footer Placeholder 1"/>
          <p:cNvSpPr>
            <a:spLocks noGrp="1"/>
          </p:cNvSpPr>
          <p:nvPr>
            <p:ph type="ftr" sz="quarter" idx="13"/>
          </p:nvPr>
        </p:nvSpPr>
        <p:spPr/>
        <p:txBody>
          <a:bodyPr/>
          <a:lstStyle/>
          <a:p>
            <a:r>
              <a:rPr lang="en-US" smtClean="0"/>
              <a:t>N.Solyak </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18</a:t>
            </a:fld>
            <a:endParaRPr lang="en-US" dirty="0"/>
          </a:p>
        </p:txBody>
      </p:sp>
    </p:spTree>
    <p:extLst>
      <p:ext uri="{BB962C8B-B14F-4D97-AF65-F5344CB8AC3E}">
        <p14:creationId xmlns:p14="http://schemas.microsoft.com/office/powerpoint/2010/main" val="129847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282971" y="1100641"/>
            <a:ext cx="8125342" cy="312420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rPr>
              <a:t>Nov.20,2015</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N.Solyak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707CEB7-FD14-400F-85C4-7AAF9E091272}" type="slidenum">
              <a:rPr lang="en-US" smtClean="0">
                <a:solidFill>
                  <a:prstClr val="black">
                    <a:tint val="75000"/>
                  </a:prstClr>
                </a:solidFill>
              </a:rPr>
              <a:pPr/>
              <a:t>19</a:t>
            </a:fld>
            <a:endParaRPr lang="en-US" dirty="0">
              <a:solidFill>
                <a:prstClr val="black">
                  <a:tint val="75000"/>
                </a:prstClr>
              </a:solidFill>
            </a:endParaRPr>
          </a:p>
        </p:txBody>
      </p:sp>
      <p:sp>
        <p:nvSpPr>
          <p:cNvPr id="6" name="TextBox 5"/>
          <p:cNvSpPr txBox="1"/>
          <p:nvPr/>
        </p:nvSpPr>
        <p:spPr>
          <a:xfrm>
            <a:off x="439936" y="4813434"/>
            <a:ext cx="6792822" cy="369332"/>
          </a:xfrm>
          <a:prstGeom prst="rect">
            <a:avLst/>
          </a:prstGeom>
          <a:noFill/>
        </p:spPr>
        <p:txBody>
          <a:bodyPr wrap="none" rtlCol="0">
            <a:spAutoFit/>
          </a:bodyPr>
          <a:lstStyle/>
          <a:p>
            <a:r>
              <a:rPr lang="en-US" dirty="0" smtClean="0">
                <a:solidFill>
                  <a:prstClr val="black"/>
                </a:solidFill>
              </a:rPr>
              <a:t>P</a:t>
            </a:r>
            <a:r>
              <a:rPr lang="en-US" baseline="-25000" dirty="0" smtClean="0">
                <a:solidFill>
                  <a:prstClr val="black"/>
                </a:solidFill>
              </a:rPr>
              <a:t>bellow_Cu_RT</a:t>
            </a:r>
            <a:r>
              <a:rPr lang="en-US" dirty="0" smtClean="0">
                <a:solidFill>
                  <a:prstClr val="black"/>
                </a:solidFill>
              </a:rPr>
              <a:t> = 2*</a:t>
            </a:r>
            <a:r>
              <a:rPr lang="el-GR" dirty="0" smtClean="0">
                <a:solidFill>
                  <a:prstClr val="black"/>
                </a:solidFill>
              </a:rPr>
              <a:t>ω</a:t>
            </a:r>
            <a:r>
              <a:rPr lang="en-US" dirty="0" smtClean="0">
                <a:solidFill>
                  <a:prstClr val="black"/>
                </a:solidFill>
              </a:rPr>
              <a:t>*W/Q</a:t>
            </a:r>
            <a:r>
              <a:rPr lang="en-US" baseline="-25000" dirty="0" smtClean="0">
                <a:solidFill>
                  <a:prstClr val="black"/>
                </a:solidFill>
              </a:rPr>
              <a:t>bellow_Cu</a:t>
            </a:r>
            <a:r>
              <a:rPr lang="en-US" dirty="0" smtClean="0">
                <a:solidFill>
                  <a:prstClr val="black"/>
                </a:solidFill>
              </a:rPr>
              <a:t> = 2*6.28*3.9e9*1.57/3.3E12 ≈ 0.023 W</a:t>
            </a:r>
            <a:endParaRPr lang="en-US" dirty="0">
              <a:solidFill>
                <a:prstClr val="black"/>
              </a:solidFill>
            </a:endParaRPr>
          </a:p>
        </p:txBody>
      </p:sp>
      <p:sp>
        <p:nvSpPr>
          <p:cNvPr id="13" name="TextBox 12"/>
          <p:cNvSpPr txBox="1"/>
          <p:nvPr/>
        </p:nvSpPr>
        <p:spPr>
          <a:xfrm>
            <a:off x="542111" y="4201699"/>
            <a:ext cx="4184415" cy="369332"/>
          </a:xfrm>
          <a:prstGeom prst="rect">
            <a:avLst/>
          </a:prstGeom>
          <a:noFill/>
        </p:spPr>
        <p:txBody>
          <a:bodyPr wrap="none" rtlCol="0">
            <a:spAutoFit/>
          </a:bodyPr>
          <a:lstStyle/>
          <a:p>
            <a:r>
              <a:rPr lang="en-US" dirty="0" smtClean="0">
                <a:solidFill>
                  <a:prstClr val="black"/>
                </a:solidFill>
              </a:rPr>
              <a:t>Conservative approach:  Copper RRR</a:t>
            </a:r>
            <a:r>
              <a:rPr lang="en-US" dirty="0">
                <a:solidFill>
                  <a:prstClr val="black"/>
                </a:solidFill>
              </a:rPr>
              <a:t> </a:t>
            </a:r>
            <a:r>
              <a:rPr lang="en-US" dirty="0" smtClean="0">
                <a:solidFill>
                  <a:prstClr val="black"/>
                </a:solidFill>
              </a:rPr>
              <a:t>= 15 </a:t>
            </a:r>
          </a:p>
        </p:txBody>
      </p:sp>
      <p:sp>
        <p:nvSpPr>
          <p:cNvPr id="8" name="TextBox 7"/>
          <p:cNvSpPr txBox="1"/>
          <p:nvPr/>
        </p:nvSpPr>
        <p:spPr>
          <a:xfrm>
            <a:off x="582764" y="314831"/>
            <a:ext cx="8284640" cy="400110"/>
          </a:xfrm>
          <a:prstGeom prst="rect">
            <a:avLst/>
          </a:prstGeom>
          <a:noFill/>
        </p:spPr>
        <p:txBody>
          <a:bodyPr wrap="none" rtlCol="0">
            <a:spAutoFit/>
          </a:bodyPr>
          <a:lstStyle/>
          <a:p>
            <a:r>
              <a:rPr lang="en-US" sz="2000" b="1" dirty="0" smtClean="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RF Losses in the Bellow due to the Operating Mode Fringing Field </a:t>
            </a:r>
            <a:endPar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p:cNvSpPr txBox="1"/>
          <p:nvPr/>
        </p:nvSpPr>
        <p:spPr>
          <a:xfrm>
            <a:off x="439936" y="5390520"/>
            <a:ext cx="2255169" cy="369332"/>
          </a:xfrm>
          <a:prstGeom prst="rect">
            <a:avLst/>
          </a:prstGeom>
          <a:noFill/>
        </p:spPr>
        <p:txBody>
          <a:bodyPr wrap="none" rtlCol="0">
            <a:spAutoFit/>
          </a:bodyPr>
          <a:lstStyle/>
          <a:p>
            <a:r>
              <a:rPr lang="en-US" dirty="0" smtClean="0">
                <a:solidFill>
                  <a:prstClr val="black"/>
                </a:solidFill>
              </a:rPr>
              <a:t>P</a:t>
            </a:r>
            <a:r>
              <a:rPr lang="en-US" baseline="-25000" dirty="0" smtClean="0">
                <a:solidFill>
                  <a:prstClr val="black"/>
                </a:solidFill>
              </a:rPr>
              <a:t>bellow_Cu_5K</a:t>
            </a:r>
            <a:r>
              <a:rPr lang="en-US" dirty="0" smtClean="0">
                <a:solidFill>
                  <a:prstClr val="black"/>
                </a:solidFill>
              </a:rPr>
              <a:t>  ≈ 0.006 W</a:t>
            </a:r>
            <a:endParaRPr lang="en-US" dirty="0">
              <a:solidFill>
                <a:prstClr val="black"/>
              </a:solidFill>
            </a:endParaRPr>
          </a:p>
        </p:txBody>
      </p:sp>
      <p:sp>
        <p:nvSpPr>
          <p:cNvPr id="18" name="TextBox 17"/>
          <p:cNvSpPr txBox="1"/>
          <p:nvPr/>
        </p:nvSpPr>
        <p:spPr>
          <a:xfrm>
            <a:off x="1413913" y="1295400"/>
            <a:ext cx="3081887" cy="1200329"/>
          </a:xfrm>
          <a:prstGeom prst="rect">
            <a:avLst/>
          </a:prstGeom>
          <a:noFill/>
        </p:spPr>
        <p:txBody>
          <a:bodyPr wrap="square" rtlCol="0">
            <a:spAutoFit/>
          </a:bodyPr>
          <a:lstStyle/>
          <a:p>
            <a:r>
              <a:rPr lang="en-US" dirty="0" smtClean="0">
                <a:solidFill>
                  <a:prstClr val="black"/>
                </a:solidFill>
              </a:rPr>
              <a:t>Accelerating gradient:  15.5 MV/m</a:t>
            </a:r>
          </a:p>
          <a:p>
            <a:r>
              <a:rPr lang="en-US" dirty="0" smtClean="0">
                <a:solidFill>
                  <a:prstClr val="black"/>
                </a:solidFill>
              </a:rPr>
              <a:t>Stored energy:                1.57 J</a:t>
            </a:r>
          </a:p>
          <a:p>
            <a:r>
              <a:rPr lang="en-US" dirty="0" smtClean="0">
                <a:solidFill>
                  <a:prstClr val="black"/>
                </a:solidFill>
              </a:rPr>
              <a:t>Q</a:t>
            </a:r>
            <a:r>
              <a:rPr lang="en-US" baseline="-25000" dirty="0" smtClean="0">
                <a:solidFill>
                  <a:prstClr val="black"/>
                </a:solidFill>
              </a:rPr>
              <a:t>bellow_Cu</a:t>
            </a:r>
            <a:r>
              <a:rPr lang="en-US" dirty="0" smtClean="0">
                <a:solidFill>
                  <a:prstClr val="black"/>
                </a:solidFill>
              </a:rPr>
              <a:t>  :	      3.3e12</a:t>
            </a:r>
          </a:p>
        </p:txBody>
      </p:sp>
      <p:grpSp>
        <p:nvGrpSpPr>
          <p:cNvPr id="24" name="Group 23"/>
          <p:cNvGrpSpPr/>
          <p:nvPr/>
        </p:nvGrpSpPr>
        <p:grpSpPr>
          <a:xfrm>
            <a:off x="4935243" y="1359721"/>
            <a:ext cx="4056137" cy="1429058"/>
            <a:chOff x="4761379" y="3813982"/>
            <a:chExt cx="4056137" cy="1429058"/>
          </a:xfrm>
        </p:grpSpPr>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901"/>
            <a:stretch/>
          </p:blipFill>
          <p:spPr bwMode="auto">
            <a:xfrm>
              <a:off x="4761379" y="3871965"/>
              <a:ext cx="4014867" cy="137107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6403265" y="3813982"/>
              <a:ext cx="2414251" cy="307777"/>
            </a:xfrm>
            <a:prstGeom prst="rect">
              <a:avLst/>
            </a:prstGeom>
            <a:solidFill>
              <a:schemeClr val="bg1"/>
            </a:solidFill>
            <a:ln>
              <a:solidFill>
                <a:schemeClr val="tx1"/>
              </a:solidFill>
            </a:ln>
          </p:spPr>
          <p:txBody>
            <a:bodyPr wrap="none" rtlCol="0">
              <a:spAutoFit/>
            </a:bodyPr>
            <a:lstStyle/>
            <a:p>
              <a:r>
                <a:rPr lang="en-US" sz="1400" dirty="0" smtClean="0">
                  <a:solidFill>
                    <a:prstClr val="black"/>
                  </a:solidFill>
                </a:rPr>
                <a:t>Copper at RT (</a:t>
              </a:r>
              <a:r>
                <a:rPr lang="el-GR" sz="1400" dirty="0" smtClean="0">
                  <a:solidFill>
                    <a:prstClr val="black"/>
                  </a:solidFill>
                </a:rPr>
                <a:t>σ</a:t>
              </a:r>
              <a:r>
                <a:rPr lang="en-US" sz="1400" baseline="-25000" dirty="0" smtClean="0">
                  <a:solidFill>
                    <a:prstClr val="black"/>
                  </a:solidFill>
                </a:rPr>
                <a:t>Cu  </a:t>
              </a:r>
              <a:r>
                <a:rPr lang="en-US" sz="1400" dirty="0" smtClean="0">
                  <a:solidFill>
                    <a:prstClr val="black"/>
                  </a:solidFill>
                </a:rPr>
                <a:t>= 5.8e7 s/m)</a:t>
              </a:r>
              <a:endParaRPr lang="en-US" sz="1400" dirty="0">
                <a:solidFill>
                  <a:prstClr val="black"/>
                </a:solidFill>
              </a:endParaRPr>
            </a:p>
          </p:txBody>
        </p:sp>
        <p:cxnSp>
          <p:nvCxnSpPr>
            <p:cNvPr id="10" name="Straight Connector 9"/>
            <p:cNvCxnSpPr/>
            <p:nvPr/>
          </p:nvCxnSpPr>
          <p:spPr>
            <a:xfrm>
              <a:off x="5469583" y="4728382"/>
              <a:ext cx="0" cy="432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95833" y="5117002"/>
              <a:ext cx="1299229" cy="0"/>
            </a:xfrm>
            <a:prstGeom prst="line">
              <a:avLst/>
            </a:prstGeom>
            <a:ln>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41183" y="5117002"/>
              <a:ext cx="1708024" cy="0"/>
            </a:xfrm>
            <a:prstGeom prst="line">
              <a:avLst/>
            </a:prstGeom>
            <a:ln>
              <a:headEnd type="stealth"/>
              <a:tailEnd type="stealt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15217" y="4884027"/>
              <a:ext cx="623889" cy="276999"/>
            </a:xfrm>
            <a:prstGeom prst="rect">
              <a:avLst/>
            </a:prstGeom>
            <a:noFill/>
          </p:spPr>
          <p:txBody>
            <a:bodyPr wrap="none" rtlCol="0">
              <a:spAutoFit/>
            </a:bodyPr>
            <a:lstStyle/>
            <a:p>
              <a:r>
                <a:rPr lang="en-US" sz="1200" dirty="0" smtClean="0">
                  <a:solidFill>
                    <a:srgbClr val="0070C0"/>
                  </a:solidFill>
                </a:rPr>
                <a:t>80 mm</a:t>
              </a:r>
              <a:endParaRPr lang="en-US" sz="1200" dirty="0">
                <a:solidFill>
                  <a:srgbClr val="0070C0"/>
                </a:solidFill>
              </a:endParaRPr>
            </a:p>
          </p:txBody>
        </p:sp>
        <p:sp>
          <p:nvSpPr>
            <p:cNvPr id="26" name="TextBox 25"/>
            <p:cNvSpPr txBox="1"/>
            <p:nvPr/>
          </p:nvSpPr>
          <p:spPr>
            <a:xfrm>
              <a:off x="7343977" y="4884028"/>
              <a:ext cx="702436" cy="276999"/>
            </a:xfrm>
            <a:prstGeom prst="rect">
              <a:avLst/>
            </a:prstGeom>
            <a:noFill/>
          </p:spPr>
          <p:txBody>
            <a:bodyPr wrap="none" rtlCol="0">
              <a:spAutoFit/>
            </a:bodyPr>
            <a:lstStyle/>
            <a:p>
              <a:r>
                <a:rPr lang="en-US" sz="1200" dirty="0" smtClean="0">
                  <a:solidFill>
                    <a:srgbClr val="0070C0"/>
                  </a:solidFill>
                </a:rPr>
                <a:t>105 mm</a:t>
              </a:r>
              <a:endParaRPr lang="en-US" sz="1200" dirty="0">
                <a:solidFill>
                  <a:srgbClr val="0070C0"/>
                </a:solidFill>
              </a:endParaRPr>
            </a:p>
          </p:txBody>
        </p:sp>
        <p:cxnSp>
          <p:nvCxnSpPr>
            <p:cNvPr id="22" name="Straight Arrow Connector 21"/>
            <p:cNvCxnSpPr/>
            <p:nvPr/>
          </p:nvCxnSpPr>
          <p:spPr>
            <a:xfrm flipH="1" flipV="1">
              <a:off x="8212783" y="4121759"/>
              <a:ext cx="274129" cy="606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2118943" y="2512674"/>
            <a:ext cx="1408271" cy="338554"/>
          </a:xfrm>
          <a:prstGeom prst="rect">
            <a:avLst/>
          </a:prstGeom>
          <a:noFill/>
        </p:spPr>
        <p:txBody>
          <a:bodyPr wrap="none" rtlCol="0">
            <a:spAutoFit/>
          </a:bodyPr>
          <a:lstStyle/>
          <a:p>
            <a:r>
              <a:rPr lang="en-US" sz="1600" dirty="0" smtClean="0">
                <a:solidFill>
                  <a:prstClr val="black"/>
                </a:solidFill>
              </a:rPr>
              <a:t>Magnetic Field</a:t>
            </a:r>
            <a:endParaRPr lang="en-US" sz="1600" dirty="0">
              <a:solidFill>
                <a:prstClr val="black"/>
              </a:solidFill>
            </a:endParaRPr>
          </a:p>
        </p:txBody>
      </p:sp>
      <p:cxnSp>
        <p:nvCxnSpPr>
          <p:cNvPr id="9" name="Straight Arrow Connector 8"/>
          <p:cNvCxnSpPr/>
          <p:nvPr/>
        </p:nvCxnSpPr>
        <p:spPr>
          <a:xfrm>
            <a:off x="3119067" y="5575186"/>
            <a:ext cx="75832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85153" y="5486400"/>
            <a:ext cx="2327817" cy="369332"/>
          </a:xfrm>
          <a:prstGeom prst="rect">
            <a:avLst/>
          </a:prstGeom>
          <a:noFill/>
        </p:spPr>
        <p:txBody>
          <a:bodyPr wrap="none" rtlCol="0">
            <a:spAutoFit/>
          </a:bodyPr>
          <a:lstStyle/>
          <a:p>
            <a:r>
              <a:rPr lang="en-US" dirty="0" smtClean="0">
                <a:solidFill>
                  <a:srgbClr val="0000CC"/>
                </a:solidFill>
              </a:rPr>
              <a:t>Smaller for 38mm pipe</a:t>
            </a:r>
            <a:endParaRPr lang="en-US" dirty="0">
              <a:solidFill>
                <a:srgbClr val="0000CC"/>
              </a:solidFill>
            </a:endParaRPr>
          </a:p>
        </p:txBody>
      </p:sp>
    </p:spTree>
    <p:extLst>
      <p:ext uri="{BB962C8B-B14F-4D97-AF65-F5344CB8AC3E}">
        <p14:creationId xmlns:p14="http://schemas.microsoft.com/office/powerpoint/2010/main" val="342790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a:t>
            </a:fld>
            <a:endParaRPr lang="en-US" dirty="0"/>
          </a:p>
        </p:txBody>
      </p:sp>
      <p:sp>
        <p:nvSpPr>
          <p:cNvPr id="3" name="Title 2"/>
          <p:cNvSpPr>
            <a:spLocks noGrp="1"/>
          </p:cNvSpPr>
          <p:nvPr>
            <p:ph type="title"/>
          </p:nvPr>
        </p:nvSpPr>
        <p:spPr/>
        <p:txBody>
          <a:bodyPr/>
          <a:lstStyle/>
          <a:p>
            <a:r>
              <a:rPr lang="en-US" dirty="0" smtClean="0"/>
              <a:t>Outline</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Content Placeholder 4"/>
          <p:cNvSpPr>
            <a:spLocks noGrp="1"/>
          </p:cNvSpPr>
          <p:nvPr>
            <p:ph sz="quarter" idx="14"/>
          </p:nvPr>
        </p:nvSpPr>
        <p:spPr>
          <a:xfrm>
            <a:off x="609600" y="1600200"/>
            <a:ext cx="8108950" cy="4648200"/>
          </a:xfrm>
        </p:spPr>
        <p:txBody>
          <a:bodyPr>
            <a:normAutofit/>
          </a:bodyPr>
          <a:lstStyle/>
          <a:p>
            <a:pPr marL="342900" indent="-342900">
              <a:buFont typeface="Arial" panose="020B0604020202020204" pitchFamily="34" charset="0"/>
              <a:buChar char="•"/>
            </a:pPr>
            <a:r>
              <a:rPr lang="en-US" sz="2400" dirty="0" smtClean="0"/>
              <a:t>3.9 GHz system functionality</a:t>
            </a:r>
          </a:p>
          <a:p>
            <a:pPr marL="342900" indent="-342900">
              <a:buFont typeface="Arial" panose="020B0604020202020204" pitchFamily="34" charset="0"/>
              <a:buChar char="•"/>
            </a:pPr>
            <a:r>
              <a:rPr lang="en-US" sz="2400" dirty="0" smtClean="0"/>
              <a:t>Requirements (Elvin)</a:t>
            </a:r>
          </a:p>
          <a:p>
            <a:pPr marL="342900" indent="-342900">
              <a:buFont typeface="Arial" panose="020B0604020202020204" pitchFamily="34" charset="0"/>
              <a:buChar char="•"/>
            </a:pPr>
            <a:r>
              <a:rPr lang="en-US" sz="2400" dirty="0" smtClean="0"/>
              <a:t>Cavity design</a:t>
            </a:r>
            <a:endParaRPr lang="en-US" sz="2200" dirty="0" smtClean="0"/>
          </a:p>
          <a:p>
            <a:pPr marL="342900" indent="-342900">
              <a:buFont typeface="Arial" panose="020B0604020202020204" pitchFamily="34" charset="0"/>
              <a:buChar char="•"/>
            </a:pPr>
            <a:r>
              <a:rPr lang="en-US" sz="2400" dirty="0" smtClean="0"/>
              <a:t>HOM heating issues and cables</a:t>
            </a:r>
          </a:p>
          <a:p>
            <a:pPr marL="342900" indent="-342900">
              <a:buFont typeface="Arial" panose="020B0604020202020204" pitchFamily="34" charset="0"/>
              <a:buChar char="•"/>
            </a:pPr>
            <a:r>
              <a:rPr lang="en-US" sz="2400" dirty="0" err="1" smtClean="0"/>
              <a:t>Wakefields</a:t>
            </a:r>
            <a:endParaRPr lang="en-US" sz="2200" dirty="0" smtClean="0"/>
          </a:p>
          <a:p>
            <a:pPr marL="342900" indent="-342900">
              <a:buFont typeface="Arial" panose="020B0604020202020204" pitchFamily="34" charset="0"/>
              <a:buChar char="•"/>
            </a:pPr>
            <a:r>
              <a:rPr lang="en-US" sz="2400" dirty="0"/>
              <a:t>Coupler design</a:t>
            </a:r>
          </a:p>
          <a:p>
            <a:pPr marL="342900" indent="-342900">
              <a:buFont typeface="Arial" panose="020B0604020202020204" pitchFamily="34" charset="0"/>
              <a:buChar char="•"/>
            </a:pPr>
            <a:r>
              <a:rPr lang="en-US" sz="2400" dirty="0" smtClean="0"/>
              <a:t>BPM; Gat Valve; HOM absorber</a:t>
            </a:r>
          </a:p>
          <a:p>
            <a:pPr marL="342900" indent="-342900">
              <a:buFont typeface="Arial" panose="020B0604020202020204" pitchFamily="34" charset="0"/>
              <a:buChar char="•"/>
            </a:pPr>
            <a:r>
              <a:rPr lang="en-US" sz="2400" dirty="0" smtClean="0"/>
              <a:t>Conclusion</a:t>
            </a:r>
            <a:endParaRPr lang="en-US" sz="2400" dirty="0"/>
          </a:p>
          <a:p>
            <a:endParaRPr lang="en-US" dirty="0" smtClean="0"/>
          </a:p>
          <a:p>
            <a:endParaRPr lang="en-US" dirty="0"/>
          </a:p>
        </p:txBody>
      </p:sp>
    </p:spTree>
    <p:extLst>
      <p:ext uri="{BB962C8B-B14F-4D97-AF65-F5344CB8AC3E}">
        <p14:creationId xmlns:p14="http://schemas.microsoft.com/office/powerpoint/2010/main" val="3242507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r>
              <a:rPr lang="en-US" dirty="0" smtClean="0"/>
              <a:t>Modification of HOM coupler</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Content Placeholder 4"/>
          <p:cNvSpPr>
            <a:spLocks noGrp="1"/>
          </p:cNvSpPr>
          <p:nvPr>
            <p:ph sz="quarter" idx="14"/>
          </p:nvPr>
        </p:nvSpPr>
        <p:spPr>
          <a:xfrm>
            <a:off x="304800" y="1371600"/>
            <a:ext cx="8108950" cy="4648200"/>
          </a:xfrm>
        </p:spPr>
        <p:txBody>
          <a:bodyPr>
            <a:normAutofit/>
          </a:bodyPr>
          <a:lstStyle/>
          <a:p>
            <a:pPr marL="342900" indent="-342900">
              <a:buFont typeface="Arial" panose="020B0604020202020204" pitchFamily="34" charset="0"/>
              <a:buChar char="•"/>
            </a:pPr>
            <a:r>
              <a:rPr lang="en-US" sz="2400" b="1" dirty="0" smtClean="0">
                <a:solidFill>
                  <a:srgbClr val="0033CC"/>
                </a:solidFill>
                <a:latin typeface="Calibri" panose="020F0502020204030204" pitchFamily="34" charset="0"/>
              </a:rPr>
              <a:t>Reduce penetration of antenna inside HOM to reduce heating  </a:t>
            </a:r>
            <a:r>
              <a:rPr lang="en-US" sz="2400" b="1" dirty="0" smtClean="0">
                <a:solidFill>
                  <a:srgbClr val="0033CC"/>
                </a:solidFill>
                <a:latin typeface="Calibri" panose="020F0502020204030204" pitchFamily="34" charset="0"/>
                <a:sym typeface="Wingdings" panose="05000000000000000000" pitchFamily="2" charset="2"/>
              </a:rPr>
              <a:t> F-part modification</a:t>
            </a:r>
          </a:p>
          <a:p>
            <a:pPr marL="342900" indent="-342900">
              <a:buFont typeface="Arial" panose="020B0604020202020204" pitchFamily="34" charset="0"/>
              <a:buChar char="•"/>
            </a:pPr>
            <a:endParaRPr lang="en-US" sz="2400" b="1" dirty="0">
              <a:solidFill>
                <a:srgbClr val="0033CC"/>
              </a:solidFill>
              <a:latin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b="1" dirty="0" smtClean="0">
                <a:solidFill>
                  <a:srgbClr val="0033CC"/>
                </a:solidFill>
                <a:latin typeface="Calibri" panose="020F0502020204030204" pitchFamily="34" charset="0"/>
                <a:sym typeface="Wingdings" panose="05000000000000000000" pitchFamily="2" charset="2"/>
              </a:rPr>
              <a:t>Increase wall thickness on the top of HOM can to prevent cracks and vacuum leak </a:t>
            </a:r>
          </a:p>
          <a:p>
            <a:pPr marL="342900" indent="-342900">
              <a:buFont typeface="Arial" panose="020B0604020202020204" pitchFamily="34" charset="0"/>
              <a:buChar char="•"/>
            </a:pPr>
            <a:endParaRPr lang="en-US" sz="2400" b="1" dirty="0">
              <a:solidFill>
                <a:srgbClr val="0033CC"/>
              </a:solidFill>
              <a:latin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b="1" dirty="0" smtClean="0">
                <a:solidFill>
                  <a:srgbClr val="0033CC"/>
                </a:solidFill>
                <a:latin typeface="Calibri" panose="020F0502020204030204" pitchFamily="34" charset="0"/>
                <a:sym typeface="Wingdings" panose="05000000000000000000" pitchFamily="2" charset="2"/>
              </a:rPr>
              <a:t>To modify length of HOM </a:t>
            </a:r>
            <a:r>
              <a:rPr lang="en-US" sz="2400" b="1" dirty="0" err="1" smtClean="0">
                <a:solidFill>
                  <a:srgbClr val="0033CC"/>
                </a:solidFill>
                <a:latin typeface="Calibri" panose="020F0502020204030204" pitchFamily="34" charset="0"/>
                <a:sym typeface="Wingdings" panose="05000000000000000000" pitchFamily="2" charset="2"/>
              </a:rPr>
              <a:t>feedthrough</a:t>
            </a:r>
            <a:endParaRPr lang="en-US" sz="2400" b="1" dirty="0">
              <a:solidFill>
                <a:srgbClr val="0033CC"/>
              </a:solidFill>
              <a:latin typeface="Calibri" panose="020F0502020204030204" pitchFamily="34" charset="0"/>
              <a:sym typeface="Wingdings" panose="05000000000000000000" pitchFamily="2" charset="2"/>
            </a:endParaRPr>
          </a:p>
          <a:p>
            <a:r>
              <a:rPr lang="en-US" sz="2400" b="1" dirty="0">
                <a:solidFill>
                  <a:srgbClr val="0033CC"/>
                </a:solidFill>
                <a:latin typeface="Calibri" panose="020F0502020204030204" pitchFamily="34" charset="0"/>
                <a:sym typeface="Wingdings" panose="05000000000000000000" pitchFamily="2" charset="2"/>
              </a:rPr>
              <a:t>	</a:t>
            </a:r>
            <a:r>
              <a:rPr lang="en-US" sz="2400" b="1" dirty="0" smtClean="0">
                <a:solidFill>
                  <a:srgbClr val="0033CC"/>
                </a:solidFill>
                <a:latin typeface="Calibri" panose="020F0502020204030204" pitchFamily="34" charset="0"/>
                <a:sym typeface="Wingdings" panose="05000000000000000000" pitchFamily="2" charset="2"/>
              </a:rPr>
              <a:t>(choice of </a:t>
            </a:r>
            <a:r>
              <a:rPr lang="en-US" sz="2400" b="1" dirty="0" err="1" smtClean="0">
                <a:solidFill>
                  <a:srgbClr val="0033CC"/>
                </a:solidFill>
                <a:latin typeface="Calibri" panose="020F0502020204030204" pitchFamily="34" charset="0"/>
                <a:sym typeface="Wingdings" panose="05000000000000000000" pitchFamily="2" charset="2"/>
              </a:rPr>
              <a:t>feedthrough</a:t>
            </a:r>
            <a:r>
              <a:rPr lang="en-US" sz="2400" b="1" dirty="0" smtClean="0">
                <a:solidFill>
                  <a:srgbClr val="0033CC"/>
                </a:solidFill>
                <a:latin typeface="Calibri" panose="020F0502020204030204" pitchFamily="34" charset="0"/>
                <a:sym typeface="Wingdings" panose="05000000000000000000" pitchFamily="2" charset="2"/>
              </a:rPr>
              <a:t> design: </a:t>
            </a:r>
            <a:r>
              <a:rPr lang="en-US" sz="2400" b="1" dirty="0" err="1" smtClean="0">
                <a:solidFill>
                  <a:srgbClr val="0033CC"/>
                </a:solidFill>
                <a:latin typeface="Calibri" panose="020F0502020204030204" pitchFamily="34" charset="0"/>
                <a:sym typeface="Wingdings" panose="05000000000000000000" pitchFamily="2" charset="2"/>
              </a:rPr>
              <a:t>Fermilab</a:t>
            </a:r>
            <a:r>
              <a:rPr lang="en-US" sz="2400" b="1" dirty="0" smtClean="0">
                <a:solidFill>
                  <a:srgbClr val="0033CC"/>
                </a:solidFill>
                <a:latin typeface="Calibri" panose="020F0502020204030204" pitchFamily="34" charset="0"/>
                <a:sym typeface="Wingdings" panose="05000000000000000000" pitchFamily="2" charset="2"/>
              </a:rPr>
              <a:t> vs. XFEL)</a:t>
            </a:r>
            <a:endParaRPr lang="en-US" sz="2400" b="1" dirty="0">
              <a:solidFill>
                <a:srgbClr val="0033CC"/>
              </a:solidFill>
              <a:latin typeface="Calibri" panose="020F0502020204030204" pitchFamily="34" charset="0"/>
            </a:endParaRPr>
          </a:p>
        </p:txBody>
      </p:sp>
    </p:spTree>
    <p:extLst>
      <p:ext uri="{BB962C8B-B14F-4D97-AF65-F5344CB8AC3E}">
        <p14:creationId xmlns:p14="http://schemas.microsoft.com/office/powerpoint/2010/main" val="2310518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3328" y="304800"/>
            <a:ext cx="863267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HOM F-part modification </a:t>
            </a:r>
            <a:r>
              <a:rPr lang="en-US" sz="2800" b="1" dirty="0" smtClean="0">
                <a:latin typeface="Times New Roman" panose="02020603050405020304" pitchFamily="18" charset="0"/>
                <a:cs typeface="Times New Roman" panose="02020603050405020304" pitchFamily="18" charset="0"/>
              </a:rPr>
              <a:t>to </a:t>
            </a:r>
            <a:r>
              <a:rPr lang="en-US" sz="2800" b="1" dirty="0">
                <a:latin typeface="Times New Roman" panose="02020603050405020304" pitchFamily="18" charset="0"/>
                <a:cs typeface="Times New Roman" panose="02020603050405020304" pitchFamily="18" charset="0"/>
              </a:rPr>
              <a:t>reduce </a:t>
            </a:r>
            <a:r>
              <a:rPr lang="en-US" sz="2800" b="1" dirty="0" smtClean="0">
                <a:latin typeface="Times New Roman" panose="02020603050405020304" pitchFamily="18" charset="0"/>
                <a:cs typeface="Times New Roman" panose="02020603050405020304" pitchFamily="18" charset="0"/>
              </a:rPr>
              <a:t>antenna heating</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56227" y="1932198"/>
            <a:ext cx="2465997" cy="2765014"/>
          </a:xfrm>
          <a:prstGeom prst="rect">
            <a:avLst/>
          </a:prstGeom>
        </p:spPr>
      </p:pic>
      <p:pic>
        <p:nvPicPr>
          <p:cNvPr id="5" name="Picture 4"/>
          <p:cNvPicPr>
            <a:picLocks noChangeAspect="1"/>
          </p:cNvPicPr>
          <p:nvPr/>
        </p:nvPicPr>
        <p:blipFill>
          <a:blip r:embed="rId4"/>
          <a:stretch>
            <a:fillRect/>
          </a:stretch>
        </p:blipFill>
        <p:spPr>
          <a:xfrm>
            <a:off x="6286500" y="1905903"/>
            <a:ext cx="2476500" cy="2791309"/>
          </a:xfrm>
          <a:prstGeom prst="rect">
            <a:avLst/>
          </a:prstGeom>
        </p:spPr>
      </p:pic>
      <p:pic>
        <p:nvPicPr>
          <p:cNvPr id="11" name="Picture 10"/>
          <p:cNvPicPr>
            <a:picLocks noChangeAspect="1"/>
          </p:cNvPicPr>
          <p:nvPr/>
        </p:nvPicPr>
        <p:blipFill>
          <a:blip r:embed="rId5"/>
          <a:stretch>
            <a:fillRect/>
          </a:stretch>
        </p:blipFill>
        <p:spPr>
          <a:xfrm rot="5400000">
            <a:off x="-358907" y="2396792"/>
            <a:ext cx="3062602" cy="1728080"/>
          </a:xfrm>
          <a:prstGeom prst="rect">
            <a:avLst/>
          </a:prstGeom>
        </p:spPr>
      </p:pic>
      <p:sp>
        <p:nvSpPr>
          <p:cNvPr id="12" name="TextBox 11"/>
          <p:cNvSpPr txBox="1"/>
          <p:nvPr/>
        </p:nvSpPr>
        <p:spPr>
          <a:xfrm>
            <a:off x="2991959" y="4327880"/>
            <a:ext cx="133882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G = 3.2e8 </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4743165" y="1732431"/>
            <a:ext cx="1463177" cy="2926354"/>
          </a:xfrm>
          <a:prstGeom prst="rect">
            <a:avLst/>
          </a:prstGeom>
        </p:spPr>
      </p:pic>
      <p:sp>
        <p:nvSpPr>
          <p:cNvPr id="13" name="TextBox 12"/>
          <p:cNvSpPr txBox="1"/>
          <p:nvPr/>
        </p:nvSpPr>
        <p:spPr>
          <a:xfrm>
            <a:off x="7362814" y="4327880"/>
            <a:ext cx="145424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G = 1.74e9 </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53327" y="5082929"/>
            <a:ext cx="8900905" cy="1387559"/>
          </a:xfrm>
          <a:prstGeom prst="rect">
            <a:avLst/>
          </a:prstGeom>
          <a:noFill/>
        </p:spPr>
        <p:txBody>
          <a:bodyPr wrap="square" rtlCol="0">
            <a:spAutoFit/>
          </a:bodyPr>
          <a:lstStyle/>
          <a:p>
            <a:pPr marL="233363" lvl="1" indent="-233363">
              <a:spcAft>
                <a:spcPts val="500"/>
              </a:spcAft>
              <a:buFont typeface="Arial" panose="020B0604020202020204" pitchFamily="34" charset="0"/>
              <a:buChar char="•"/>
            </a:pPr>
            <a:r>
              <a:rPr lang="en-US" sz="2000" b="1" dirty="0">
                <a:latin typeface="Calibri" panose="020F0502020204030204" pitchFamily="34" charset="0"/>
                <a:cs typeface="Times New Roman" panose="02020603050405020304" pitchFamily="18" charset="0"/>
              </a:rPr>
              <a:t>Current design HOM antenna quenches at </a:t>
            </a:r>
            <a:r>
              <a:rPr lang="en-US" sz="2000" b="1" dirty="0" smtClean="0">
                <a:latin typeface="Calibri" panose="020F0502020204030204" pitchFamily="34" charset="0"/>
                <a:cs typeface="Times New Roman" panose="02020603050405020304" pitchFamily="18" charset="0"/>
              </a:rPr>
              <a:t>~20 </a:t>
            </a:r>
            <a:r>
              <a:rPr lang="en-US" sz="2000" b="1" dirty="0">
                <a:latin typeface="Calibri" panose="020F0502020204030204" pitchFamily="34" charset="0"/>
                <a:cs typeface="Times New Roman" panose="02020603050405020304" pitchFamily="18" charset="0"/>
              </a:rPr>
              <a:t>MV/m in </a:t>
            </a:r>
            <a:r>
              <a:rPr lang="en-US" sz="2000" b="1" dirty="0" smtClean="0">
                <a:latin typeface="Calibri" panose="020F0502020204030204" pitchFamily="34" charset="0"/>
                <a:cs typeface="Times New Roman" panose="02020603050405020304" pitchFamily="18" charset="0"/>
              </a:rPr>
              <a:t>VTS. Expected that </a:t>
            </a:r>
            <a:r>
              <a:rPr lang="en-US" sz="2000" b="1" dirty="0">
                <a:latin typeface="Calibri" panose="020F0502020204030204" pitchFamily="34" charset="0"/>
                <a:cs typeface="Times New Roman" panose="02020603050405020304" pitchFamily="18" charset="0"/>
              </a:rPr>
              <a:t>quench </a:t>
            </a:r>
            <a:r>
              <a:rPr lang="en-US" sz="2000" b="1" dirty="0" smtClean="0">
                <a:latin typeface="Calibri" panose="020F0502020204030204" pitchFamily="34" charset="0"/>
                <a:cs typeface="Times New Roman" panose="02020603050405020304" pitchFamily="18" charset="0"/>
              </a:rPr>
              <a:t>limit will even lower in </a:t>
            </a:r>
            <a:r>
              <a:rPr lang="en-US" sz="2000" b="1" dirty="0">
                <a:latin typeface="Calibri" panose="020F0502020204030204" pitchFamily="34" charset="0"/>
                <a:cs typeface="Times New Roman" panose="02020603050405020304" pitchFamily="18" charset="0"/>
              </a:rPr>
              <a:t>CW regime at </a:t>
            </a:r>
            <a:r>
              <a:rPr lang="en-US" sz="2000" b="1" dirty="0" smtClean="0">
                <a:latin typeface="Calibri" panose="020F0502020204030204" pitchFamily="34" charset="0"/>
                <a:cs typeface="Times New Roman" panose="02020603050405020304" pitchFamily="18" charset="0"/>
              </a:rPr>
              <a:t>HTS and CM.</a:t>
            </a:r>
            <a:endParaRPr lang="en-US" sz="2000" b="1" dirty="0" smtClean="0">
              <a:solidFill>
                <a:srgbClr val="002060"/>
              </a:solidFill>
              <a:latin typeface="Calibri" panose="020F0502020204030204" pitchFamily="34" charset="0"/>
              <a:cs typeface="Times New Roman" panose="02020603050405020304" pitchFamily="18" charset="0"/>
            </a:endParaRPr>
          </a:p>
          <a:p>
            <a:pPr marL="233363" lvl="0" indent="-233363">
              <a:spcAft>
                <a:spcPts val="500"/>
              </a:spcAft>
              <a:buFont typeface="Arial" panose="020B0604020202020204" pitchFamily="34" charset="0"/>
              <a:buChar char="•"/>
            </a:pPr>
            <a:r>
              <a:rPr lang="en-US" sz="2000" b="1" dirty="0" smtClean="0">
                <a:solidFill>
                  <a:srgbClr val="002060"/>
                </a:solidFill>
                <a:latin typeface="Calibri" panose="020F0502020204030204" pitchFamily="34" charset="0"/>
                <a:cs typeface="Times New Roman" panose="02020603050405020304" pitchFamily="18" charset="0"/>
              </a:rPr>
              <a:t>RF power dissipation on HOM antenna reduced by factor of 5.4 after modification</a:t>
            </a:r>
            <a:endParaRPr lang="en-US" sz="2000" b="1" dirty="0">
              <a:solidFill>
                <a:srgbClr val="002060"/>
              </a:solidFill>
              <a:latin typeface="Calibri" panose="020F0502020204030204" pitchFamily="34" charset="0"/>
              <a:cs typeface="Times New Roman" panose="02020603050405020304" pitchFamily="18" charset="0"/>
            </a:endParaRPr>
          </a:p>
        </p:txBody>
      </p:sp>
      <p:sp>
        <p:nvSpPr>
          <p:cNvPr id="15" name="TextBox 14"/>
          <p:cNvSpPr txBox="1"/>
          <p:nvPr/>
        </p:nvSpPr>
        <p:spPr>
          <a:xfrm>
            <a:off x="7022379" y="4756804"/>
            <a:ext cx="1967633" cy="307777"/>
          </a:xfrm>
          <a:prstGeom prst="rect">
            <a:avLst/>
          </a:prstGeom>
          <a:noFill/>
        </p:spPr>
        <p:txBody>
          <a:bodyPr wrap="square" rtlCol="0">
            <a:spAutoFit/>
          </a:bodyPr>
          <a:lstStyle/>
          <a:p>
            <a:pPr marL="0" lvl="1"/>
            <a:r>
              <a:rPr lang="en-US" sz="1400" dirty="0" smtClean="0">
                <a:solidFill>
                  <a:srgbClr val="0066FF"/>
                </a:solidFill>
                <a:latin typeface="Times New Roman" panose="02020603050405020304" pitchFamily="18" charset="0"/>
                <a:cs typeface="Times New Roman" panose="02020603050405020304" pitchFamily="18" charset="0"/>
              </a:rPr>
              <a:t>A. </a:t>
            </a:r>
            <a:r>
              <a:rPr lang="en-US" sz="1400" dirty="0" err="1" smtClean="0">
                <a:solidFill>
                  <a:srgbClr val="0066FF"/>
                </a:solidFill>
                <a:latin typeface="Times New Roman" panose="02020603050405020304" pitchFamily="18" charset="0"/>
                <a:cs typeface="Times New Roman" panose="02020603050405020304" pitchFamily="18" charset="0"/>
              </a:rPr>
              <a:t>Lunin</a:t>
            </a:r>
            <a:r>
              <a:rPr lang="en-US" sz="1400" dirty="0" smtClean="0">
                <a:solidFill>
                  <a:srgbClr val="0066FF"/>
                </a:solidFill>
                <a:latin typeface="Times New Roman" panose="02020603050405020304" pitchFamily="18" charset="0"/>
                <a:cs typeface="Times New Roman" panose="02020603050405020304" pitchFamily="18" charset="0"/>
              </a:rPr>
              <a:t>/</a:t>
            </a:r>
            <a:r>
              <a:rPr lang="en-US" sz="1400" dirty="0" err="1" smtClean="0">
                <a:solidFill>
                  <a:srgbClr val="0066FF"/>
                </a:solidFill>
                <a:latin typeface="Times New Roman" panose="02020603050405020304" pitchFamily="18" charset="0"/>
                <a:cs typeface="Times New Roman" panose="02020603050405020304" pitchFamily="18" charset="0"/>
              </a:rPr>
              <a:t>khabiboulline</a:t>
            </a:r>
            <a:endParaRPr lang="en-US" sz="1400" dirty="0">
              <a:solidFill>
                <a:srgbClr val="0066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553984" y="1219200"/>
            <a:ext cx="7598444" cy="400110"/>
          </a:xfrm>
          <a:prstGeom prst="rect">
            <a:avLst/>
          </a:prstGeom>
        </p:spPr>
        <p:txBody>
          <a:bodyPr wrap="square">
            <a:spAutoFit/>
          </a:bodyPr>
          <a:lstStyle/>
          <a:p>
            <a:r>
              <a:rPr lang="en-US" sz="2000" dirty="0">
                <a:solidFill>
                  <a:srgbClr val="0000FF"/>
                </a:solidFill>
                <a:latin typeface="Times New Roman" panose="02020603050405020304" pitchFamily="18" charset="0"/>
                <a:cs typeface="Times New Roman" panose="02020603050405020304" pitchFamily="18" charset="0"/>
              </a:rPr>
              <a:t>Reduce penetration to beam pipe. Increase length of </a:t>
            </a:r>
            <a:r>
              <a:rPr lang="en-US" sz="2000" dirty="0" smtClean="0">
                <a:solidFill>
                  <a:srgbClr val="0000FF"/>
                </a:solidFill>
                <a:latin typeface="Times New Roman" panose="02020603050405020304" pitchFamily="18" charset="0"/>
                <a:cs typeface="Times New Roman" panose="02020603050405020304" pitchFamily="18" charset="0"/>
              </a:rPr>
              <a:t>bump in F-part</a:t>
            </a:r>
            <a:endParaRPr lang="en-US" sz="2000" dirty="0">
              <a:solidFill>
                <a:srgbClr val="0000FF"/>
              </a:solidFill>
            </a:endParaRPr>
          </a:p>
        </p:txBody>
      </p:sp>
      <p:sp>
        <p:nvSpPr>
          <p:cNvPr id="16" name="Rectangle 15"/>
          <p:cNvSpPr/>
          <p:nvPr/>
        </p:nvSpPr>
        <p:spPr>
          <a:xfrm>
            <a:off x="221053" y="1689868"/>
            <a:ext cx="4289295" cy="3066936"/>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27877" y="1682413"/>
            <a:ext cx="4289295" cy="3066936"/>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812422" y="1682413"/>
            <a:ext cx="1697901" cy="369332"/>
          </a:xfrm>
          <a:prstGeom prst="rect">
            <a:avLst/>
          </a:prstGeom>
          <a:noFill/>
        </p:spPr>
        <p:txBody>
          <a:bodyPr wrap="none" rtlCol="0">
            <a:spAutoFit/>
          </a:bodyPr>
          <a:lstStyle/>
          <a:p>
            <a:r>
              <a:rPr lang="en-US" dirty="0" smtClean="0"/>
              <a:t>Current design</a:t>
            </a:r>
            <a:endParaRPr lang="en-US" dirty="0"/>
          </a:p>
        </p:txBody>
      </p:sp>
      <p:sp>
        <p:nvSpPr>
          <p:cNvPr id="19" name="TextBox 18"/>
          <p:cNvSpPr txBox="1"/>
          <p:nvPr/>
        </p:nvSpPr>
        <p:spPr>
          <a:xfrm>
            <a:off x="6993804" y="1721237"/>
            <a:ext cx="1800493" cy="369332"/>
          </a:xfrm>
          <a:prstGeom prst="rect">
            <a:avLst/>
          </a:prstGeom>
          <a:noFill/>
        </p:spPr>
        <p:txBody>
          <a:bodyPr wrap="none" rtlCol="0">
            <a:spAutoFit/>
          </a:bodyPr>
          <a:lstStyle/>
          <a:p>
            <a:r>
              <a:rPr lang="en-US" dirty="0"/>
              <a:t>M</a:t>
            </a:r>
            <a:r>
              <a:rPr lang="en-US" dirty="0" smtClean="0"/>
              <a:t>odified design</a:t>
            </a:r>
            <a:endParaRPr lang="en-US" dirty="0"/>
          </a:p>
        </p:txBody>
      </p:sp>
      <p:sp>
        <p:nvSpPr>
          <p:cNvPr id="2" name="Footer Placeholder 1"/>
          <p:cNvSpPr>
            <a:spLocks noGrp="1"/>
          </p:cNvSpPr>
          <p:nvPr>
            <p:ph type="ftr" sz="quarter" idx="13"/>
          </p:nvPr>
        </p:nvSpPr>
        <p:spPr/>
        <p:txBody>
          <a:bodyPr/>
          <a:lstStyle/>
          <a:p>
            <a:r>
              <a:rPr lang="en-US" smtClean="0"/>
              <a:t>N.Solyak </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21</a:t>
            </a:fld>
            <a:endParaRPr lang="en-US" dirty="0"/>
          </a:p>
        </p:txBody>
      </p:sp>
    </p:spTree>
    <p:extLst>
      <p:ext uri="{BB962C8B-B14F-4D97-AF65-F5344CB8AC3E}">
        <p14:creationId xmlns:p14="http://schemas.microsoft.com/office/powerpoint/2010/main" val="2387853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629400"/>
            <a:ext cx="457200" cy="212725"/>
          </a:xfrm>
          <a:prstGeom prst="rect">
            <a:avLst/>
          </a:prstGeom>
        </p:spPr>
        <p:txBody>
          <a:bodyPr/>
          <a:lstStyle/>
          <a:p>
            <a:fld id="{32F8032F-39BC-450B-A91D-DC6CC0D56DEA}" type="slidenum">
              <a:rPr lang="en-US" smtClean="0">
                <a:latin typeface="Times New Roman" panose="02020603050405020304" pitchFamily="18" charset="0"/>
                <a:cs typeface="Times New Roman" panose="02020603050405020304" pitchFamily="18" charset="0"/>
              </a:rPr>
              <a:t>22</a:t>
            </a:fld>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90744" y="304800"/>
            <a:ext cx="853717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HOM can thickness increase from 1.0 mm to 1.3 mm</a:t>
            </a:r>
            <a:r>
              <a:rPr lang="en-US" sz="20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a:stretch>
            <a:fillRect/>
          </a:stretch>
        </p:blipFill>
        <p:spPr>
          <a:xfrm>
            <a:off x="3810000" y="1828800"/>
            <a:ext cx="4495800" cy="3852878"/>
          </a:xfrm>
          <a:prstGeom prst="rect">
            <a:avLst/>
          </a:prstGeom>
        </p:spPr>
      </p:pic>
      <p:pic>
        <p:nvPicPr>
          <p:cNvPr id="5" name="Picture 4"/>
          <p:cNvPicPr>
            <a:picLocks noChangeAspect="1"/>
          </p:cNvPicPr>
          <p:nvPr/>
        </p:nvPicPr>
        <p:blipFill>
          <a:blip r:embed="rId4"/>
          <a:stretch>
            <a:fillRect/>
          </a:stretch>
        </p:blipFill>
        <p:spPr>
          <a:xfrm>
            <a:off x="1291836" y="2209800"/>
            <a:ext cx="1469877" cy="3276600"/>
          </a:xfrm>
          <a:prstGeom prst="rect">
            <a:avLst/>
          </a:prstGeom>
        </p:spPr>
      </p:pic>
      <p:sp>
        <p:nvSpPr>
          <p:cNvPr id="11" name="TextBox 10"/>
          <p:cNvSpPr txBox="1"/>
          <p:nvPr/>
        </p:nvSpPr>
        <p:spPr>
          <a:xfrm>
            <a:off x="192182" y="1066800"/>
            <a:ext cx="8692342" cy="1015663"/>
          </a:xfrm>
          <a:prstGeom prst="rect">
            <a:avLst/>
          </a:prstGeom>
          <a:noFill/>
        </p:spPr>
        <p:txBody>
          <a:bodyPr wrap="square" rtlCol="0">
            <a:spAutoFit/>
          </a:bodyPr>
          <a:lstStyle/>
          <a:p>
            <a:pPr lvl="1"/>
            <a:r>
              <a:rPr lang="en-US" sz="2000" b="1" dirty="0" smtClean="0">
                <a:solidFill>
                  <a:srgbClr val="0000FF"/>
                </a:solidFill>
                <a:latin typeface="Times New Roman" panose="02020603050405020304" pitchFamily="18" charset="0"/>
                <a:cs typeface="Times New Roman" panose="02020603050405020304" pitchFamily="18" charset="0"/>
              </a:rPr>
              <a:t>Thickness of  hat is a concern. Was broken when h=1mm.</a:t>
            </a:r>
          </a:p>
          <a:p>
            <a:pPr lvl="1"/>
            <a:r>
              <a:rPr lang="en-US" sz="2000" b="1" dirty="0" smtClean="0">
                <a:solidFill>
                  <a:srgbClr val="0000FF"/>
                </a:solidFill>
                <a:latin typeface="Times New Roman" panose="02020603050405020304" pitchFamily="18" charset="0"/>
                <a:cs typeface="Times New Roman" panose="02020603050405020304" pitchFamily="18" charset="0"/>
              </a:rPr>
              <a:t>XFEL design already has thickness of 1.15 mm </a:t>
            </a:r>
            <a:r>
              <a:rPr lang="en-US" sz="20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one prototype cavity has a leak</a:t>
            </a:r>
            <a:r>
              <a:rPr lang="en-US" sz="2000" b="1" dirty="0" smtClean="0">
                <a:solidFill>
                  <a:srgbClr val="0000FF"/>
                </a:solidFill>
                <a:latin typeface="Times New Roman" panose="02020603050405020304" pitchFamily="18" charset="0"/>
                <a:cs typeface="Times New Roman" panose="02020603050405020304" pitchFamily="18" charset="0"/>
              </a:rPr>
              <a:t>. Proposal to have 1.3mm.</a:t>
            </a:r>
          </a:p>
        </p:txBody>
      </p:sp>
      <p:sp>
        <p:nvSpPr>
          <p:cNvPr id="2" name="Footer Placeholder 1"/>
          <p:cNvSpPr>
            <a:spLocks noGrp="1"/>
          </p:cNvSpPr>
          <p:nvPr>
            <p:ph type="ftr" sz="quarter" idx="13"/>
          </p:nvPr>
        </p:nvSpPr>
        <p:spPr/>
        <p:txBody>
          <a:bodyPr/>
          <a:lstStyle/>
          <a:p>
            <a:r>
              <a:rPr lang="en-US" smtClean="0"/>
              <a:t>N.Solyak </a:t>
            </a:r>
            <a:endParaRPr lang="en-US" dirty="0"/>
          </a:p>
        </p:txBody>
      </p:sp>
      <p:cxnSp>
        <p:nvCxnSpPr>
          <p:cNvPr id="7" name="Straight Arrow Connector 6"/>
          <p:cNvCxnSpPr/>
          <p:nvPr/>
        </p:nvCxnSpPr>
        <p:spPr>
          <a:xfrm>
            <a:off x="1676400" y="289560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295525" y="2895600"/>
            <a:ext cx="4661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24100" y="2526268"/>
            <a:ext cx="962123" cy="369332"/>
          </a:xfrm>
          <a:prstGeom prst="rect">
            <a:avLst/>
          </a:prstGeom>
          <a:noFill/>
        </p:spPr>
        <p:txBody>
          <a:bodyPr wrap="none" rtlCol="0">
            <a:spAutoFit/>
          </a:bodyPr>
          <a:lstStyle/>
          <a:p>
            <a:r>
              <a:rPr lang="en-US" dirty="0" smtClean="0">
                <a:latin typeface="Calibri" panose="020F0502020204030204" pitchFamily="34" charset="0"/>
              </a:rPr>
              <a:t>1.15mm</a:t>
            </a:r>
            <a:endParaRPr lang="en-US" dirty="0">
              <a:latin typeface="Calibri" panose="020F0502020204030204" pitchFamily="34" charset="0"/>
            </a:endParaRPr>
          </a:p>
        </p:txBody>
      </p:sp>
    </p:spTree>
    <p:extLst>
      <p:ext uri="{BB962C8B-B14F-4D97-AF65-F5344CB8AC3E}">
        <p14:creationId xmlns:p14="http://schemas.microsoft.com/office/powerpoint/2010/main" val="2931147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381000"/>
            <a:ext cx="8492442" cy="4614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fld id="{5BD36294-2849-48A8-8531-5354CF3095D2}" type="slidenum">
              <a:rPr lang="en-US" smtClean="0"/>
              <a:pPr/>
              <a:t>23</a:t>
            </a:fld>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pic>
        <p:nvPicPr>
          <p:cNvPr id="7" name="Picture 6"/>
          <p:cNvPicPr>
            <a:picLocks noChangeAspect="1"/>
          </p:cNvPicPr>
          <p:nvPr/>
        </p:nvPicPr>
        <p:blipFill>
          <a:blip r:embed="rId3"/>
          <a:stretch>
            <a:fillRect/>
          </a:stretch>
        </p:blipFill>
        <p:spPr>
          <a:xfrm>
            <a:off x="5988874" y="2332565"/>
            <a:ext cx="2358284" cy="1981068"/>
          </a:xfrm>
          <a:prstGeom prst="rect">
            <a:avLst/>
          </a:prstGeom>
        </p:spPr>
      </p:pic>
      <p:pic>
        <p:nvPicPr>
          <p:cNvPr id="8" name="Picture 7"/>
          <p:cNvPicPr>
            <a:picLocks noChangeAspect="1"/>
          </p:cNvPicPr>
          <p:nvPr/>
        </p:nvPicPr>
        <p:blipFill>
          <a:blip r:embed="rId4"/>
          <a:stretch>
            <a:fillRect/>
          </a:stretch>
        </p:blipFill>
        <p:spPr>
          <a:xfrm>
            <a:off x="5971188" y="4342670"/>
            <a:ext cx="2403288" cy="1870726"/>
          </a:xfrm>
          <a:prstGeom prst="rect">
            <a:avLst/>
          </a:prstGeom>
        </p:spPr>
      </p:pic>
      <p:sp>
        <p:nvSpPr>
          <p:cNvPr id="9" name="TextBox 8"/>
          <p:cNvSpPr txBox="1"/>
          <p:nvPr/>
        </p:nvSpPr>
        <p:spPr>
          <a:xfrm>
            <a:off x="279810" y="5088582"/>
            <a:ext cx="5399501" cy="823302"/>
          </a:xfrm>
          <a:prstGeom prst="rect">
            <a:avLst/>
          </a:prstGeom>
          <a:noFill/>
        </p:spPr>
        <p:txBody>
          <a:bodyPr wrap="square" rtlCol="0">
            <a:spAutoFit/>
          </a:bodyPr>
          <a:lstStyle/>
          <a:p>
            <a:pPr algn="ctr">
              <a:lnSpc>
                <a:spcPts val="1900"/>
              </a:lnSpc>
            </a:pPr>
            <a:r>
              <a:rPr lang="en-US" dirty="0" smtClean="0">
                <a:solidFill>
                  <a:srgbClr val="0033CC"/>
                </a:solidFill>
                <a:latin typeface="Calibri" panose="020F0502020204030204" pitchFamily="34" charset="0"/>
              </a:rPr>
              <a:t>Von Misses stresses distribution of HOM cup at yield level (non-linear analysis)</a:t>
            </a:r>
          </a:p>
          <a:p>
            <a:pPr algn="ctr">
              <a:lnSpc>
                <a:spcPts val="1900"/>
              </a:lnSpc>
            </a:pPr>
            <a:r>
              <a:rPr lang="en-US" dirty="0" smtClean="0">
                <a:solidFill>
                  <a:srgbClr val="0033CC"/>
                </a:solidFill>
                <a:latin typeface="Calibri" panose="020F0502020204030204" pitchFamily="34" charset="0"/>
              </a:rPr>
              <a:t>1.3 mm vs. 1.5 mm wall thickness</a:t>
            </a:r>
            <a:endParaRPr lang="en-US" dirty="0">
              <a:solidFill>
                <a:srgbClr val="0033CC"/>
              </a:solidFill>
              <a:latin typeface="Calibri" panose="020F0502020204030204" pitchFamily="34" charset="0"/>
            </a:endParaRPr>
          </a:p>
        </p:txBody>
      </p:sp>
      <p:sp>
        <p:nvSpPr>
          <p:cNvPr id="12" name="TextBox 11"/>
          <p:cNvSpPr txBox="1"/>
          <p:nvPr/>
        </p:nvSpPr>
        <p:spPr>
          <a:xfrm>
            <a:off x="5688836" y="1963233"/>
            <a:ext cx="3108407" cy="369332"/>
          </a:xfrm>
          <a:prstGeom prst="rect">
            <a:avLst/>
          </a:prstGeom>
          <a:noFill/>
        </p:spPr>
        <p:txBody>
          <a:bodyPr wrap="square" rtlCol="0">
            <a:spAutoFit/>
          </a:bodyPr>
          <a:lstStyle/>
          <a:p>
            <a:r>
              <a:rPr lang="en-US" dirty="0" smtClean="0"/>
              <a:t>Knob pulled up by 0.1 mm </a:t>
            </a:r>
            <a:endParaRPr lang="en-US" dirty="0"/>
          </a:p>
        </p:txBody>
      </p:sp>
      <p:sp>
        <p:nvSpPr>
          <p:cNvPr id="6" name="Rectangle 5"/>
          <p:cNvSpPr/>
          <p:nvPr/>
        </p:nvSpPr>
        <p:spPr>
          <a:xfrm>
            <a:off x="6645622" y="3930401"/>
            <a:ext cx="1593128" cy="369332"/>
          </a:xfrm>
          <a:prstGeom prst="rect">
            <a:avLst/>
          </a:prstGeom>
        </p:spPr>
        <p:txBody>
          <a:bodyPr wrap="none">
            <a:spAutoFit/>
          </a:bodyPr>
          <a:lstStyle/>
          <a:p>
            <a:r>
              <a:rPr lang="en-US" dirty="0" smtClean="0"/>
              <a:t>Wall=1.3 </a:t>
            </a:r>
            <a:r>
              <a:rPr lang="en-US" dirty="0"/>
              <a:t>mm </a:t>
            </a:r>
          </a:p>
        </p:txBody>
      </p:sp>
      <p:sp>
        <p:nvSpPr>
          <p:cNvPr id="13" name="Rectangle 12"/>
          <p:cNvSpPr/>
          <p:nvPr/>
        </p:nvSpPr>
        <p:spPr>
          <a:xfrm>
            <a:off x="6710012" y="5844064"/>
            <a:ext cx="1529008" cy="369332"/>
          </a:xfrm>
          <a:prstGeom prst="rect">
            <a:avLst/>
          </a:prstGeom>
        </p:spPr>
        <p:txBody>
          <a:bodyPr wrap="none">
            <a:spAutoFit/>
          </a:bodyPr>
          <a:lstStyle/>
          <a:p>
            <a:r>
              <a:rPr lang="en-US" dirty="0" smtClean="0"/>
              <a:t>Wall=1.5 </a:t>
            </a:r>
            <a:r>
              <a:rPr lang="en-US" dirty="0"/>
              <a:t>mm</a:t>
            </a:r>
          </a:p>
        </p:txBody>
      </p:sp>
      <p:sp>
        <p:nvSpPr>
          <p:cNvPr id="14" name="Right Arrow 13"/>
          <p:cNvSpPr/>
          <p:nvPr/>
        </p:nvSpPr>
        <p:spPr>
          <a:xfrm>
            <a:off x="5257800" y="5550247"/>
            <a:ext cx="254764" cy="156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04801" y="5918671"/>
            <a:ext cx="5750292" cy="369332"/>
          </a:xfrm>
          <a:prstGeom prst="rect">
            <a:avLst/>
          </a:prstGeom>
          <a:noFill/>
        </p:spPr>
        <p:txBody>
          <a:bodyPr wrap="none" rtlCol="0">
            <a:spAutoFit/>
          </a:bodyPr>
          <a:lstStyle/>
          <a:p>
            <a:r>
              <a:rPr lang="en-US" dirty="0" smtClean="0"/>
              <a:t>Conclusion: 1.3mm is acceptable thickness of can wall</a:t>
            </a:r>
            <a:endParaRPr lang="en-US" dirty="0"/>
          </a:p>
        </p:txBody>
      </p:sp>
      <p:sp>
        <p:nvSpPr>
          <p:cNvPr id="3" name="TextBox 2"/>
          <p:cNvSpPr txBox="1"/>
          <p:nvPr/>
        </p:nvSpPr>
        <p:spPr>
          <a:xfrm>
            <a:off x="6930044" y="313908"/>
            <a:ext cx="1495218" cy="307777"/>
          </a:xfrm>
          <a:prstGeom prst="rect">
            <a:avLst/>
          </a:prstGeom>
          <a:noFill/>
        </p:spPr>
        <p:txBody>
          <a:bodyPr wrap="none" rtlCol="0">
            <a:spAutoFit/>
          </a:bodyPr>
          <a:lstStyle/>
          <a:p>
            <a:r>
              <a:rPr lang="en-US" sz="1400" dirty="0" smtClean="0">
                <a:solidFill>
                  <a:schemeClr val="accent5">
                    <a:lumMod val="75000"/>
                  </a:schemeClr>
                </a:solidFill>
              </a:rPr>
              <a:t>/ </a:t>
            </a:r>
            <a:r>
              <a:rPr lang="en-US" sz="1400" dirty="0" err="1" smtClean="0">
                <a:solidFill>
                  <a:schemeClr val="accent5">
                    <a:lumMod val="75000"/>
                  </a:schemeClr>
                </a:solidFill>
              </a:rPr>
              <a:t>T.Khabiboulline</a:t>
            </a:r>
            <a:endParaRPr lang="en-US" sz="1400" dirty="0">
              <a:solidFill>
                <a:schemeClr val="accent5">
                  <a:lumMod val="75000"/>
                </a:schemeClr>
              </a:solidFill>
            </a:endParaRPr>
          </a:p>
        </p:txBody>
      </p:sp>
    </p:spTree>
    <p:extLst>
      <p:ext uri="{BB962C8B-B14F-4D97-AF65-F5344CB8AC3E}">
        <p14:creationId xmlns:p14="http://schemas.microsoft.com/office/powerpoint/2010/main" val="3433601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dirty="0" smtClean="0"/>
              <a:t>Notch filter tuning requirements</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600200"/>
            <a:ext cx="651510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3762375" y="3505200"/>
            <a:ext cx="8382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24200" y="2057400"/>
            <a:ext cx="2667000" cy="646331"/>
          </a:xfrm>
          <a:prstGeom prst="rect">
            <a:avLst/>
          </a:prstGeom>
          <a:noFill/>
        </p:spPr>
        <p:txBody>
          <a:bodyPr wrap="square" rtlCol="0">
            <a:spAutoFit/>
          </a:bodyPr>
          <a:lstStyle/>
          <a:p>
            <a:pPr algn="ctr"/>
            <a:r>
              <a:rPr lang="en-US" dirty="0" smtClean="0"/>
              <a:t>Tuning accuracy ±2MHz </a:t>
            </a:r>
            <a:r>
              <a:rPr lang="en-US" dirty="0" smtClean="0">
                <a:sym typeface="Wingdings" panose="05000000000000000000" pitchFamily="2" charset="2"/>
              </a:rPr>
              <a:t> P &lt; 0.1 W</a:t>
            </a:r>
            <a:endParaRPr lang="en-US" dirty="0"/>
          </a:p>
        </p:txBody>
      </p:sp>
      <p:sp>
        <p:nvSpPr>
          <p:cNvPr id="9" name="TextBox 8"/>
          <p:cNvSpPr txBox="1"/>
          <p:nvPr/>
        </p:nvSpPr>
        <p:spPr>
          <a:xfrm>
            <a:off x="7099851" y="2334399"/>
            <a:ext cx="1891749" cy="1077218"/>
          </a:xfrm>
          <a:prstGeom prst="rect">
            <a:avLst/>
          </a:prstGeom>
          <a:noFill/>
        </p:spPr>
        <p:txBody>
          <a:bodyPr wrap="square" rtlCol="0">
            <a:spAutoFit/>
          </a:bodyPr>
          <a:lstStyle/>
          <a:p>
            <a:r>
              <a:rPr lang="en-US" sz="1600" dirty="0" smtClean="0">
                <a:solidFill>
                  <a:srgbClr val="0033CC"/>
                </a:solidFill>
                <a:latin typeface="Calibri" panose="020F0502020204030204" pitchFamily="34" charset="0"/>
              </a:rPr>
              <a:t>For 1.3 GHz HOM accuracy for notch filter frequency ~0.5MHz</a:t>
            </a:r>
            <a:endParaRPr lang="en-US" sz="1600" dirty="0">
              <a:solidFill>
                <a:srgbClr val="0033CC"/>
              </a:solidFill>
              <a:latin typeface="Calibri" panose="020F0502020204030204" pitchFamily="34" charset="0"/>
            </a:endParaRPr>
          </a:p>
        </p:txBody>
      </p:sp>
    </p:spTree>
    <p:extLst>
      <p:ext uri="{BB962C8B-B14F-4D97-AF65-F5344CB8AC3E}">
        <p14:creationId xmlns:p14="http://schemas.microsoft.com/office/powerpoint/2010/main" val="779353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p:cNvSpPr>
            <a:spLocks noGrp="1"/>
          </p:cNvSpPr>
          <p:nvPr>
            <p:ph type="title"/>
          </p:nvPr>
        </p:nvSpPr>
        <p:spPr/>
        <p:txBody>
          <a:bodyPr/>
          <a:lstStyle/>
          <a:p>
            <a:r>
              <a:rPr lang="en-US" dirty="0" smtClean="0"/>
              <a:t>HOM </a:t>
            </a:r>
            <a:r>
              <a:rPr lang="en-US" dirty="0" err="1" smtClean="0"/>
              <a:t>feedthrough</a:t>
            </a:r>
            <a:r>
              <a:rPr lang="en-US" dirty="0" smtClean="0"/>
              <a:t>:</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46481"/>
            <a:ext cx="1616434" cy="328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1200150"/>
            <a:ext cx="2667000" cy="646331"/>
          </a:xfrm>
          <a:prstGeom prst="rect">
            <a:avLst/>
          </a:prstGeom>
          <a:noFill/>
        </p:spPr>
        <p:txBody>
          <a:bodyPr wrap="square" rtlCol="0">
            <a:spAutoFit/>
          </a:bodyPr>
          <a:lstStyle/>
          <a:p>
            <a:pPr algn="ctr"/>
            <a:r>
              <a:rPr lang="en-US" dirty="0" smtClean="0">
                <a:solidFill>
                  <a:srgbClr val="0033CC"/>
                </a:solidFill>
              </a:rPr>
              <a:t>XFEL design (used for 1.3GHz and 3.9 GHz)</a:t>
            </a:r>
            <a:endParaRPr lang="en-US" dirty="0">
              <a:solidFill>
                <a:srgbClr val="0033CC"/>
              </a:solidFill>
            </a:endParaRPr>
          </a:p>
        </p:txBody>
      </p:sp>
      <p:sp>
        <p:nvSpPr>
          <p:cNvPr id="7" name="TextBox 6"/>
          <p:cNvSpPr txBox="1"/>
          <p:nvPr/>
        </p:nvSpPr>
        <p:spPr>
          <a:xfrm>
            <a:off x="304800" y="5137369"/>
            <a:ext cx="3276600" cy="369332"/>
          </a:xfrm>
          <a:prstGeom prst="rect">
            <a:avLst/>
          </a:prstGeom>
          <a:noFill/>
        </p:spPr>
        <p:txBody>
          <a:bodyPr wrap="square" rtlCol="0">
            <a:spAutoFit/>
          </a:bodyPr>
          <a:lstStyle/>
          <a:p>
            <a:r>
              <a:rPr lang="en-US" dirty="0" smtClean="0"/>
              <a:t>Antenna modified for 3.9GHz</a:t>
            </a:r>
            <a:endParaRPr lang="en-US" dirty="0"/>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39475"/>
            <a:ext cx="2362200" cy="376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657725" y="1338649"/>
            <a:ext cx="3267176" cy="369332"/>
          </a:xfrm>
          <a:prstGeom prst="rect">
            <a:avLst/>
          </a:prstGeom>
          <a:noFill/>
        </p:spPr>
        <p:txBody>
          <a:bodyPr wrap="none" rtlCol="0">
            <a:spAutoFit/>
          </a:bodyPr>
          <a:lstStyle/>
          <a:p>
            <a:r>
              <a:rPr lang="en-US" dirty="0" smtClean="0">
                <a:solidFill>
                  <a:srgbClr val="0033CC"/>
                </a:solidFill>
                <a:latin typeface="Calibri" panose="020F0502020204030204" pitchFamily="34" charset="0"/>
              </a:rPr>
              <a:t>FNAL design for 3.9 GHz (FLASH) </a:t>
            </a:r>
            <a:endParaRPr lang="en-US" dirty="0">
              <a:solidFill>
                <a:srgbClr val="0033CC"/>
              </a:solidFill>
              <a:latin typeface="Calibri" panose="020F0502020204030204" pitchFamily="34" charset="0"/>
            </a:endParaRPr>
          </a:p>
        </p:txBody>
      </p:sp>
      <p:sp>
        <p:nvSpPr>
          <p:cNvPr id="9" name="TextBox 8"/>
          <p:cNvSpPr txBox="1"/>
          <p:nvPr/>
        </p:nvSpPr>
        <p:spPr>
          <a:xfrm>
            <a:off x="457201" y="5636657"/>
            <a:ext cx="8534400" cy="923330"/>
          </a:xfrm>
          <a:prstGeom prst="rect">
            <a:avLst/>
          </a:prstGeom>
          <a:noFill/>
        </p:spPr>
        <p:txBody>
          <a:bodyPr wrap="square" rtlCol="0">
            <a:spAutoFit/>
          </a:bodyPr>
          <a:lstStyle/>
          <a:p>
            <a:r>
              <a:rPr lang="en-US" dirty="0" smtClean="0">
                <a:solidFill>
                  <a:srgbClr val="0033CC"/>
                </a:solidFill>
                <a:latin typeface="Calibri" panose="020F0502020204030204" pitchFamily="34" charset="0"/>
              </a:rPr>
              <a:t>XFEL design:  no resonances up to 3.5GHz, no data for 3.5-10GHz range (test under preparation)</a:t>
            </a:r>
          </a:p>
          <a:p>
            <a:r>
              <a:rPr lang="en-US" dirty="0" smtClean="0">
                <a:solidFill>
                  <a:srgbClr val="0033CC"/>
                </a:solidFill>
                <a:latin typeface="Calibri" panose="020F0502020204030204" pitchFamily="34" charset="0"/>
              </a:rPr>
              <a:t>FNAL design: good up to 10GHz (goal of design)</a:t>
            </a:r>
            <a:endParaRPr lang="en-US" dirty="0">
              <a:solidFill>
                <a:srgbClr val="0033CC"/>
              </a:solidFill>
              <a:latin typeface="Calibri" panose="020F0502020204030204" pitchFamily="34" charset="0"/>
            </a:endParaRPr>
          </a:p>
        </p:txBody>
      </p:sp>
      <p:sp>
        <p:nvSpPr>
          <p:cNvPr id="5" name="TextBox 4"/>
          <p:cNvSpPr txBox="1"/>
          <p:nvPr/>
        </p:nvSpPr>
        <p:spPr>
          <a:xfrm>
            <a:off x="7391400" y="4495800"/>
            <a:ext cx="1219200" cy="461665"/>
          </a:xfrm>
          <a:prstGeom prst="rect">
            <a:avLst/>
          </a:prstGeom>
          <a:noFill/>
        </p:spPr>
        <p:txBody>
          <a:bodyPr wrap="square" rtlCol="0">
            <a:spAutoFit/>
          </a:bodyPr>
          <a:lstStyle/>
          <a:p>
            <a:r>
              <a:rPr lang="en-US" sz="1200" i="1" dirty="0" err="1" smtClean="0">
                <a:solidFill>
                  <a:schemeClr val="accent5">
                    <a:lumMod val="75000"/>
                  </a:schemeClr>
                </a:solidFill>
              </a:rPr>
              <a:t>T.Khabiboulline</a:t>
            </a:r>
            <a:r>
              <a:rPr lang="en-US" sz="1200" i="1" dirty="0" smtClean="0">
                <a:solidFill>
                  <a:schemeClr val="accent5">
                    <a:lumMod val="75000"/>
                  </a:schemeClr>
                </a:solidFill>
              </a:rPr>
              <a:t> design</a:t>
            </a:r>
            <a:endParaRPr lang="en-US" sz="1200" i="1" dirty="0">
              <a:solidFill>
                <a:schemeClr val="accent5">
                  <a:lumMod val="75000"/>
                </a:schemeClr>
              </a:solidFill>
            </a:endParaRPr>
          </a:p>
        </p:txBody>
      </p:sp>
    </p:spTree>
    <p:extLst>
      <p:ext uri="{BB962C8B-B14F-4D97-AF65-F5344CB8AC3E}">
        <p14:creationId xmlns:p14="http://schemas.microsoft.com/office/powerpoint/2010/main" val="3143282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4822855" y="1294570"/>
            <a:ext cx="4259327" cy="1829630"/>
          </a:xfrm>
          <a:prstGeom prst="rect">
            <a:avLst/>
          </a:prstGeom>
          <a:ln>
            <a:solidFill>
              <a:schemeClr val="accent1">
                <a:shade val="50000"/>
              </a:schemeClr>
            </a:solidFill>
          </a:ln>
        </p:spPr>
      </p:pic>
      <p:grpSp>
        <p:nvGrpSpPr>
          <p:cNvPr id="8" name="Group 7"/>
          <p:cNvGrpSpPr/>
          <p:nvPr/>
        </p:nvGrpSpPr>
        <p:grpSpPr>
          <a:xfrm>
            <a:off x="457200" y="3548795"/>
            <a:ext cx="8319676" cy="2964992"/>
            <a:chOff x="100337" y="1009710"/>
            <a:chExt cx="8319676" cy="2964992"/>
          </a:xfrm>
        </p:grpSpPr>
        <p:pic>
          <p:nvPicPr>
            <p:cNvPr id="2" name="Picture 1"/>
            <p:cNvPicPr>
              <a:picLocks noChangeAspect="1"/>
            </p:cNvPicPr>
            <p:nvPr/>
          </p:nvPicPr>
          <p:blipFill rotWithShape="1">
            <a:blip r:embed="rId3"/>
            <a:srcRect t="16259" b="20514"/>
            <a:stretch/>
          </p:blipFill>
          <p:spPr>
            <a:xfrm>
              <a:off x="100337" y="1079102"/>
              <a:ext cx="8319676" cy="2895600"/>
            </a:xfrm>
            <a:prstGeom prst="rect">
              <a:avLst/>
            </a:prstGeom>
            <a:ln>
              <a:solidFill>
                <a:srgbClr val="0033CC"/>
              </a:solidFill>
            </a:ln>
          </p:spPr>
        </p:pic>
        <p:cxnSp>
          <p:nvCxnSpPr>
            <p:cNvPr id="6" name="Straight Arrow Connector 5"/>
            <p:cNvCxnSpPr/>
            <p:nvPr/>
          </p:nvCxnSpPr>
          <p:spPr>
            <a:xfrm>
              <a:off x="3024361" y="1009710"/>
              <a:ext cx="2942896" cy="84763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455290" y="1285965"/>
              <a:ext cx="1497710" cy="57138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71944" y="1524000"/>
              <a:ext cx="185513" cy="1014427"/>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57457" y="1085910"/>
              <a:ext cx="3929287" cy="81909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366882" y="1219200"/>
              <a:ext cx="1900262" cy="21336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267144" y="1371600"/>
              <a:ext cx="152400" cy="1905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3106595" y="1079102"/>
              <a:ext cx="684494" cy="597297"/>
            </a:xfrm>
            <a:prstGeom prst="rect">
              <a:avLst/>
            </a:prstGeom>
            <a:ln>
              <a:solidFill>
                <a:srgbClr val="0033CC"/>
              </a:solidFill>
            </a:ln>
          </p:spPr>
        </p:pic>
        <p:sp>
          <p:nvSpPr>
            <p:cNvPr id="20" name="TextBox 19"/>
            <p:cNvSpPr txBox="1"/>
            <p:nvPr/>
          </p:nvSpPr>
          <p:spPr>
            <a:xfrm>
              <a:off x="570952" y="1081850"/>
              <a:ext cx="2453409" cy="646331"/>
            </a:xfrm>
            <a:prstGeom prst="rect">
              <a:avLst/>
            </a:prstGeom>
            <a:noFill/>
            <a:ln>
              <a:solidFill>
                <a:srgbClr val="0033CC"/>
              </a:solidFill>
            </a:ln>
          </p:spPr>
          <p:txBody>
            <a:bodyPr wrap="square" rtlCol="0">
              <a:spAutoFit/>
            </a:bodyPr>
            <a:lstStyle/>
            <a:p>
              <a:r>
                <a:rPr lang="en-US" dirty="0" smtClean="0">
                  <a:solidFill>
                    <a:schemeClr val="tx2"/>
                  </a:solidFill>
                </a:rPr>
                <a:t>Matched TEM Impedance Boundary</a:t>
              </a:r>
              <a:endParaRPr lang="en-US" dirty="0">
                <a:solidFill>
                  <a:schemeClr val="tx2"/>
                </a:solidFill>
              </a:endParaRPr>
            </a:p>
          </p:txBody>
        </p:sp>
        <p:sp>
          <p:nvSpPr>
            <p:cNvPr id="21" name="TextBox 20"/>
            <p:cNvSpPr txBox="1"/>
            <p:nvPr/>
          </p:nvSpPr>
          <p:spPr>
            <a:xfrm>
              <a:off x="4874902" y="2935173"/>
              <a:ext cx="2318135" cy="646331"/>
            </a:xfrm>
            <a:prstGeom prst="rect">
              <a:avLst/>
            </a:prstGeom>
            <a:noFill/>
            <a:ln>
              <a:solidFill>
                <a:srgbClr val="0033CC"/>
              </a:solidFill>
            </a:ln>
          </p:spPr>
          <p:txBody>
            <a:bodyPr wrap="none" rtlCol="0">
              <a:spAutoFit/>
            </a:bodyPr>
            <a:lstStyle/>
            <a:p>
              <a:r>
                <a:rPr lang="en-US" dirty="0" smtClean="0">
                  <a:solidFill>
                    <a:schemeClr val="tx2"/>
                  </a:solidFill>
                </a:rPr>
                <a:t>Matched Dipole HOMs</a:t>
              </a:r>
            </a:p>
            <a:p>
              <a:r>
                <a:rPr lang="en-US" dirty="0" smtClean="0">
                  <a:solidFill>
                    <a:schemeClr val="tx2"/>
                  </a:solidFill>
                </a:rPr>
                <a:t>Impedance Boundary</a:t>
              </a:r>
              <a:endParaRPr lang="en-US" dirty="0">
                <a:solidFill>
                  <a:schemeClr val="tx2"/>
                </a:solidFill>
              </a:endParaRPr>
            </a:p>
          </p:txBody>
        </p:sp>
        <p:cxnSp>
          <p:nvCxnSpPr>
            <p:cNvPr id="24" name="Straight Arrow Connector 23"/>
            <p:cNvCxnSpPr/>
            <p:nvPr/>
          </p:nvCxnSpPr>
          <p:spPr>
            <a:xfrm flipV="1">
              <a:off x="4900787" y="1534333"/>
              <a:ext cx="3142316" cy="1589867"/>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066801" y="3505200"/>
              <a:ext cx="3047999" cy="3048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a:stretch>
              <a:fillRect/>
            </a:stretch>
          </p:blipFill>
          <p:spPr>
            <a:xfrm>
              <a:off x="4213116" y="2829158"/>
              <a:ext cx="687671" cy="752346"/>
            </a:xfrm>
            <a:prstGeom prst="rect">
              <a:avLst/>
            </a:prstGeom>
            <a:ln>
              <a:solidFill>
                <a:srgbClr val="0033CC"/>
              </a:solidFill>
            </a:ln>
          </p:spPr>
        </p:pic>
      </p:grpSp>
      <p:sp>
        <p:nvSpPr>
          <p:cNvPr id="31" name="TextBox 30"/>
          <p:cNvSpPr txBox="1"/>
          <p:nvPr/>
        </p:nvSpPr>
        <p:spPr>
          <a:xfrm>
            <a:off x="4913814" y="3080092"/>
            <a:ext cx="4259327" cy="369332"/>
          </a:xfrm>
          <a:prstGeom prst="rect">
            <a:avLst/>
          </a:prstGeom>
          <a:noFill/>
        </p:spPr>
        <p:txBody>
          <a:bodyPr wrap="square" rtlCol="0">
            <a:spAutoFit/>
          </a:bodyPr>
          <a:lstStyle/>
          <a:p>
            <a:r>
              <a:rPr lang="en-US" dirty="0" smtClean="0">
                <a:solidFill>
                  <a:srgbClr val="0033CC"/>
                </a:solidFill>
                <a:latin typeface="Calibri" panose="020F0502020204030204" pitchFamily="34" charset="0"/>
              </a:rPr>
              <a:t>&gt; 1000 modes in 4- 10 GHz frequency band</a:t>
            </a:r>
            <a:endParaRPr lang="en-US" dirty="0">
              <a:solidFill>
                <a:srgbClr val="0033CC"/>
              </a:solidFill>
              <a:latin typeface="Calibri" panose="020F0502020204030204" pitchFamily="34" charset="0"/>
            </a:endParaRPr>
          </a:p>
        </p:txBody>
      </p:sp>
      <p:sp>
        <p:nvSpPr>
          <p:cNvPr id="12" name="Title 11"/>
          <p:cNvSpPr>
            <a:spLocks noGrp="1"/>
          </p:cNvSpPr>
          <p:nvPr>
            <p:ph type="title"/>
          </p:nvPr>
        </p:nvSpPr>
        <p:spPr>
          <a:xfrm>
            <a:off x="255819" y="76200"/>
            <a:ext cx="8103570" cy="753033"/>
          </a:xfrm>
        </p:spPr>
        <p:txBody>
          <a:bodyPr/>
          <a:lstStyle/>
          <a:p>
            <a:r>
              <a:rPr lang="en-US" sz="2400" dirty="0"/>
              <a:t>Analysis of HOM Spectrum in the 3.9GHz LCLS-II cavity</a:t>
            </a:r>
          </a:p>
        </p:txBody>
      </p:sp>
      <p:sp>
        <p:nvSpPr>
          <p:cNvPr id="13" name="TextBox 12"/>
          <p:cNvSpPr txBox="1"/>
          <p:nvPr/>
        </p:nvSpPr>
        <p:spPr>
          <a:xfrm>
            <a:off x="76200" y="1294570"/>
            <a:ext cx="5233663" cy="2108269"/>
          </a:xfrm>
          <a:prstGeom prst="rect">
            <a:avLst/>
          </a:prstGeom>
          <a:noFill/>
        </p:spPr>
        <p:txBody>
          <a:bodyPr wrap="square" rtlCol="0">
            <a:spAutoFit/>
          </a:bodyPr>
          <a:lstStyle/>
          <a:p>
            <a:pPr>
              <a:spcAft>
                <a:spcPts val="600"/>
              </a:spcAft>
            </a:pPr>
            <a:r>
              <a:rPr lang="en-US" dirty="0" smtClean="0"/>
              <a:t>Recent HOM modeling in modified cavity </a:t>
            </a:r>
          </a:p>
          <a:p>
            <a:pPr marL="176213" indent="-176213">
              <a:buFont typeface="Arial" panose="020B0604020202020204" pitchFamily="34" charset="0"/>
              <a:buChar char="•"/>
            </a:pPr>
            <a:r>
              <a:rPr lang="en-US" dirty="0" smtClean="0">
                <a:solidFill>
                  <a:srgbClr val="0033CC"/>
                </a:solidFill>
                <a:latin typeface="Arial" panose="020B0604020202020204" pitchFamily="34" charset="0"/>
                <a:cs typeface="Arial" panose="020B0604020202020204" pitchFamily="34" charset="0"/>
              </a:rPr>
              <a:t>Modified cavities </a:t>
            </a:r>
            <a:r>
              <a:rPr lang="en-US" dirty="0">
                <a:solidFill>
                  <a:srgbClr val="0033CC"/>
                </a:solidFill>
                <a:latin typeface="Arial" panose="020B0604020202020204" pitchFamily="34" charset="0"/>
                <a:cs typeface="Arial" panose="020B0604020202020204" pitchFamily="34" charset="0"/>
              </a:rPr>
              <a:t>with random mechanical errors </a:t>
            </a:r>
            <a:r>
              <a:rPr lang="en-US" dirty="0" smtClean="0">
                <a:solidFill>
                  <a:srgbClr val="0033CC"/>
                </a:solidFill>
                <a:latin typeface="Arial" panose="020B0604020202020204" pitchFamily="34" charset="0"/>
                <a:cs typeface="Arial" panose="020B0604020202020204" pitchFamily="34" charset="0"/>
              </a:rPr>
              <a:t>(± 0.1mm). Compare with INFN.</a:t>
            </a:r>
          </a:p>
          <a:p>
            <a:pPr marL="176213" indent="-176213">
              <a:buFont typeface="Arial" panose="020B0604020202020204" pitchFamily="34" charset="0"/>
              <a:buChar char="•"/>
            </a:pPr>
            <a:r>
              <a:rPr lang="en-US" dirty="0" smtClean="0">
                <a:solidFill>
                  <a:srgbClr val="0033CC"/>
                </a:solidFill>
                <a:latin typeface="Arial" panose="020B0604020202020204" pitchFamily="34" charset="0"/>
                <a:cs typeface="Arial" panose="020B0604020202020204" pitchFamily="34" charset="0"/>
              </a:rPr>
              <a:t>All cavities tuned to frequency and flatness (&gt;90%)</a:t>
            </a:r>
          </a:p>
          <a:p>
            <a:pPr marL="176213" indent="-176213">
              <a:buFont typeface="Arial" panose="020B0604020202020204" pitchFamily="34" charset="0"/>
              <a:buChar char="•"/>
            </a:pPr>
            <a:r>
              <a:rPr lang="en-US" dirty="0" smtClean="0">
                <a:solidFill>
                  <a:srgbClr val="0033CC"/>
                </a:solidFill>
                <a:latin typeface="Arial" panose="020B0604020202020204" pitchFamily="34" charset="0"/>
                <a:cs typeface="Arial" panose="020B0604020202020204" pitchFamily="34" charset="0"/>
              </a:rPr>
              <a:t>Copper plated bellows in between cavities</a:t>
            </a:r>
          </a:p>
          <a:p>
            <a:pPr marL="176213" indent="-176213">
              <a:buFont typeface="Arial" panose="020B0604020202020204" pitchFamily="34" charset="0"/>
              <a:buChar char="•"/>
            </a:pPr>
            <a:r>
              <a:rPr lang="en-US" dirty="0" smtClean="0">
                <a:solidFill>
                  <a:srgbClr val="0033CC"/>
                </a:solidFill>
                <a:latin typeface="Arial" panose="020B0604020202020204" pitchFamily="34" charset="0"/>
                <a:cs typeface="Arial" panose="020B0604020202020204" pitchFamily="34" charset="0"/>
              </a:rPr>
              <a:t>Statistics: 10…20 cavities</a:t>
            </a:r>
          </a:p>
        </p:txBody>
      </p:sp>
      <p:sp>
        <p:nvSpPr>
          <p:cNvPr id="14" name="TextBox 13"/>
          <p:cNvSpPr txBox="1"/>
          <p:nvPr/>
        </p:nvSpPr>
        <p:spPr>
          <a:xfrm>
            <a:off x="6844048" y="6206010"/>
            <a:ext cx="2059731" cy="307777"/>
          </a:xfrm>
          <a:prstGeom prst="rect">
            <a:avLst/>
          </a:prstGeom>
          <a:noFill/>
        </p:spPr>
        <p:txBody>
          <a:bodyPr wrap="none" rtlCol="0">
            <a:spAutoFit/>
          </a:bodyPr>
          <a:lstStyle/>
          <a:p>
            <a:r>
              <a:rPr lang="en-US" sz="1400" i="1" dirty="0" err="1" smtClean="0">
                <a:solidFill>
                  <a:schemeClr val="accent5">
                    <a:lumMod val="75000"/>
                  </a:schemeClr>
                </a:solidFill>
              </a:rPr>
              <a:t>A.Lunin</a:t>
            </a:r>
            <a:r>
              <a:rPr lang="en-US" sz="1400" i="1" dirty="0" smtClean="0">
                <a:solidFill>
                  <a:schemeClr val="accent5">
                    <a:lumMod val="75000"/>
                  </a:schemeClr>
                </a:solidFill>
              </a:rPr>
              <a:t>/</a:t>
            </a:r>
            <a:r>
              <a:rPr lang="en-US" sz="1400" i="1" dirty="0" err="1" smtClean="0">
                <a:solidFill>
                  <a:schemeClr val="accent5">
                    <a:lumMod val="75000"/>
                  </a:schemeClr>
                </a:solidFill>
              </a:rPr>
              <a:t>T.Khabiboulline</a:t>
            </a:r>
            <a:endParaRPr lang="en-US" sz="1400" i="1" dirty="0">
              <a:solidFill>
                <a:schemeClr val="accent5">
                  <a:lumMod val="75000"/>
                </a:schemeClr>
              </a:solidFill>
            </a:endParaRPr>
          </a:p>
        </p:txBody>
      </p:sp>
      <p:sp>
        <p:nvSpPr>
          <p:cNvPr id="3" name="Footer Placeholder 2"/>
          <p:cNvSpPr>
            <a:spLocks noGrp="1"/>
          </p:cNvSpPr>
          <p:nvPr>
            <p:ph type="ftr" sz="quarter" idx="13"/>
          </p:nvPr>
        </p:nvSpPr>
        <p:spPr/>
        <p:txBody>
          <a:bodyPr/>
          <a:lstStyle/>
          <a:p>
            <a:r>
              <a:rPr lang="en-US" smtClean="0"/>
              <a:t>N.Solyak </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26</a:t>
            </a:fld>
            <a:endParaRPr lang="en-US" dirty="0"/>
          </a:p>
        </p:txBody>
      </p:sp>
    </p:spTree>
    <p:extLst>
      <p:ext uri="{BB962C8B-B14F-4D97-AF65-F5344CB8AC3E}">
        <p14:creationId xmlns:p14="http://schemas.microsoft.com/office/powerpoint/2010/main" val="4158580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170660663"/>
              </p:ext>
            </p:extLst>
          </p:nvPr>
        </p:nvGraphicFramePr>
        <p:xfrm>
          <a:off x="371475" y="664753"/>
          <a:ext cx="8458200" cy="5371980"/>
        </p:xfrm>
        <a:graphic>
          <a:graphicData uri="http://schemas.openxmlformats.org/presentationml/2006/ole">
            <mc:AlternateContent xmlns:mc="http://schemas.openxmlformats.org/markup-compatibility/2006">
              <mc:Choice xmlns:v="urn:schemas-microsoft-com:vml" Requires="v">
                <p:oleObj spid="_x0000_s1124" name="SPW 13.0 Graph" r:id="rId3" imgW="8676222" imgH="6134211" progId="SigmaPlotGraphicObject.12">
                  <p:embed/>
                </p:oleObj>
              </mc:Choice>
              <mc:Fallback>
                <p:oleObj name="SPW 13.0 Graph" r:id="rId3" imgW="8676222" imgH="6134211" progId="SigmaPlotGraphicObject.12">
                  <p:embed/>
                  <p:pic>
                    <p:nvPicPr>
                      <p:cNvPr id="0" name=""/>
                      <p:cNvPicPr/>
                      <p:nvPr/>
                    </p:nvPicPr>
                    <p:blipFill>
                      <a:blip r:embed="rId4"/>
                      <a:stretch>
                        <a:fillRect/>
                      </a:stretch>
                    </p:blipFill>
                    <p:spPr>
                      <a:xfrm>
                        <a:off x="371475" y="664753"/>
                        <a:ext cx="8458200" cy="5371980"/>
                      </a:xfrm>
                      <a:prstGeom prst="rect">
                        <a:avLst/>
                      </a:prstGeom>
                    </p:spPr>
                  </p:pic>
                </p:oleObj>
              </mc:Fallback>
            </mc:AlternateContent>
          </a:graphicData>
        </a:graphic>
      </p:graphicFrame>
      <p:sp>
        <p:nvSpPr>
          <p:cNvPr id="3" name="TextBox 2"/>
          <p:cNvSpPr txBox="1"/>
          <p:nvPr/>
        </p:nvSpPr>
        <p:spPr>
          <a:xfrm>
            <a:off x="914400" y="464698"/>
            <a:ext cx="79248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HOMs Resonant Losses in </a:t>
            </a:r>
            <a:r>
              <a:rPr lang="en-US" sz="2000" dirty="0" smtClean="0">
                <a:latin typeface="Arial" panose="020B0604020202020204" pitchFamily="34" charset="0"/>
                <a:cs typeface="Arial" panose="020B0604020202020204" pitchFamily="34" charset="0"/>
              </a:rPr>
              <a:t>the 3.9GHz LCLS-II cavity (run #1)  </a:t>
            </a:r>
            <a:endParaRPr lang="en-US" sz="2000" dirty="0">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lstStyle/>
          <a:p>
            <a:r>
              <a:rPr lang="en-US" smtClean="0"/>
              <a:t>Nov.20,2015</a:t>
            </a:r>
            <a:endParaRPr lang="en-US"/>
          </a:p>
        </p:txBody>
      </p:sp>
      <p:sp>
        <p:nvSpPr>
          <p:cNvPr id="5" name="Footer Placeholder 4"/>
          <p:cNvSpPr>
            <a:spLocks noGrp="1"/>
          </p:cNvSpPr>
          <p:nvPr>
            <p:ph type="ftr" sz="quarter" idx="11"/>
          </p:nvPr>
        </p:nvSpPr>
        <p:spPr/>
        <p:txBody>
          <a:bodyPr/>
          <a:lstStyle/>
          <a:p>
            <a:r>
              <a:rPr lang="en-US" smtClean="0"/>
              <a:t>N.Solyak </a:t>
            </a:r>
            <a:endParaRPr lang="en-US"/>
          </a:p>
        </p:txBody>
      </p:sp>
      <p:sp>
        <p:nvSpPr>
          <p:cNvPr id="6" name="Slide Number Placeholder 5"/>
          <p:cNvSpPr>
            <a:spLocks noGrp="1"/>
          </p:cNvSpPr>
          <p:nvPr>
            <p:ph type="sldNum" sz="quarter" idx="12"/>
          </p:nvPr>
        </p:nvSpPr>
        <p:spPr/>
        <p:txBody>
          <a:bodyPr/>
          <a:lstStyle/>
          <a:p>
            <a:fld id="{3A127BA4-925A-4A9C-9E86-F56F881F8328}" type="slidenum">
              <a:rPr lang="en-US" smtClean="0"/>
              <a:t>27</a:t>
            </a:fld>
            <a:endParaRPr lang="en-US"/>
          </a:p>
        </p:txBody>
      </p:sp>
    </p:spTree>
    <p:extLst>
      <p:ext uri="{BB962C8B-B14F-4D97-AF65-F5344CB8AC3E}">
        <p14:creationId xmlns:p14="http://schemas.microsoft.com/office/powerpoint/2010/main" val="926389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89122635"/>
              </p:ext>
            </p:extLst>
          </p:nvPr>
        </p:nvGraphicFramePr>
        <p:xfrm>
          <a:off x="533400" y="1035110"/>
          <a:ext cx="7800099" cy="5408951"/>
        </p:xfrm>
        <a:graphic>
          <a:graphicData uri="http://schemas.openxmlformats.org/presentationml/2006/ole">
            <mc:AlternateContent xmlns:mc="http://schemas.openxmlformats.org/markup-compatibility/2006">
              <mc:Choice xmlns:v="urn:schemas-microsoft-com:vml" Requires="v">
                <p:oleObj spid="_x0000_s2134" name="SPW 13.0 Graph" r:id="rId3" imgW="8793420" imgH="6097546" progId="SigmaPlotGraphicObject.12">
                  <p:embed/>
                </p:oleObj>
              </mc:Choice>
              <mc:Fallback>
                <p:oleObj name="SPW 13.0 Graph" r:id="rId3" imgW="8793420" imgH="6097546" progId="SigmaPlotGraphicObject.12">
                  <p:embed/>
                  <p:pic>
                    <p:nvPicPr>
                      <p:cNvPr id="0" name=""/>
                      <p:cNvPicPr/>
                      <p:nvPr/>
                    </p:nvPicPr>
                    <p:blipFill>
                      <a:blip r:embed="rId4"/>
                      <a:stretch>
                        <a:fillRect/>
                      </a:stretch>
                    </p:blipFill>
                    <p:spPr>
                      <a:xfrm>
                        <a:off x="533400" y="1035110"/>
                        <a:ext cx="7800099" cy="5408951"/>
                      </a:xfrm>
                      <a:prstGeom prst="rect">
                        <a:avLst/>
                      </a:prstGeom>
                    </p:spPr>
                  </p:pic>
                </p:oleObj>
              </mc:Fallback>
            </mc:AlternateContent>
          </a:graphicData>
        </a:graphic>
      </p:graphicFrame>
      <p:sp>
        <p:nvSpPr>
          <p:cNvPr id="3" name="TextBox 2"/>
          <p:cNvSpPr txBox="1"/>
          <p:nvPr/>
        </p:nvSpPr>
        <p:spPr>
          <a:xfrm>
            <a:off x="304800" y="609600"/>
            <a:ext cx="86868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HOMs Transverse Kick (1mm offset) in the 3.9GHz LCLS-II </a:t>
            </a:r>
            <a:r>
              <a:rPr lang="en-US" sz="2000" dirty="0">
                <a:latin typeface="Arial" panose="020B0604020202020204" pitchFamily="34" charset="0"/>
                <a:cs typeface="Arial" panose="020B0604020202020204" pitchFamily="34" charset="0"/>
              </a:rPr>
              <a:t>cavity (Ø38mm)    </a:t>
            </a:r>
          </a:p>
        </p:txBody>
      </p:sp>
      <p:sp>
        <p:nvSpPr>
          <p:cNvPr id="4" name="Date Placeholder 3"/>
          <p:cNvSpPr>
            <a:spLocks noGrp="1"/>
          </p:cNvSpPr>
          <p:nvPr>
            <p:ph type="dt" sz="half" idx="10"/>
          </p:nvPr>
        </p:nvSpPr>
        <p:spPr/>
        <p:txBody>
          <a:bodyPr/>
          <a:lstStyle/>
          <a:p>
            <a:r>
              <a:rPr lang="en-US" smtClean="0"/>
              <a:t>Nov.20,2015</a:t>
            </a:r>
            <a:endParaRPr lang="en-US"/>
          </a:p>
        </p:txBody>
      </p:sp>
      <p:sp>
        <p:nvSpPr>
          <p:cNvPr id="5" name="Footer Placeholder 4"/>
          <p:cNvSpPr>
            <a:spLocks noGrp="1"/>
          </p:cNvSpPr>
          <p:nvPr>
            <p:ph type="ftr" sz="quarter" idx="11"/>
          </p:nvPr>
        </p:nvSpPr>
        <p:spPr/>
        <p:txBody>
          <a:bodyPr/>
          <a:lstStyle/>
          <a:p>
            <a:r>
              <a:rPr lang="en-US" smtClean="0"/>
              <a:t>N.Solyak </a:t>
            </a:r>
            <a:endParaRPr lang="en-US"/>
          </a:p>
        </p:txBody>
      </p:sp>
      <p:sp>
        <p:nvSpPr>
          <p:cNvPr id="6" name="Slide Number Placeholder 5"/>
          <p:cNvSpPr>
            <a:spLocks noGrp="1"/>
          </p:cNvSpPr>
          <p:nvPr>
            <p:ph type="sldNum" sz="quarter" idx="12"/>
          </p:nvPr>
        </p:nvSpPr>
        <p:spPr/>
        <p:txBody>
          <a:bodyPr/>
          <a:lstStyle/>
          <a:p>
            <a:fld id="{3A127BA4-925A-4A9C-9E86-F56F881F8328}" type="slidenum">
              <a:rPr lang="en-US" smtClean="0"/>
              <a:t>28</a:t>
            </a:fld>
            <a:endParaRPr lang="en-US"/>
          </a:p>
        </p:txBody>
      </p:sp>
    </p:spTree>
    <p:extLst>
      <p:ext uri="{BB962C8B-B14F-4D97-AF65-F5344CB8AC3E}">
        <p14:creationId xmlns:p14="http://schemas.microsoft.com/office/powerpoint/2010/main" val="2469930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463138"/>
            <a:ext cx="723900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3.9 GHz: Power removed by HOM coupler</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543800" y="1524000"/>
            <a:ext cx="1255472" cy="338554"/>
          </a:xfrm>
          <a:prstGeom prst="rect">
            <a:avLst/>
          </a:prstGeom>
          <a:noFill/>
        </p:spPr>
        <p:txBody>
          <a:bodyPr wrap="none" rtlCol="0">
            <a:spAutoFit/>
          </a:bodyPr>
          <a:lstStyle/>
          <a:p>
            <a:r>
              <a:rPr lang="en-US" sz="1600" i="1" dirty="0" smtClean="0">
                <a:solidFill>
                  <a:schemeClr val="accent5">
                    <a:lumMod val="75000"/>
                  </a:schemeClr>
                </a:solidFill>
                <a:latin typeface="Times New Roman" panose="02020603050405020304" pitchFamily="18" charset="0"/>
                <a:cs typeface="Times New Roman" panose="02020603050405020304" pitchFamily="18" charset="0"/>
              </a:rPr>
              <a:t>A. </a:t>
            </a:r>
            <a:r>
              <a:rPr lang="en-US" sz="1600" i="1" dirty="0" err="1" smtClean="0">
                <a:solidFill>
                  <a:schemeClr val="accent5">
                    <a:lumMod val="75000"/>
                  </a:schemeClr>
                </a:solidFill>
                <a:latin typeface="Times New Roman" panose="02020603050405020304" pitchFamily="18" charset="0"/>
                <a:cs typeface="Times New Roman" panose="02020603050405020304" pitchFamily="18" charset="0"/>
              </a:rPr>
              <a:t>Sukhanov</a:t>
            </a:r>
            <a:endParaRPr lang="en-US" sz="1600" i="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449" y="1905000"/>
            <a:ext cx="4768950" cy="335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139" y="1217559"/>
            <a:ext cx="6324600" cy="61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5258799"/>
            <a:ext cx="8077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33CC"/>
                </a:solidFill>
                <a:latin typeface="Calibri" panose="020F0502020204030204" pitchFamily="34" charset="0"/>
              </a:rPr>
              <a:t>Simulation model includes copper plated bellows between cavities</a:t>
            </a:r>
          </a:p>
          <a:p>
            <a:pPr marL="285750" indent="-285750">
              <a:buFont typeface="Arial" panose="020B0604020202020204" pitchFamily="34" charset="0"/>
              <a:buChar char="•"/>
            </a:pPr>
            <a:r>
              <a:rPr lang="en-US" dirty="0">
                <a:solidFill>
                  <a:srgbClr val="0033CC"/>
                </a:solidFill>
                <a:latin typeface="Calibri" panose="020F0502020204030204" pitchFamily="34" charset="0"/>
              </a:rPr>
              <a:t>HOM </a:t>
            </a:r>
            <a:r>
              <a:rPr lang="en-US" dirty="0" smtClean="0">
                <a:solidFill>
                  <a:srgbClr val="0033CC"/>
                </a:solidFill>
                <a:latin typeface="Calibri" panose="020F0502020204030204" pitchFamily="34" charset="0"/>
              </a:rPr>
              <a:t>frequencies have random distribution ~ 1MHz </a:t>
            </a:r>
            <a:r>
              <a:rPr lang="en-US" dirty="0" err="1" smtClean="0">
                <a:solidFill>
                  <a:srgbClr val="0033CC"/>
                </a:solidFill>
                <a:latin typeface="Calibri" panose="020F0502020204030204" pitchFamily="34" charset="0"/>
              </a:rPr>
              <a:t>rms</a:t>
            </a:r>
            <a:endParaRPr lang="en-US" dirty="0" smtClean="0">
              <a:solidFill>
                <a:srgbClr val="0033CC"/>
              </a:solidFill>
              <a:latin typeface="Calibri" panose="020F0502020204030204" pitchFamily="34" charset="0"/>
            </a:endParaRPr>
          </a:p>
          <a:p>
            <a:pPr marL="285750" indent="-285750">
              <a:buFont typeface="Arial" panose="020B0604020202020204" pitchFamily="34" charset="0"/>
              <a:buChar char="•"/>
            </a:pPr>
            <a:r>
              <a:rPr lang="en-US" dirty="0" smtClean="0">
                <a:solidFill>
                  <a:srgbClr val="0033CC"/>
                </a:solidFill>
                <a:latin typeface="Calibri" panose="020F0502020204030204" pitchFamily="34" charset="0"/>
              </a:rPr>
              <a:t>Max values of R/Q for each mode is used (vs. cavity to cavity distance) </a:t>
            </a:r>
          </a:p>
          <a:p>
            <a:pPr marL="285750" indent="-285750">
              <a:buFont typeface="Arial" panose="020B0604020202020204" pitchFamily="34" charset="0"/>
              <a:buChar char="•"/>
            </a:pPr>
            <a:r>
              <a:rPr lang="en-US" dirty="0" smtClean="0">
                <a:solidFill>
                  <a:srgbClr val="0033CC"/>
                </a:solidFill>
                <a:latin typeface="Calibri" panose="020F0502020204030204" pitchFamily="34" charset="0"/>
              </a:rPr>
              <a:t>Q</a:t>
            </a:r>
            <a:r>
              <a:rPr lang="en-US" baseline="-25000" dirty="0" smtClean="0">
                <a:solidFill>
                  <a:srgbClr val="0033CC"/>
                </a:solidFill>
                <a:latin typeface="Calibri" panose="020F0502020204030204" pitchFamily="34" charset="0"/>
              </a:rPr>
              <a:t>HOM </a:t>
            </a:r>
            <a:r>
              <a:rPr lang="en-US" dirty="0" smtClean="0">
                <a:solidFill>
                  <a:srgbClr val="0033CC"/>
                </a:solidFill>
                <a:latin typeface="Calibri" panose="020F0502020204030204" pitchFamily="34" charset="0"/>
              </a:rPr>
              <a:t>&lt; 10</a:t>
            </a:r>
            <a:r>
              <a:rPr lang="en-US" baseline="30000" dirty="0" smtClean="0">
                <a:solidFill>
                  <a:srgbClr val="0033CC"/>
                </a:solidFill>
                <a:latin typeface="Calibri" panose="020F0502020204030204" pitchFamily="34" charset="0"/>
              </a:rPr>
              <a:t>6 </a:t>
            </a:r>
            <a:r>
              <a:rPr lang="en-US" dirty="0" smtClean="0">
                <a:solidFill>
                  <a:srgbClr val="0033CC"/>
                </a:solidFill>
                <a:latin typeface="Calibri" panose="020F0502020204030204" pitchFamily="34" charset="0"/>
              </a:rPr>
              <a:t>for most dangerous modes</a:t>
            </a:r>
            <a:endParaRPr lang="en-US" baseline="30000" dirty="0">
              <a:solidFill>
                <a:srgbClr val="0033CC"/>
              </a:solidFill>
              <a:latin typeface="Calibri" panose="020F0502020204030204" pitchFamily="34" charset="0"/>
            </a:endParaRP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05000"/>
            <a:ext cx="3883177" cy="338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14001" y="3892020"/>
            <a:ext cx="2421576" cy="646331"/>
          </a:xfrm>
          <a:prstGeom prst="rect">
            <a:avLst/>
          </a:prstGeom>
          <a:noFill/>
        </p:spPr>
        <p:txBody>
          <a:bodyPr wrap="square" rtlCol="0">
            <a:spAutoFit/>
          </a:bodyPr>
          <a:lstStyle/>
          <a:p>
            <a:r>
              <a:rPr lang="en-US" dirty="0" smtClean="0"/>
              <a:t>R/Q of monopole modes in cavity chain</a:t>
            </a:r>
            <a:endParaRPr lang="en-US" dirty="0"/>
          </a:p>
        </p:txBody>
      </p:sp>
      <p:sp>
        <p:nvSpPr>
          <p:cNvPr id="2" name="Footer Placeholder 1"/>
          <p:cNvSpPr>
            <a:spLocks noGrp="1"/>
          </p:cNvSpPr>
          <p:nvPr>
            <p:ph type="ftr" sz="quarter" idx="13"/>
          </p:nvPr>
        </p:nvSpPr>
        <p:spPr/>
        <p:txBody>
          <a:bodyPr/>
          <a:lstStyle/>
          <a:p>
            <a:r>
              <a:rPr lang="en-US" smtClean="0"/>
              <a:t>N.Solyak </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29</a:t>
            </a:fld>
            <a:endParaRPr lang="en-US" dirty="0"/>
          </a:p>
        </p:txBody>
      </p:sp>
    </p:spTree>
    <p:extLst>
      <p:ext uri="{BB962C8B-B14F-4D97-AF65-F5344CB8AC3E}">
        <p14:creationId xmlns:p14="http://schemas.microsoft.com/office/powerpoint/2010/main" val="2234860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p:cNvSpPr>
            <a:spLocks noGrp="1"/>
          </p:cNvSpPr>
          <p:nvPr>
            <p:ph type="title"/>
          </p:nvPr>
        </p:nvSpPr>
        <p:spPr>
          <a:xfrm>
            <a:off x="451822" y="129091"/>
            <a:ext cx="4674776" cy="753033"/>
          </a:xfrm>
        </p:spPr>
        <p:txBody>
          <a:bodyPr/>
          <a:lstStyle/>
          <a:p>
            <a:r>
              <a:rPr lang="en-US" sz="2800" dirty="0" smtClean="0"/>
              <a:t>Overview, why?</a:t>
            </a:r>
            <a:endParaRPr lang="en-US" sz="2800" dirty="0"/>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Content Placeholder 4"/>
          <p:cNvSpPr>
            <a:spLocks noGrp="1"/>
          </p:cNvSpPr>
          <p:nvPr>
            <p:ph sz="quarter" idx="14"/>
          </p:nvPr>
        </p:nvSpPr>
        <p:spPr>
          <a:xfrm>
            <a:off x="152400" y="1219200"/>
            <a:ext cx="8831087" cy="3124200"/>
          </a:xfrm>
        </p:spPr>
        <p:txBody>
          <a:bodyPr>
            <a:noAutofit/>
          </a:bodyPr>
          <a:lstStyle/>
          <a:p>
            <a:pPr marL="225425" indent="-225425">
              <a:spcAft>
                <a:spcPts val="600"/>
              </a:spcAft>
              <a:buFont typeface="Wingdings" pitchFamily="2" charset="2"/>
              <a:buChar char="§"/>
            </a:pPr>
            <a:r>
              <a:rPr lang="en-US" sz="1600" dirty="0" smtClean="0"/>
              <a:t> Space</a:t>
            </a:r>
            <a:r>
              <a:rPr lang="en-US" sz="1600" dirty="0"/>
              <a:t>  charge effects limit the maximum obtainable charge density from the </a:t>
            </a:r>
            <a:r>
              <a:rPr lang="en-US" sz="1600" dirty="0" smtClean="0"/>
              <a:t>photocathode</a:t>
            </a:r>
            <a:r>
              <a:rPr lang="en-US" sz="1600" dirty="0"/>
              <a:t> </a:t>
            </a:r>
            <a:r>
              <a:rPr lang="en-US" sz="1600" dirty="0" smtClean="0"/>
              <a:t>and </a:t>
            </a:r>
            <a:r>
              <a:rPr lang="en-US" sz="1600" dirty="0"/>
              <a:t>thus the minimum bunch length. </a:t>
            </a:r>
            <a:endParaRPr lang="en-US" sz="1600" dirty="0" smtClean="0"/>
          </a:p>
          <a:p>
            <a:pPr marL="225425" indent="-225425">
              <a:spcAft>
                <a:spcPts val="600"/>
              </a:spcAft>
              <a:buFont typeface="Wingdings" pitchFamily="2" charset="2"/>
              <a:buChar char="§"/>
            </a:pPr>
            <a:r>
              <a:rPr lang="en-US" sz="1600" dirty="0"/>
              <a:t> </a:t>
            </a:r>
            <a:r>
              <a:rPr lang="en-US" sz="1600" dirty="0" smtClean="0"/>
              <a:t>300 </a:t>
            </a:r>
            <a:r>
              <a:rPr lang="en-US" sz="1600" dirty="0" err="1"/>
              <a:t>pC</a:t>
            </a:r>
            <a:r>
              <a:rPr lang="en-US" sz="1600" dirty="0"/>
              <a:t> bunch has a length of approximately 1 mm at the exit on the injector. Sinusoidal variation in the RF voltage over this distance leads to a correlated energy variation, or “chirp,” in the uncompressed bunch and, after bunch compression, to an asymmetric bunch </a:t>
            </a:r>
            <a:r>
              <a:rPr lang="en-US" sz="1600" dirty="0" smtClean="0"/>
              <a:t>profile</a:t>
            </a:r>
          </a:p>
          <a:p>
            <a:pPr marL="225425" indent="-225425">
              <a:spcAft>
                <a:spcPts val="600"/>
              </a:spcAft>
              <a:buFont typeface="Wingdings" pitchFamily="2" charset="2"/>
              <a:buChar char="§"/>
            </a:pPr>
            <a:r>
              <a:rPr lang="en-US" sz="1600" dirty="0" smtClean="0"/>
              <a:t> </a:t>
            </a:r>
            <a:r>
              <a:rPr lang="en-US" sz="1600" dirty="0"/>
              <a:t>Applying a voltage at a harmonic </a:t>
            </a:r>
            <a:r>
              <a:rPr lang="en-US" sz="1600" i="1" dirty="0"/>
              <a:t>ω</a:t>
            </a:r>
            <a:r>
              <a:rPr lang="en-US" sz="1600" i="1" baseline="-25000" dirty="0"/>
              <a:t>1</a:t>
            </a:r>
            <a:r>
              <a:rPr lang="en-US" sz="1600" i="1" dirty="0"/>
              <a:t>=3ω</a:t>
            </a:r>
            <a:r>
              <a:rPr lang="en-US" sz="1600" i="1" baseline="-25000" dirty="0"/>
              <a:t>0</a:t>
            </a:r>
            <a:r>
              <a:rPr lang="en-US" sz="1600" dirty="0"/>
              <a:t> of the fundamental RF frequency </a:t>
            </a:r>
            <a:r>
              <a:rPr lang="en-US" sz="1600" i="1" dirty="0"/>
              <a:t>ω</a:t>
            </a:r>
            <a:r>
              <a:rPr lang="en-US" sz="1600" baseline="-25000" dirty="0"/>
              <a:t>0</a:t>
            </a:r>
            <a:r>
              <a:rPr lang="en-US" sz="1600" dirty="0"/>
              <a:t> results in an integrated voltage that is approximately linear over the bunch length, removing the curvature of the beam distribution in longitudinal phase space, and facilitating more efficient bunch compression and controlled bunch charge </a:t>
            </a:r>
            <a:r>
              <a:rPr lang="en-US" sz="1600" dirty="0" smtClean="0"/>
              <a:t>distribution</a:t>
            </a:r>
          </a:p>
          <a:p>
            <a:pPr marL="225425" indent="-225425">
              <a:spcAft>
                <a:spcPts val="600"/>
              </a:spcAft>
              <a:buFont typeface="Wingdings" pitchFamily="2" charset="2"/>
              <a:buChar char="§"/>
            </a:pPr>
            <a:r>
              <a:rPr lang="en-US" sz="1600" dirty="0" smtClean="0"/>
              <a:t>3.9 GHz </a:t>
            </a:r>
            <a:r>
              <a:rPr lang="en-US" sz="1600" dirty="0" err="1" smtClean="0"/>
              <a:t>cryomodules</a:t>
            </a:r>
            <a:r>
              <a:rPr lang="en-US" sz="1600" dirty="0" smtClean="0"/>
              <a:t> are installed </a:t>
            </a:r>
            <a:r>
              <a:rPr lang="en-US" sz="1600" dirty="0"/>
              <a:t>just before the first bunch compressor BC1 </a:t>
            </a:r>
            <a:endParaRPr lang="en-US" sz="1600" i="1" dirty="0" smtClean="0"/>
          </a:p>
        </p:txBody>
      </p:sp>
      <p:pic>
        <p:nvPicPr>
          <p:cNvPr id="6" name="Picture 5" descr="LCLS-II layou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9651" y="4495798"/>
            <a:ext cx="7620000" cy="1803507"/>
          </a:xfrm>
          <a:prstGeom prst="rect">
            <a:avLst/>
          </a:prstGeom>
        </p:spPr>
      </p:pic>
      <p:sp>
        <p:nvSpPr>
          <p:cNvPr id="7" name="Oval 6"/>
          <p:cNvSpPr/>
          <p:nvPr/>
        </p:nvSpPr>
        <p:spPr>
          <a:xfrm>
            <a:off x="2971799" y="4947713"/>
            <a:ext cx="762079" cy="899679"/>
          </a:xfrm>
          <a:prstGeom prst="ellipse">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158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30</a:t>
            </a:fld>
            <a:endParaRPr lang="en-US" dirty="0"/>
          </a:p>
        </p:txBody>
      </p:sp>
      <p:sp>
        <p:nvSpPr>
          <p:cNvPr id="3" name="Title 2"/>
          <p:cNvSpPr>
            <a:spLocks noGrp="1"/>
          </p:cNvSpPr>
          <p:nvPr>
            <p:ph type="title"/>
          </p:nvPr>
        </p:nvSpPr>
        <p:spPr/>
        <p:txBody>
          <a:bodyPr/>
          <a:lstStyle/>
          <a:p>
            <a:r>
              <a:rPr lang="en-US" dirty="0" smtClean="0"/>
              <a:t>HOM antenna heating issues</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Content Placeholder 4"/>
          <p:cNvSpPr>
            <a:spLocks noGrp="1"/>
          </p:cNvSpPr>
          <p:nvPr>
            <p:ph sz="quarter" idx="14"/>
          </p:nvPr>
        </p:nvSpPr>
        <p:spPr>
          <a:xfrm>
            <a:off x="381000" y="1524000"/>
            <a:ext cx="8108950" cy="4648200"/>
          </a:xfrm>
        </p:spPr>
        <p:txBody>
          <a:bodyPr>
            <a:normAutofit lnSpcReduction="10000"/>
          </a:bodyPr>
          <a:lstStyle/>
          <a:p>
            <a:pPr marL="342900" indent="-342900">
              <a:buFont typeface="Arial" panose="020B0604020202020204" pitchFamily="34" charset="0"/>
              <a:buChar char="•"/>
            </a:pPr>
            <a:r>
              <a:rPr lang="en-US" sz="2400" dirty="0" smtClean="0">
                <a:latin typeface="Calibri" panose="020F0502020204030204" pitchFamily="34" charset="0"/>
              </a:rPr>
              <a:t>Expected maximum power flux to HOM coupler up to 4W:</a:t>
            </a:r>
          </a:p>
          <a:p>
            <a:pPr marL="1085850" indent="-342900">
              <a:buFont typeface="Courier New" panose="02070309020205020404" pitchFamily="49" charset="0"/>
              <a:buChar char="o"/>
            </a:pPr>
            <a:r>
              <a:rPr lang="en-US" sz="2400" dirty="0" smtClean="0">
                <a:solidFill>
                  <a:srgbClr val="0033CC"/>
                </a:solidFill>
                <a:latin typeface="Calibri" panose="020F0502020204030204" pitchFamily="34" charset="0"/>
              </a:rPr>
              <a:t>~0.5 W – leakage from operation mode </a:t>
            </a:r>
          </a:p>
          <a:p>
            <a:pPr marL="342900" indent="-342900">
              <a:buFont typeface="Arial" panose="020B0604020202020204" pitchFamily="34" charset="0"/>
              <a:buChar char="•"/>
            </a:pPr>
            <a:endParaRPr lang="en-US" sz="2400" dirty="0" smtClean="0">
              <a:latin typeface="Calibri" panose="020F0502020204030204" pitchFamily="34" charset="0"/>
            </a:endParaRPr>
          </a:p>
          <a:p>
            <a:pPr marL="342900" indent="-342900">
              <a:buFont typeface="Arial" panose="020B0604020202020204" pitchFamily="34" charset="0"/>
              <a:buChar char="•"/>
            </a:pPr>
            <a:r>
              <a:rPr lang="en-US" sz="2400" dirty="0" smtClean="0">
                <a:latin typeface="Calibri" panose="020F0502020204030204" pitchFamily="34" charset="0"/>
              </a:rPr>
              <a:t>Part of this will be dissipated in cable (0.6dB/m) and will heat HOM antenna</a:t>
            </a:r>
          </a:p>
          <a:p>
            <a:pPr marL="342900" indent="-342900">
              <a:buFont typeface="Arial" panose="020B0604020202020204" pitchFamily="34" charset="0"/>
              <a:buChar char="•"/>
            </a:pPr>
            <a:endParaRPr lang="en-US" sz="2400" dirty="0" smtClean="0">
              <a:latin typeface="Calibri" panose="020F0502020204030204" pitchFamily="34" charset="0"/>
            </a:endParaRPr>
          </a:p>
          <a:p>
            <a:pPr marL="342900" indent="-342900">
              <a:buFont typeface="Arial" panose="020B0604020202020204" pitchFamily="34" charset="0"/>
              <a:buChar char="•"/>
            </a:pPr>
            <a:r>
              <a:rPr lang="en-US" sz="2400" dirty="0" smtClean="0">
                <a:latin typeface="Calibri" panose="020F0502020204030204" pitchFamily="34" charset="0"/>
              </a:rPr>
              <a:t>Heat removal from </a:t>
            </a:r>
            <a:r>
              <a:rPr lang="en-US" sz="2400" dirty="0" err="1" smtClean="0">
                <a:latin typeface="Calibri" panose="020F0502020204030204" pitchFamily="34" charset="0"/>
              </a:rPr>
              <a:t>feedthrough</a:t>
            </a:r>
            <a:r>
              <a:rPr lang="en-US" sz="2400" dirty="0" smtClean="0">
                <a:latin typeface="Calibri" panose="020F0502020204030204" pitchFamily="34" charset="0"/>
              </a:rPr>
              <a:t> (2K) and from the cable intercepts (5K and 50K) is essential part of design.</a:t>
            </a:r>
          </a:p>
          <a:p>
            <a:pPr marL="342900" indent="-342900">
              <a:buFont typeface="Arial" panose="020B0604020202020204" pitchFamily="34" charset="0"/>
              <a:buChar char="•"/>
            </a:pPr>
            <a:endParaRPr lang="en-US" sz="2400" dirty="0">
              <a:latin typeface="Calibri" panose="020F0502020204030204" pitchFamily="34" charset="0"/>
            </a:endParaRPr>
          </a:p>
          <a:p>
            <a:pPr marL="342900" indent="-342900">
              <a:buFont typeface="Arial" panose="020B0604020202020204" pitchFamily="34" charset="0"/>
              <a:buChar char="•"/>
            </a:pPr>
            <a:r>
              <a:rPr lang="en-US" sz="2400" dirty="0" smtClean="0">
                <a:latin typeface="Calibri" panose="020F0502020204030204" pitchFamily="34" charset="0"/>
              </a:rPr>
              <a:t>Choice of cable and specs is part of current activity</a:t>
            </a:r>
            <a:endParaRPr lang="en-US" sz="2400" dirty="0">
              <a:latin typeface="Calibri" panose="020F0502020204030204" pitchFamily="34" charset="0"/>
            </a:endParaRPr>
          </a:p>
        </p:txBody>
      </p:sp>
    </p:spTree>
    <p:extLst>
      <p:ext uri="{BB962C8B-B14F-4D97-AF65-F5344CB8AC3E}">
        <p14:creationId xmlns:p14="http://schemas.microsoft.com/office/powerpoint/2010/main" val="3544916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133434"/>
            <a:ext cx="4238182" cy="3286165"/>
          </a:xfrm>
          <a:prstGeom prst="rect">
            <a:avLst/>
          </a:prstGeom>
        </p:spPr>
      </p:pic>
      <p:sp>
        <p:nvSpPr>
          <p:cNvPr id="6" name="TextBox 5"/>
          <p:cNvSpPr txBox="1"/>
          <p:nvPr/>
        </p:nvSpPr>
        <p:spPr>
          <a:xfrm>
            <a:off x="5364408" y="2965134"/>
            <a:ext cx="2071401" cy="584775"/>
          </a:xfrm>
          <a:prstGeom prst="rect">
            <a:avLst/>
          </a:prstGeom>
          <a:noFill/>
        </p:spPr>
        <p:txBody>
          <a:bodyPr wrap="none" rtlCol="0">
            <a:spAutoFit/>
          </a:bodyPr>
          <a:lstStyle/>
          <a:p>
            <a:r>
              <a:rPr lang="en-US" sz="1600" dirty="0" smtClean="0">
                <a:solidFill>
                  <a:srgbClr val="0000CC"/>
                </a:solidFill>
                <a:latin typeface="Calibri" panose="020F0502020204030204" pitchFamily="34" charset="0"/>
              </a:rPr>
              <a:t>Wide cooling leads</a:t>
            </a:r>
          </a:p>
          <a:p>
            <a:r>
              <a:rPr lang="en-US" sz="1600" dirty="0" smtClean="0">
                <a:solidFill>
                  <a:srgbClr val="0000CC"/>
                </a:solidFill>
                <a:latin typeface="Calibri" panose="020F0502020204030204" pitchFamily="34" charset="0"/>
              </a:rPr>
              <a:t> (45mm x 2.5x10 mm</a:t>
            </a:r>
            <a:r>
              <a:rPr lang="en-US" sz="1600" baseline="30000" dirty="0" smtClean="0">
                <a:solidFill>
                  <a:srgbClr val="0000CC"/>
                </a:solidFill>
                <a:latin typeface="Calibri" panose="020F0502020204030204" pitchFamily="34" charset="0"/>
              </a:rPr>
              <a:t>2</a:t>
            </a:r>
            <a:r>
              <a:rPr lang="en-US" sz="1600" dirty="0" smtClean="0">
                <a:solidFill>
                  <a:srgbClr val="0000CC"/>
                </a:solidFill>
                <a:latin typeface="Calibri" panose="020F0502020204030204" pitchFamily="34" charset="0"/>
              </a:rPr>
              <a:t>)</a:t>
            </a:r>
            <a:endParaRPr lang="en-US" sz="1600" dirty="0">
              <a:solidFill>
                <a:srgbClr val="0000CC"/>
              </a:solidFill>
              <a:latin typeface="Calibri" panose="020F0502020204030204" pitchFamily="34" charset="0"/>
            </a:endParaRPr>
          </a:p>
        </p:txBody>
      </p:sp>
      <p:pic>
        <p:nvPicPr>
          <p:cNvPr id="7" name="Picture 6"/>
          <p:cNvPicPr>
            <a:picLocks noChangeAspect="1"/>
          </p:cNvPicPr>
          <p:nvPr/>
        </p:nvPicPr>
        <p:blipFill>
          <a:blip r:embed="rId3"/>
          <a:stretch>
            <a:fillRect/>
          </a:stretch>
        </p:blipFill>
        <p:spPr>
          <a:xfrm>
            <a:off x="164417" y="1133435"/>
            <a:ext cx="4381553" cy="3286165"/>
          </a:xfrm>
          <a:prstGeom prst="rect">
            <a:avLst/>
          </a:prstGeom>
        </p:spPr>
      </p:pic>
      <p:sp>
        <p:nvSpPr>
          <p:cNvPr id="8" name="TextBox 7"/>
          <p:cNvSpPr txBox="1"/>
          <p:nvPr/>
        </p:nvSpPr>
        <p:spPr>
          <a:xfrm>
            <a:off x="914400" y="2952528"/>
            <a:ext cx="2122697" cy="584775"/>
          </a:xfrm>
          <a:prstGeom prst="rect">
            <a:avLst/>
          </a:prstGeom>
          <a:noFill/>
        </p:spPr>
        <p:txBody>
          <a:bodyPr wrap="none" rtlCol="0">
            <a:spAutoFit/>
          </a:bodyPr>
          <a:lstStyle/>
          <a:p>
            <a:r>
              <a:rPr lang="en-US" sz="1600" dirty="0" smtClean="0">
                <a:solidFill>
                  <a:srgbClr val="0000CC"/>
                </a:solidFill>
                <a:latin typeface="Calibri" panose="020F0502020204030204" pitchFamily="34" charset="0"/>
              </a:rPr>
              <a:t>Narrow cooling leads</a:t>
            </a:r>
          </a:p>
          <a:p>
            <a:r>
              <a:rPr lang="en-US" sz="1600" dirty="0" smtClean="0">
                <a:solidFill>
                  <a:srgbClr val="0000CC"/>
                </a:solidFill>
                <a:latin typeface="Calibri" panose="020F0502020204030204" pitchFamily="34" charset="0"/>
              </a:rPr>
              <a:t> (45mm x 2.5x2.5 mm</a:t>
            </a:r>
            <a:r>
              <a:rPr lang="en-US" sz="1600" baseline="30000" dirty="0" smtClean="0">
                <a:solidFill>
                  <a:srgbClr val="0000CC"/>
                </a:solidFill>
                <a:latin typeface="Calibri" panose="020F0502020204030204" pitchFamily="34" charset="0"/>
              </a:rPr>
              <a:t>2</a:t>
            </a:r>
            <a:r>
              <a:rPr lang="en-US" sz="1600" dirty="0" smtClean="0">
                <a:solidFill>
                  <a:srgbClr val="0000CC"/>
                </a:solidFill>
                <a:latin typeface="Calibri" panose="020F0502020204030204" pitchFamily="34" charset="0"/>
              </a:rPr>
              <a:t>)</a:t>
            </a:r>
            <a:endParaRPr lang="en-US" sz="1600" dirty="0">
              <a:solidFill>
                <a:srgbClr val="0000CC"/>
              </a:solidFill>
              <a:latin typeface="Calibri" panose="020F0502020204030204" pitchFamily="34" charset="0"/>
            </a:endParaRPr>
          </a:p>
        </p:txBody>
      </p:sp>
      <p:pic>
        <p:nvPicPr>
          <p:cNvPr id="10" name="Picture 9"/>
          <p:cNvPicPr>
            <a:picLocks noChangeAspect="1"/>
          </p:cNvPicPr>
          <p:nvPr/>
        </p:nvPicPr>
        <p:blipFill>
          <a:blip r:embed="rId4"/>
          <a:stretch>
            <a:fillRect/>
          </a:stretch>
        </p:blipFill>
        <p:spPr>
          <a:xfrm>
            <a:off x="5486400" y="4301356"/>
            <a:ext cx="3306648" cy="2479986"/>
          </a:xfrm>
          <a:prstGeom prst="rect">
            <a:avLst/>
          </a:prstGeom>
        </p:spPr>
      </p:pic>
      <p:pic>
        <p:nvPicPr>
          <p:cNvPr id="11" name="Picture 10"/>
          <p:cNvPicPr>
            <a:picLocks noChangeAspect="1"/>
          </p:cNvPicPr>
          <p:nvPr/>
        </p:nvPicPr>
        <p:blipFill>
          <a:blip r:embed="rId5"/>
          <a:stretch>
            <a:fillRect/>
          </a:stretch>
        </p:blipFill>
        <p:spPr>
          <a:xfrm>
            <a:off x="299348" y="4266742"/>
            <a:ext cx="3352800" cy="2514600"/>
          </a:xfrm>
          <a:prstGeom prst="rect">
            <a:avLst/>
          </a:prstGeom>
        </p:spPr>
      </p:pic>
      <p:pic>
        <p:nvPicPr>
          <p:cNvPr id="14" name="Picture 13"/>
          <p:cNvPicPr>
            <a:picLocks noChangeAspect="1"/>
          </p:cNvPicPr>
          <p:nvPr/>
        </p:nvPicPr>
        <p:blipFill rotWithShape="1">
          <a:blip r:embed="rId6"/>
          <a:srcRect l="39636" t="55333" r="33182" b="12303"/>
          <a:stretch/>
        </p:blipFill>
        <p:spPr>
          <a:xfrm>
            <a:off x="1705761" y="1562928"/>
            <a:ext cx="1489420" cy="1330017"/>
          </a:xfrm>
          <a:prstGeom prst="rect">
            <a:avLst/>
          </a:prstGeom>
        </p:spPr>
      </p:pic>
      <p:pic>
        <p:nvPicPr>
          <p:cNvPr id="16" name="Picture 15"/>
          <p:cNvPicPr>
            <a:picLocks noChangeAspect="1"/>
          </p:cNvPicPr>
          <p:nvPr/>
        </p:nvPicPr>
        <p:blipFill rotWithShape="1">
          <a:blip r:embed="rId7"/>
          <a:srcRect l="50091" t="64667" r="27909" b="11819"/>
          <a:stretch/>
        </p:blipFill>
        <p:spPr>
          <a:xfrm>
            <a:off x="6179531" y="1562928"/>
            <a:ext cx="1446793" cy="1159826"/>
          </a:xfrm>
          <a:prstGeom prst="rect">
            <a:avLst/>
          </a:prstGeom>
        </p:spPr>
      </p:pic>
      <p:sp>
        <p:nvSpPr>
          <p:cNvPr id="17" name="TextBox 16"/>
          <p:cNvSpPr txBox="1"/>
          <p:nvPr/>
        </p:nvSpPr>
        <p:spPr>
          <a:xfrm>
            <a:off x="767092" y="381000"/>
            <a:ext cx="7371585" cy="677108"/>
          </a:xfrm>
          <a:prstGeom prst="rect">
            <a:avLst/>
          </a:prstGeom>
          <a:noFill/>
        </p:spPr>
        <p:txBody>
          <a:bodyPr wrap="square" rtlCol="0">
            <a:spAutoFit/>
          </a:bodyPr>
          <a:lstStyle/>
          <a:p>
            <a:r>
              <a:rPr lang="en-US" sz="2000" b="1" dirty="0" smtClean="0">
                <a:solidFill>
                  <a:srgbClr val="0000CC"/>
                </a:solidFill>
                <a:effectLst>
                  <a:outerShdw blurRad="38100" dist="38100" dir="2700000" algn="tl">
                    <a:srgbClr val="000000">
                      <a:alpha val="43137"/>
                    </a:srgbClr>
                  </a:outerShdw>
                </a:effectLst>
              </a:rPr>
              <a:t>Thermal simulation for HOM cable (TFlex401)</a:t>
            </a:r>
            <a:br>
              <a:rPr lang="en-US" sz="2000" b="1" dirty="0" smtClean="0">
                <a:solidFill>
                  <a:srgbClr val="0000CC"/>
                </a:solidFill>
                <a:effectLst>
                  <a:outerShdw blurRad="38100" dist="38100" dir="2700000" algn="tl">
                    <a:srgbClr val="000000">
                      <a:alpha val="43137"/>
                    </a:srgbClr>
                  </a:outerShdw>
                </a:effectLst>
              </a:rPr>
            </a:br>
            <a:r>
              <a:rPr lang="en-US" dirty="0" err="1" smtClean="0">
                <a:solidFill>
                  <a:schemeClr val="bg2"/>
                </a:solidFill>
                <a:latin typeface="Calibri" panose="020F0502020204030204" pitchFamily="34" charset="0"/>
              </a:rPr>
              <a:t>P</a:t>
            </a:r>
            <a:r>
              <a:rPr lang="en-US" sz="1400" baseline="-25000" dirty="0" err="1" smtClean="0">
                <a:solidFill>
                  <a:schemeClr val="bg2"/>
                </a:solidFill>
                <a:latin typeface="Calibri" panose="020F0502020204030204" pitchFamily="34" charset="0"/>
              </a:rPr>
              <a:t>antenna</a:t>
            </a:r>
            <a:r>
              <a:rPr lang="en-US" dirty="0" smtClean="0">
                <a:solidFill>
                  <a:schemeClr val="bg2"/>
                </a:solidFill>
                <a:latin typeface="Calibri" panose="020F0502020204030204" pitchFamily="34" charset="0"/>
              </a:rPr>
              <a:t>= 9uW (140mT with modified design, 63 </a:t>
            </a:r>
            <a:r>
              <a:rPr lang="en-US" dirty="0" err="1" smtClean="0">
                <a:solidFill>
                  <a:schemeClr val="bg2"/>
                </a:solidFill>
                <a:latin typeface="Calibri" panose="020F0502020204030204" pitchFamily="34" charset="0"/>
              </a:rPr>
              <a:t>mT</a:t>
            </a:r>
            <a:r>
              <a:rPr lang="en-US" dirty="0" smtClean="0">
                <a:solidFill>
                  <a:schemeClr val="bg2"/>
                </a:solidFill>
                <a:latin typeface="Calibri" panose="020F0502020204030204" pitchFamily="34" charset="0"/>
              </a:rPr>
              <a:t> with original design)</a:t>
            </a:r>
            <a:endParaRPr lang="en-US" dirty="0">
              <a:solidFill>
                <a:schemeClr val="bg2"/>
              </a:solidFill>
              <a:latin typeface="Calibri" panose="020F0502020204030204" pitchFamily="34" charset="0"/>
            </a:endParaRPr>
          </a:p>
        </p:txBody>
      </p:sp>
      <p:sp>
        <p:nvSpPr>
          <p:cNvPr id="2" name="Rectangle 1"/>
          <p:cNvSpPr/>
          <p:nvPr/>
        </p:nvSpPr>
        <p:spPr>
          <a:xfrm>
            <a:off x="3652147" y="5791200"/>
            <a:ext cx="2057401" cy="751296"/>
          </a:xfrm>
          <a:prstGeom prst="rect">
            <a:avLst/>
          </a:prstGeom>
        </p:spPr>
        <p:txBody>
          <a:bodyPr wrap="square">
            <a:spAutoFit/>
          </a:bodyPr>
          <a:lstStyle/>
          <a:p>
            <a:pPr>
              <a:lnSpc>
                <a:spcPts val="1700"/>
              </a:lnSpc>
            </a:pPr>
            <a:r>
              <a:rPr lang="en-US" dirty="0" smtClean="0">
                <a:latin typeface="Calibri" panose="020F0502020204030204" pitchFamily="34" charset="0"/>
                <a:cs typeface="Times New Roman" panose="02020603050405020304" pitchFamily="18" charset="0"/>
              </a:rPr>
              <a:t>Cable </a:t>
            </a:r>
            <a:r>
              <a:rPr lang="en-US" dirty="0">
                <a:latin typeface="Calibri" panose="020F0502020204030204" pitchFamily="34" charset="0"/>
                <a:cs typeface="Times New Roman" panose="02020603050405020304" pitchFamily="18" charset="0"/>
              </a:rPr>
              <a:t>is OK up to 9 W input power flow </a:t>
            </a:r>
            <a:endParaRPr lang="en-US" dirty="0" smtClean="0">
              <a:latin typeface="Calibri" panose="020F0502020204030204" pitchFamily="34" charset="0"/>
              <a:cs typeface="Times New Roman" panose="02020603050405020304" pitchFamily="18" charset="0"/>
            </a:endParaRPr>
          </a:p>
          <a:p>
            <a:pPr>
              <a:lnSpc>
                <a:spcPts val="1700"/>
              </a:lnSpc>
            </a:pPr>
            <a:r>
              <a:rPr lang="en-US" dirty="0" smtClean="0">
                <a:latin typeface="Calibri" panose="020F0502020204030204" pitchFamily="34" charset="0"/>
                <a:cs typeface="Times New Roman" panose="02020603050405020304" pitchFamily="18" charset="0"/>
              </a:rPr>
              <a:t>  (</a:t>
            </a:r>
            <a:r>
              <a:rPr lang="en-US" dirty="0">
                <a:latin typeface="Calibri" panose="020F0502020204030204" pitchFamily="34" charset="0"/>
                <a:cs typeface="Times New Roman" panose="02020603050405020304" pitchFamily="18" charset="0"/>
              </a:rPr>
              <a:t>80°C cable limit).</a:t>
            </a:r>
          </a:p>
        </p:txBody>
      </p:sp>
      <p:sp>
        <p:nvSpPr>
          <p:cNvPr id="3" name="Oval 2"/>
          <p:cNvSpPr/>
          <p:nvPr/>
        </p:nvSpPr>
        <p:spPr>
          <a:xfrm>
            <a:off x="685799" y="3962400"/>
            <a:ext cx="342457" cy="304342"/>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970664" y="4266742"/>
            <a:ext cx="553336" cy="533858"/>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47800" y="4724400"/>
            <a:ext cx="748923" cy="369332"/>
          </a:xfrm>
          <a:prstGeom prst="rect">
            <a:avLst/>
          </a:prstGeom>
          <a:noFill/>
        </p:spPr>
        <p:txBody>
          <a:bodyPr wrap="none" rtlCol="0">
            <a:spAutoFit/>
          </a:bodyPr>
          <a:lstStyle/>
          <a:p>
            <a:r>
              <a:rPr lang="en-US" dirty="0" smtClean="0">
                <a:solidFill>
                  <a:schemeClr val="bg2"/>
                </a:solidFill>
              </a:rPr>
              <a:t>zoom</a:t>
            </a:r>
            <a:endParaRPr lang="en-US" dirty="0">
              <a:solidFill>
                <a:schemeClr val="bg2"/>
              </a:solidFill>
            </a:endParaRPr>
          </a:p>
        </p:txBody>
      </p:sp>
      <p:sp>
        <p:nvSpPr>
          <p:cNvPr id="4" name="Date Placeholder 3"/>
          <p:cNvSpPr>
            <a:spLocks noGrp="1"/>
          </p:cNvSpPr>
          <p:nvPr>
            <p:ph type="dt" sz="half" idx="10"/>
          </p:nvPr>
        </p:nvSpPr>
        <p:spPr/>
        <p:txBody>
          <a:bodyPr/>
          <a:lstStyle/>
          <a:p>
            <a:r>
              <a:rPr lang="en-US" altLang="en-US" smtClean="0"/>
              <a:t>Nov.20,2015</a:t>
            </a:r>
            <a:endParaRPr lang="en-US" altLang="en-US" dirty="0"/>
          </a:p>
        </p:txBody>
      </p:sp>
      <p:sp>
        <p:nvSpPr>
          <p:cNvPr id="13" name="Footer Placeholder 12"/>
          <p:cNvSpPr>
            <a:spLocks noGrp="1"/>
          </p:cNvSpPr>
          <p:nvPr>
            <p:ph type="ftr" sz="quarter" idx="11"/>
          </p:nvPr>
        </p:nvSpPr>
        <p:spPr/>
        <p:txBody>
          <a:bodyPr/>
          <a:lstStyle/>
          <a:p>
            <a:pPr>
              <a:defRPr/>
            </a:pPr>
            <a:r>
              <a:rPr lang="en-US" smtClean="0"/>
              <a:t>N.Solyak </a:t>
            </a:r>
            <a:endParaRPr lang="en-US" dirty="0" smtClean="0"/>
          </a:p>
        </p:txBody>
      </p:sp>
      <p:sp>
        <p:nvSpPr>
          <p:cNvPr id="15" name="Slide Number Placeholder 14"/>
          <p:cNvSpPr>
            <a:spLocks noGrp="1"/>
          </p:cNvSpPr>
          <p:nvPr>
            <p:ph type="sldNum" sz="quarter" idx="12"/>
          </p:nvPr>
        </p:nvSpPr>
        <p:spPr/>
        <p:txBody>
          <a:bodyPr/>
          <a:lstStyle/>
          <a:p>
            <a:fld id="{01D06E4C-6333-4DFD-BF5D-A50EA7E5D376}" type="slidenum">
              <a:rPr lang="en-US" altLang="en-US" smtClean="0"/>
              <a:pPr/>
              <a:t>31</a:t>
            </a:fld>
            <a:endParaRPr lang="en-US" altLang="en-US"/>
          </a:p>
        </p:txBody>
      </p:sp>
      <p:sp>
        <p:nvSpPr>
          <p:cNvPr id="18" name="TextBox 17"/>
          <p:cNvSpPr txBox="1"/>
          <p:nvPr/>
        </p:nvSpPr>
        <p:spPr>
          <a:xfrm>
            <a:off x="3661673" y="4306535"/>
            <a:ext cx="2165336" cy="307777"/>
          </a:xfrm>
          <a:prstGeom prst="rect">
            <a:avLst/>
          </a:prstGeom>
          <a:noFill/>
        </p:spPr>
        <p:txBody>
          <a:bodyPr wrap="none" rtlCol="0">
            <a:spAutoFit/>
          </a:bodyPr>
          <a:lstStyle/>
          <a:p>
            <a:r>
              <a:rPr lang="en-US" sz="1400" dirty="0" err="1" smtClean="0">
                <a:solidFill>
                  <a:schemeClr val="accent5">
                    <a:lumMod val="75000"/>
                  </a:schemeClr>
                </a:solidFill>
              </a:rPr>
              <a:t>M.Hasan</a:t>
            </a:r>
            <a:r>
              <a:rPr lang="en-US" sz="1400" dirty="0" smtClean="0">
                <a:solidFill>
                  <a:schemeClr val="accent5">
                    <a:lumMod val="75000"/>
                  </a:schemeClr>
                </a:solidFill>
              </a:rPr>
              <a:t>/</a:t>
            </a:r>
            <a:r>
              <a:rPr lang="en-US" sz="1400" dirty="0" err="1" smtClean="0">
                <a:solidFill>
                  <a:schemeClr val="accent5">
                    <a:lumMod val="75000"/>
                  </a:schemeClr>
                </a:solidFill>
              </a:rPr>
              <a:t>T.Khabiboulline</a:t>
            </a:r>
            <a:endParaRPr lang="en-US" sz="1400" dirty="0">
              <a:solidFill>
                <a:schemeClr val="accent5">
                  <a:lumMod val="75000"/>
                </a:schemeClr>
              </a:solidFill>
            </a:endParaRPr>
          </a:p>
        </p:txBody>
      </p:sp>
    </p:spTree>
    <p:extLst>
      <p:ext uri="{BB962C8B-B14F-4D97-AF65-F5344CB8AC3E}">
        <p14:creationId xmlns:p14="http://schemas.microsoft.com/office/powerpoint/2010/main" val="3447150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 Intercepted Power (3.9 GHz)</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4193742"/>
              </p:ext>
            </p:extLst>
          </p:nvPr>
        </p:nvGraphicFramePr>
        <p:xfrm>
          <a:off x="572027" y="1905000"/>
          <a:ext cx="3635297" cy="3352840"/>
        </p:xfrm>
        <a:graphic>
          <a:graphicData uri="http://schemas.openxmlformats.org/drawingml/2006/table">
            <a:tbl>
              <a:tblPr/>
              <a:tblGrid>
                <a:gridCol w="1071561"/>
                <a:gridCol w="640934"/>
                <a:gridCol w="640934"/>
                <a:gridCol w="640934"/>
                <a:gridCol w="640934"/>
              </a:tblGrid>
              <a:tr h="434000">
                <a:tc>
                  <a:txBody>
                    <a:bodyPr/>
                    <a:lstStyle/>
                    <a:p>
                      <a:pPr algn="ctr" fontAlgn="b"/>
                      <a:r>
                        <a:rPr lang="en-US" sz="1400" b="1" i="0" u="none" strike="noStrike" dirty="0">
                          <a:solidFill>
                            <a:srgbClr val="000000"/>
                          </a:solidFill>
                          <a:effectLst/>
                          <a:latin typeface="Calibri" panose="020F0502020204030204" pitchFamily="34" charset="0"/>
                        </a:rPr>
                        <a:t>Power Flow [W]</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2K</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5K</a:t>
                      </a:r>
                    </a:p>
                  </a:txBody>
                  <a:tcPr marL="9525" marR="9525" marT="9525" marB="0" anchor="b">
                    <a:lnL>
                      <a:noFill/>
                    </a:lnL>
                    <a:lnR>
                      <a:noFill/>
                    </a:lnR>
                    <a:lnT>
                      <a:noFill/>
                    </a:lnT>
                    <a:lnB>
                      <a:noFill/>
                    </a:lnB>
                  </a:tcPr>
                </a:tc>
                <a:tc>
                  <a:txBody>
                    <a:bodyPr/>
                    <a:lstStyle/>
                    <a:p>
                      <a:pPr algn="ctr" fontAlgn="b"/>
                      <a:r>
                        <a:rPr lang="en-US" sz="1400" b="1" i="0" u="none" strike="noStrike">
                          <a:solidFill>
                            <a:srgbClr val="000000"/>
                          </a:solidFill>
                          <a:effectLst/>
                          <a:latin typeface="Calibri" panose="020F0502020204030204" pitchFamily="34" charset="0"/>
                        </a:rPr>
                        <a:t>50K</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300K</a:t>
                      </a:r>
                    </a:p>
                  </a:txBody>
                  <a:tcPr marL="9525" marR="9525" marT="9525" marB="0" anchor="b">
                    <a:lnL>
                      <a:noFill/>
                    </a:lnL>
                    <a:lnR>
                      <a:noFill/>
                    </a:lnR>
                    <a:lnT>
                      <a:noFill/>
                    </a:lnT>
                    <a:lnB>
                      <a:noFill/>
                    </a:lnB>
                  </a:tcPr>
                </a:tc>
              </a:tr>
              <a:tr h="265145">
                <a:tc>
                  <a:txBody>
                    <a:bodyPr/>
                    <a:lstStyle/>
                    <a:p>
                      <a:pPr algn="ctr" fontAlgn="b"/>
                      <a:r>
                        <a:rPr lang="en-US" sz="1400" b="0" i="0" u="none" strike="noStrike" dirty="0">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6.30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189.88</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287.86</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-484.04</a:t>
                      </a:r>
                    </a:p>
                  </a:txBody>
                  <a:tcPr marL="9525" marR="9525" marT="9525" marB="0" anchor="b">
                    <a:lnL>
                      <a:noFill/>
                    </a:lnL>
                    <a:lnR>
                      <a:noFill/>
                    </a:lnR>
                    <a:lnT>
                      <a:noFill/>
                    </a:lnT>
                    <a:lnB>
                      <a:noFill/>
                    </a:lnB>
                  </a:tcPr>
                </a:tc>
              </a:tr>
              <a:tr h="265145">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18.06</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217.86</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358.44</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-394.68</a:t>
                      </a:r>
                    </a:p>
                  </a:txBody>
                  <a:tcPr marL="9525" marR="9525" marT="9525" marB="0" anchor="b">
                    <a:lnL>
                      <a:noFill/>
                    </a:lnL>
                    <a:lnR>
                      <a:noFill/>
                    </a:lnR>
                    <a:lnT>
                      <a:noFill/>
                    </a:lnT>
                    <a:lnB>
                      <a:noFill/>
                    </a:lnB>
                  </a:tcPr>
                </a:tc>
              </a:tr>
              <a:tr h="265145">
                <a:tc>
                  <a:txBody>
                    <a:bodyPr/>
                    <a:lstStyle/>
                    <a:p>
                      <a:pPr algn="ctr" fontAlgn="b"/>
                      <a:r>
                        <a:rPr lang="en-US" sz="14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29.84</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246.19</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435.51</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-298.46</a:t>
                      </a:r>
                    </a:p>
                  </a:txBody>
                  <a:tcPr marL="9525" marR="9525" marT="9525" marB="0" anchor="b">
                    <a:lnL>
                      <a:noFill/>
                    </a:lnL>
                    <a:lnR>
                      <a:noFill/>
                    </a:lnR>
                    <a:lnT>
                      <a:noFill/>
                    </a:lnT>
                    <a:lnB>
                      <a:noFill/>
                    </a:lnB>
                  </a:tcPr>
                </a:tc>
              </a:tr>
              <a:tr h="265145">
                <a:tc>
                  <a:txBody>
                    <a:bodyPr/>
                    <a:lstStyle/>
                    <a:p>
                      <a:pPr algn="ctr" fontAlgn="b"/>
                      <a:r>
                        <a:rPr lang="en-US" sz="1400" b="0"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41.63</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274.95</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520.27</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-194.23</a:t>
                      </a:r>
                    </a:p>
                  </a:txBody>
                  <a:tcPr marL="9525" marR="9525" marT="9525" marB="0" anchor="b">
                    <a:lnL>
                      <a:noFill/>
                    </a:lnL>
                    <a:lnR>
                      <a:noFill/>
                    </a:lnR>
                    <a:lnT>
                      <a:noFill/>
                    </a:lnT>
                    <a:lnB>
                      <a:noFill/>
                    </a:lnB>
                  </a:tcPr>
                </a:tc>
              </a:tr>
              <a:tr h="265145">
                <a:tc>
                  <a:txBody>
                    <a:bodyPr/>
                    <a:lstStyle/>
                    <a:p>
                      <a:pPr algn="ctr" fontAlgn="b"/>
                      <a:r>
                        <a:rPr lang="en-US" sz="14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53.49</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304.20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614.21</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-80.58</a:t>
                      </a:r>
                    </a:p>
                  </a:txBody>
                  <a:tcPr marL="9525" marR="9525" marT="9525" marB="0" anchor="b">
                    <a:lnL>
                      <a:noFill/>
                    </a:lnL>
                    <a:lnR>
                      <a:noFill/>
                    </a:lnR>
                    <a:lnT>
                      <a:noFill/>
                    </a:lnT>
                    <a:lnB>
                      <a:noFill/>
                    </a:lnB>
                  </a:tcPr>
                </a:tc>
              </a:tr>
              <a:tr h="265145">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65.44</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334.01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719.21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44.26</a:t>
                      </a:r>
                    </a:p>
                  </a:txBody>
                  <a:tcPr marL="9525" marR="9525" marT="9525" marB="0" anchor="b">
                    <a:lnL>
                      <a:noFill/>
                    </a:lnL>
                    <a:lnR>
                      <a:noFill/>
                    </a:lnR>
                    <a:lnT>
                      <a:noFill/>
                    </a:lnT>
                    <a:lnB>
                      <a:noFill/>
                    </a:lnB>
                  </a:tcPr>
                </a:tc>
              </a:tr>
              <a:tr h="265145">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77.43</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364.58</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837.66</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182.56</a:t>
                      </a:r>
                    </a:p>
                  </a:txBody>
                  <a:tcPr marL="9525" marR="9525" marT="9525" marB="0" anchor="b">
                    <a:lnL>
                      <a:noFill/>
                    </a:lnL>
                    <a:lnR>
                      <a:noFill/>
                    </a:lnR>
                    <a:lnT>
                      <a:noFill/>
                    </a:lnT>
                    <a:lnB>
                      <a:noFill/>
                    </a:lnB>
                  </a:tcPr>
                </a:tc>
              </a:tr>
              <a:tr h="265145">
                <a:tc>
                  <a:txBody>
                    <a:bodyPr/>
                    <a:lstStyle/>
                    <a:p>
                      <a:pPr algn="ctr" fontAlgn="b"/>
                      <a:r>
                        <a:rPr lang="en-US" sz="1400" b="1" i="0" u="none" strike="noStrike" dirty="0">
                          <a:solidFill>
                            <a:srgbClr val="FF0000"/>
                          </a:solidFill>
                          <a:effectLst/>
                          <a:latin typeface="Calibri" panose="020F0502020204030204" pitchFamily="34" charset="0"/>
                        </a:rPr>
                        <a:t>7</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FF0000"/>
                          </a:solidFill>
                          <a:effectLst/>
                          <a:latin typeface="Calibri" panose="020F0502020204030204" pitchFamily="34" charset="0"/>
                        </a:rPr>
                        <a:t>89.46</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FF0000"/>
                          </a:solidFill>
                          <a:effectLst/>
                          <a:latin typeface="Calibri" panose="020F0502020204030204" pitchFamily="34" charset="0"/>
                        </a:rPr>
                        <a:t>396.08</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FF0000"/>
                          </a:solidFill>
                          <a:effectLst/>
                          <a:latin typeface="Calibri" panose="020F0502020204030204" pitchFamily="34" charset="0"/>
                        </a:rPr>
                        <a:t>972.68</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FF0000"/>
                          </a:solidFill>
                          <a:effectLst/>
                          <a:latin typeface="Calibri" panose="020F0502020204030204" pitchFamily="34" charset="0"/>
                        </a:rPr>
                        <a:t>337.22</a:t>
                      </a:r>
                    </a:p>
                  </a:txBody>
                  <a:tcPr marL="9525" marR="9525" marT="9525" marB="0" anchor="b">
                    <a:lnL>
                      <a:noFill/>
                    </a:lnL>
                    <a:lnR>
                      <a:noFill/>
                    </a:lnR>
                    <a:lnT>
                      <a:noFill/>
                    </a:lnT>
                    <a:lnB>
                      <a:noFill/>
                    </a:lnB>
                  </a:tcPr>
                </a:tc>
              </a:tr>
              <a:tr h="265145">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101.50</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428.79</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1128.35</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512.10</a:t>
                      </a:r>
                    </a:p>
                  </a:txBody>
                  <a:tcPr marL="9525" marR="9525" marT="9525" marB="0" anchor="b">
                    <a:lnL>
                      <a:noFill/>
                    </a:lnL>
                    <a:lnR>
                      <a:noFill/>
                    </a:lnR>
                    <a:lnT>
                      <a:noFill/>
                    </a:lnT>
                    <a:lnB>
                      <a:noFill/>
                    </a:lnB>
                  </a:tcPr>
                </a:tc>
              </a:tr>
              <a:tr h="265145">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113.61</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462.98</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1310.21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712.38</a:t>
                      </a:r>
                    </a:p>
                  </a:txBody>
                  <a:tcPr marL="9525" marR="9525" marT="9525" marB="0" anchor="b">
                    <a:lnL>
                      <a:noFill/>
                    </a:lnL>
                    <a:lnR>
                      <a:noFill/>
                    </a:lnR>
                    <a:lnT>
                      <a:noFill/>
                    </a:lnT>
                    <a:lnB>
                      <a:noFill/>
                    </a:lnB>
                  </a:tcPr>
                </a:tc>
              </a:tr>
              <a:tr h="265145">
                <a:tc>
                  <a:txBody>
                    <a:body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125.80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499.07</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1525.91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945.19</a:t>
                      </a:r>
                    </a:p>
                  </a:txBody>
                  <a:tcPr marL="9525" marR="9525" marT="9525" marB="0" anchor="b">
                    <a:lnL>
                      <a:noFill/>
                    </a:lnL>
                    <a:lnR>
                      <a:noFill/>
                    </a:lnR>
                    <a:lnT>
                      <a:noFill/>
                    </a:lnT>
                    <a:lnB>
                      <a:noFill/>
                    </a:lnB>
                  </a:tcPr>
                </a:tc>
              </a:tr>
            </a:tbl>
          </a:graphicData>
        </a:graphic>
      </p:graphicFrame>
      <p:sp>
        <p:nvSpPr>
          <p:cNvPr id="3" name="TextBox 2"/>
          <p:cNvSpPr txBox="1"/>
          <p:nvPr/>
        </p:nvSpPr>
        <p:spPr>
          <a:xfrm>
            <a:off x="2209800" y="1322079"/>
            <a:ext cx="1475276" cy="369332"/>
          </a:xfrm>
          <a:prstGeom prst="rect">
            <a:avLst/>
          </a:prstGeom>
          <a:noFill/>
        </p:spPr>
        <p:txBody>
          <a:bodyPr wrap="none" rtlCol="0">
            <a:spAutoFit/>
          </a:bodyPr>
          <a:lstStyle/>
          <a:p>
            <a:r>
              <a:rPr lang="en-US" dirty="0" smtClean="0"/>
              <a:t>Narrow Leads</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95316928"/>
              </p:ext>
            </p:extLst>
          </p:nvPr>
        </p:nvGraphicFramePr>
        <p:xfrm>
          <a:off x="4604169" y="1981200"/>
          <a:ext cx="4038599" cy="3367921"/>
        </p:xfrm>
        <a:graphic>
          <a:graphicData uri="http://schemas.openxmlformats.org/drawingml/2006/table">
            <a:tbl>
              <a:tblPr/>
              <a:tblGrid>
                <a:gridCol w="1024269"/>
                <a:gridCol w="650109"/>
                <a:gridCol w="776911"/>
                <a:gridCol w="793655"/>
                <a:gridCol w="793655"/>
              </a:tblGrid>
              <a:tr h="266516">
                <a:tc>
                  <a:txBody>
                    <a:bodyPr/>
                    <a:lstStyle/>
                    <a:p>
                      <a:pPr algn="ctr" fontAlgn="b"/>
                      <a:r>
                        <a:rPr lang="en-US" sz="1400" b="1" i="0" u="none" strike="noStrike" dirty="0">
                          <a:solidFill>
                            <a:srgbClr val="000000"/>
                          </a:solidFill>
                          <a:effectLst/>
                          <a:latin typeface="Calibri" panose="020F0502020204030204" pitchFamily="34" charset="0"/>
                        </a:rPr>
                        <a:t>Power </a:t>
                      </a:r>
                      <a:r>
                        <a:rPr lang="en-US" sz="1400" b="1" i="0" u="none" strike="noStrike" dirty="0" smtClean="0">
                          <a:solidFill>
                            <a:srgbClr val="000000"/>
                          </a:solidFill>
                          <a:effectLst/>
                          <a:latin typeface="Calibri" panose="020F0502020204030204" pitchFamily="34" charset="0"/>
                        </a:rPr>
                        <a:t>Flow[W</a:t>
                      </a:r>
                      <a:r>
                        <a:rPr lang="en-US" sz="1400" b="1"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2K [</a:t>
                      </a:r>
                      <a:r>
                        <a:rPr lang="en-US" sz="1400" b="1" i="0" u="none" strike="noStrike" dirty="0" err="1">
                          <a:solidFill>
                            <a:srgbClr val="000000"/>
                          </a:solidFill>
                          <a:effectLst/>
                          <a:latin typeface="Calibri" panose="020F0502020204030204" pitchFamily="34" charset="0"/>
                        </a:rPr>
                        <a:t>mW</a:t>
                      </a:r>
                      <a:r>
                        <a:rPr lang="en-US" sz="1400" b="1"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5K [</a:t>
                      </a:r>
                      <a:r>
                        <a:rPr lang="en-US" sz="1400" b="1" i="0" u="none" strike="noStrike" dirty="0" err="1" smtClean="0">
                          <a:solidFill>
                            <a:srgbClr val="000000"/>
                          </a:solidFill>
                          <a:effectLst/>
                          <a:latin typeface="Calibri" panose="020F0502020204030204" pitchFamily="34" charset="0"/>
                        </a:rPr>
                        <a:t>mW</a:t>
                      </a:r>
                      <a:r>
                        <a:rPr lang="en-US" sz="1400" b="1" i="0" u="none" strike="noStrike" dirty="0" smtClean="0">
                          <a:solidFill>
                            <a:srgbClr val="000000"/>
                          </a:solidFill>
                          <a:effectLst/>
                          <a:latin typeface="Calibri" panose="020F0502020204030204" pitchFamily="34" charset="0"/>
                        </a:rPr>
                        <a:t>]</a:t>
                      </a:r>
                      <a:endParaRPr lang="en-US" sz="14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400" b="1" i="0" u="none" strike="noStrike">
                          <a:solidFill>
                            <a:srgbClr val="000000"/>
                          </a:solidFill>
                          <a:effectLst/>
                          <a:latin typeface="Calibri" panose="020F0502020204030204" pitchFamily="34" charset="0"/>
                        </a:rPr>
                        <a:t>50K [mW]</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300K [mw]</a:t>
                      </a:r>
                    </a:p>
                  </a:txBody>
                  <a:tcPr marL="9525" marR="9525" marT="9525" marB="0" anchor="b">
                    <a:lnL>
                      <a:noFill/>
                    </a:lnL>
                    <a:lnR>
                      <a:noFill/>
                    </a:lnR>
                    <a:lnT>
                      <a:noFill/>
                    </a:lnT>
                    <a:lnB>
                      <a:noFill/>
                    </a:lnB>
                  </a:tcPr>
                </a:tc>
              </a:tr>
              <a:tr h="266516">
                <a:tc>
                  <a:txBody>
                    <a:bodyPr/>
                    <a:lstStyle/>
                    <a:p>
                      <a:pPr algn="ctr" fontAlgn="b"/>
                      <a:r>
                        <a:rPr lang="en-US" sz="1400" b="0" i="0" u="none" strike="noStrike" dirty="0">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ctr" rtl="0" fontAlgn="b"/>
                      <a:r>
                        <a:rPr lang="en-US" sz="1400" b="0" i="0" u="none" strike="noStrike" dirty="0">
                          <a:solidFill>
                            <a:srgbClr val="000000"/>
                          </a:solidFill>
                          <a:effectLst/>
                          <a:latin typeface="Calibri" panose="020F0502020204030204" pitchFamily="34" charset="0"/>
                        </a:rPr>
                        <a:t>9.27</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164.76</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242.83</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-416.87</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21.91</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193.01</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313.60</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-326.02</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34.61</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221.87</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393.03</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-226.41</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47.43</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251.44</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483.14</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-116.22</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60.39</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281.94</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586.51</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6.86</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73.47</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313.74</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706.51</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145.86</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86.67</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347.22</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847.86</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304.90</a:t>
                      </a:r>
                    </a:p>
                  </a:txBody>
                  <a:tcPr marL="9525" marR="9525" marT="9525" marB="0" anchor="b">
                    <a:lnL>
                      <a:noFill/>
                    </a:lnL>
                    <a:lnR>
                      <a:noFill/>
                    </a:lnR>
                    <a:lnT>
                      <a:noFill/>
                    </a:lnT>
                    <a:lnB>
                      <a:noFill/>
                    </a:lnB>
                  </a:tcPr>
                </a:tc>
              </a:tr>
              <a:tr h="266516">
                <a:tc>
                  <a:txBody>
                    <a:bodyPr/>
                    <a:lstStyle/>
                    <a:p>
                      <a:pPr algn="ctr" fontAlgn="b"/>
                      <a:r>
                        <a:rPr lang="en-US" sz="1400" b="1" i="0" u="none" strike="noStrike" dirty="0">
                          <a:solidFill>
                            <a:srgbClr val="FF0000"/>
                          </a:solidFill>
                          <a:effectLst/>
                          <a:latin typeface="Calibri" panose="020F0502020204030204" pitchFamily="34" charset="0"/>
                        </a:rPr>
                        <a:t>7</a:t>
                      </a:r>
                    </a:p>
                  </a:txBody>
                  <a:tcPr marL="9525" marR="9525" marT="9525" marB="0" anchor="b">
                    <a:lnL>
                      <a:noFill/>
                    </a:lnL>
                    <a:lnR>
                      <a:noFill/>
                    </a:lnR>
                    <a:lnT>
                      <a:noFill/>
                    </a:lnT>
                    <a:lnB>
                      <a:noFill/>
                    </a:lnB>
                  </a:tcPr>
                </a:tc>
                <a:tc>
                  <a:txBody>
                    <a:bodyPr/>
                    <a:lstStyle/>
                    <a:p>
                      <a:pPr algn="ctr" rtl="0" fontAlgn="b"/>
                      <a:r>
                        <a:rPr lang="en-US" sz="1400" b="1" i="0" u="none" strike="noStrike" dirty="0">
                          <a:solidFill>
                            <a:srgbClr val="FF0000"/>
                          </a:solidFill>
                          <a:effectLst/>
                          <a:latin typeface="Calibri" panose="020F0502020204030204" pitchFamily="34" charset="0"/>
                        </a:rPr>
                        <a:t>100.05</a:t>
                      </a:r>
                    </a:p>
                  </a:txBody>
                  <a:tcPr marL="9525" marR="9525" marT="9525" marB="0" anchor="b">
                    <a:lnL>
                      <a:noFill/>
                    </a:lnL>
                    <a:lnR>
                      <a:noFill/>
                    </a:lnR>
                    <a:lnT>
                      <a:noFill/>
                    </a:lnT>
                    <a:lnB>
                      <a:noFill/>
                    </a:lnB>
                  </a:tcPr>
                </a:tc>
                <a:tc>
                  <a:txBody>
                    <a:bodyPr/>
                    <a:lstStyle/>
                    <a:p>
                      <a:pPr algn="ctr" rtl="0" fontAlgn="b"/>
                      <a:r>
                        <a:rPr lang="en-US" sz="1400" b="1" i="0" u="none" strike="noStrike" dirty="0">
                          <a:solidFill>
                            <a:srgbClr val="FF0000"/>
                          </a:solidFill>
                          <a:effectLst/>
                          <a:latin typeface="Calibri" panose="020F0502020204030204" pitchFamily="34" charset="0"/>
                        </a:rPr>
                        <a:t>383.02</a:t>
                      </a:r>
                    </a:p>
                  </a:txBody>
                  <a:tcPr marL="9525" marR="9525" marT="9525" marB="0" anchor="b">
                    <a:lnL>
                      <a:noFill/>
                    </a:lnL>
                    <a:lnR>
                      <a:noFill/>
                    </a:lnR>
                    <a:lnT>
                      <a:noFill/>
                    </a:lnT>
                    <a:lnB>
                      <a:noFill/>
                    </a:lnB>
                  </a:tcPr>
                </a:tc>
                <a:tc>
                  <a:txBody>
                    <a:bodyPr/>
                    <a:lstStyle/>
                    <a:p>
                      <a:pPr algn="ctr" rtl="0" fontAlgn="b"/>
                      <a:r>
                        <a:rPr lang="en-US" sz="1400" b="1" i="0" u="none" strike="noStrike" dirty="0">
                          <a:solidFill>
                            <a:srgbClr val="FF0000"/>
                          </a:solidFill>
                          <a:effectLst/>
                          <a:latin typeface="Calibri" panose="020F0502020204030204" pitchFamily="34" charset="0"/>
                        </a:rPr>
                        <a:t>1017.10</a:t>
                      </a:r>
                    </a:p>
                  </a:txBody>
                  <a:tcPr marL="9525" marR="9525" marT="9525" marB="0" anchor="b">
                    <a:lnL>
                      <a:noFill/>
                    </a:lnL>
                    <a:lnR>
                      <a:noFill/>
                    </a:lnR>
                    <a:lnT>
                      <a:noFill/>
                    </a:lnT>
                    <a:lnB>
                      <a:noFill/>
                    </a:lnB>
                  </a:tcPr>
                </a:tc>
                <a:tc>
                  <a:txBody>
                    <a:bodyPr/>
                    <a:lstStyle/>
                    <a:p>
                      <a:pPr algn="ctr" rtl="0" fontAlgn="b"/>
                      <a:r>
                        <a:rPr lang="en-US" sz="1400" b="1" i="0" u="none" strike="noStrike" dirty="0">
                          <a:solidFill>
                            <a:srgbClr val="FF0000"/>
                          </a:solidFill>
                          <a:effectLst/>
                          <a:latin typeface="Calibri" panose="020F0502020204030204" pitchFamily="34" charset="0"/>
                        </a:rPr>
                        <a:t>489.75</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113.67</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422.00</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1223.63</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708.57</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127.78</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465.89</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1481.52</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973.22</a:t>
                      </a:r>
                    </a:p>
                  </a:txBody>
                  <a:tcPr marL="9525" marR="9525" marT="9525" marB="0" anchor="b">
                    <a:lnL>
                      <a:noFill/>
                    </a:lnL>
                    <a:lnR>
                      <a:noFill/>
                    </a:lnR>
                    <a:lnT>
                      <a:noFill/>
                    </a:lnT>
                    <a:lnB>
                      <a:noFill/>
                    </a:lnB>
                  </a:tcPr>
                </a:tc>
              </a:tr>
              <a:tr h="266516">
                <a:tc>
                  <a:txBody>
                    <a:body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142.70</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517.64</a:t>
                      </a:r>
                    </a:p>
                  </a:txBody>
                  <a:tcPr marL="9525" marR="9525" marT="9525" marB="0" anchor="b">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1812.94</a:t>
                      </a:r>
                    </a:p>
                  </a:txBody>
                  <a:tcPr marL="9525" marR="9525" marT="9525" marB="0" anchor="b">
                    <a:lnL>
                      <a:noFill/>
                    </a:lnL>
                    <a:lnR>
                      <a:noFill/>
                    </a:lnR>
                    <a:lnT>
                      <a:noFill/>
                    </a:lnT>
                    <a:lnB>
                      <a:noFill/>
                    </a:lnB>
                  </a:tcPr>
                </a:tc>
                <a:tc>
                  <a:txBody>
                    <a:bodyPr/>
                    <a:lstStyle/>
                    <a:p>
                      <a:pPr algn="ctr" rtl="0" fontAlgn="b"/>
                      <a:r>
                        <a:rPr lang="en-US" sz="1400" b="0" i="0" u="none" strike="noStrike" dirty="0">
                          <a:solidFill>
                            <a:srgbClr val="000000"/>
                          </a:solidFill>
                          <a:effectLst/>
                          <a:latin typeface="Calibri" panose="020F0502020204030204" pitchFamily="34" charset="0"/>
                        </a:rPr>
                        <a:t>1301.92</a:t>
                      </a:r>
                    </a:p>
                  </a:txBody>
                  <a:tcPr marL="9525" marR="9525" marT="9525" marB="0" anchor="b">
                    <a:lnL>
                      <a:noFill/>
                    </a:lnL>
                    <a:lnR>
                      <a:noFill/>
                    </a:lnR>
                    <a:lnT>
                      <a:noFill/>
                    </a:lnT>
                    <a:lnB>
                      <a:noFill/>
                    </a:lnB>
                  </a:tcPr>
                </a:tc>
              </a:tr>
            </a:tbl>
          </a:graphicData>
        </a:graphic>
      </p:graphicFrame>
      <p:sp>
        <p:nvSpPr>
          <p:cNvPr id="6" name="TextBox 5"/>
          <p:cNvSpPr txBox="1"/>
          <p:nvPr/>
        </p:nvSpPr>
        <p:spPr>
          <a:xfrm>
            <a:off x="6096000" y="1324789"/>
            <a:ext cx="1627369" cy="461665"/>
          </a:xfrm>
          <a:prstGeom prst="rect">
            <a:avLst/>
          </a:prstGeom>
          <a:noFill/>
        </p:spPr>
        <p:txBody>
          <a:bodyPr wrap="none" rtlCol="0">
            <a:spAutoFit/>
          </a:bodyPr>
          <a:lstStyle/>
          <a:p>
            <a:r>
              <a:rPr lang="en-US" dirty="0" smtClean="0"/>
              <a:t>Wide Leads</a:t>
            </a:r>
            <a:endParaRPr lang="en-US" dirty="0"/>
          </a:p>
        </p:txBody>
      </p:sp>
      <p:sp>
        <p:nvSpPr>
          <p:cNvPr id="7" name="Oval 6"/>
          <p:cNvSpPr/>
          <p:nvPr/>
        </p:nvSpPr>
        <p:spPr>
          <a:xfrm>
            <a:off x="5257800" y="3276600"/>
            <a:ext cx="37338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11"/>
          </p:nvPr>
        </p:nvSpPr>
        <p:spPr/>
        <p:txBody>
          <a:bodyPr/>
          <a:lstStyle/>
          <a:p>
            <a:pPr>
              <a:defRPr/>
            </a:pPr>
            <a:r>
              <a:rPr lang="en-US" smtClean="0"/>
              <a:t>N.Solyak </a:t>
            </a:r>
            <a:endParaRPr lang="en-US" dirty="0" smtClean="0"/>
          </a:p>
        </p:txBody>
      </p:sp>
      <p:sp>
        <p:nvSpPr>
          <p:cNvPr id="10" name="Slide Number Placeholder 9"/>
          <p:cNvSpPr>
            <a:spLocks noGrp="1"/>
          </p:cNvSpPr>
          <p:nvPr>
            <p:ph type="sldNum" sz="quarter" idx="12"/>
          </p:nvPr>
        </p:nvSpPr>
        <p:spPr/>
        <p:txBody>
          <a:bodyPr/>
          <a:lstStyle/>
          <a:p>
            <a:fld id="{01D06E4C-6333-4DFD-BF5D-A50EA7E5D376}" type="slidenum">
              <a:rPr lang="en-US" altLang="en-US" smtClean="0"/>
              <a:pPr/>
              <a:t>32</a:t>
            </a:fld>
            <a:endParaRPr lang="en-US" altLang="en-US"/>
          </a:p>
        </p:txBody>
      </p:sp>
    </p:spTree>
    <p:extLst>
      <p:ext uri="{BB962C8B-B14F-4D97-AF65-F5344CB8AC3E}">
        <p14:creationId xmlns:p14="http://schemas.microsoft.com/office/powerpoint/2010/main" val="374239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rPr>
              <a:t>Nov.20,2015</a:t>
            </a:r>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N.Solyak </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33</a:t>
            </a:fld>
            <a:endParaRPr lang="en-US" altLang="en-US" sz="1200">
              <a:solidFill>
                <a:srgbClr val="004C97"/>
              </a:solidFill>
              <a:latin typeface="Helvetica" panose="020B0604020202020204" pitchFamily="34" charset="0"/>
            </a:endParaRPr>
          </a:p>
        </p:txBody>
      </p:sp>
      <p:graphicFrame>
        <p:nvGraphicFramePr>
          <p:cNvPr id="10" name="Content Placeholder 3"/>
          <p:cNvGraphicFramePr>
            <a:graphicFrameLocks/>
          </p:cNvGraphicFramePr>
          <p:nvPr>
            <p:extLst>
              <p:ext uri="{D42A27DB-BD31-4B8C-83A1-F6EECF244321}">
                <p14:modId xmlns:p14="http://schemas.microsoft.com/office/powerpoint/2010/main" val="3637156093"/>
              </p:ext>
            </p:extLst>
          </p:nvPr>
        </p:nvGraphicFramePr>
        <p:xfrm>
          <a:off x="152400" y="76200"/>
          <a:ext cx="8885055" cy="6678231"/>
        </p:xfrm>
        <a:graphic>
          <a:graphicData uri="http://schemas.openxmlformats.org/drawingml/2006/table">
            <a:tbl>
              <a:tblPr firstRow="1" bandRow="1">
                <a:tableStyleId>{7DF18680-E054-41AD-8BC1-D1AEF772440D}</a:tableStyleId>
              </a:tblPr>
              <a:tblGrid>
                <a:gridCol w="1676400"/>
                <a:gridCol w="696789"/>
                <a:gridCol w="923386"/>
                <a:gridCol w="802569"/>
                <a:gridCol w="949275"/>
                <a:gridCol w="890282"/>
                <a:gridCol w="982118"/>
                <a:gridCol w="982118"/>
                <a:gridCol w="982118"/>
              </a:tblGrid>
              <a:tr h="386841">
                <a:tc>
                  <a:txBody>
                    <a:bodyPr/>
                    <a:lstStyle/>
                    <a:p>
                      <a:pPr algn="ctr"/>
                      <a:r>
                        <a:rPr lang="en-US" sz="1050" dirty="0" smtClean="0"/>
                        <a:t>Vendor</a:t>
                      </a:r>
                      <a:endParaRPr lang="en-US" sz="1050" dirty="0">
                        <a:solidFill>
                          <a:srgbClr val="FFFFCC"/>
                        </a:solidFill>
                      </a:endParaRPr>
                    </a:p>
                  </a:txBody>
                  <a:tcPr/>
                </a:tc>
                <a:tc gridSpan="3">
                  <a:txBody>
                    <a:bodyPr/>
                    <a:lstStyle/>
                    <a:p>
                      <a:pPr algn="ctr"/>
                      <a:r>
                        <a:rPr lang="en-US" sz="1050" dirty="0" smtClean="0">
                          <a:effectLst/>
                        </a:rPr>
                        <a:t>Times Microwave</a:t>
                      </a:r>
                      <a:endParaRPr lang="en-US" sz="1050" b="1" dirty="0" smtClean="0">
                        <a:solidFill>
                          <a:srgbClr val="FFFFCC"/>
                        </a:solidFill>
                        <a:effectLst/>
                      </a:endParaRPr>
                    </a:p>
                  </a:txBody>
                  <a:tcPr/>
                </a:tc>
                <a:tc hMerge="1">
                  <a:txBody>
                    <a:bodyPr/>
                    <a:lstStyle/>
                    <a:p>
                      <a:pPr algn="ctr"/>
                      <a:endParaRPr lang="en-US" sz="1100" b="1" dirty="0" smtClean="0">
                        <a:effectLst/>
                      </a:endParaRPr>
                    </a:p>
                  </a:txBody>
                  <a:tcPr/>
                </a:tc>
                <a:tc hMerge="1">
                  <a:txBody>
                    <a:bodyPr/>
                    <a:lstStyle/>
                    <a:p>
                      <a:pPr algn="ctr"/>
                      <a:endParaRPr lang="en-US" sz="1050" b="1" dirty="0" smtClean="0">
                        <a:solidFill>
                          <a:srgbClr val="404040"/>
                        </a:solidFill>
                        <a:effectLst/>
                      </a:endParaRPr>
                    </a:p>
                  </a:txBody>
                  <a:tcPr/>
                </a:tc>
                <a:tc gridSpan="4">
                  <a:txBody>
                    <a:bodyPr/>
                    <a:lstStyle/>
                    <a:p>
                      <a:pPr algn="ctr"/>
                      <a:r>
                        <a:rPr lang="en-US" sz="1050" dirty="0" err="1" smtClean="0"/>
                        <a:t>Huber+Suhner</a:t>
                      </a:r>
                      <a:endParaRPr lang="en-US" sz="1050" dirty="0">
                        <a:solidFill>
                          <a:srgbClr val="FFFFCC"/>
                        </a:solidFill>
                      </a:endParaRPr>
                    </a:p>
                  </a:txBody>
                  <a:tcPr/>
                </a:tc>
                <a:tc hMerge="1">
                  <a:txBody>
                    <a:bodyPr/>
                    <a:lstStyle/>
                    <a:p>
                      <a:pPr algn="ctr"/>
                      <a:endParaRPr lang="en-US" sz="1100" dirty="0">
                        <a:solidFill>
                          <a:schemeClr val="bg1"/>
                        </a:solidFill>
                      </a:endParaRPr>
                    </a:p>
                  </a:txBody>
                  <a:tcPr/>
                </a:tc>
                <a:tc hMerge="1">
                  <a:txBody>
                    <a:bodyPr/>
                    <a:lstStyle/>
                    <a:p>
                      <a:pPr algn="ctr"/>
                      <a:endParaRPr lang="en-US" sz="1100" dirty="0">
                        <a:solidFill>
                          <a:srgbClr val="404040"/>
                        </a:solidFill>
                      </a:endParaRPr>
                    </a:p>
                  </a:txBody>
                  <a:tcPr/>
                </a:tc>
                <a:tc hMerge="1">
                  <a:txBody>
                    <a:bodyPr/>
                    <a:lstStyle/>
                    <a:p>
                      <a:pPr algn="ctr"/>
                      <a:endParaRPr lang="en-US" sz="1100" dirty="0">
                        <a:solidFill>
                          <a:srgbClr val="404040"/>
                        </a:solidFill>
                      </a:endParaRPr>
                    </a:p>
                  </a:txBody>
                  <a:tcPr/>
                </a:tc>
                <a:tc>
                  <a:txBody>
                    <a:bodyPr/>
                    <a:lstStyle/>
                    <a:p>
                      <a:pPr algn="ctr"/>
                      <a:r>
                        <a:rPr lang="en-US" sz="1050" dirty="0" smtClean="0"/>
                        <a:t>Gore </a:t>
                      </a:r>
                    </a:p>
                    <a:p>
                      <a:pPr algn="ctr"/>
                      <a:r>
                        <a:rPr lang="en-US" sz="1050" dirty="0" smtClean="0"/>
                        <a:t>Type 42</a:t>
                      </a:r>
                      <a:endParaRPr lang="en-US" sz="1050" dirty="0">
                        <a:solidFill>
                          <a:srgbClr val="FFFFCC"/>
                        </a:solidFill>
                      </a:endParaRPr>
                    </a:p>
                  </a:txBody>
                  <a:tcPr/>
                </a:tc>
              </a:tr>
              <a:tr h="386841">
                <a:tc>
                  <a:txBody>
                    <a:bodyPr/>
                    <a:lstStyle/>
                    <a:p>
                      <a:r>
                        <a:rPr lang="en-US" sz="1100" dirty="0" smtClean="0"/>
                        <a:t>Cable Type</a:t>
                      </a:r>
                      <a:endParaRPr lang="en-US" sz="1100" b="1" dirty="0">
                        <a:solidFill>
                          <a:srgbClr val="404040"/>
                        </a:solidFill>
                      </a:endParaRPr>
                    </a:p>
                  </a:txBody>
                  <a:tcPr/>
                </a:tc>
                <a:tc>
                  <a:txBody>
                    <a:bodyPr/>
                    <a:lstStyle/>
                    <a:p>
                      <a:pPr algn="ctr"/>
                      <a:r>
                        <a:rPr lang="en-US" sz="1100" dirty="0" smtClean="0">
                          <a:effectLst/>
                        </a:rPr>
                        <a:t>TFlex-401</a:t>
                      </a:r>
                      <a:endParaRPr lang="en-US" sz="1100" b="1" dirty="0" smtClean="0">
                        <a:solidFill>
                          <a:srgbClr val="404040"/>
                        </a:solidFill>
                        <a:effectLst/>
                      </a:endParaRPr>
                    </a:p>
                  </a:txBody>
                  <a:tcPr/>
                </a:tc>
                <a:tc>
                  <a:txBody>
                    <a:bodyPr/>
                    <a:lstStyle/>
                    <a:p>
                      <a:pPr algn="ctr"/>
                      <a:r>
                        <a:rPr lang="en-US" sz="1100" b="1" dirty="0" smtClean="0">
                          <a:solidFill>
                            <a:schemeClr val="bg2"/>
                          </a:solidFill>
                          <a:effectLst/>
                        </a:rPr>
                        <a:t>TFlex-401t</a:t>
                      </a:r>
                    </a:p>
                  </a:txBody>
                  <a:tcPr/>
                </a:tc>
                <a:tc>
                  <a:txBody>
                    <a:bodyPr/>
                    <a:lstStyle/>
                    <a:p>
                      <a:pPr algn="ctr"/>
                      <a:r>
                        <a:rPr lang="en-US" sz="1100" dirty="0" smtClean="0">
                          <a:effectLst/>
                        </a:rPr>
                        <a:t>SFT-304</a:t>
                      </a:r>
                      <a:endParaRPr lang="en-US" sz="1100" b="1" dirty="0" smtClean="0">
                        <a:solidFill>
                          <a:srgbClr val="404040"/>
                        </a:solidFill>
                        <a:effectLst/>
                      </a:endParaRPr>
                    </a:p>
                  </a:txBody>
                  <a:tcPr/>
                </a:tc>
                <a:tc>
                  <a:txBody>
                    <a:bodyPr/>
                    <a:lstStyle/>
                    <a:p>
                      <a:pPr algn="ctr"/>
                      <a:r>
                        <a:rPr lang="en-US" sz="1100" dirty="0" smtClean="0"/>
                        <a:t>32022</a:t>
                      </a:r>
                      <a:endParaRPr lang="en-US" sz="1100" b="1" dirty="0">
                        <a:solidFill>
                          <a:srgbClr val="404040"/>
                        </a:solidFill>
                      </a:endParaRPr>
                    </a:p>
                  </a:txBody>
                  <a:tcPr/>
                </a:tc>
                <a:tc>
                  <a:txBody>
                    <a:bodyPr/>
                    <a:lstStyle/>
                    <a:p>
                      <a:pPr algn="ctr"/>
                      <a:r>
                        <a:rPr lang="en-US" sz="1100" dirty="0" smtClean="0"/>
                        <a:t>32039</a:t>
                      </a:r>
                      <a:endParaRPr lang="en-US" sz="1100" b="1" dirty="0">
                        <a:solidFill>
                          <a:srgbClr val="404040"/>
                        </a:solidFill>
                      </a:endParaRPr>
                    </a:p>
                  </a:txBody>
                  <a:tcPr/>
                </a:tc>
                <a:tc>
                  <a:txBody>
                    <a:bodyPr/>
                    <a:lstStyle/>
                    <a:p>
                      <a:pPr algn="ctr"/>
                      <a:r>
                        <a:rPr lang="en-US" sz="1100" dirty="0" smtClean="0"/>
                        <a:t>SF229</a:t>
                      </a:r>
                      <a:endParaRPr lang="en-US" sz="1100" b="1" dirty="0">
                        <a:solidFill>
                          <a:srgbClr val="40404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rPr>
                        <a:t>3288LM</a:t>
                      </a:r>
                      <a:r>
                        <a:rPr lang="en-US" sz="1100" b="1" baseline="0" dirty="0" smtClean="0">
                          <a:solidFill>
                            <a:schemeClr val="bg2"/>
                          </a:solidFill>
                        </a:rPr>
                        <a:t> (SF329)</a:t>
                      </a:r>
                      <a:endParaRPr lang="en-US" sz="1100" b="1" dirty="0">
                        <a:solidFill>
                          <a:schemeClr val="bg2"/>
                        </a:solidFill>
                      </a:endParaRPr>
                    </a:p>
                  </a:txBody>
                  <a:tcPr/>
                </a:tc>
                <a:tc>
                  <a:txBody>
                    <a:bodyPr/>
                    <a:lstStyle/>
                    <a:p>
                      <a:pPr algn="ctr"/>
                      <a:r>
                        <a:rPr lang="en-US" sz="1100" dirty="0" smtClean="0"/>
                        <a:t>Gore </a:t>
                      </a:r>
                    </a:p>
                    <a:p>
                      <a:pPr algn="ctr"/>
                      <a:r>
                        <a:rPr lang="en-US" sz="1100" dirty="0" smtClean="0"/>
                        <a:t>Type 42</a:t>
                      </a:r>
                      <a:endParaRPr lang="en-US" sz="1100" b="1" dirty="0">
                        <a:solidFill>
                          <a:srgbClr val="404040"/>
                        </a:solidFill>
                      </a:endParaRPr>
                    </a:p>
                  </a:txBody>
                  <a:tcPr/>
                </a:tc>
              </a:tr>
              <a:tr h="255029">
                <a:tc>
                  <a:txBody>
                    <a:bodyPr/>
                    <a:lstStyle/>
                    <a:p>
                      <a:r>
                        <a:rPr lang="en-US" sz="1100" dirty="0" smtClean="0"/>
                        <a:t>Inner Cond OD [in]</a:t>
                      </a:r>
                      <a:endParaRPr lang="en-US" sz="1100" dirty="0">
                        <a:solidFill>
                          <a:srgbClr val="0033CC"/>
                        </a:solidFill>
                      </a:endParaRPr>
                    </a:p>
                  </a:txBody>
                  <a:tcPr/>
                </a:tc>
                <a:tc>
                  <a:txBody>
                    <a:bodyPr/>
                    <a:lstStyle/>
                    <a:p>
                      <a:pPr algn="ctr"/>
                      <a:r>
                        <a:rPr lang="en-US" sz="1100" dirty="0" smtClean="0"/>
                        <a:t>0.0641</a:t>
                      </a:r>
                      <a:endParaRPr lang="en-US" sz="1100" dirty="0">
                        <a:solidFill>
                          <a:srgbClr val="0033CC"/>
                        </a:solidFill>
                      </a:endParaRPr>
                    </a:p>
                  </a:txBody>
                  <a:tcPr/>
                </a:tc>
                <a:tc>
                  <a:txBody>
                    <a:bodyPr/>
                    <a:lstStyle/>
                    <a:p>
                      <a:pPr algn="ctr"/>
                      <a:r>
                        <a:rPr lang="en-US" sz="1100" b="1" dirty="0" smtClean="0">
                          <a:solidFill>
                            <a:schemeClr val="bg2"/>
                          </a:solidFill>
                        </a:rPr>
                        <a:t>0.062</a:t>
                      </a:r>
                      <a:endParaRPr lang="en-US" sz="1100" b="1" dirty="0">
                        <a:solidFill>
                          <a:schemeClr val="bg2"/>
                        </a:solidFill>
                      </a:endParaRPr>
                    </a:p>
                  </a:txBody>
                  <a:tcPr/>
                </a:tc>
                <a:tc>
                  <a:txBody>
                    <a:bodyPr/>
                    <a:lstStyle/>
                    <a:p>
                      <a:pPr algn="ctr"/>
                      <a:r>
                        <a:rPr lang="en-US" sz="1100" dirty="0" smtClean="0"/>
                        <a:t>0.062</a:t>
                      </a:r>
                      <a:endParaRPr lang="en-US" sz="1100" dirty="0">
                        <a:solidFill>
                          <a:srgbClr val="0033CC"/>
                        </a:solidFill>
                      </a:endParaRPr>
                    </a:p>
                  </a:txBody>
                  <a:tcPr/>
                </a:tc>
                <a:tc>
                  <a:txBody>
                    <a:bodyPr/>
                    <a:lstStyle/>
                    <a:p>
                      <a:pPr algn="ctr"/>
                      <a:r>
                        <a:rPr lang="en-US" sz="1100" dirty="0" smtClean="0"/>
                        <a:t>0.0359</a:t>
                      </a:r>
                      <a:endParaRPr lang="en-US" sz="1100" dirty="0">
                        <a:solidFill>
                          <a:srgbClr val="0033CC"/>
                        </a:solidFill>
                      </a:endParaRPr>
                    </a:p>
                  </a:txBody>
                  <a:tcPr/>
                </a:tc>
                <a:tc>
                  <a:txBody>
                    <a:bodyPr/>
                    <a:lstStyle/>
                    <a:p>
                      <a:pPr algn="ctr"/>
                      <a:r>
                        <a:rPr lang="en-US" sz="1100" dirty="0" smtClean="0"/>
                        <a:t>0.06</a:t>
                      </a:r>
                      <a:endParaRPr lang="en-US" sz="1100" dirty="0">
                        <a:solidFill>
                          <a:srgbClr val="0033CC"/>
                        </a:solidFill>
                      </a:endParaRPr>
                    </a:p>
                  </a:txBody>
                  <a:tcPr/>
                </a:tc>
                <a:tc>
                  <a:txBody>
                    <a:bodyPr/>
                    <a:lstStyle/>
                    <a:p>
                      <a:pPr algn="ctr"/>
                      <a:r>
                        <a:rPr lang="en-US" sz="1100" dirty="0" smtClean="0"/>
                        <a:t>?</a:t>
                      </a:r>
                      <a:endParaRPr lang="en-US" sz="1100" dirty="0">
                        <a:solidFill>
                          <a:srgbClr val="0033CC"/>
                        </a:solidFill>
                      </a:endParaRPr>
                    </a:p>
                  </a:txBody>
                  <a:tcPr/>
                </a:tc>
                <a:tc>
                  <a:txBody>
                    <a:bodyPr/>
                    <a:lstStyle/>
                    <a:p>
                      <a:pPr algn="ctr"/>
                      <a:r>
                        <a:rPr lang="en-US" sz="1100" b="1" dirty="0" smtClean="0">
                          <a:solidFill>
                            <a:schemeClr val="bg2"/>
                          </a:solidFill>
                        </a:rPr>
                        <a:t>?</a:t>
                      </a:r>
                      <a:endParaRPr lang="en-US" sz="1100" b="1" dirty="0">
                        <a:solidFill>
                          <a:schemeClr val="bg2"/>
                        </a:solidFill>
                      </a:endParaRPr>
                    </a:p>
                  </a:txBody>
                  <a:tcPr/>
                </a:tc>
                <a:tc>
                  <a:txBody>
                    <a:bodyPr/>
                    <a:lstStyle/>
                    <a:p>
                      <a:pPr algn="ctr"/>
                      <a:r>
                        <a:rPr lang="en-US" sz="1100" dirty="0" smtClean="0"/>
                        <a:t>0.089</a:t>
                      </a:r>
                      <a:endParaRPr lang="en-US" sz="1100" dirty="0">
                        <a:solidFill>
                          <a:srgbClr val="0033CC"/>
                        </a:solidFill>
                      </a:endParaRPr>
                    </a:p>
                  </a:txBody>
                  <a:tcPr/>
                </a:tc>
              </a:tr>
              <a:tr h="255029">
                <a:tc>
                  <a:txBody>
                    <a:bodyPr/>
                    <a:lstStyle/>
                    <a:p>
                      <a:r>
                        <a:rPr lang="en-US" sz="1100" dirty="0" smtClean="0"/>
                        <a:t>Outer Cond ID</a:t>
                      </a:r>
                      <a:r>
                        <a:rPr lang="en-US" sz="1100" baseline="0" dirty="0" smtClean="0"/>
                        <a:t> [in]</a:t>
                      </a:r>
                      <a:endParaRPr lang="en-US" sz="1100" dirty="0">
                        <a:solidFill>
                          <a:srgbClr val="0033CC"/>
                        </a:solidFill>
                      </a:endParaRPr>
                    </a:p>
                  </a:txBody>
                  <a:tcPr/>
                </a:tc>
                <a:tc>
                  <a:txBody>
                    <a:bodyPr/>
                    <a:lstStyle/>
                    <a:p>
                      <a:pPr algn="ctr"/>
                      <a:r>
                        <a:rPr lang="en-US" sz="1100" dirty="0" smtClean="0"/>
                        <a:t>0.208</a:t>
                      </a:r>
                      <a:endParaRPr lang="en-US" sz="1100" dirty="0">
                        <a:solidFill>
                          <a:srgbClr val="0033CC"/>
                        </a:solidFill>
                      </a:endParaRPr>
                    </a:p>
                  </a:txBody>
                  <a:tcPr/>
                </a:tc>
                <a:tc>
                  <a:txBody>
                    <a:bodyPr/>
                    <a:lstStyle/>
                    <a:p>
                      <a:pPr algn="ctr"/>
                      <a:r>
                        <a:rPr lang="en-US" sz="1100" b="1" dirty="0" smtClean="0">
                          <a:solidFill>
                            <a:schemeClr val="bg2"/>
                          </a:solidFill>
                        </a:rPr>
                        <a:t>0.185</a:t>
                      </a:r>
                      <a:endParaRPr lang="en-US" sz="1100" b="1" dirty="0">
                        <a:solidFill>
                          <a:schemeClr val="bg2"/>
                        </a:solidFill>
                      </a:endParaRPr>
                    </a:p>
                  </a:txBody>
                  <a:tcPr/>
                </a:tc>
                <a:tc>
                  <a:txBody>
                    <a:bodyPr/>
                    <a:lstStyle/>
                    <a:p>
                      <a:pPr algn="ctr"/>
                      <a:r>
                        <a:rPr lang="en-US" sz="1100" dirty="0" smtClean="0"/>
                        <a:t>0.185</a:t>
                      </a:r>
                      <a:endParaRPr lang="en-US" sz="1100" dirty="0">
                        <a:solidFill>
                          <a:srgbClr val="0033CC"/>
                        </a:solidFill>
                      </a:endParaRPr>
                    </a:p>
                  </a:txBody>
                  <a:tcPr/>
                </a:tc>
                <a:tc>
                  <a:txBody>
                    <a:bodyPr/>
                    <a:lstStyle/>
                    <a:p>
                      <a:pPr algn="ctr"/>
                      <a:r>
                        <a:rPr lang="en-US" sz="1100" dirty="0" smtClean="0"/>
                        <a:t>0.106</a:t>
                      </a:r>
                      <a:endParaRPr lang="en-US" sz="1100" dirty="0">
                        <a:solidFill>
                          <a:srgbClr val="0033CC"/>
                        </a:solidFill>
                      </a:endParaRPr>
                    </a:p>
                  </a:txBody>
                  <a:tcPr/>
                </a:tc>
                <a:tc>
                  <a:txBody>
                    <a:bodyPr/>
                    <a:lstStyle/>
                    <a:p>
                      <a:pPr algn="ctr"/>
                      <a:r>
                        <a:rPr lang="en-US" sz="1100" dirty="0" smtClean="0"/>
                        <a:t>0.191</a:t>
                      </a:r>
                      <a:endParaRPr lang="en-US" sz="1100" dirty="0">
                        <a:solidFill>
                          <a:srgbClr val="0033CC"/>
                        </a:solidFill>
                      </a:endParaRPr>
                    </a:p>
                  </a:txBody>
                  <a:tcPr/>
                </a:tc>
                <a:tc>
                  <a:txBody>
                    <a:bodyPr/>
                    <a:lstStyle/>
                    <a:p>
                      <a:pPr algn="ctr"/>
                      <a:r>
                        <a:rPr lang="en-US" sz="1100" dirty="0" smtClean="0"/>
                        <a:t>?</a:t>
                      </a:r>
                      <a:endParaRPr lang="en-US" sz="1100" dirty="0">
                        <a:solidFill>
                          <a:srgbClr val="0033CC"/>
                        </a:solidFill>
                      </a:endParaRPr>
                    </a:p>
                  </a:txBody>
                  <a:tcPr/>
                </a:tc>
                <a:tc>
                  <a:txBody>
                    <a:bodyPr/>
                    <a:lstStyle/>
                    <a:p>
                      <a:pPr algn="ctr"/>
                      <a:r>
                        <a:rPr lang="en-US" sz="1100" b="1" dirty="0" smtClean="0">
                          <a:solidFill>
                            <a:schemeClr val="bg2"/>
                          </a:solidFill>
                        </a:rPr>
                        <a:t>?</a:t>
                      </a:r>
                      <a:endParaRPr lang="en-US" sz="1100" b="1" dirty="0">
                        <a:solidFill>
                          <a:schemeClr val="bg2"/>
                        </a:solidFill>
                      </a:endParaRPr>
                    </a:p>
                  </a:txBody>
                  <a:tcPr/>
                </a:tc>
                <a:tc>
                  <a:txBody>
                    <a:bodyPr/>
                    <a:lstStyle/>
                    <a:p>
                      <a:pPr algn="ctr"/>
                      <a:r>
                        <a:rPr lang="en-US" sz="1100" dirty="0" smtClean="0"/>
                        <a:t>0.196</a:t>
                      </a:r>
                      <a:endParaRPr lang="en-US" sz="1100" dirty="0">
                        <a:solidFill>
                          <a:srgbClr val="0033CC"/>
                        </a:solidFill>
                      </a:endParaRPr>
                    </a:p>
                  </a:txBody>
                  <a:tcPr/>
                </a:tc>
              </a:tr>
              <a:tr h="255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Outer Cond OD</a:t>
                      </a:r>
                      <a:r>
                        <a:rPr lang="en-US" sz="1100" baseline="0" dirty="0" smtClean="0"/>
                        <a:t> [in]</a:t>
                      </a:r>
                      <a:endParaRPr lang="en-US" sz="1100" dirty="0" smtClean="0">
                        <a:solidFill>
                          <a:srgbClr val="0033CC"/>
                        </a:solidFill>
                      </a:endParaRPr>
                    </a:p>
                  </a:txBody>
                  <a:tcPr/>
                </a:tc>
                <a:tc>
                  <a:txBody>
                    <a:bodyPr/>
                    <a:lstStyle/>
                    <a:p>
                      <a:pPr algn="ctr"/>
                      <a:r>
                        <a:rPr lang="en-US" sz="1100" dirty="0" smtClean="0"/>
                        <a:t>0.249</a:t>
                      </a:r>
                      <a:endParaRPr lang="en-US" sz="1100" dirty="0">
                        <a:solidFill>
                          <a:srgbClr val="0033CC"/>
                        </a:solidFill>
                      </a:endParaRPr>
                    </a:p>
                  </a:txBody>
                  <a:tcPr/>
                </a:tc>
                <a:tc>
                  <a:txBody>
                    <a:bodyPr/>
                    <a:lstStyle/>
                    <a:p>
                      <a:pPr algn="ctr"/>
                      <a:r>
                        <a:rPr lang="en-US" sz="1100" b="1" dirty="0" smtClean="0">
                          <a:solidFill>
                            <a:schemeClr val="bg2"/>
                          </a:solidFill>
                        </a:rPr>
                        <a:t>0.227</a:t>
                      </a:r>
                      <a:endParaRPr lang="en-US" sz="1100" b="1" dirty="0">
                        <a:solidFill>
                          <a:schemeClr val="bg2"/>
                        </a:solidFill>
                      </a:endParaRPr>
                    </a:p>
                  </a:txBody>
                  <a:tcPr/>
                </a:tc>
                <a:tc>
                  <a:txBody>
                    <a:bodyPr/>
                    <a:lstStyle/>
                    <a:p>
                      <a:pPr algn="ctr"/>
                      <a:r>
                        <a:rPr lang="en-US" sz="1100" dirty="0" smtClean="0"/>
                        <a:t>0.227</a:t>
                      </a:r>
                      <a:endParaRPr lang="en-US" sz="1100" dirty="0">
                        <a:solidFill>
                          <a:srgbClr val="0033CC"/>
                        </a:solidFill>
                      </a:endParaRPr>
                    </a:p>
                  </a:txBody>
                  <a:tcPr/>
                </a:tc>
                <a:tc>
                  <a:txBody>
                    <a:bodyPr/>
                    <a:lstStyle/>
                    <a:p>
                      <a:pPr algn="ctr"/>
                      <a:r>
                        <a:rPr lang="en-US" sz="1100" dirty="0" smtClean="0"/>
                        <a:t>0.109</a:t>
                      </a:r>
                      <a:endParaRPr lang="en-US" sz="1100" dirty="0">
                        <a:solidFill>
                          <a:srgbClr val="0033CC"/>
                        </a:solidFill>
                      </a:endParaRPr>
                    </a:p>
                  </a:txBody>
                  <a:tcPr/>
                </a:tc>
                <a:tc>
                  <a:txBody>
                    <a:bodyPr/>
                    <a:lstStyle/>
                    <a:p>
                      <a:pPr algn="ctr"/>
                      <a:r>
                        <a:rPr lang="en-US" sz="1100" dirty="0" smtClean="0"/>
                        <a:t>0.20</a:t>
                      </a:r>
                      <a:endParaRPr lang="en-US" sz="1100" dirty="0">
                        <a:solidFill>
                          <a:srgbClr val="0033CC"/>
                        </a:solidFill>
                      </a:endParaRPr>
                    </a:p>
                  </a:txBody>
                  <a:tcPr/>
                </a:tc>
                <a:tc>
                  <a:txBody>
                    <a:bodyPr/>
                    <a:lstStyle/>
                    <a:p>
                      <a:pPr algn="ctr"/>
                      <a:r>
                        <a:rPr lang="en-US" sz="1100" dirty="0" smtClean="0"/>
                        <a:t>?</a:t>
                      </a:r>
                      <a:endParaRPr lang="en-US" sz="1100" dirty="0">
                        <a:solidFill>
                          <a:srgbClr val="0033CC"/>
                        </a:solidFill>
                      </a:endParaRPr>
                    </a:p>
                  </a:txBody>
                  <a:tcPr/>
                </a:tc>
                <a:tc>
                  <a:txBody>
                    <a:bodyPr/>
                    <a:lstStyle/>
                    <a:p>
                      <a:pPr algn="ctr"/>
                      <a:r>
                        <a:rPr lang="en-US" sz="1100" b="1" dirty="0" smtClean="0">
                          <a:solidFill>
                            <a:schemeClr val="bg2"/>
                          </a:solidFill>
                        </a:rPr>
                        <a:t>?</a:t>
                      </a:r>
                      <a:endParaRPr lang="en-US" sz="1100" b="1" dirty="0">
                        <a:solidFill>
                          <a:schemeClr val="bg2"/>
                        </a:solidFill>
                      </a:endParaRPr>
                    </a:p>
                  </a:txBody>
                  <a:tcPr/>
                </a:tc>
                <a:tc>
                  <a:txBody>
                    <a:bodyPr/>
                    <a:lstStyle/>
                    <a:p>
                      <a:pPr algn="ctr"/>
                      <a:r>
                        <a:rPr lang="en-US" sz="1100" dirty="0" smtClean="0"/>
                        <a:t>0.225</a:t>
                      </a:r>
                      <a:endParaRPr lang="en-US" sz="1100" dirty="0">
                        <a:solidFill>
                          <a:srgbClr val="0033CC"/>
                        </a:solidFill>
                      </a:endParaRPr>
                    </a:p>
                  </a:txBody>
                  <a:tcPr/>
                </a:tc>
              </a:tr>
              <a:tr h="236403">
                <a:tc>
                  <a:txBody>
                    <a:bodyPr/>
                    <a:lstStyle/>
                    <a:p>
                      <a:r>
                        <a:rPr lang="en-US" sz="1100" dirty="0" smtClean="0"/>
                        <a:t>Cable OD [in]</a:t>
                      </a:r>
                      <a:endParaRPr lang="en-US" sz="1100" dirty="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0.27</a:t>
                      </a:r>
                      <a:endParaRPr lang="en-US" sz="1100" dirty="0" smtClean="0">
                        <a:solidFill>
                          <a:srgbClr val="0033CC"/>
                        </a:solidFill>
                      </a:endParaRPr>
                    </a:p>
                  </a:txBody>
                  <a:tcPr/>
                </a:tc>
                <a:tc>
                  <a:txBody>
                    <a:bodyPr/>
                    <a:lstStyle/>
                    <a:p>
                      <a:pPr algn="ctr"/>
                      <a:r>
                        <a:rPr lang="en-US" sz="1100" b="1" dirty="0" smtClean="0">
                          <a:solidFill>
                            <a:schemeClr val="bg2"/>
                          </a:solidFill>
                        </a:rPr>
                        <a:t>0.250</a:t>
                      </a:r>
                      <a:endParaRPr lang="en-US" sz="1100" b="1" dirty="0">
                        <a:solidFill>
                          <a:schemeClr val="bg2"/>
                        </a:solidFill>
                      </a:endParaRPr>
                    </a:p>
                  </a:txBody>
                  <a:tcPr/>
                </a:tc>
                <a:tc>
                  <a:txBody>
                    <a:bodyPr/>
                    <a:lstStyle/>
                    <a:p>
                      <a:pPr algn="ctr"/>
                      <a:r>
                        <a:rPr lang="en-US" sz="1100" dirty="0" smtClean="0"/>
                        <a:t>0.250</a:t>
                      </a:r>
                      <a:endParaRPr lang="en-US" sz="1100" dirty="0">
                        <a:solidFill>
                          <a:srgbClr val="0033CC"/>
                        </a:solidFill>
                      </a:endParaRPr>
                    </a:p>
                  </a:txBody>
                  <a:tcPr/>
                </a:tc>
                <a:tc>
                  <a:txBody>
                    <a:bodyPr/>
                    <a:lstStyle/>
                    <a:p>
                      <a:pPr algn="ctr"/>
                      <a:r>
                        <a:rPr lang="en-US" sz="1100" dirty="0" smtClean="0"/>
                        <a:t>0.144</a:t>
                      </a:r>
                      <a:endParaRPr lang="en-US" sz="1100" dirty="0">
                        <a:solidFill>
                          <a:srgbClr val="0033CC"/>
                        </a:solidFill>
                      </a:endParaRPr>
                    </a:p>
                  </a:txBody>
                  <a:tcPr/>
                </a:tc>
                <a:tc>
                  <a:txBody>
                    <a:bodyPr/>
                    <a:lstStyle/>
                    <a:p>
                      <a:pPr algn="ctr"/>
                      <a:r>
                        <a:rPr lang="en-US" sz="1100" dirty="0" smtClean="0"/>
                        <a:t>0.250</a:t>
                      </a:r>
                      <a:endParaRPr lang="en-US" sz="1100" dirty="0">
                        <a:solidFill>
                          <a:srgbClr val="0033CC"/>
                        </a:solidFill>
                      </a:endParaRPr>
                    </a:p>
                  </a:txBody>
                  <a:tcPr/>
                </a:tc>
                <a:tc>
                  <a:txBody>
                    <a:bodyPr/>
                    <a:lstStyle/>
                    <a:p>
                      <a:pPr algn="ctr"/>
                      <a:r>
                        <a:rPr lang="en-US" sz="1100" dirty="0" smtClean="0"/>
                        <a:t>0.20</a:t>
                      </a:r>
                      <a:endParaRPr lang="en-US" sz="1100" dirty="0">
                        <a:solidFill>
                          <a:srgbClr val="0033CC"/>
                        </a:solidFill>
                      </a:endParaRPr>
                    </a:p>
                  </a:txBody>
                  <a:tcPr/>
                </a:tc>
                <a:tc>
                  <a:txBody>
                    <a:bodyPr/>
                    <a:lstStyle/>
                    <a:p>
                      <a:pPr algn="ctr"/>
                      <a:r>
                        <a:rPr lang="en-US" sz="1100" b="1" dirty="0" smtClean="0">
                          <a:solidFill>
                            <a:schemeClr val="bg2"/>
                          </a:solidFill>
                        </a:rPr>
                        <a:t>0.20</a:t>
                      </a:r>
                      <a:endParaRPr lang="en-US" sz="1100" b="1" dirty="0">
                        <a:solidFill>
                          <a:schemeClr val="bg2"/>
                        </a:solidFill>
                      </a:endParaRPr>
                    </a:p>
                  </a:txBody>
                  <a:tcPr/>
                </a:tc>
                <a:tc>
                  <a:txBody>
                    <a:bodyPr/>
                    <a:lstStyle/>
                    <a:p>
                      <a:pPr algn="ctr"/>
                      <a:r>
                        <a:rPr lang="en-US" sz="1100" dirty="0" smtClean="0"/>
                        <a:t>0.29</a:t>
                      </a:r>
                      <a:endParaRPr lang="en-US" sz="1100" dirty="0">
                        <a:solidFill>
                          <a:srgbClr val="0033CC"/>
                        </a:solidFill>
                      </a:endParaRPr>
                    </a:p>
                  </a:txBody>
                  <a:tcPr/>
                </a:tc>
              </a:tr>
              <a:tr h="386841">
                <a:tc>
                  <a:txBody>
                    <a:bodyPr/>
                    <a:lstStyle/>
                    <a:p>
                      <a:r>
                        <a:rPr lang="en-US" sz="1100" dirty="0" smtClean="0"/>
                        <a:t>Material of Conductor</a:t>
                      </a:r>
                      <a:endParaRPr lang="en-US" sz="1100" dirty="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CuAg</a:t>
                      </a:r>
                      <a:endParaRPr lang="en-US" sz="1100" dirty="0" smtClean="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bg2"/>
                          </a:solidFill>
                        </a:rPr>
                        <a:t>CuAg</a:t>
                      </a:r>
                      <a:endParaRPr lang="en-US" sz="1100" b="1" dirty="0" smtClean="0">
                        <a:solidFill>
                          <a:schemeClr val="bg2"/>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CuAg</a:t>
                      </a:r>
                      <a:endParaRPr lang="en-US" sz="1100" dirty="0" smtClean="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CuAg</a:t>
                      </a:r>
                      <a:endParaRPr lang="en-US" sz="11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CuAg</a:t>
                      </a:r>
                      <a:endParaRPr lang="en-US" sz="11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CuAg</a:t>
                      </a:r>
                      <a:endParaRPr lang="en-US" sz="11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bg2"/>
                          </a:solidFill>
                        </a:rPr>
                        <a:t>AlCuAg</a:t>
                      </a:r>
                      <a:endParaRPr lang="en-US" sz="1100" b="1" dirty="0" smtClean="0">
                        <a:solidFill>
                          <a:schemeClr val="bg2"/>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CuAg</a:t>
                      </a:r>
                      <a:endParaRPr lang="en-US" sz="1100" dirty="0" smtClean="0">
                        <a:solidFill>
                          <a:srgbClr val="0033CC"/>
                        </a:solidFill>
                      </a:endParaRPr>
                    </a:p>
                  </a:txBody>
                  <a:tcPr/>
                </a:tc>
              </a:tr>
              <a:tr h="386841">
                <a:tc>
                  <a:txBody>
                    <a:bodyPr/>
                    <a:lstStyle/>
                    <a:p>
                      <a:r>
                        <a:rPr lang="en-US" sz="1100" dirty="0" smtClean="0"/>
                        <a:t>Dielectric</a:t>
                      </a:r>
                      <a:endParaRPr lang="en-US" sz="1100" dirty="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PTFE (</a:t>
                      </a:r>
                      <a:r>
                        <a:rPr lang="el-GR" sz="1100" dirty="0" smtClean="0"/>
                        <a:t>ε</a:t>
                      </a:r>
                      <a:r>
                        <a:rPr lang="en-US" sz="1100" baseline="-25000" dirty="0" smtClean="0"/>
                        <a:t>r</a:t>
                      </a:r>
                      <a:r>
                        <a:rPr lang="en-US" sz="1100" baseline="0" dirty="0" smtClean="0"/>
                        <a:t>=2.04)</a:t>
                      </a:r>
                      <a:endParaRPr lang="en-US" sz="1100" baseline="0" dirty="0" smtClean="0">
                        <a:solidFill>
                          <a:srgbClr val="0033CC"/>
                        </a:solidFill>
                      </a:endParaRPr>
                    </a:p>
                  </a:txBody>
                  <a:tcPr/>
                </a:tc>
                <a:tc>
                  <a:txBody>
                    <a:bodyPr/>
                    <a:lstStyle/>
                    <a:p>
                      <a:pPr algn="ctr"/>
                      <a:r>
                        <a:rPr lang="en-US" sz="1100" b="1" baseline="0" dirty="0" err="1" smtClean="0">
                          <a:solidFill>
                            <a:schemeClr val="bg2"/>
                          </a:solidFill>
                        </a:rPr>
                        <a:t>ePTFE</a:t>
                      </a:r>
                      <a:endParaRPr lang="en-US" sz="1100" b="1" baseline="0" dirty="0">
                        <a:solidFill>
                          <a:schemeClr val="bg2"/>
                        </a:solidFill>
                      </a:endParaRPr>
                    </a:p>
                  </a:txBody>
                  <a:tcPr/>
                </a:tc>
                <a:tc>
                  <a:txBody>
                    <a:bodyPr/>
                    <a:lstStyle/>
                    <a:p>
                      <a:pPr algn="ctr"/>
                      <a:r>
                        <a:rPr lang="en-US" sz="1100" baseline="0" dirty="0" err="1" smtClean="0"/>
                        <a:t>ePTFE</a:t>
                      </a:r>
                      <a:endParaRPr lang="en-US" sz="1100" baseline="0" dirty="0">
                        <a:solidFill>
                          <a:srgbClr val="0033CC"/>
                        </a:solidFill>
                      </a:endParaRPr>
                    </a:p>
                  </a:txBody>
                  <a:tcPr/>
                </a:tc>
                <a:tc>
                  <a:txBody>
                    <a:bodyPr/>
                    <a:lstStyle/>
                    <a:p>
                      <a:pPr algn="ctr"/>
                      <a:r>
                        <a:rPr lang="en-US" sz="1100" baseline="0" dirty="0" smtClean="0"/>
                        <a:t>Microporous PTFE</a:t>
                      </a:r>
                      <a:endParaRPr lang="en-US" sz="1100" baseline="0" dirty="0">
                        <a:solidFill>
                          <a:srgbClr val="0033CC"/>
                        </a:solidFill>
                      </a:endParaRPr>
                    </a:p>
                  </a:txBody>
                  <a:tcPr/>
                </a:tc>
                <a:tc>
                  <a:txBody>
                    <a:bodyPr/>
                    <a:lstStyle/>
                    <a:p>
                      <a:pPr algn="ctr"/>
                      <a:r>
                        <a:rPr lang="en-US" sz="1100" baseline="0" dirty="0" smtClean="0"/>
                        <a:t>Extruded TFE</a:t>
                      </a:r>
                      <a:endParaRPr lang="en-US" sz="1100" baseline="0" dirty="0">
                        <a:solidFill>
                          <a:srgbClr val="0033CC"/>
                        </a:solidFill>
                      </a:endParaRPr>
                    </a:p>
                  </a:txBody>
                  <a:tcPr/>
                </a:tc>
                <a:tc>
                  <a:txBody>
                    <a:bodyPr/>
                    <a:lstStyle/>
                    <a:p>
                      <a:pPr algn="ctr"/>
                      <a:r>
                        <a:rPr lang="en-US" sz="1100" baseline="0" dirty="0" smtClean="0"/>
                        <a:t>Low density PTFE</a:t>
                      </a:r>
                      <a:endParaRPr lang="en-US" sz="1100" baseline="0" dirty="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bg2"/>
                          </a:solidFill>
                        </a:rPr>
                        <a:t>Microporous PTFE</a:t>
                      </a:r>
                    </a:p>
                  </a:txBody>
                  <a:tcPr/>
                </a:tc>
                <a:tc>
                  <a:txBody>
                    <a:bodyPr/>
                    <a:lstStyle/>
                    <a:p>
                      <a:pPr algn="ctr"/>
                      <a:r>
                        <a:rPr lang="en-US" sz="1100" dirty="0" err="1" smtClean="0"/>
                        <a:t>ePTFE</a:t>
                      </a:r>
                      <a:r>
                        <a:rPr lang="en-US" sz="1100" dirty="0" smtClean="0"/>
                        <a:t> (</a:t>
                      </a:r>
                      <a:r>
                        <a:rPr lang="el-GR" sz="1100" dirty="0" smtClean="0"/>
                        <a:t>ε</a:t>
                      </a:r>
                      <a:r>
                        <a:rPr lang="en-US" sz="1100" baseline="-25000" dirty="0" smtClean="0"/>
                        <a:t>r</a:t>
                      </a:r>
                      <a:r>
                        <a:rPr lang="en-US" sz="1100" baseline="0" dirty="0" smtClean="0"/>
                        <a:t>=1.4)</a:t>
                      </a:r>
                      <a:endParaRPr lang="en-US" sz="1100" baseline="0" dirty="0">
                        <a:solidFill>
                          <a:srgbClr val="0033CC"/>
                        </a:solidFill>
                      </a:endParaRPr>
                    </a:p>
                  </a:txBody>
                  <a:tcPr/>
                </a:tc>
              </a:tr>
              <a:tr h="236403">
                <a:tc>
                  <a:txBody>
                    <a:bodyPr/>
                    <a:lstStyle/>
                    <a:p>
                      <a:r>
                        <a:rPr lang="en-US" sz="1100" dirty="0" smtClean="0"/>
                        <a:t>Velocity %</a:t>
                      </a:r>
                      <a:endParaRPr lang="en-US" sz="1100" dirty="0" smtClean="0">
                        <a:solidFill>
                          <a:srgbClr val="0033CC"/>
                        </a:solidFill>
                      </a:endParaRPr>
                    </a:p>
                  </a:txBody>
                  <a:tcPr/>
                </a:tc>
                <a:tc>
                  <a:txBody>
                    <a:bodyPr/>
                    <a:lstStyle/>
                    <a:p>
                      <a:pPr algn="ctr"/>
                      <a:r>
                        <a:rPr lang="en-US" sz="1100" dirty="0" smtClean="0"/>
                        <a:t>69.5</a:t>
                      </a:r>
                      <a:endParaRPr lang="en-US" sz="1100" dirty="0">
                        <a:solidFill>
                          <a:srgbClr val="0033CC"/>
                        </a:solidFill>
                      </a:endParaRPr>
                    </a:p>
                  </a:txBody>
                  <a:tcPr/>
                </a:tc>
                <a:tc>
                  <a:txBody>
                    <a:bodyPr/>
                    <a:lstStyle/>
                    <a:p>
                      <a:pPr algn="ctr"/>
                      <a:r>
                        <a:rPr lang="en-US" sz="1100" b="1" dirty="0" smtClean="0">
                          <a:solidFill>
                            <a:schemeClr val="bg2"/>
                          </a:solidFill>
                        </a:rPr>
                        <a:t>69.5</a:t>
                      </a:r>
                      <a:endParaRPr lang="en-US" sz="1100" b="1" dirty="0">
                        <a:solidFill>
                          <a:schemeClr val="bg2"/>
                        </a:solidFill>
                      </a:endParaRPr>
                    </a:p>
                  </a:txBody>
                  <a:tcPr/>
                </a:tc>
                <a:tc>
                  <a:txBody>
                    <a:bodyPr/>
                    <a:lstStyle/>
                    <a:p>
                      <a:pPr algn="ctr"/>
                      <a:r>
                        <a:rPr lang="en-US" sz="1100" dirty="0" smtClean="0"/>
                        <a:t>76</a:t>
                      </a:r>
                      <a:endParaRPr lang="en-US" sz="1100" dirty="0">
                        <a:solidFill>
                          <a:srgbClr val="0033CC"/>
                        </a:solidFill>
                      </a:endParaRPr>
                    </a:p>
                  </a:txBody>
                  <a:tcPr/>
                </a:tc>
                <a:tc>
                  <a:txBody>
                    <a:bodyPr/>
                    <a:lstStyle/>
                    <a:p>
                      <a:pPr algn="ctr"/>
                      <a:r>
                        <a:rPr lang="en-US" sz="1100" dirty="0" smtClean="0"/>
                        <a:t>76.3</a:t>
                      </a:r>
                      <a:endParaRPr lang="en-US" sz="1100" dirty="0">
                        <a:solidFill>
                          <a:srgbClr val="0033CC"/>
                        </a:solidFill>
                      </a:endParaRPr>
                    </a:p>
                  </a:txBody>
                  <a:tcPr/>
                </a:tc>
                <a:tc>
                  <a:txBody>
                    <a:bodyPr/>
                    <a:lstStyle/>
                    <a:p>
                      <a:pPr algn="ctr"/>
                      <a:r>
                        <a:rPr lang="en-US" sz="1100" dirty="0" smtClean="0"/>
                        <a:t>70.3</a:t>
                      </a:r>
                      <a:endParaRPr lang="en-US" sz="1100" dirty="0">
                        <a:solidFill>
                          <a:srgbClr val="0033CC"/>
                        </a:solidFill>
                      </a:endParaRPr>
                    </a:p>
                  </a:txBody>
                  <a:tcPr/>
                </a:tc>
                <a:tc>
                  <a:txBody>
                    <a:bodyPr/>
                    <a:lstStyle/>
                    <a:p>
                      <a:pPr algn="ctr"/>
                      <a:r>
                        <a:rPr lang="en-US" sz="1100" dirty="0" smtClean="0"/>
                        <a:t>82</a:t>
                      </a:r>
                      <a:endParaRPr lang="en-US" sz="1100" dirty="0">
                        <a:solidFill>
                          <a:srgbClr val="0033CC"/>
                        </a:solidFill>
                      </a:endParaRPr>
                    </a:p>
                  </a:txBody>
                  <a:tcPr/>
                </a:tc>
                <a:tc>
                  <a:txBody>
                    <a:bodyPr/>
                    <a:lstStyle/>
                    <a:p>
                      <a:pPr algn="ctr"/>
                      <a:r>
                        <a:rPr lang="en-US" sz="1100" b="1" dirty="0" smtClean="0">
                          <a:solidFill>
                            <a:schemeClr val="bg2"/>
                          </a:solidFill>
                        </a:rPr>
                        <a:t>82</a:t>
                      </a:r>
                      <a:endParaRPr lang="en-US" sz="1100" b="1" dirty="0">
                        <a:solidFill>
                          <a:schemeClr val="bg2"/>
                        </a:solidFill>
                      </a:endParaRPr>
                    </a:p>
                  </a:txBody>
                  <a:tcPr/>
                </a:tc>
                <a:tc>
                  <a:txBody>
                    <a:bodyPr/>
                    <a:lstStyle/>
                    <a:p>
                      <a:pPr algn="ctr"/>
                      <a:endParaRPr lang="en-US" sz="1100" dirty="0">
                        <a:solidFill>
                          <a:srgbClr val="0033CC"/>
                        </a:solidFill>
                      </a:endParaRPr>
                    </a:p>
                  </a:txBody>
                  <a:tcPr/>
                </a:tc>
              </a:tr>
              <a:tr h="386841">
                <a:tc>
                  <a:txBody>
                    <a:bodyPr/>
                    <a:lstStyle/>
                    <a:p>
                      <a:r>
                        <a:rPr lang="en-US" sz="1100" dirty="0" smtClean="0"/>
                        <a:t>Attenuation [dB/m] at 1 GHz</a:t>
                      </a:r>
                      <a:endParaRPr lang="en-US" sz="1100" dirty="0" smtClean="0">
                        <a:solidFill>
                          <a:srgbClr val="0033CC"/>
                        </a:solidFill>
                      </a:endParaRPr>
                    </a:p>
                  </a:txBody>
                  <a:tcPr/>
                </a:tc>
                <a:tc>
                  <a:txBody>
                    <a:bodyPr/>
                    <a:lstStyle/>
                    <a:p>
                      <a:pPr algn="ctr"/>
                      <a:r>
                        <a:rPr lang="en-US" sz="1100" dirty="0" smtClean="0"/>
                        <a:t>0.26</a:t>
                      </a:r>
                      <a:endParaRPr lang="en-US" sz="1100" dirty="0">
                        <a:solidFill>
                          <a:srgbClr val="0033CC"/>
                        </a:solidFill>
                      </a:endParaRPr>
                    </a:p>
                  </a:txBody>
                  <a:tcPr/>
                </a:tc>
                <a:tc>
                  <a:txBody>
                    <a:bodyPr/>
                    <a:lstStyle/>
                    <a:p>
                      <a:pPr algn="ctr"/>
                      <a:r>
                        <a:rPr lang="en-US" sz="1100" b="1" dirty="0" smtClean="0">
                          <a:solidFill>
                            <a:schemeClr val="bg2"/>
                          </a:solidFill>
                        </a:rPr>
                        <a:t>0.22</a:t>
                      </a:r>
                      <a:endParaRPr lang="en-US" sz="1100" b="1" dirty="0">
                        <a:solidFill>
                          <a:schemeClr val="bg2"/>
                        </a:solidFill>
                      </a:endParaRPr>
                    </a:p>
                  </a:txBody>
                  <a:tcPr/>
                </a:tc>
                <a:tc>
                  <a:txBody>
                    <a:bodyPr/>
                    <a:lstStyle/>
                    <a:p>
                      <a:pPr algn="ctr"/>
                      <a:r>
                        <a:rPr lang="en-US" sz="1100" dirty="0" smtClean="0"/>
                        <a:t>0.22</a:t>
                      </a:r>
                      <a:endParaRPr lang="en-US" sz="1100" dirty="0">
                        <a:solidFill>
                          <a:srgbClr val="0033CC"/>
                        </a:solidFill>
                      </a:endParaRPr>
                    </a:p>
                  </a:txBody>
                  <a:tcPr/>
                </a:tc>
                <a:tc>
                  <a:txBody>
                    <a:bodyPr/>
                    <a:lstStyle/>
                    <a:p>
                      <a:pPr algn="ctr"/>
                      <a:r>
                        <a:rPr lang="en-US" sz="1100" dirty="0" smtClean="0"/>
                        <a:t>17dB/100ft at 2GHz</a:t>
                      </a:r>
                      <a:endParaRPr lang="en-US" sz="1100" dirty="0">
                        <a:solidFill>
                          <a:srgbClr val="0033CC"/>
                        </a:solidFill>
                      </a:endParaRPr>
                    </a:p>
                  </a:txBody>
                  <a:tcPr/>
                </a:tc>
                <a:tc>
                  <a:txBody>
                    <a:bodyPr/>
                    <a:lstStyle/>
                    <a:p>
                      <a:pPr algn="ctr"/>
                      <a:r>
                        <a:rPr lang="en-US" sz="1100" dirty="0" smtClean="0"/>
                        <a:t>12dB/100ft at 2GHz</a:t>
                      </a:r>
                      <a:endParaRPr lang="en-US" sz="1100" dirty="0">
                        <a:solidFill>
                          <a:srgbClr val="0033CC"/>
                        </a:solidFill>
                      </a:endParaRPr>
                    </a:p>
                  </a:txBody>
                  <a:tcPr/>
                </a:tc>
                <a:tc>
                  <a:txBody>
                    <a:bodyPr/>
                    <a:lstStyle/>
                    <a:p>
                      <a:pPr algn="ctr"/>
                      <a:r>
                        <a:rPr lang="en-US" sz="1100" dirty="0" smtClean="0"/>
                        <a:t>0.18</a:t>
                      </a:r>
                      <a:endParaRPr lang="en-US" sz="1100" dirty="0">
                        <a:solidFill>
                          <a:srgbClr val="0033CC"/>
                        </a:solidFill>
                      </a:endParaRPr>
                    </a:p>
                  </a:txBody>
                  <a:tcPr/>
                </a:tc>
                <a:tc>
                  <a:txBody>
                    <a:bodyPr/>
                    <a:lstStyle/>
                    <a:p>
                      <a:pPr algn="ctr"/>
                      <a:r>
                        <a:rPr lang="en-US" sz="1100" b="1" dirty="0" smtClean="0">
                          <a:solidFill>
                            <a:schemeClr val="bg2"/>
                          </a:solidFill>
                        </a:rPr>
                        <a:t>0.18</a:t>
                      </a:r>
                      <a:endParaRPr lang="en-US" sz="1100" b="1" dirty="0">
                        <a:solidFill>
                          <a:schemeClr val="bg2"/>
                        </a:solidFill>
                      </a:endParaRPr>
                    </a:p>
                  </a:txBody>
                  <a:tcPr/>
                </a:tc>
                <a:tc>
                  <a:txBody>
                    <a:bodyPr/>
                    <a:lstStyle/>
                    <a:p>
                      <a:pPr algn="ctr"/>
                      <a:r>
                        <a:rPr lang="en-US" sz="1100" dirty="0" smtClean="0"/>
                        <a:t>0.3</a:t>
                      </a:r>
                      <a:endParaRPr lang="en-US" sz="1100" dirty="0">
                        <a:solidFill>
                          <a:srgbClr val="0033CC"/>
                        </a:solidFill>
                      </a:endParaRPr>
                    </a:p>
                  </a:txBody>
                  <a:tcPr/>
                </a:tc>
              </a:tr>
              <a:tr h="537279">
                <a:tc>
                  <a:txBody>
                    <a:bodyPr/>
                    <a:lstStyle/>
                    <a:p>
                      <a:r>
                        <a:rPr lang="en-US" sz="1100" dirty="0" smtClean="0"/>
                        <a:t>Outer Braid</a:t>
                      </a:r>
                      <a:endParaRPr lang="en-US" sz="1100" dirty="0" smtClean="0">
                        <a:solidFill>
                          <a:srgbClr val="0033CC"/>
                        </a:solidFill>
                      </a:endParaRPr>
                    </a:p>
                  </a:txBody>
                  <a:tcPr/>
                </a:tc>
                <a:tc>
                  <a:txBody>
                    <a:bodyPr/>
                    <a:lstStyle/>
                    <a:p>
                      <a:pPr algn="ctr"/>
                      <a:r>
                        <a:rPr lang="en-US" sz="1100" dirty="0" err="1" smtClean="0"/>
                        <a:t>CuAg</a:t>
                      </a:r>
                      <a:endParaRPr lang="en-US" sz="1100" dirty="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err="1" smtClean="0">
                          <a:solidFill>
                            <a:schemeClr val="bg2"/>
                          </a:solidFill>
                        </a:rPr>
                        <a:t>CuAg</a:t>
                      </a:r>
                      <a:endParaRPr lang="en-US" sz="1100" b="1" dirty="0">
                        <a:solidFill>
                          <a:schemeClr val="bg2"/>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err="1" smtClean="0"/>
                        <a:t>CuAg</a:t>
                      </a:r>
                      <a:r>
                        <a:rPr lang="en-US" sz="1100" dirty="0" smtClean="0"/>
                        <a:t>+ </a:t>
                      </a:r>
                      <a:r>
                        <a:rPr lang="en-US" sz="1100" dirty="0" err="1" smtClean="0"/>
                        <a:t>Polymide</a:t>
                      </a:r>
                      <a:r>
                        <a:rPr lang="en-US" sz="1100" dirty="0" smtClean="0"/>
                        <a:t>/</a:t>
                      </a:r>
                      <a:r>
                        <a:rPr lang="en-US" sz="1100" dirty="0" err="1" smtClean="0"/>
                        <a:t>Al+CuAg</a:t>
                      </a:r>
                      <a:endParaRPr lang="en-US" sz="1100" dirty="0" smtClean="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err="1" smtClean="0"/>
                        <a:t>CuAg</a:t>
                      </a:r>
                      <a:r>
                        <a:rPr lang="en-US" sz="1100" dirty="0" smtClean="0"/>
                        <a:t>+ </a:t>
                      </a:r>
                      <a:r>
                        <a:rPr lang="en-US" sz="1100" dirty="0" err="1" smtClean="0"/>
                        <a:t>Polymide</a:t>
                      </a:r>
                      <a:r>
                        <a:rPr lang="en-US" sz="1100" dirty="0" smtClean="0"/>
                        <a:t>/</a:t>
                      </a:r>
                      <a:r>
                        <a:rPr lang="en-US" sz="1100" dirty="0" err="1" smtClean="0"/>
                        <a:t>Al+SS</a:t>
                      </a:r>
                      <a:endParaRPr lang="en-US" sz="1100" dirty="0" smtClean="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err="1" smtClean="0"/>
                        <a:t>CuAg</a:t>
                      </a:r>
                      <a:r>
                        <a:rPr lang="en-US" sz="1100" dirty="0" smtClean="0"/>
                        <a:t>+ </a:t>
                      </a:r>
                      <a:r>
                        <a:rPr lang="en-US" sz="1100" dirty="0" err="1" smtClean="0"/>
                        <a:t>Polymide</a:t>
                      </a:r>
                      <a:r>
                        <a:rPr lang="en-US" sz="1100" dirty="0" smtClean="0"/>
                        <a:t>/</a:t>
                      </a:r>
                      <a:r>
                        <a:rPr lang="en-US" sz="1100" dirty="0" err="1" smtClean="0"/>
                        <a:t>Al+SS</a:t>
                      </a:r>
                      <a:endParaRPr lang="en-US" sz="1100" dirty="0">
                        <a:solidFill>
                          <a:srgbClr val="0033CC"/>
                        </a:solidFill>
                      </a:endParaRPr>
                    </a:p>
                  </a:txBody>
                  <a:tcPr/>
                </a:tc>
                <a:tc>
                  <a:txBody>
                    <a:bodyPr/>
                    <a:lstStyle/>
                    <a:p>
                      <a:pPr algn="ctr"/>
                      <a:r>
                        <a:rPr lang="en-US" sz="1100" dirty="0" err="1" smtClean="0"/>
                        <a:t>Polymide</a:t>
                      </a:r>
                      <a:r>
                        <a:rPr lang="en-US" sz="1100" dirty="0" smtClean="0"/>
                        <a:t>/</a:t>
                      </a:r>
                      <a:r>
                        <a:rPr lang="en-US" sz="1100" dirty="0" err="1" smtClean="0"/>
                        <a:t>Al+CuAg</a:t>
                      </a:r>
                      <a:endParaRPr lang="en-US" sz="1100" dirty="0">
                        <a:solidFill>
                          <a:srgbClr val="0033CC"/>
                        </a:solidFill>
                      </a:endParaRPr>
                    </a:p>
                  </a:txBody>
                  <a:tcPr/>
                </a:tc>
                <a:tc>
                  <a:txBody>
                    <a:bodyPr/>
                    <a:lstStyle/>
                    <a:p>
                      <a:pPr algn="ctr"/>
                      <a:r>
                        <a:rPr lang="en-US" sz="1100" b="1" dirty="0" err="1" smtClean="0">
                          <a:solidFill>
                            <a:schemeClr val="bg2"/>
                          </a:solidFill>
                        </a:rPr>
                        <a:t>Polymide</a:t>
                      </a:r>
                      <a:r>
                        <a:rPr lang="en-US" sz="1100" b="1" dirty="0" smtClean="0">
                          <a:solidFill>
                            <a:schemeClr val="bg2"/>
                          </a:solidFill>
                        </a:rPr>
                        <a:t>/</a:t>
                      </a:r>
                      <a:r>
                        <a:rPr lang="en-US" sz="1100" b="1" dirty="0" err="1" smtClean="0">
                          <a:solidFill>
                            <a:schemeClr val="bg2"/>
                          </a:solidFill>
                        </a:rPr>
                        <a:t>Al+AlCuAg</a:t>
                      </a:r>
                      <a:endParaRPr lang="en-US" sz="1100" b="1" dirty="0">
                        <a:solidFill>
                          <a:schemeClr val="bg2"/>
                        </a:solidFill>
                      </a:endParaRPr>
                    </a:p>
                  </a:txBody>
                  <a:tcPr/>
                </a:tc>
                <a:tc>
                  <a:txBody>
                    <a:bodyPr/>
                    <a:lstStyle/>
                    <a:p>
                      <a:pPr algn="ctr"/>
                      <a:r>
                        <a:rPr lang="en-US" sz="1100" dirty="0" err="1" smtClean="0"/>
                        <a:t>CuAg</a:t>
                      </a:r>
                      <a:r>
                        <a:rPr lang="en-US" sz="1100" dirty="0" smtClean="0"/>
                        <a:t>+ Mechanical</a:t>
                      </a:r>
                      <a:r>
                        <a:rPr lang="en-US" sz="1100" baseline="0" dirty="0" smtClean="0"/>
                        <a:t> Shield</a:t>
                      </a:r>
                      <a:endParaRPr lang="en-US" sz="1100" dirty="0">
                        <a:solidFill>
                          <a:srgbClr val="0033CC"/>
                        </a:solidFill>
                      </a:endParaRPr>
                    </a:p>
                  </a:txBody>
                  <a:tcPr/>
                </a:tc>
              </a:tr>
              <a:tr h="386841">
                <a:tc>
                  <a:txBody>
                    <a:bodyPr/>
                    <a:lstStyle/>
                    <a:p>
                      <a:r>
                        <a:rPr lang="en-US" sz="1100" dirty="0" smtClean="0"/>
                        <a:t>Jacket Material</a:t>
                      </a:r>
                      <a:endParaRPr lang="en-US" sz="1100" dirty="0" smtClean="0">
                        <a:solidFill>
                          <a:srgbClr val="0033CC"/>
                        </a:solidFill>
                      </a:endParaRPr>
                    </a:p>
                  </a:txBody>
                  <a:tcPr/>
                </a:tc>
                <a:tc>
                  <a:txBody>
                    <a:bodyPr/>
                    <a:lstStyle/>
                    <a:p>
                      <a:pPr algn="ctr"/>
                      <a:r>
                        <a:rPr lang="en-US" sz="1100" dirty="0" smtClean="0"/>
                        <a:t>FEP</a:t>
                      </a:r>
                      <a:endParaRPr lang="en-US" sz="1100" dirty="0">
                        <a:solidFill>
                          <a:srgbClr val="0033CC"/>
                        </a:solidFill>
                      </a:endParaRPr>
                    </a:p>
                  </a:txBody>
                  <a:tcPr/>
                </a:tc>
                <a:tc>
                  <a:txBody>
                    <a:bodyPr/>
                    <a:lstStyle/>
                    <a:p>
                      <a:pPr algn="ctr"/>
                      <a:r>
                        <a:rPr lang="en-US" sz="1100" b="1" dirty="0" smtClean="0">
                          <a:solidFill>
                            <a:schemeClr val="bg2"/>
                          </a:solidFill>
                        </a:rPr>
                        <a:t>TEFZEL</a:t>
                      </a:r>
                      <a:r>
                        <a:rPr lang="en-US" sz="1100" b="1" baseline="0" dirty="0" smtClean="0">
                          <a:solidFill>
                            <a:schemeClr val="bg2"/>
                          </a:solidFill>
                        </a:rPr>
                        <a:t> 750</a:t>
                      </a:r>
                      <a:endParaRPr lang="en-US" sz="1100" b="1" dirty="0">
                        <a:solidFill>
                          <a:schemeClr val="bg2"/>
                        </a:solidFill>
                      </a:endParaRPr>
                    </a:p>
                  </a:txBody>
                  <a:tcPr/>
                </a:tc>
                <a:tc>
                  <a:txBody>
                    <a:bodyPr/>
                    <a:lstStyle/>
                    <a:p>
                      <a:pPr algn="ctr"/>
                      <a:r>
                        <a:rPr lang="en-US" sz="1100" dirty="0" smtClean="0"/>
                        <a:t>FEP</a:t>
                      </a:r>
                      <a:endParaRPr lang="en-US" sz="1100" dirty="0">
                        <a:solidFill>
                          <a:srgbClr val="0033CC"/>
                        </a:solidFill>
                      </a:endParaRPr>
                    </a:p>
                  </a:txBody>
                  <a:tcPr/>
                </a:tc>
                <a:tc>
                  <a:txBody>
                    <a:bodyPr/>
                    <a:lstStyle/>
                    <a:p>
                      <a:pPr algn="ctr"/>
                      <a:r>
                        <a:rPr lang="en-US" sz="1100" dirty="0" smtClean="0"/>
                        <a:t>FEP</a:t>
                      </a:r>
                      <a:endParaRPr lang="en-US" sz="1100" dirty="0">
                        <a:solidFill>
                          <a:srgbClr val="0033CC"/>
                        </a:solidFill>
                      </a:endParaRPr>
                    </a:p>
                  </a:txBody>
                  <a:tcPr/>
                </a:tc>
                <a:tc>
                  <a:txBody>
                    <a:bodyPr/>
                    <a:lstStyle/>
                    <a:p>
                      <a:pPr algn="ctr"/>
                      <a:r>
                        <a:rPr lang="en-US" sz="1100" dirty="0" smtClean="0"/>
                        <a:t>FEP</a:t>
                      </a:r>
                      <a:endParaRPr lang="en-US" sz="1100" dirty="0">
                        <a:solidFill>
                          <a:srgbClr val="0033CC"/>
                        </a:solidFill>
                      </a:endParaRPr>
                    </a:p>
                  </a:txBody>
                  <a:tcPr/>
                </a:tc>
                <a:tc>
                  <a:txBody>
                    <a:bodyPr/>
                    <a:lstStyle/>
                    <a:p>
                      <a:pPr algn="ctr"/>
                      <a:r>
                        <a:rPr lang="en-US" sz="1100" dirty="0" smtClean="0"/>
                        <a:t>FEP</a:t>
                      </a:r>
                      <a:endParaRPr lang="en-US" sz="1100" dirty="0">
                        <a:solidFill>
                          <a:srgbClr val="0033CC"/>
                        </a:solidFill>
                      </a:endParaRPr>
                    </a:p>
                  </a:txBody>
                  <a:tcPr/>
                </a:tc>
                <a:tc>
                  <a:txBody>
                    <a:bodyPr/>
                    <a:lstStyle/>
                    <a:p>
                      <a:pPr algn="ctr"/>
                      <a:r>
                        <a:rPr lang="en-US" sz="1100" b="1" dirty="0" smtClean="0">
                          <a:solidFill>
                            <a:schemeClr val="bg2"/>
                          </a:solidFill>
                        </a:rPr>
                        <a:t>ECTFE</a:t>
                      </a:r>
                      <a:endParaRPr lang="en-US" sz="1100" b="1" dirty="0">
                        <a:solidFill>
                          <a:schemeClr val="bg2"/>
                        </a:solidFill>
                      </a:endParaRPr>
                    </a:p>
                  </a:txBody>
                  <a:tcPr/>
                </a:tc>
                <a:tc>
                  <a:txBody>
                    <a:bodyPr/>
                    <a:lstStyle/>
                    <a:p>
                      <a:pPr algn="ctr"/>
                      <a:r>
                        <a:rPr lang="en-US" sz="1100" dirty="0" smtClean="0"/>
                        <a:t>TEFZEL</a:t>
                      </a:r>
                      <a:endParaRPr lang="en-US" sz="1100" dirty="0">
                        <a:solidFill>
                          <a:srgbClr val="0033CC"/>
                        </a:solidFill>
                      </a:endParaRPr>
                    </a:p>
                  </a:txBody>
                  <a:tcPr/>
                </a:tc>
              </a:tr>
              <a:tr h="386841">
                <a:tc>
                  <a:txBody>
                    <a:bodyPr/>
                    <a:lstStyle/>
                    <a:p>
                      <a:r>
                        <a:rPr lang="en-US" sz="1100" dirty="0" smtClean="0"/>
                        <a:t>Temperature Rating [C]</a:t>
                      </a:r>
                      <a:endParaRPr lang="en-US" sz="1100" dirty="0" smtClean="0">
                        <a:solidFill>
                          <a:srgbClr val="0033CC"/>
                        </a:solidFill>
                      </a:endParaRPr>
                    </a:p>
                  </a:txBody>
                  <a:tcPr/>
                </a:tc>
                <a:tc>
                  <a:txBody>
                    <a:bodyPr/>
                    <a:lstStyle/>
                    <a:p>
                      <a:pPr algn="ctr"/>
                      <a:r>
                        <a:rPr lang="en-US" sz="1100" dirty="0" smtClean="0"/>
                        <a:t>-65 to +125</a:t>
                      </a:r>
                      <a:endParaRPr lang="en-US" sz="1100" dirty="0">
                        <a:solidFill>
                          <a:srgbClr val="0033CC"/>
                        </a:solidFill>
                      </a:endParaRPr>
                    </a:p>
                  </a:txBody>
                  <a:tcPr/>
                </a:tc>
                <a:tc>
                  <a:txBody>
                    <a:bodyPr/>
                    <a:lstStyle/>
                    <a:p>
                      <a:pPr algn="ctr"/>
                      <a:r>
                        <a:rPr lang="en-US" sz="1100" b="1" dirty="0" smtClean="0">
                          <a:solidFill>
                            <a:schemeClr val="bg2"/>
                          </a:solidFill>
                        </a:rPr>
                        <a:t>-55 to +200</a:t>
                      </a:r>
                      <a:endParaRPr lang="en-US" sz="1100" b="1" dirty="0">
                        <a:solidFill>
                          <a:schemeClr val="bg2"/>
                        </a:solidFill>
                      </a:endParaRPr>
                    </a:p>
                  </a:txBody>
                  <a:tcPr/>
                </a:tc>
                <a:tc>
                  <a:txBody>
                    <a:bodyPr/>
                    <a:lstStyle/>
                    <a:p>
                      <a:pPr algn="ctr"/>
                      <a:r>
                        <a:rPr lang="en-US" sz="1100" dirty="0" smtClean="0"/>
                        <a:t>-55 to +200</a:t>
                      </a:r>
                      <a:endParaRPr lang="en-US" sz="1100" dirty="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-55 to +200</a:t>
                      </a:r>
                      <a:endParaRPr lang="en-US" sz="1100" dirty="0" smtClean="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-55 to +200</a:t>
                      </a:r>
                      <a:endParaRPr lang="en-US" sz="1100" dirty="0" smtClean="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-55 to +125</a:t>
                      </a:r>
                      <a:endParaRPr lang="en-US" sz="1100" dirty="0" smtClean="0">
                        <a:solidFill>
                          <a:srgbClr val="0033CC"/>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rPr>
                        <a:t>-65</a:t>
                      </a:r>
                      <a:r>
                        <a:rPr lang="en-US" sz="1100" b="1" baseline="0" dirty="0" smtClean="0">
                          <a:solidFill>
                            <a:schemeClr val="bg2"/>
                          </a:solidFill>
                        </a:rPr>
                        <a:t> to +</a:t>
                      </a:r>
                      <a:r>
                        <a:rPr lang="en-US" sz="1100" b="1" dirty="0" smtClean="0">
                          <a:solidFill>
                            <a:schemeClr val="bg2"/>
                          </a:solidFill>
                        </a:rPr>
                        <a:t>165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-100 to 150</a:t>
                      </a:r>
                      <a:endParaRPr lang="en-US" sz="1100" dirty="0" smtClean="0">
                        <a:solidFill>
                          <a:srgbClr val="0033CC"/>
                        </a:solidFill>
                      </a:endParaRPr>
                    </a:p>
                  </a:txBody>
                  <a:tcPr/>
                </a:tc>
              </a:tr>
              <a:tr h="386841">
                <a:tc>
                  <a:txBody>
                    <a:bodyPr/>
                    <a:lstStyle/>
                    <a:p>
                      <a:r>
                        <a:rPr lang="en-US" sz="1100" dirty="0" smtClean="0"/>
                        <a:t>Shielding </a:t>
                      </a:r>
                      <a:endParaRPr lang="en-US" sz="1100" dirty="0" smtClean="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&gt;100 dB</a:t>
                      </a:r>
                      <a:endParaRPr lang="en-US" sz="1100" dirty="0" smtClean="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rPr>
                        <a:t>&gt;100 dB</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&gt;110 dB</a:t>
                      </a:r>
                      <a:endParaRPr lang="en-US" sz="1100" dirty="0" smtClean="0">
                        <a:solidFill>
                          <a:srgbClr val="0033CC"/>
                        </a:solidFill>
                      </a:endParaRPr>
                    </a:p>
                  </a:txBody>
                  <a:tcPr/>
                </a:tc>
                <a:tc>
                  <a:txBody>
                    <a:bodyPr/>
                    <a:lstStyle/>
                    <a:p>
                      <a:pPr algn="ctr"/>
                      <a:r>
                        <a:rPr lang="en-US" sz="1100" dirty="0" smtClean="0"/>
                        <a:t>&gt;110 dB</a:t>
                      </a:r>
                      <a:endParaRPr lang="en-US" sz="1100" dirty="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&gt;110 dB</a:t>
                      </a:r>
                      <a:endParaRPr lang="en-US" sz="1100" dirty="0" smtClean="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&gt;90 dB</a:t>
                      </a:r>
                      <a:endParaRPr lang="en-US" sz="1100" dirty="0" smtClean="0">
                        <a:solidFill>
                          <a:srgbClr val="0033CC"/>
                        </a:solidFill>
                      </a:endParaRPr>
                    </a:p>
                  </a:txBody>
                  <a:tcPr/>
                </a:tc>
                <a:tc>
                  <a:txBody>
                    <a:bodyPr/>
                    <a:lstStyle/>
                    <a:p>
                      <a:pPr algn="ctr"/>
                      <a:r>
                        <a:rPr lang="en-US" sz="1100" b="1" dirty="0" smtClean="0">
                          <a:solidFill>
                            <a:schemeClr val="bg2"/>
                          </a:solidFill>
                        </a:rPr>
                        <a:t>&gt;90 dB</a:t>
                      </a:r>
                      <a:endParaRPr lang="en-US" sz="1100" b="1" dirty="0">
                        <a:solidFill>
                          <a:schemeClr val="bg2"/>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&gt;110 dB</a:t>
                      </a:r>
                    </a:p>
                    <a:p>
                      <a:pPr algn="ctr"/>
                      <a:endParaRPr lang="en-US" sz="1100" dirty="0">
                        <a:solidFill>
                          <a:srgbClr val="0033CC"/>
                        </a:solidFill>
                      </a:endParaRPr>
                    </a:p>
                  </a:txBody>
                  <a:tcPr/>
                </a:tc>
              </a:tr>
              <a:tr h="386841">
                <a:tc>
                  <a:txBody>
                    <a:bodyPr/>
                    <a:lstStyle/>
                    <a:p>
                      <a:r>
                        <a:rPr lang="en-US" sz="1100" dirty="0" smtClean="0"/>
                        <a:t>Radiation Resistance [Rad]</a:t>
                      </a:r>
                      <a:endParaRPr lang="en-US" sz="1100" dirty="0" smtClean="0">
                        <a:solidFill>
                          <a:srgbClr val="0033CC"/>
                        </a:solidFill>
                      </a:endParaRPr>
                    </a:p>
                  </a:txBody>
                  <a:tcPr/>
                </a:tc>
                <a:tc>
                  <a:txBody>
                    <a:bodyPr/>
                    <a:lstStyle/>
                    <a:p>
                      <a:pPr algn="ctr"/>
                      <a:r>
                        <a:rPr lang="en-US" sz="1100" dirty="0" smtClean="0"/>
                        <a:t>1e5</a:t>
                      </a:r>
                      <a:endParaRPr lang="en-US" sz="1100" dirty="0">
                        <a:solidFill>
                          <a:srgbClr val="0033CC"/>
                        </a:solidFill>
                      </a:endParaRPr>
                    </a:p>
                  </a:txBody>
                  <a:tcPr/>
                </a:tc>
                <a:tc>
                  <a:txBody>
                    <a:bodyPr/>
                    <a:lstStyle/>
                    <a:p>
                      <a:pPr algn="ctr"/>
                      <a:r>
                        <a:rPr lang="en-US" sz="1100" b="1" dirty="0" smtClean="0">
                          <a:solidFill>
                            <a:schemeClr val="bg2"/>
                          </a:solidFill>
                        </a:rPr>
                        <a:t>3e7</a:t>
                      </a:r>
                      <a:endParaRPr lang="en-US" sz="1100" b="1" dirty="0">
                        <a:solidFill>
                          <a:schemeClr val="bg2"/>
                        </a:solidFill>
                      </a:endParaRPr>
                    </a:p>
                  </a:txBody>
                  <a:tcPr/>
                </a:tc>
                <a:tc>
                  <a:txBody>
                    <a:bodyPr/>
                    <a:lstStyle/>
                    <a:p>
                      <a:pPr algn="ctr"/>
                      <a:r>
                        <a:rPr lang="en-US" sz="1100" dirty="0" smtClean="0"/>
                        <a:t>1e5</a:t>
                      </a:r>
                      <a:endParaRPr lang="en-US" sz="1100" dirty="0">
                        <a:solidFill>
                          <a:srgbClr val="0033CC"/>
                        </a:solidFill>
                      </a:endParaRPr>
                    </a:p>
                  </a:txBody>
                  <a:tcPr/>
                </a:tc>
                <a:tc>
                  <a:txBody>
                    <a:bodyPr/>
                    <a:lstStyle/>
                    <a:p>
                      <a:pPr algn="ctr"/>
                      <a:r>
                        <a:rPr lang="en-US" sz="1100" dirty="0" smtClean="0"/>
                        <a:t>1e5</a:t>
                      </a:r>
                      <a:endParaRPr lang="en-US" sz="1100" dirty="0">
                        <a:solidFill>
                          <a:srgbClr val="0033CC"/>
                        </a:solidFill>
                      </a:endParaRPr>
                    </a:p>
                  </a:txBody>
                  <a:tcPr/>
                </a:tc>
                <a:tc>
                  <a:txBody>
                    <a:bodyPr/>
                    <a:lstStyle/>
                    <a:p>
                      <a:pPr algn="ctr"/>
                      <a:r>
                        <a:rPr lang="en-US" sz="1100" dirty="0" smtClean="0"/>
                        <a:t>1e5</a:t>
                      </a:r>
                      <a:endParaRPr lang="en-US" sz="1100" dirty="0">
                        <a:solidFill>
                          <a:srgbClr val="0033CC"/>
                        </a:solidFill>
                      </a:endParaRPr>
                    </a:p>
                  </a:txBody>
                  <a:tcPr/>
                </a:tc>
                <a:tc>
                  <a:txBody>
                    <a:bodyPr/>
                    <a:lstStyle/>
                    <a:p>
                      <a:pPr algn="ctr"/>
                      <a:r>
                        <a:rPr lang="en-US" sz="1100" dirty="0" smtClean="0"/>
                        <a:t>1e5</a:t>
                      </a:r>
                      <a:endParaRPr lang="en-US" sz="1100" dirty="0">
                        <a:solidFill>
                          <a:srgbClr val="0033CC"/>
                        </a:solidFill>
                      </a:endParaRPr>
                    </a:p>
                  </a:txBody>
                  <a:tcPr/>
                </a:tc>
                <a:tc>
                  <a:txBody>
                    <a:bodyPr/>
                    <a:lstStyle/>
                    <a:p>
                      <a:pPr algn="ctr"/>
                      <a:r>
                        <a:rPr lang="en-US" sz="1100" b="1" dirty="0" smtClean="0">
                          <a:solidFill>
                            <a:schemeClr val="bg2"/>
                          </a:solidFill>
                        </a:rPr>
                        <a:t>2e8</a:t>
                      </a:r>
                      <a:endParaRPr lang="en-US" sz="1100" b="1" dirty="0">
                        <a:solidFill>
                          <a:schemeClr val="bg2"/>
                        </a:solidFill>
                      </a:endParaRPr>
                    </a:p>
                  </a:txBody>
                  <a:tcPr/>
                </a:tc>
                <a:tc>
                  <a:txBody>
                    <a:bodyPr/>
                    <a:lstStyle/>
                    <a:p>
                      <a:pPr algn="ctr"/>
                      <a:r>
                        <a:rPr lang="en-US" sz="1100" dirty="0" smtClean="0"/>
                        <a:t>1e8</a:t>
                      </a:r>
                      <a:endParaRPr lang="en-US" sz="1100" dirty="0">
                        <a:solidFill>
                          <a:srgbClr val="0033CC"/>
                        </a:solidFill>
                      </a:endParaRPr>
                    </a:p>
                  </a:txBody>
                  <a:tcPr/>
                </a:tc>
              </a:tr>
              <a:tr h="333038">
                <a:tc>
                  <a:txBody>
                    <a:bodyPr/>
                    <a:lstStyle/>
                    <a:p>
                      <a:r>
                        <a:rPr lang="en-US" sz="1100" dirty="0" smtClean="0"/>
                        <a:t>Material</a:t>
                      </a:r>
                      <a:r>
                        <a:rPr lang="en-US" sz="1100" baseline="0" dirty="0" smtClean="0"/>
                        <a:t> of Connectors</a:t>
                      </a:r>
                      <a:endParaRPr lang="en-US" sz="1100" dirty="0" smtClean="0">
                        <a:solidFill>
                          <a:srgbClr val="0033CC"/>
                        </a:solidFill>
                      </a:endParaRPr>
                    </a:p>
                  </a:txBody>
                  <a:tcPr/>
                </a:tc>
                <a:tc>
                  <a:txBody>
                    <a:bodyPr/>
                    <a:lstStyle/>
                    <a:p>
                      <a:pPr algn="ctr"/>
                      <a:r>
                        <a:rPr lang="en-US" sz="1100" dirty="0" smtClean="0"/>
                        <a:t>Brass</a:t>
                      </a:r>
                      <a:endParaRPr lang="en-US" sz="1100" dirty="0">
                        <a:solidFill>
                          <a:srgbClr val="0033CC"/>
                        </a:solidFill>
                      </a:endParaRPr>
                    </a:p>
                  </a:txBody>
                  <a:tcPr/>
                </a:tc>
                <a:tc>
                  <a:txBody>
                    <a:bodyPr/>
                    <a:lstStyle/>
                    <a:p>
                      <a:pPr algn="ctr"/>
                      <a:r>
                        <a:rPr lang="en-US" sz="1100" b="1" dirty="0" smtClean="0">
                          <a:solidFill>
                            <a:schemeClr val="bg2"/>
                          </a:solidFill>
                        </a:rPr>
                        <a:t>Brass</a:t>
                      </a:r>
                      <a:endParaRPr lang="en-US" sz="1100" b="1" dirty="0">
                        <a:solidFill>
                          <a:schemeClr val="bg2"/>
                        </a:solidFill>
                      </a:endParaRPr>
                    </a:p>
                  </a:txBody>
                  <a:tcPr/>
                </a:tc>
                <a:tc>
                  <a:txBody>
                    <a:bodyPr/>
                    <a:lstStyle/>
                    <a:p>
                      <a:pPr algn="ctr"/>
                      <a:r>
                        <a:rPr lang="en-US" sz="1100" dirty="0" smtClean="0"/>
                        <a:t>Brass</a:t>
                      </a:r>
                      <a:endParaRPr lang="en-US" sz="1100" dirty="0">
                        <a:solidFill>
                          <a:srgbClr val="0033CC"/>
                        </a:solidFill>
                      </a:endParaRPr>
                    </a:p>
                  </a:txBody>
                  <a:tcPr/>
                </a:tc>
                <a:tc>
                  <a:txBody>
                    <a:bodyPr/>
                    <a:lstStyle/>
                    <a:p>
                      <a:pPr algn="ctr"/>
                      <a:r>
                        <a:rPr lang="en-US" sz="1100" dirty="0" smtClean="0"/>
                        <a:t>Brass</a:t>
                      </a:r>
                      <a:endParaRPr lang="en-US" sz="1100" dirty="0">
                        <a:solidFill>
                          <a:srgbClr val="0033CC"/>
                        </a:solidFill>
                      </a:endParaRPr>
                    </a:p>
                  </a:txBody>
                  <a:tcPr/>
                </a:tc>
                <a:tc>
                  <a:txBody>
                    <a:bodyPr/>
                    <a:lstStyle/>
                    <a:p>
                      <a:pPr algn="ctr"/>
                      <a:r>
                        <a:rPr lang="en-US" sz="1100" dirty="0" smtClean="0"/>
                        <a:t>Brass</a:t>
                      </a:r>
                      <a:endParaRPr lang="en-US" sz="1100" dirty="0">
                        <a:solidFill>
                          <a:srgbClr val="0033CC"/>
                        </a:solidFill>
                      </a:endParaRPr>
                    </a:p>
                  </a:txBody>
                  <a:tcPr/>
                </a:tc>
                <a:tc>
                  <a:txBody>
                    <a:bodyPr/>
                    <a:lstStyle/>
                    <a:p>
                      <a:pPr algn="ctr"/>
                      <a:r>
                        <a:rPr lang="en-US" sz="1100" dirty="0" smtClean="0"/>
                        <a:t>Brass</a:t>
                      </a:r>
                      <a:endParaRPr lang="en-US" sz="1100" dirty="0">
                        <a:solidFill>
                          <a:srgbClr val="0033CC"/>
                        </a:solidFill>
                      </a:endParaRPr>
                    </a:p>
                  </a:txBody>
                  <a:tcPr/>
                </a:tc>
                <a:tc>
                  <a:txBody>
                    <a:bodyPr/>
                    <a:lstStyle/>
                    <a:p>
                      <a:pPr algn="ctr"/>
                      <a:r>
                        <a:rPr lang="en-US" sz="1100" b="1" dirty="0" smtClean="0">
                          <a:solidFill>
                            <a:schemeClr val="bg2"/>
                          </a:solidFill>
                        </a:rPr>
                        <a:t>Brass</a:t>
                      </a:r>
                      <a:endParaRPr lang="en-US" sz="1100" b="1" dirty="0">
                        <a:solidFill>
                          <a:schemeClr val="bg2"/>
                        </a:solidFill>
                      </a:endParaRPr>
                    </a:p>
                  </a:txBody>
                  <a:tcPr/>
                </a:tc>
                <a:tc>
                  <a:txBody>
                    <a:bodyPr/>
                    <a:lstStyle/>
                    <a:p>
                      <a:pPr algn="ctr"/>
                      <a:r>
                        <a:rPr lang="en-US" sz="1100" dirty="0" smtClean="0"/>
                        <a:t>Be Cu </a:t>
                      </a:r>
                      <a:endParaRPr lang="en-US" sz="1100" b="0" dirty="0">
                        <a:solidFill>
                          <a:srgbClr val="0033CC"/>
                        </a:solidFill>
                      </a:endParaRPr>
                    </a:p>
                  </a:txBody>
                  <a:tcPr/>
                </a:tc>
              </a:tr>
              <a:tr h="462553">
                <a:tc>
                  <a:txBody>
                    <a:bodyPr/>
                    <a:lstStyle/>
                    <a:p>
                      <a:r>
                        <a:rPr lang="en-US" sz="1100" dirty="0" smtClean="0"/>
                        <a:t>Price of 3m long assemblies(min is 250)</a:t>
                      </a:r>
                      <a:endParaRPr lang="en-US" sz="1100" dirty="0" smtClean="0">
                        <a:solidFill>
                          <a:srgbClr val="0033CC"/>
                        </a:solidFill>
                      </a:endParaRPr>
                    </a:p>
                  </a:txBody>
                  <a:tcPr/>
                </a:tc>
                <a:tc>
                  <a:txBody>
                    <a:bodyPr/>
                    <a:lstStyle/>
                    <a:p>
                      <a:pPr algn="ctr"/>
                      <a:r>
                        <a:rPr lang="en-US" sz="1100" dirty="0" smtClean="0"/>
                        <a:t>$147</a:t>
                      </a:r>
                      <a:endParaRPr lang="en-US" sz="1100" dirty="0">
                        <a:solidFill>
                          <a:srgbClr val="0033CC"/>
                        </a:solidFill>
                      </a:endParaRPr>
                    </a:p>
                  </a:txBody>
                  <a:tcPr/>
                </a:tc>
                <a:tc>
                  <a:txBody>
                    <a:bodyPr/>
                    <a:lstStyle/>
                    <a:p>
                      <a:pPr algn="ctr"/>
                      <a:r>
                        <a:rPr lang="en-US" sz="1100" b="1" dirty="0" smtClean="0">
                          <a:solidFill>
                            <a:schemeClr val="bg2"/>
                          </a:solidFill>
                        </a:rPr>
                        <a:t>$175</a:t>
                      </a:r>
                      <a:endParaRPr lang="en-US" sz="1100" b="1" dirty="0">
                        <a:solidFill>
                          <a:schemeClr val="bg2"/>
                        </a:solidFill>
                      </a:endParaRPr>
                    </a:p>
                  </a:txBody>
                  <a:tcPr/>
                </a:tc>
                <a:tc>
                  <a:txBody>
                    <a:bodyPr/>
                    <a:lstStyle/>
                    <a:p>
                      <a:pPr algn="ctr"/>
                      <a:r>
                        <a:rPr lang="en-US" sz="1100" dirty="0" smtClean="0"/>
                        <a:t>$157</a:t>
                      </a:r>
                      <a:endParaRPr lang="en-US" sz="1100" dirty="0">
                        <a:solidFill>
                          <a:srgbClr val="0033CC"/>
                        </a:solidFill>
                      </a:endParaRPr>
                    </a:p>
                  </a:txBody>
                  <a:tcPr/>
                </a:tc>
                <a:tc>
                  <a:txBody>
                    <a:bodyPr/>
                    <a:lstStyle/>
                    <a:p>
                      <a:pPr algn="ctr"/>
                      <a:r>
                        <a:rPr lang="en-US" sz="1100" dirty="0" smtClean="0"/>
                        <a:t>$146</a:t>
                      </a:r>
                      <a:endParaRPr lang="en-US" sz="1100" dirty="0" smtClean="0">
                        <a:solidFill>
                          <a:srgbClr val="0033CC"/>
                        </a:solidFill>
                      </a:endParaRPr>
                    </a:p>
                  </a:txBody>
                  <a:tcPr/>
                </a:tc>
                <a:tc>
                  <a:txBody>
                    <a:bodyPr/>
                    <a:lstStyle/>
                    <a:p>
                      <a:pPr algn="ctr"/>
                      <a:r>
                        <a:rPr lang="en-US" sz="1100" dirty="0" smtClean="0"/>
                        <a:t>$192</a:t>
                      </a:r>
                      <a:endParaRPr lang="en-US" sz="1100" dirty="0" smtClean="0">
                        <a:solidFill>
                          <a:srgbClr val="0033CC"/>
                        </a:solidFill>
                      </a:endParaRPr>
                    </a:p>
                  </a:txBody>
                  <a:tcPr/>
                </a:tc>
                <a:tc>
                  <a:txBody>
                    <a:bodyPr/>
                    <a:lstStyle/>
                    <a:p>
                      <a:pPr algn="ctr"/>
                      <a:r>
                        <a:rPr lang="en-US" sz="1100" dirty="0" smtClean="0"/>
                        <a:t>$266</a:t>
                      </a:r>
                      <a:endParaRPr lang="en-US" sz="1100" dirty="0" smtClean="0">
                        <a:solidFill>
                          <a:srgbClr val="0033CC"/>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rPr>
                        <a:t>$341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$756</a:t>
                      </a:r>
                      <a:endParaRPr lang="en-US" sz="1100" b="0" dirty="0" smtClean="0">
                        <a:solidFill>
                          <a:srgbClr val="0033CC"/>
                        </a:solidFill>
                      </a:endParaRPr>
                    </a:p>
                  </a:txBody>
                  <a:tcPr/>
                </a:tc>
              </a:tr>
            </a:tbl>
          </a:graphicData>
        </a:graphic>
      </p:graphicFrame>
    </p:spTree>
    <p:extLst>
      <p:ext uri="{BB962C8B-B14F-4D97-AF65-F5344CB8AC3E}">
        <p14:creationId xmlns:p14="http://schemas.microsoft.com/office/powerpoint/2010/main" val="3703351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00" y="-55662"/>
            <a:ext cx="5324475" cy="3805654"/>
          </a:xfrm>
          <a:prstGeom prst="rect">
            <a:avLst/>
          </a:prstGeom>
        </p:spPr>
      </p:pic>
      <p:sp>
        <p:nvSpPr>
          <p:cNvPr id="15" name="Rectangle 14"/>
          <p:cNvSpPr/>
          <p:nvPr/>
        </p:nvSpPr>
        <p:spPr>
          <a:xfrm>
            <a:off x="190500" y="3405982"/>
            <a:ext cx="3886200" cy="3143229"/>
          </a:xfrm>
          <a:prstGeom prst="rect">
            <a:avLst/>
          </a:prstGeom>
          <a:solidFill>
            <a:srgbClr val="FFFFCC">
              <a:alpha val="41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4120697" y="2343686"/>
            <a:ext cx="4994728" cy="3440113"/>
          </a:xfrm>
          <a:prstGeom prst="rect">
            <a:avLst/>
          </a:prstGeom>
          <a:noFill/>
          <a:ln w="9525">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4114800" y="762000"/>
            <a:ext cx="4876800" cy="1754326"/>
          </a:xfrm>
          <a:prstGeom prst="rect">
            <a:avLst/>
          </a:prstGeom>
          <a:solidFill>
            <a:schemeClr val="bg1"/>
          </a:solidFill>
        </p:spPr>
        <p:txBody>
          <a:bodyPr wrap="square" rtlCol="0">
            <a:spAutoFit/>
          </a:bodyPr>
          <a:lstStyle/>
          <a:p>
            <a:endParaRPr lang="en-US" b="1" dirty="0" smtClean="0">
              <a:solidFill>
                <a:srgbClr val="0000CC"/>
              </a:solidFill>
              <a:latin typeface="Calibri" panose="020F0502020204030204" pitchFamily="34" charset="0"/>
            </a:endParaRPr>
          </a:p>
          <a:p>
            <a:endParaRPr lang="en-US" b="1" dirty="0">
              <a:solidFill>
                <a:srgbClr val="0000CC"/>
              </a:solidFill>
              <a:latin typeface="Calibri" panose="020F0502020204030204" pitchFamily="34" charset="0"/>
            </a:endParaRPr>
          </a:p>
          <a:p>
            <a:r>
              <a:rPr lang="en-US" b="1" dirty="0" smtClean="0">
                <a:solidFill>
                  <a:srgbClr val="0000CC"/>
                </a:solidFill>
                <a:latin typeface="Calibri" panose="020F0502020204030204" pitchFamily="34" charset="0"/>
              </a:rPr>
              <a:t>  </a:t>
            </a:r>
            <a:r>
              <a:rPr lang="en-US" b="1" dirty="0" err="1" smtClean="0">
                <a:solidFill>
                  <a:srgbClr val="0000CC"/>
                </a:solidFill>
                <a:latin typeface="Calibri" panose="020F0502020204030204" pitchFamily="34" charset="0"/>
              </a:rPr>
              <a:t>TFlex</a:t>
            </a:r>
            <a:r>
              <a:rPr lang="en-US" b="1" dirty="0" smtClean="0">
                <a:solidFill>
                  <a:srgbClr val="0000CC"/>
                </a:solidFill>
                <a:latin typeface="Calibri" panose="020F0502020204030204" pitchFamily="34" charset="0"/>
              </a:rPr>
              <a:t> 401 cable after 500 </a:t>
            </a:r>
            <a:r>
              <a:rPr lang="en-US" b="1" dirty="0" err="1" smtClean="0">
                <a:solidFill>
                  <a:srgbClr val="0000CC"/>
                </a:solidFill>
                <a:latin typeface="Calibri" panose="020F0502020204030204" pitchFamily="34" charset="0"/>
              </a:rPr>
              <a:t>MRad</a:t>
            </a:r>
            <a:r>
              <a:rPr lang="en-US" b="1" dirty="0" smtClean="0">
                <a:solidFill>
                  <a:srgbClr val="0000CC"/>
                </a:solidFill>
                <a:latin typeface="Calibri" panose="020F0502020204030204" pitchFamily="34" charset="0"/>
              </a:rPr>
              <a:t> </a:t>
            </a:r>
            <a:r>
              <a:rPr lang="el-GR" b="1" dirty="0" smtClean="0">
                <a:solidFill>
                  <a:srgbClr val="0000CC"/>
                </a:solidFill>
                <a:latin typeface="Calibri" panose="020F0502020204030204" pitchFamily="34" charset="0"/>
              </a:rPr>
              <a:t>γ</a:t>
            </a:r>
            <a:r>
              <a:rPr lang="en-US" b="1" dirty="0" smtClean="0">
                <a:solidFill>
                  <a:srgbClr val="0000CC"/>
                </a:solidFill>
                <a:latin typeface="Calibri" panose="020F0502020204030204" pitchFamily="34" charset="0"/>
              </a:rPr>
              <a:t>-radiation in Sandia (7 days)</a:t>
            </a:r>
          </a:p>
          <a:p>
            <a:endParaRPr lang="en-US" b="1" dirty="0">
              <a:solidFill>
                <a:srgbClr val="0000CC"/>
              </a:solidFill>
              <a:latin typeface="Calibri" panose="020F0502020204030204" pitchFamily="34" charset="0"/>
            </a:endParaRPr>
          </a:p>
          <a:p>
            <a:endParaRPr lang="en-US" b="1" dirty="0">
              <a:solidFill>
                <a:srgbClr val="0000CC"/>
              </a:solidFill>
              <a:latin typeface="Calibri" panose="020F0502020204030204" pitchFamily="34" charset="0"/>
            </a:endParaRPr>
          </a:p>
        </p:txBody>
      </p:sp>
      <p:cxnSp>
        <p:nvCxnSpPr>
          <p:cNvPr id="10" name="Straight Arrow Connector 9"/>
          <p:cNvCxnSpPr/>
          <p:nvPr/>
        </p:nvCxnSpPr>
        <p:spPr>
          <a:xfrm flipV="1">
            <a:off x="1600200" y="1786593"/>
            <a:ext cx="990600" cy="34671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28800" y="2133303"/>
            <a:ext cx="2247900" cy="523220"/>
          </a:xfrm>
          <a:prstGeom prst="rect">
            <a:avLst/>
          </a:prstGeom>
          <a:noFill/>
        </p:spPr>
        <p:txBody>
          <a:bodyPr wrap="square" rtlCol="0">
            <a:spAutoFit/>
          </a:bodyPr>
          <a:lstStyle/>
          <a:p>
            <a:r>
              <a:rPr lang="en-US" sz="1400" dirty="0" smtClean="0">
                <a:solidFill>
                  <a:srgbClr val="0000CC"/>
                </a:solidFill>
                <a:latin typeface="Calibri" panose="020F0502020204030204" pitchFamily="34" charset="0"/>
              </a:rPr>
              <a:t>Modification:  </a:t>
            </a:r>
            <a:r>
              <a:rPr lang="en-US" sz="1400" dirty="0" err="1" smtClean="0">
                <a:solidFill>
                  <a:srgbClr val="0000CC"/>
                </a:solidFill>
                <a:latin typeface="Calibri" panose="020F0502020204030204" pitchFamily="34" charset="0"/>
              </a:rPr>
              <a:t>FEP</a:t>
            </a:r>
            <a:r>
              <a:rPr lang="en-US" sz="1400" dirty="0" err="1" smtClean="0">
                <a:solidFill>
                  <a:srgbClr val="0000CC"/>
                </a:solidFill>
                <a:latin typeface="Calibri" panose="020F0502020204030204" pitchFamily="34" charset="0"/>
                <a:sym typeface="Wingdings" panose="05000000000000000000" pitchFamily="2" charset="2"/>
              </a:rPr>
              <a:t></a:t>
            </a:r>
            <a:r>
              <a:rPr lang="en-US" sz="1400" dirty="0" err="1" smtClean="0">
                <a:solidFill>
                  <a:srgbClr val="0000CC"/>
                </a:solidFill>
                <a:latin typeface="Calibri" panose="020F0502020204030204" pitchFamily="34" charset="0"/>
              </a:rPr>
              <a:t>Tefzel</a:t>
            </a:r>
            <a:r>
              <a:rPr lang="en-US" sz="1400" dirty="0" smtClean="0">
                <a:solidFill>
                  <a:srgbClr val="0000CC"/>
                </a:solidFill>
                <a:latin typeface="Calibri" panose="020F0502020204030204" pitchFamily="34" charset="0"/>
              </a:rPr>
              <a:t> for outer conductor</a:t>
            </a:r>
            <a:endParaRPr lang="en-US" sz="1400" dirty="0">
              <a:solidFill>
                <a:srgbClr val="0000CC"/>
              </a:solidFill>
              <a:latin typeface="Calibri" panose="020F0502020204030204" pitchFamily="34" charset="0"/>
            </a:endParaRPr>
          </a:p>
        </p:txBody>
      </p:sp>
      <p:sp>
        <p:nvSpPr>
          <p:cNvPr id="13" name="Rectangle 12"/>
          <p:cNvSpPr/>
          <p:nvPr/>
        </p:nvSpPr>
        <p:spPr>
          <a:xfrm>
            <a:off x="190500" y="3810000"/>
            <a:ext cx="3924300" cy="2739211"/>
          </a:xfrm>
          <a:prstGeom prst="rect">
            <a:avLst/>
          </a:prstGeom>
        </p:spPr>
        <p:txBody>
          <a:bodyPr wrap="square">
            <a:spAutoFit/>
          </a:bodyPr>
          <a:lstStyle/>
          <a:p>
            <a:pPr marL="171450" indent="-171450">
              <a:spcAft>
                <a:spcPts val="600"/>
              </a:spcAft>
              <a:buFont typeface="Wingdings" panose="05000000000000000000" pitchFamily="2" charset="2"/>
              <a:buChar char="§"/>
            </a:pPr>
            <a:r>
              <a:rPr lang="en-US" dirty="0">
                <a:latin typeface="Calibri" panose="020F0502020204030204" pitchFamily="34" charset="0"/>
              </a:rPr>
              <a:t>New antenna design has better thermal performance</a:t>
            </a:r>
          </a:p>
          <a:p>
            <a:pPr marL="171450" indent="-171450">
              <a:spcAft>
                <a:spcPts val="600"/>
              </a:spcAft>
              <a:buFont typeface="Wingdings" panose="05000000000000000000" pitchFamily="2" charset="2"/>
              <a:buChar char="§"/>
            </a:pPr>
            <a:r>
              <a:rPr lang="en-US" dirty="0" smtClean="0">
                <a:latin typeface="Calibri" panose="020F0502020204030204" pitchFamily="34" charset="0"/>
              </a:rPr>
              <a:t>Preliminary </a:t>
            </a:r>
            <a:r>
              <a:rPr lang="en-US" dirty="0">
                <a:latin typeface="Calibri" panose="020F0502020204030204" pitchFamily="34" charset="0"/>
              </a:rPr>
              <a:t>analysis shows that the TFlex-401t/Huber-SF329</a:t>
            </a:r>
            <a:r>
              <a:rPr lang="en-US" b="1" dirty="0">
                <a:latin typeface="Calibri" panose="020F0502020204030204" pitchFamily="34" charset="0"/>
              </a:rPr>
              <a:t> </a:t>
            </a:r>
            <a:r>
              <a:rPr lang="en-US" dirty="0">
                <a:latin typeface="Calibri" panose="020F0502020204030204" pitchFamily="34" charset="0"/>
              </a:rPr>
              <a:t>cable used for the 1.3GHz </a:t>
            </a:r>
            <a:r>
              <a:rPr lang="en-US" dirty="0" err="1">
                <a:latin typeface="Calibri" panose="020F0502020204030204" pitchFamily="34" charset="0"/>
              </a:rPr>
              <a:t>cryo</a:t>
            </a:r>
            <a:r>
              <a:rPr lang="en-US" dirty="0">
                <a:latin typeface="Calibri" panose="020F0502020204030204" pitchFamily="34" charset="0"/>
              </a:rPr>
              <a:t>-module will work for up to 8W power flow out of the HOM ports for the 3.9GHz </a:t>
            </a:r>
            <a:r>
              <a:rPr lang="en-US" dirty="0" err="1">
                <a:latin typeface="Calibri" panose="020F0502020204030204" pitchFamily="34" charset="0"/>
              </a:rPr>
              <a:t>cryo</a:t>
            </a:r>
            <a:r>
              <a:rPr lang="en-US" dirty="0">
                <a:latin typeface="Calibri" panose="020F0502020204030204" pitchFamily="34" charset="0"/>
              </a:rPr>
              <a:t>-module </a:t>
            </a:r>
          </a:p>
          <a:p>
            <a:pPr marL="171450" indent="-171450">
              <a:spcAft>
                <a:spcPts val="600"/>
              </a:spcAft>
              <a:buFont typeface="Wingdings" panose="05000000000000000000" pitchFamily="2" charset="2"/>
              <a:buChar char="§"/>
            </a:pPr>
            <a:r>
              <a:rPr lang="en-US" dirty="0">
                <a:latin typeface="Calibri" panose="020F0502020204030204" pitchFamily="34" charset="0"/>
              </a:rPr>
              <a:t>Wide Leads are critically needed </a:t>
            </a:r>
          </a:p>
        </p:txBody>
      </p:sp>
      <p:sp>
        <p:nvSpPr>
          <p:cNvPr id="18" name="Title 1"/>
          <p:cNvSpPr txBox="1">
            <a:spLocks/>
          </p:cNvSpPr>
          <p:nvPr/>
        </p:nvSpPr>
        <p:spPr>
          <a:xfrm>
            <a:off x="762000" y="3505200"/>
            <a:ext cx="2371726" cy="304800"/>
          </a:xfrm>
          <a:prstGeom prst="rect">
            <a:avLst/>
          </a:prstGeom>
          <a:solidFill>
            <a:schemeClr val="accent2">
              <a:lumMod val="20000"/>
              <a:lumOff val="80000"/>
            </a:schemeClr>
          </a:solidFill>
        </p:spPr>
        <p:txBody>
          <a:bodyPr anchor="ct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en-US" sz="2000" dirty="0" smtClean="0">
                <a:solidFill>
                  <a:schemeClr val="bg2"/>
                </a:solidFill>
                <a:effectLst>
                  <a:outerShdw blurRad="38100" dist="38100" dir="2700000" algn="tl">
                    <a:srgbClr val="000000">
                      <a:alpha val="43137"/>
                    </a:srgbClr>
                  </a:outerShdw>
                </a:effectLst>
              </a:rPr>
              <a:t>Conclusion</a:t>
            </a:r>
            <a:endParaRPr lang="en-US" sz="2000" dirty="0">
              <a:solidFill>
                <a:schemeClr val="bg2"/>
              </a:solidFill>
              <a:effectLst>
                <a:outerShdw blurRad="38100" dist="38100" dir="2700000" algn="tl">
                  <a:srgbClr val="000000">
                    <a:alpha val="43137"/>
                  </a:srgbClr>
                </a:outerShdw>
              </a:effectLst>
            </a:endParaRPr>
          </a:p>
        </p:txBody>
      </p:sp>
      <p:sp>
        <p:nvSpPr>
          <p:cNvPr id="16" name="Rectangle 15"/>
          <p:cNvSpPr/>
          <p:nvPr/>
        </p:nvSpPr>
        <p:spPr>
          <a:xfrm>
            <a:off x="152400" y="533400"/>
            <a:ext cx="3924300" cy="28725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5"/>
          </p:nvPr>
        </p:nvSpPr>
        <p:spPr/>
        <p:txBody>
          <a:bodyPr/>
          <a:lstStyle/>
          <a:p>
            <a:pPr>
              <a:defRPr/>
            </a:pPr>
            <a:r>
              <a:rPr lang="en-US" smtClean="0"/>
              <a:t>N.Solyak </a:t>
            </a:r>
            <a:endParaRPr lang="en-US" b="1"/>
          </a:p>
        </p:txBody>
      </p:sp>
      <p:sp>
        <p:nvSpPr>
          <p:cNvPr id="4" name="Slide Number Placeholder 3"/>
          <p:cNvSpPr>
            <a:spLocks noGrp="1"/>
          </p:cNvSpPr>
          <p:nvPr>
            <p:ph type="sldNum" sz="quarter" idx="16"/>
          </p:nvPr>
        </p:nvSpPr>
        <p:spPr/>
        <p:txBody>
          <a:bodyPr/>
          <a:lstStyle/>
          <a:p>
            <a:fld id="{B71519E6-F709-4990-B973-B339820CA70B}" type="slidenum">
              <a:rPr lang="en-US" altLang="en-US" smtClean="0"/>
              <a:pPr/>
              <a:t>34</a:t>
            </a:fld>
            <a:endParaRPr lang="en-US" altLang="en-US"/>
          </a:p>
        </p:txBody>
      </p:sp>
      <p:sp>
        <p:nvSpPr>
          <p:cNvPr id="2" name="TextBox 1"/>
          <p:cNvSpPr txBox="1"/>
          <p:nvPr/>
        </p:nvSpPr>
        <p:spPr>
          <a:xfrm>
            <a:off x="5372100" y="5867400"/>
            <a:ext cx="3368936" cy="307777"/>
          </a:xfrm>
          <a:prstGeom prst="rect">
            <a:avLst/>
          </a:prstGeom>
          <a:noFill/>
        </p:spPr>
        <p:txBody>
          <a:bodyPr wrap="none" rtlCol="0">
            <a:spAutoFit/>
          </a:bodyPr>
          <a:lstStyle/>
          <a:p>
            <a:r>
              <a:rPr lang="en-US" sz="1400" i="1" dirty="0" err="1" smtClean="0">
                <a:solidFill>
                  <a:schemeClr val="accent5">
                    <a:lumMod val="75000"/>
                  </a:schemeClr>
                </a:solidFill>
              </a:rPr>
              <a:t>Y.Pischalnikov</a:t>
            </a:r>
            <a:r>
              <a:rPr lang="en-US" sz="1400" i="1" dirty="0" smtClean="0">
                <a:solidFill>
                  <a:schemeClr val="accent5">
                    <a:lumMod val="75000"/>
                  </a:schemeClr>
                </a:solidFill>
              </a:rPr>
              <a:t>/</a:t>
            </a:r>
            <a:r>
              <a:rPr lang="en-US" sz="1400" i="1" dirty="0" err="1" smtClean="0">
                <a:solidFill>
                  <a:schemeClr val="accent5">
                    <a:lumMod val="75000"/>
                  </a:schemeClr>
                </a:solidFill>
              </a:rPr>
              <a:t>T.Khabiboulline</a:t>
            </a:r>
            <a:r>
              <a:rPr lang="en-US" sz="1400" i="1" dirty="0" smtClean="0">
                <a:solidFill>
                  <a:schemeClr val="accent5">
                    <a:lumMod val="75000"/>
                  </a:schemeClr>
                </a:solidFill>
              </a:rPr>
              <a:t>/</a:t>
            </a:r>
            <a:r>
              <a:rPr lang="en-US" sz="1400" i="1" dirty="0" err="1" smtClean="0">
                <a:solidFill>
                  <a:schemeClr val="accent5">
                    <a:lumMod val="75000"/>
                  </a:schemeClr>
                </a:solidFill>
              </a:rPr>
              <a:t>M.Hasan</a:t>
            </a:r>
            <a:endParaRPr lang="en-US" sz="1400" i="1" dirty="0">
              <a:solidFill>
                <a:schemeClr val="accent5">
                  <a:lumMod val="75000"/>
                </a:schemeClr>
              </a:solidFill>
            </a:endParaRPr>
          </a:p>
        </p:txBody>
      </p:sp>
    </p:spTree>
    <p:extLst>
      <p:ext uri="{BB962C8B-B14F-4D97-AF65-F5344CB8AC3E}">
        <p14:creationId xmlns:p14="http://schemas.microsoft.com/office/powerpoint/2010/main" val="3907421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35</a:t>
            </a:fld>
            <a:endParaRPr lang="en-US" dirty="0"/>
          </a:p>
        </p:txBody>
      </p:sp>
      <p:sp>
        <p:nvSpPr>
          <p:cNvPr id="3" name="Title 2"/>
          <p:cNvSpPr>
            <a:spLocks noGrp="1"/>
          </p:cNvSpPr>
          <p:nvPr>
            <p:ph type="title"/>
          </p:nvPr>
        </p:nvSpPr>
        <p:spPr>
          <a:xfrm>
            <a:off x="609600" y="304800"/>
            <a:ext cx="8001000" cy="632909"/>
          </a:xfrm>
        </p:spPr>
        <p:txBody>
          <a:bodyPr/>
          <a:lstStyle/>
          <a:p>
            <a:r>
              <a:rPr lang="en-US" dirty="0"/>
              <a:t>Proposed modification of 3.9 GHz power coupler for LCLS-II CW operation</a:t>
            </a:r>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Content Placeholder 4"/>
          <p:cNvSpPr>
            <a:spLocks noGrp="1"/>
          </p:cNvSpPr>
          <p:nvPr>
            <p:ph sz="quarter" idx="14"/>
          </p:nvPr>
        </p:nvSpPr>
        <p:spPr>
          <a:xfrm>
            <a:off x="228600" y="1447800"/>
            <a:ext cx="8763000" cy="4648200"/>
          </a:xfrm>
        </p:spPr>
        <p:txBody>
          <a:bodyPr>
            <a:normAutofit/>
          </a:bodyPr>
          <a:lstStyle/>
          <a:p>
            <a:pPr marL="285750" indent="-227013">
              <a:buClr>
                <a:schemeClr val="bg2"/>
              </a:buClr>
              <a:buFont typeface="Arial" panose="020B0604020202020204" pitchFamily="34" charset="0"/>
              <a:buChar char="•"/>
            </a:pPr>
            <a:r>
              <a:rPr lang="en-US" b="1" dirty="0"/>
              <a:t>Coupler was designed for pulse operation </a:t>
            </a:r>
            <a:r>
              <a:rPr lang="en-US" b="1" dirty="0" smtClean="0"/>
              <a:t>(P=50kW</a:t>
            </a:r>
            <a:r>
              <a:rPr lang="en-US" b="1" dirty="0"/>
              <a:t>, </a:t>
            </a:r>
            <a:r>
              <a:rPr lang="en-US" b="1" dirty="0" smtClean="0"/>
              <a:t>DF=2%). </a:t>
            </a:r>
          </a:p>
          <a:p>
            <a:pPr marL="285750" indent="-227013">
              <a:buClr>
                <a:schemeClr val="bg2"/>
              </a:buClr>
              <a:buFont typeface="Arial" panose="020B0604020202020204" pitchFamily="34" charset="0"/>
              <a:buChar char="•"/>
            </a:pPr>
            <a:r>
              <a:rPr lang="en-US" b="1" dirty="0" smtClean="0"/>
              <a:t>LCLS-II </a:t>
            </a:r>
            <a:r>
              <a:rPr lang="en-US" b="1" dirty="0"/>
              <a:t>requirements: </a:t>
            </a:r>
            <a:r>
              <a:rPr lang="en-US" b="1" dirty="0" err="1" smtClean="0"/>
              <a:t>P</a:t>
            </a:r>
            <a:r>
              <a:rPr lang="en-US" b="1" baseline="-25000" dirty="0" err="1" smtClean="0"/>
              <a:t>max</a:t>
            </a:r>
            <a:r>
              <a:rPr lang="en-US" b="1" dirty="0" smtClean="0"/>
              <a:t>=2kW </a:t>
            </a:r>
            <a:r>
              <a:rPr lang="en-US" b="1" dirty="0" err="1" smtClean="0"/>
              <a:t>cw</a:t>
            </a:r>
            <a:r>
              <a:rPr lang="en-US" b="1" dirty="0" smtClean="0"/>
              <a:t>; quasi – TW  regime:</a:t>
            </a:r>
          </a:p>
          <a:p>
            <a:pPr marL="789750" lvl="2" indent="-227013">
              <a:buClr>
                <a:schemeClr val="bg2"/>
              </a:buClr>
            </a:pPr>
            <a:r>
              <a:rPr lang="en-US" dirty="0" smtClean="0">
                <a:solidFill>
                  <a:srgbClr val="0000CC"/>
                </a:solidFill>
              </a:rPr>
              <a:t>W</a:t>
            </a:r>
            <a:r>
              <a:rPr lang="en-US" dirty="0" smtClean="0">
                <a:solidFill>
                  <a:srgbClr val="0000CC"/>
                </a:solidFill>
              </a:rPr>
              <a:t>ithout </a:t>
            </a:r>
            <a:r>
              <a:rPr lang="en-US" dirty="0" smtClean="0">
                <a:solidFill>
                  <a:srgbClr val="0000CC"/>
                </a:solidFill>
              </a:rPr>
              <a:t>modification </a:t>
            </a:r>
            <a:r>
              <a:rPr lang="en-US" dirty="0">
                <a:solidFill>
                  <a:srgbClr val="0000CC"/>
                </a:solidFill>
              </a:rPr>
              <a:t>coupler inner conductor of warm part will be overheated up to </a:t>
            </a:r>
            <a:r>
              <a:rPr lang="en-US" dirty="0" smtClean="0">
                <a:solidFill>
                  <a:srgbClr val="0000CC"/>
                </a:solidFill>
              </a:rPr>
              <a:t>~1000 K</a:t>
            </a:r>
            <a:r>
              <a:rPr lang="en-US" dirty="0" smtClean="0"/>
              <a:t>.</a:t>
            </a:r>
            <a:endParaRPr lang="en-US" dirty="0"/>
          </a:p>
          <a:p>
            <a:pPr marL="463550" indent="-177800">
              <a:buClr>
                <a:schemeClr val="bg2"/>
              </a:buClr>
              <a:buFont typeface="Arial" panose="020B0604020202020204" pitchFamily="34" charset="0"/>
              <a:buChar char="•"/>
            </a:pPr>
            <a:r>
              <a:rPr lang="en-US" b="1" dirty="0" smtClean="0"/>
              <a:t>Proposed </a:t>
            </a:r>
            <a:r>
              <a:rPr lang="en-US" b="1" dirty="0"/>
              <a:t>modifications:</a:t>
            </a:r>
          </a:p>
          <a:p>
            <a:pPr marL="895500" lvl="2" indent="-285750">
              <a:buClr>
                <a:schemeClr val="bg2"/>
              </a:buClr>
            </a:pPr>
            <a:r>
              <a:rPr lang="en-US" sz="1900" dirty="0" smtClean="0">
                <a:solidFill>
                  <a:srgbClr val="0000CC"/>
                </a:solidFill>
                <a:latin typeface="Calibri" panose="020F0502020204030204" pitchFamily="34" charset="0"/>
              </a:rPr>
              <a:t>Shorter antenna (QL~2.5e7 vs. 1.5e6)</a:t>
            </a:r>
          </a:p>
          <a:p>
            <a:pPr marL="895500" lvl="2" indent="-285750">
              <a:buClr>
                <a:schemeClr val="bg2"/>
              </a:buClr>
            </a:pPr>
            <a:r>
              <a:rPr lang="en-US" sz="1900" dirty="0" smtClean="0">
                <a:solidFill>
                  <a:srgbClr val="0000CC"/>
                </a:solidFill>
                <a:latin typeface="Calibri" panose="020F0502020204030204" pitchFamily="34" charset="0"/>
              </a:rPr>
              <a:t>Increase </a:t>
            </a:r>
            <a:r>
              <a:rPr lang="en-US" sz="1900" dirty="0">
                <a:solidFill>
                  <a:srgbClr val="0000CC"/>
                </a:solidFill>
                <a:latin typeface="Calibri" panose="020F0502020204030204" pitchFamily="34" charset="0"/>
              </a:rPr>
              <a:t>thickness of copper plating in inner conductor from 30 microns to 150 microns</a:t>
            </a:r>
          </a:p>
          <a:p>
            <a:pPr marL="895500" lvl="2" indent="-285750">
              <a:buClr>
                <a:schemeClr val="bg2"/>
              </a:buClr>
            </a:pPr>
            <a:r>
              <a:rPr lang="en-US" sz="1900" dirty="0" smtClean="0">
                <a:solidFill>
                  <a:srgbClr val="0000CC"/>
                </a:solidFill>
                <a:latin typeface="Calibri" panose="020F0502020204030204" pitchFamily="34" charset="0"/>
              </a:rPr>
              <a:t>Reduce </a:t>
            </a:r>
            <a:r>
              <a:rPr lang="en-US" sz="1900" dirty="0">
                <a:solidFill>
                  <a:srgbClr val="0000CC"/>
                </a:solidFill>
                <a:latin typeface="Calibri" panose="020F0502020204030204" pitchFamily="34" charset="0"/>
              </a:rPr>
              <a:t>length of 2 inner bellows in inner conductor from 20 convolutions to </a:t>
            </a:r>
            <a:r>
              <a:rPr lang="en-US" sz="1900" dirty="0" smtClean="0">
                <a:solidFill>
                  <a:srgbClr val="0000CC"/>
                </a:solidFill>
                <a:latin typeface="Calibri" panose="020F0502020204030204" pitchFamily="34" charset="0"/>
              </a:rPr>
              <a:t>10-15 convolutions.</a:t>
            </a:r>
          </a:p>
          <a:p>
            <a:pPr marL="895500" lvl="2" indent="-285750">
              <a:buClr>
                <a:schemeClr val="bg2"/>
              </a:buClr>
            </a:pPr>
            <a:r>
              <a:rPr lang="en-US" sz="1900" dirty="0" smtClean="0">
                <a:solidFill>
                  <a:srgbClr val="0000CC"/>
                </a:solidFill>
                <a:latin typeface="Calibri" panose="020F0502020204030204" pitchFamily="34" charset="0"/>
              </a:rPr>
              <a:t>Increase thickness of ceramics in cold window to move parasitic mode away.</a:t>
            </a:r>
          </a:p>
          <a:p>
            <a:pPr marL="895500" lvl="2" indent="-285750">
              <a:buClr>
                <a:schemeClr val="bg2"/>
              </a:buClr>
            </a:pPr>
            <a:r>
              <a:rPr lang="en-US" sz="1900" dirty="0" smtClean="0">
                <a:solidFill>
                  <a:srgbClr val="0000CC"/>
                </a:solidFill>
                <a:latin typeface="Calibri" panose="020F0502020204030204" pitchFamily="34" charset="0"/>
              </a:rPr>
              <a:t>Look alternatives</a:t>
            </a:r>
            <a:endParaRPr lang="en-US" sz="1900" dirty="0">
              <a:solidFill>
                <a:srgbClr val="0000CC"/>
              </a:solidFill>
              <a:latin typeface="Calibri" panose="020F0502020204030204" pitchFamily="34" charset="0"/>
            </a:endParaRPr>
          </a:p>
          <a:p>
            <a:pPr marL="285750">
              <a:buClr>
                <a:schemeClr val="bg2"/>
              </a:buClr>
            </a:pPr>
            <a:endParaRPr lang="en-US" sz="1900" b="1" dirty="0" smtClean="0">
              <a:latin typeface="Calibri" panose="020F0502020204030204" pitchFamily="34" charset="0"/>
            </a:endParaRPr>
          </a:p>
        </p:txBody>
      </p:sp>
    </p:spTree>
    <p:extLst>
      <p:ext uri="{BB962C8B-B14F-4D97-AF65-F5344CB8AC3E}">
        <p14:creationId xmlns:p14="http://schemas.microsoft.com/office/powerpoint/2010/main" val="3931836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73" y="1295400"/>
            <a:ext cx="868233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2504" y="381000"/>
            <a:ext cx="8494067"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Solid Model of Power Coupler of 3</a:t>
            </a:r>
            <a:r>
              <a:rPr lang="en-US" sz="2400" b="1" baseline="30000" dirty="0" smtClean="0">
                <a:effectLst>
                  <a:outerShdw blurRad="38100" dist="38100" dir="2700000" algn="tl">
                    <a:srgbClr val="000000">
                      <a:alpha val="43137"/>
                    </a:srgbClr>
                  </a:outerShdw>
                </a:effectLst>
              </a:rPr>
              <a:t>rd</a:t>
            </a:r>
            <a:r>
              <a:rPr lang="en-US" sz="2400" b="1" dirty="0" smtClean="0">
                <a:effectLst>
                  <a:outerShdw blurRad="38100" dist="38100" dir="2700000" algn="tl">
                    <a:srgbClr val="000000">
                      <a:alpha val="43137"/>
                    </a:srgbClr>
                  </a:outerShdw>
                </a:effectLst>
              </a:rPr>
              <a:t> harmonic cavity</a:t>
            </a:r>
            <a:endParaRPr lang="en-US" sz="2400" b="1" dirty="0">
              <a:effectLst>
                <a:outerShdw blurRad="38100" dist="38100" dir="2700000" algn="tl">
                  <a:srgbClr val="000000">
                    <a:alpha val="43137"/>
                  </a:srgbClr>
                </a:outerShdw>
              </a:effectLst>
            </a:endParaRPr>
          </a:p>
        </p:txBody>
      </p:sp>
      <p:sp>
        <p:nvSpPr>
          <p:cNvPr id="2" name="Footer Placeholder 1"/>
          <p:cNvSpPr>
            <a:spLocks noGrp="1"/>
          </p:cNvSpPr>
          <p:nvPr>
            <p:ph type="ftr" sz="quarter" idx="13"/>
          </p:nvPr>
        </p:nvSpPr>
        <p:spPr/>
        <p:txBody>
          <a:bodyPr/>
          <a:lstStyle/>
          <a:p>
            <a:r>
              <a:rPr lang="en-US" smtClean="0"/>
              <a:t>N.Solyak </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36</a:t>
            </a:fld>
            <a:endParaRPr lang="en-US" dirty="0"/>
          </a:p>
        </p:txBody>
      </p:sp>
      <p:sp>
        <p:nvSpPr>
          <p:cNvPr id="4" name="TextBox 3"/>
          <p:cNvSpPr txBox="1"/>
          <p:nvPr/>
        </p:nvSpPr>
        <p:spPr>
          <a:xfrm>
            <a:off x="4257703" y="4724400"/>
            <a:ext cx="4528868" cy="923330"/>
          </a:xfrm>
          <a:prstGeom prst="rect">
            <a:avLst/>
          </a:prstGeom>
          <a:solidFill>
            <a:schemeClr val="bg1">
              <a:lumMod val="85000"/>
            </a:schemeClr>
          </a:solidFill>
        </p:spPr>
        <p:txBody>
          <a:bodyPr wrap="square" rtlCol="0">
            <a:spAutoFit/>
          </a:bodyPr>
          <a:lstStyle/>
          <a:p>
            <a:pPr marL="173038" indent="-173038">
              <a:buFont typeface="Arial" panose="020B0604020202020204" pitchFamily="34" charset="0"/>
              <a:buChar char="•"/>
            </a:pPr>
            <a:r>
              <a:rPr lang="en-US" dirty="0" smtClean="0">
                <a:latin typeface="Calibri" panose="020F0502020204030204" pitchFamily="34" charset="0"/>
              </a:rPr>
              <a:t>Fix coupling;  Q=2.5e7  (2.9e7)</a:t>
            </a:r>
          </a:p>
          <a:p>
            <a:pPr marL="173038" indent="-173038">
              <a:buFont typeface="Arial" panose="020B0604020202020204" pitchFamily="34" charset="0"/>
              <a:buChar char="•"/>
            </a:pPr>
            <a:r>
              <a:rPr lang="en-US" dirty="0" smtClean="0">
                <a:latin typeface="Calibri" panose="020F0502020204030204" pitchFamily="34" charset="0"/>
              </a:rPr>
              <a:t>Cylindrical cold window (same as 1.3GHz)</a:t>
            </a:r>
          </a:p>
          <a:p>
            <a:pPr marL="173038" indent="-173038">
              <a:buFont typeface="Arial" panose="020B0604020202020204" pitchFamily="34" charset="0"/>
              <a:buChar char="•"/>
            </a:pPr>
            <a:r>
              <a:rPr lang="en-US" dirty="0" smtClean="0">
                <a:latin typeface="Calibri" panose="020F0502020204030204" pitchFamily="34" charset="0"/>
              </a:rPr>
              <a:t>Waveguide warm window</a:t>
            </a:r>
            <a:endParaRPr lang="en-US" dirty="0">
              <a:latin typeface="Calibri" panose="020F0502020204030204" pitchFamily="34" charset="0"/>
            </a:endParaRPr>
          </a:p>
        </p:txBody>
      </p:sp>
    </p:spTree>
    <p:extLst>
      <p:ext uri="{BB962C8B-B14F-4D97-AF65-F5344CB8AC3E}">
        <p14:creationId xmlns:p14="http://schemas.microsoft.com/office/powerpoint/2010/main" val="3415037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sz="3200" dirty="0">
                <a:solidFill>
                  <a:srgbClr val="0000CC"/>
                </a:solidFill>
                <a:effectLst>
                  <a:outerShdw blurRad="38100" dist="38100" dir="2700000" algn="tl">
                    <a:srgbClr val="000000">
                      <a:alpha val="43137"/>
                    </a:srgbClr>
                  </a:outerShdw>
                </a:effectLst>
              </a:rPr>
              <a:t>Main Coupler </a:t>
            </a:r>
            <a:r>
              <a:rPr lang="en-US" altLang="en-US" sz="3200" dirty="0" smtClean="0">
                <a:solidFill>
                  <a:srgbClr val="0000CC"/>
                </a:solidFill>
                <a:effectLst>
                  <a:outerShdw blurRad="38100" dist="38100" dir="2700000" algn="tl">
                    <a:srgbClr val="000000">
                      <a:alpha val="43137"/>
                    </a:srgbClr>
                  </a:outerShdw>
                </a:effectLst>
              </a:rPr>
              <a:t>Design</a:t>
            </a:r>
            <a:endParaRPr lang="en-US" altLang="en-US" sz="3200" dirty="0">
              <a:solidFill>
                <a:srgbClr val="0000CC"/>
              </a:solidFill>
              <a:effectLst>
                <a:outerShdw blurRad="38100" dist="38100" dir="2700000" algn="tl">
                  <a:srgbClr val="000000">
                    <a:alpha val="43137"/>
                  </a:srgbClr>
                </a:outerShdw>
              </a:effectLst>
            </a:endParaRPr>
          </a:p>
        </p:txBody>
      </p:sp>
      <p:sp>
        <p:nvSpPr>
          <p:cNvPr id="9" name="Slide Number Placeholder 5"/>
          <p:cNvSpPr>
            <a:spLocks noGrp="1"/>
          </p:cNvSpPr>
          <p:nvPr>
            <p:ph type="sldNum" sz="quarter" idx="12"/>
          </p:nvPr>
        </p:nvSpPr>
        <p:spPr>
          <a:prstGeom prst="rect">
            <a:avLst/>
          </a:prstGeom>
        </p:spPr>
        <p:txBody>
          <a:bodyPr/>
          <a:lstStyle/>
          <a:p>
            <a:fld id="{069A1888-A63E-47A0-9FBA-212A45B95EB3}" type="slidenum">
              <a:rPr lang="en-US" altLang="en-US"/>
              <a:pPr/>
              <a:t>37</a:t>
            </a:fld>
            <a:endParaRPr lang="en-US" altLang="en-US"/>
          </a:p>
        </p:txBody>
      </p:sp>
      <p:pic>
        <p:nvPicPr>
          <p:cNvPr id="94211" name="Picture 3" descr="P0003853"/>
          <p:cNvPicPr>
            <a:picLocks noChangeAspect="1" noChangeArrowheads="1"/>
          </p:cNvPicPr>
          <p:nvPr/>
        </p:nvPicPr>
        <p:blipFill>
          <a:blip r:embed="rId2" cstate="print">
            <a:extLst>
              <a:ext uri="{28A0092B-C50C-407E-A947-70E740481C1C}">
                <a14:useLocalDpi xmlns:a14="http://schemas.microsoft.com/office/drawing/2010/main" val="0"/>
              </a:ext>
            </a:extLst>
          </a:blip>
          <a:srcRect l="8237" t="10020" b="10020"/>
          <a:stretch>
            <a:fillRect/>
          </a:stretch>
        </p:blipFill>
        <p:spPr bwMode="auto">
          <a:xfrm>
            <a:off x="5715001" y="2257229"/>
            <a:ext cx="3200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P0003839"/>
          <p:cNvPicPr>
            <a:picLocks noChangeAspect="1" noChangeArrowheads="1"/>
          </p:cNvPicPr>
          <p:nvPr/>
        </p:nvPicPr>
        <p:blipFill>
          <a:blip r:embed="rId3" cstate="print">
            <a:extLst>
              <a:ext uri="{28A0092B-C50C-407E-A947-70E740481C1C}">
                <a14:useLocalDpi xmlns:a14="http://schemas.microsoft.com/office/drawing/2010/main" val="0"/>
              </a:ext>
            </a:extLst>
          </a:blip>
          <a:srcRect l="7233" t="5580" r="4660" b="3540"/>
          <a:stretch>
            <a:fillRect/>
          </a:stretch>
        </p:blipFill>
        <p:spPr bwMode="auto">
          <a:xfrm>
            <a:off x="5715000" y="4056476"/>
            <a:ext cx="3200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845941"/>
            <a:ext cx="3200400" cy="1411288"/>
          </a:xfrm>
          <a:prstGeom prst="rect">
            <a:avLst/>
          </a:prstGeom>
          <a:noFill/>
          <a:extLst>
            <a:ext uri="{909E8E84-426E-40DD-AFC4-6F175D3DCCD1}">
              <a14:hiddenFill xmlns:a14="http://schemas.microsoft.com/office/drawing/2010/main">
                <a:solidFill>
                  <a:srgbClr val="FFFFFF"/>
                </a:solidFill>
              </a14:hiddenFill>
            </a:ext>
          </a:extLst>
        </p:spPr>
      </p:pic>
      <p:sp>
        <p:nvSpPr>
          <p:cNvPr id="94214" name="Text Box 6"/>
          <p:cNvSpPr txBox="1">
            <a:spLocks noChangeArrowheads="1"/>
          </p:cNvSpPr>
          <p:nvPr/>
        </p:nvSpPr>
        <p:spPr bwMode="auto">
          <a:xfrm>
            <a:off x="209550" y="978004"/>
            <a:ext cx="541020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algn="l">
              <a:defRPr>
                <a:solidFill>
                  <a:schemeClr val="tx1"/>
                </a:solidFill>
                <a:latin typeface="Arial" pitchFamily="34" charset="0"/>
              </a:defRPr>
            </a:lvl1pPr>
            <a:lvl2pPr marL="584200"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a:r>
              <a:rPr lang="en-US" altLang="en-US" sz="2000" i="1" u="sng" dirty="0" smtClean="0"/>
              <a:t>Input </a:t>
            </a:r>
            <a:r>
              <a:rPr lang="en-US" altLang="en-US" sz="2000" i="1" u="sng" dirty="0"/>
              <a:t>Coupler </a:t>
            </a:r>
            <a:r>
              <a:rPr lang="en-US" altLang="en-US" sz="2000" i="1" u="sng" dirty="0" smtClean="0"/>
              <a:t>Modifications</a:t>
            </a:r>
            <a:endParaRPr lang="en-US" altLang="en-US" sz="2000" i="1" u="sng" dirty="0"/>
          </a:p>
          <a:p>
            <a:pPr algn="ctr"/>
            <a:endParaRPr lang="en-US" altLang="en-US" sz="1000" i="1" u="sng" dirty="0"/>
          </a:p>
          <a:p>
            <a:pPr>
              <a:buFontTx/>
              <a:buChar char="•"/>
            </a:pPr>
            <a:r>
              <a:rPr lang="en-US" altLang="en-US" sz="2000" dirty="0" smtClean="0"/>
              <a:t>Cold part (</a:t>
            </a:r>
            <a:r>
              <a:rPr lang="en-US" altLang="en-US" sz="2000" dirty="0"/>
              <a:t>upper picture) </a:t>
            </a:r>
            <a:endParaRPr lang="en-US" altLang="en-US" sz="2000" dirty="0" smtClean="0"/>
          </a:p>
          <a:p>
            <a:pPr marL="571500" indent="-228600">
              <a:buFont typeface="Courier New" panose="02070309020205020404" pitchFamily="49" charset="0"/>
              <a:buChar char="o"/>
            </a:pPr>
            <a:r>
              <a:rPr lang="en-US" altLang="en-US" sz="2000" dirty="0" smtClean="0">
                <a:solidFill>
                  <a:srgbClr val="0033CC"/>
                </a:solidFill>
              </a:rPr>
              <a:t>Dimensions of ceramic window</a:t>
            </a:r>
          </a:p>
          <a:p>
            <a:pPr marL="571500" indent="-228600">
              <a:buFont typeface="Courier New" panose="02070309020205020404" pitchFamily="49" charset="0"/>
              <a:buChar char="o"/>
            </a:pPr>
            <a:r>
              <a:rPr lang="en-US" altLang="en-US" sz="2000" dirty="0" smtClean="0">
                <a:solidFill>
                  <a:srgbClr val="0033CC"/>
                </a:solidFill>
              </a:rPr>
              <a:t>Length of antenna</a:t>
            </a:r>
            <a:r>
              <a:rPr lang="en-US" altLang="en-US" sz="2000" dirty="0">
                <a:solidFill>
                  <a:srgbClr val="0033CC"/>
                </a:solidFill>
              </a:rPr>
              <a:t> </a:t>
            </a:r>
            <a:r>
              <a:rPr lang="en-US" altLang="en-US" sz="2000" dirty="0" smtClean="0">
                <a:solidFill>
                  <a:srgbClr val="0033CC"/>
                </a:solidFill>
              </a:rPr>
              <a:t>(cut at the last stage of production)</a:t>
            </a:r>
          </a:p>
          <a:p>
            <a:pPr>
              <a:buFontTx/>
              <a:buChar char="•"/>
            </a:pPr>
            <a:endParaRPr lang="en-US" altLang="en-US" sz="2000" dirty="0"/>
          </a:p>
          <a:p>
            <a:pPr>
              <a:buFontTx/>
              <a:buChar char="•"/>
            </a:pPr>
            <a:r>
              <a:rPr lang="en-US" altLang="en-US" sz="2000" dirty="0" smtClean="0"/>
              <a:t>Warm </a:t>
            </a:r>
            <a:r>
              <a:rPr lang="en-US" altLang="en-US" sz="2000" dirty="0"/>
              <a:t>outer part (middle </a:t>
            </a:r>
            <a:r>
              <a:rPr lang="en-US" altLang="en-US" sz="2000" dirty="0" smtClean="0"/>
              <a:t>in picture) </a:t>
            </a:r>
          </a:p>
          <a:p>
            <a:pPr marL="685800" lvl="1" indent="-342900">
              <a:buFont typeface="Courier New" panose="02070309020205020404" pitchFamily="49" charset="0"/>
              <a:buChar char="o"/>
            </a:pPr>
            <a:r>
              <a:rPr lang="en-US" altLang="en-US" sz="2000" dirty="0">
                <a:solidFill>
                  <a:srgbClr val="0033CC"/>
                </a:solidFill>
              </a:rPr>
              <a:t>N</a:t>
            </a:r>
            <a:r>
              <a:rPr lang="en-US" altLang="en-US" sz="2000" dirty="0" smtClean="0">
                <a:solidFill>
                  <a:srgbClr val="0033CC"/>
                </a:solidFill>
              </a:rPr>
              <a:t>o </a:t>
            </a:r>
            <a:r>
              <a:rPr lang="en-US" altLang="en-US" sz="2000" dirty="0">
                <a:solidFill>
                  <a:srgbClr val="0033CC"/>
                </a:solidFill>
              </a:rPr>
              <a:t>changes </a:t>
            </a:r>
            <a:endParaRPr lang="en-US" altLang="en-US" sz="2000" dirty="0" smtClean="0">
              <a:solidFill>
                <a:srgbClr val="0033CC"/>
              </a:solidFill>
            </a:endParaRPr>
          </a:p>
          <a:p>
            <a:pPr>
              <a:buFontTx/>
              <a:buChar char="•"/>
            </a:pPr>
            <a:endParaRPr lang="en-US" altLang="en-US" sz="2000" dirty="0"/>
          </a:p>
          <a:p>
            <a:pPr>
              <a:buFontTx/>
              <a:buChar char="•"/>
            </a:pPr>
            <a:r>
              <a:rPr lang="en-US" altLang="en-US" sz="2000" dirty="0" smtClean="0"/>
              <a:t>In inner conductor of warm section (bottom picture) </a:t>
            </a:r>
          </a:p>
          <a:p>
            <a:pPr marL="571500" lvl="1" indent="-285750">
              <a:buFont typeface="Courier New" panose="02070309020205020404" pitchFamily="49" charset="0"/>
              <a:buChar char="o"/>
              <a:tabLst>
                <a:tab pos="571500" algn="l"/>
              </a:tabLst>
            </a:pPr>
            <a:r>
              <a:rPr lang="en-US" altLang="en-US" sz="2000" dirty="0" smtClean="0">
                <a:solidFill>
                  <a:srgbClr val="0033CC"/>
                </a:solidFill>
              </a:rPr>
              <a:t>Cu plating increased from 30 to 150 um.</a:t>
            </a:r>
          </a:p>
          <a:p>
            <a:pPr marL="571500" lvl="1" indent="-285750">
              <a:buFont typeface="Courier New" panose="02070309020205020404" pitchFamily="49" charset="0"/>
              <a:buChar char="o"/>
              <a:tabLst>
                <a:tab pos="571500" algn="l"/>
              </a:tabLst>
            </a:pPr>
            <a:r>
              <a:rPr lang="en-US" altLang="en-US" sz="2000" dirty="0" smtClean="0">
                <a:solidFill>
                  <a:srgbClr val="0033CC"/>
                </a:solidFill>
              </a:rPr>
              <a:t>Alternative solutions:</a:t>
            </a:r>
          </a:p>
          <a:p>
            <a:pPr marL="958850" lvl="2" indent="-342900">
              <a:buFontTx/>
              <a:buChar char="-"/>
              <a:tabLst>
                <a:tab pos="571500" algn="l"/>
              </a:tabLst>
            </a:pPr>
            <a:r>
              <a:rPr lang="en-US" altLang="en-US" sz="2000" dirty="0" smtClean="0">
                <a:solidFill>
                  <a:srgbClr val="0033CC"/>
                </a:solidFill>
              </a:rPr>
              <a:t>reduce number convolution in both inner conductor bellows (15 vs 20)</a:t>
            </a:r>
          </a:p>
          <a:p>
            <a:pPr marL="958850" lvl="2" indent="-342900">
              <a:buFontTx/>
              <a:buChar char="-"/>
              <a:tabLst>
                <a:tab pos="571500" algn="l"/>
              </a:tabLst>
            </a:pPr>
            <a:r>
              <a:rPr lang="en-US" altLang="en-US" sz="2000" dirty="0" smtClean="0">
                <a:solidFill>
                  <a:srgbClr val="0033CC"/>
                </a:solidFill>
              </a:rPr>
              <a:t>Replace SS tube  to solid copper</a:t>
            </a:r>
          </a:p>
        </p:txBody>
      </p:sp>
      <p:sp>
        <p:nvSpPr>
          <p:cNvPr id="2" name="TextBox 1"/>
          <p:cNvSpPr txBox="1"/>
          <p:nvPr/>
        </p:nvSpPr>
        <p:spPr>
          <a:xfrm>
            <a:off x="6629400" y="745403"/>
            <a:ext cx="1047082" cy="369332"/>
          </a:xfrm>
          <a:prstGeom prst="rect">
            <a:avLst/>
          </a:prstGeom>
          <a:noFill/>
        </p:spPr>
        <p:txBody>
          <a:bodyPr wrap="none" rtlCol="0">
            <a:spAutoFit/>
          </a:bodyPr>
          <a:lstStyle/>
          <a:p>
            <a:r>
              <a:rPr lang="en-US" sz="1800" dirty="0" smtClean="0"/>
              <a:t>Cold part</a:t>
            </a:r>
            <a:endParaRPr lang="en-US" sz="1800" dirty="0"/>
          </a:p>
        </p:txBody>
      </p:sp>
      <p:sp>
        <p:nvSpPr>
          <p:cNvPr id="3" name="TextBox 2"/>
          <p:cNvSpPr txBox="1"/>
          <p:nvPr/>
        </p:nvSpPr>
        <p:spPr>
          <a:xfrm>
            <a:off x="5715000" y="2188513"/>
            <a:ext cx="3276600" cy="369332"/>
          </a:xfrm>
          <a:prstGeom prst="rect">
            <a:avLst/>
          </a:prstGeom>
          <a:noFill/>
        </p:spPr>
        <p:txBody>
          <a:bodyPr wrap="square" rtlCol="0">
            <a:spAutoFit/>
          </a:bodyPr>
          <a:lstStyle/>
          <a:p>
            <a:r>
              <a:rPr lang="en-US" sz="1800" dirty="0" smtClean="0"/>
              <a:t>Warm part (outer conductor)</a:t>
            </a:r>
            <a:endParaRPr lang="en-US" sz="1800" dirty="0"/>
          </a:p>
        </p:txBody>
      </p:sp>
      <p:sp>
        <p:nvSpPr>
          <p:cNvPr id="12" name="TextBox 11"/>
          <p:cNvSpPr txBox="1"/>
          <p:nvPr/>
        </p:nvSpPr>
        <p:spPr>
          <a:xfrm>
            <a:off x="5715001" y="5150780"/>
            <a:ext cx="2094159" cy="1121846"/>
          </a:xfrm>
          <a:prstGeom prst="rect">
            <a:avLst/>
          </a:prstGeom>
          <a:noFill/>
        </p:spPr>
        <p:txBody>
          <a:bodyPr wrap="square" rtlCol="0">
            <a:spAutoFit/>
          </a:bodyPr>
          <a:lstStyle/>
          <a:p>
            <a:pPr>
              <a:lnSpc>
                <a:spcPts val="2000"/>
              </a:lnSpc>
            </a:pPr>
            <a:r>
              <a:rPr lang="en-US" sz="1800" dirty="0" smtClean="0">
                <a:solidFill>
                  <a:srgbClr val="000000"/>
                </a:solidFill>
              </a:rPr>
              <a:t>Warm part (inner conductor) and Waveguide with warm window</a:t>
            </a:r>
            <a:endParaRPr lang="en-US" sz="1800"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t>N.Solyak </a:t>
            </a:r>
            <a:endParaRPr lang="en-US" dirty="0" smtClean="0"/>
          </a:p>
        </p:txBody>
      </p:sp>
    </p:spTree>
    <p:extLst>
      <p:ext uri="{BB962C8B-B14F-4D97-AF65-F5344CB8AC3E}">
        <p14:creationId xmlns:p14="http://schemas.microsoft.com/office/powerpoint/2010/main" val="289735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99454"/>
            <a:ext cx="7610474" cy="461665"/>
          </a:xfrm>
          <a:prstGeom prst="rect">
            <a:avLst/>
          </a:prstGeom>
          <a:noFill/>
        </p:spPr>
        <p:txBody>
          <a:bodyPr wrap="square" rtlCol="0">
            <a:spAutoFit/>
          </a:bodyPr>
          <a:lstStyle/>
          <a:p>
            <a:r>
              <a:rPr lang="en-US" sz="2400" b="1" dirty="0" smtClean="0">
                <a:solidFill>
                  <a:srgbClr val="0000CC"/>
                </a:solidFill>
                <a:effectLst>
                  <a:outerShdw blurRad="38100" dist="38100" dir="2700000" algn="tl">
                    <a:srgbClr val="000000">
                      <a:alpha val="43137"/>
                    </a:srgbClr>
                  </a:outerShdw>
                </a:effectLst>
                <a:latin typeface="Calibri" panose="020F0502020204030204" pitchFamily="34" charset="0"/>
              </a:rPr>
              <a:t>Thermal simulations (COMSOL) </a:t>
            </a:r>
            <a:endParaRPr lang="en-US" sz="2400" b="1" dirty="0">
              <a:solidFill>
                <a:srgbClr val="0000CC"/>
              </a:solidFill>
              <a:effectLst>
                <a:outerShdw blurRad="38100" dist="38100" dir="2700000" algn="tl">
                  <a:srgbClr val="000000">
                    <a:alpha val="43137"/>
                  </a:srgbClr>
                </a:outerShdw>
              </a:effectLst>
              <a:latin typeface="Calibri" panose="020F050202020403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4518" y="1114069"/>
            <a:ext cx="6343072" cy="487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 y="1752600"/>
            <a:ext cx="2166402"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5976770"/>
            <a:ext cx="8547340" cy="369332"/>
          </a:xfrm>
          <a:prstGeom prst="rect">
            <a:avLst/>
          </a:prstGeom>
          <a:noFill/>
        </p:spPr>
        <p:txBody>
          <a:bodyPr wrap="square" rtlCol="0">
            <a:spAutoFit/>
          </a:bodyPr>
          <a:lstStyle/>
          <a:p>
            <a:pPr marL="0" lvl="1"/>
            <a:r>
              <a:rPr lang="en-US" dirty="0" smtClean="0">
                <a:solidFill>
                  <a:srgbClr val="0000FF"/>
                </a:solidFill>
                <a:latin typeface="Calibri" panose="020F0502020204030204" pitchFamily="34" charset="0"/>
              </a:rPr>
              <a:t>FLASH/XFEL coupler with 20 convolution (inner)   30 </a:t>
            </a:r>
            <a:r>
              <a:rPr lang="en-US" dirty="0">
                <a:solidFill>
                  <a:srgbClr val="0000FF"/>
                </a:solidFill>
                <a:latin typeface="Calibri" panose="020F0502020204030204" pitchFamily="34" charset="0"/>
              </a:rPr>
              <a:t>µm Cu </a:t>
            </a:r>
            <a:r>
              <a:rPr lang="en-US" dirty="0" smtClean="0">
                <a:solidFill>
                  <a:srgbClr val="0000FF"/>
                </a:solidFill>
                <a:latin typeface="Calibri" panose="020F0502020204030204" pitchFamily="34" charset="0"/>
              </a:rPr>
              <a:t>plating. Max</a:t>
            </a:r>
            <a:r>
              <a:rPr lang="en-US" dirty="0">
                <a:solidFill>
                  <a:srgbClr val="0000FF"/>
                </a:solidFill>
                <a:latin typeface="Calibri" panose="020F0502020204030204" pitchFamily="34" charset="0"/>
              </a:rPr>
              <a:t>. </a:t>
            </a:r>
            <a:r>
              <a:rPr lang="en-US" dirty="0" smtClean="0">
                <a:solidFill>
                  <a:srgbClr val="0000FF"/>
                </a:solidFill>
                <a:latin typeface="Calibri" panose="020F0502020204030204" pitchFamily="34" charset="0"/>
              </a:rPr>
              <a:t>T </a:t>
            </a:r>
            <a:r>
              <a:rPr lang="en-US" dirty="0">
                <a:solidFill>
                  <a:srgbClr val="0000FF"/>
                </a:solidFill>
                <a:latin typeface="Calibri" panose="020F0502020204030204" pitchFamily="34" charset="0"/>
              </a:rPr>
              <a:t>~</a:t>
            </a:r>
            <a:r>
              <a:rPr lang="en-US" dirty="0" smtClean="0">
                <a:solidFill>
                  <a:srgbClr val="0000FF"/>
                </a:solidFill>
                <a:latin typeface="Calibri" panose="020F0502020204030204" pitchFamily="34" charset="0"/>
              </a:rPr>
              <a:t>658-1000 K</a:t>
            </a:r>
            <a:endParaRPr lang="en-US" dirty="0">
              <a:solidFill>
                <a:srgbClr val="0000FF"/>
              </a:solidFill>
              <a:latin typeface="Calibri" panose="020F0502020204030204" pitchFamily="34" charset="0"/>
            </a:endParaRPr>
          </a:p>
        </p:txBody>
      </p:sp>
      <p:sp>
        <p:nvSpPr>
          <p:cNvPr id="3" name="Footer Placeholder 2"/>
          <p:cNvSpPr>
            <a:spLocks noGrp="1"/>
          </p:cNvSpPr>
          <p:nvPr>
            <p:ph type="ftr" sz="quarter" idx="13"/>
          </p:nvPr>
        </p:nvSpPr>
        <p:spPr/>
        <p:txBody>
          <a:bodyPr/>
          <a:lstStyle/>
          <a:p>
            <a:r>
              <a:rPr lang="en-US" smtClean="0"/>
              <a:t>N.Solyak </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38</a:t>
            </a:fld>
            <a:endParaRPr lang="en-US" dirty="0"/>
          </a:p>
        </p:txBody>
      </p:sp>
      <p:sp>
        <p:nvSpPr>
          <p:cNvPr id="6" name="Rectangle 5"/>
          <p:cNvSpPr/>
          <p:nvPr/>
        </p:nvSpPr>
        <p:spPr>
          <a:xfrm>
            <a:off x="3213157" y="1290935"/>
            <a:ext cx="2905795" cy="461665"/>
          </a:xfrm>
          <a:prstGeom prst="rect">
            <a:avLst/>
          </a:prstGeom>
        </p:spPr>
        <p:txBody>
          <a:bodyPr wrap="none">
            <a:spAutoFit/>
          </a:bodyPr>
          <a:lstStyle/>
          <a:p>
            <a:pPr lvl="0"/>
            <a:r>
              <a:rPr lang="en-US" sz="2400" dirty="0" smtClean="0">
                <a:solidFill>
                  <a:srgbClr val="A4001D"/>
                </a:solidFill>
              </a:rPr>
              <a:t>RF Power=2kW </a:t>
            </a:r>
            <a:r>
              <a:rPr lang="en-US" sz="2400" dirty="0">
                <a:solidFill>
                  <a:srgbClr val="A4001D"/>
                </a:solidFill>
              </a:rPr>
              <a:t>TW</a:t>
            </a:r>
          </a:p>
        </p:txBody>
      </p:sp>
      <p:sp>
        <p:nvSpPr>
          <p:cNvPr id="7" name="TextBox 6"/>
          <p:cNvSpPr txBox="1"/>
          <p:nvPr/>
        </p:nvSpPr>
        <p:spPr>
          <a:xfrm>
            <a:off x="7848600" y="2590800"/>
            <a:ext cx="928459" cy="369332"/>
          </a:xfrm>
          <a:prstGeom prst="rect">
            <a:avLst/>
          </a:prstGeom>
          <a:noFill/>
        </p:spPr>
        <p:txBody>
          <a:bodyPr wrap="none" rtlCol="0">
            <a:spAutoFit/>
          </a:bodyPr>
          <a:lstStyle/>
          <a:p>
            <a:r>
              <a:rPr lang="en-US" i="1" dirty="0" err="1" smtClean="0">
                <a:solidFill>
                  <a:schemeClr val="accent5">
                    <a:lumMod val="75000"/>
                  </a:schemeClr>
                </a:solidFill>
              </a:rPr>
              <a:t>I.Gonin</a:t>
            </a:r>
            <a:endParaRPr lang="en-US" i="1" dirty="0">
              <a:solidFill>
                <a:schemeClr val="accent5">
                  <a:lumMod val="75000"/>
                </a:schemeClr>
              </a:solidFill>
            </a:endParaRPr>
          </a:p>
        </p:txBody>
      </p:sp>
    </p:spTree>
    <p:extLst>
      <p:ext uri="{BB962C8B-B14F-4D97-AF65-F5344CB8AC3E}">
        <p14:creationId xmlns:p14="http://schemas.microsoft.com/office/powerpoint/2010/main" val="809555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2843793609"/>
              </p:ext>
            </p:extLst>
          </p:nvPr>
        </p:nvGraphicFramePr>
        <p:xfrm>
          <a:off x="457200" y="3352800"/>
          <a:ext cx="5806761" cy="1752600"/>
        </p:xfrm>
        <a:graphic>
          <a:graphicData uri="http://schemas.openxmlformats.org/drawingml/2006/table">
            <a:tbl>
              <a:tblPr firstRow="1" bandRow="1">
                <a:tableStyleId>{00A15C55-8517-42AA-B614-E9B94910E393}</a:tableStyleId>
              </a:tblPr>
              <a:tblGrid>
                <a:gridCol w="2765124"/>
                <a:gridCol w="967793"/>
                <a:gridCol w="1076523"/>
                <a:gridCol w="997321"/>
              </a:tblGrid>
              <a:tr h="370840">
                <a:tc>
                  <a:txBody>
                    <a:bodyPr/>
                    <a:lstStyle/>
                    <a:p>
                      <a:pPr algn="ctr"/>
                      <a:r>
                        <a:rPr lang="en-US" baseline="0" dirty="0" smtClean="0">
                          <a:latin typeface="Calibri" panose="020F0502020204030204" pitchFamily="34" charset="0"/>
                        </a:rPr>
                        <a:t>SS Inner Conductor + bellows plating</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T max, K</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Losses, 80K</a:t>
                      </a:r>
                      <a:endParaRPr lang="en-US" dirty="0">
                        <a:latin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rPr>
                        <a:t>Losses, 4K</a:t>
                      </a: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rPr>
                        <a:t>30 microns plating</a:t>
                      </a:r>
                    </a:p>
                  </a:txBody>
                  <a:tcPr/>
                </a:tc>
                <a:tc>
                  <a:txBody>
                    <a:bodyPr/>
                    <a:lstStyle/>
                    <a:p>
                      <a:pPr algn="ctr"/>
                      <a:r>
                        <a:rPr lang="en-US" dirty="0" smtClean="0">
                          <a:latin typeface="Calibri" panose="020F0502020204030204" pitchFamily="34" charset="0"/>
                        </a:rPr>
                        <a:t>~1000</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9.2</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0.8</a:t>
                      </a:r>
                      <a:endParaRPr lang="en-US" dirty="0">
                        <a:latin typeface="Calibri" panose="020F0502020204030204" pitchFamily="34" charset="0"/>
                      </a:endParaRPr>
                    </a:p>
                  </a:txBody>
                  <a:tcPr/>
                </a:tc>
              </a:tr>
              <a:tr h="370840">
                <a:tc>
                  <a:txBody>
                    <a:bodyPr/>
                    <a:lstStyle/>
                    <a:p>
                      <a:pPr algn="ctr"/>
                      <a:r>
                        <a:rPr lang="en-US" dirty="0" smtClean="0">
                          <a:latin typeface="Calibri" panose="020F0502020204030204" pitchFamily="34" charset="0"/>
                        </a:rPr>
                        <a:t>100 microns plating</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507</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9.3</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0.8</a:t>
                      </a:r>
                      <a:endParaRPr lang="en-US" dirty="0">
                        <a:latin typeface="Calibri" panose="020F0502020204030204"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rPr>
                        <a:t>150 microns plating</a:t>
                      </a:r>
                    </a:p>
                  </a:txBody>
                  <a:tcPr/>
                </a:tc>
                <a:tc>
                  <a:txBody>
                    <a:bodyPr/>
                    <a:lstStyle/>
                    <a:p>
                      <a:pPr algn="ctr"/>
                      <a:r>
                        <a:rPr lang="en-US" dirty="0" smtClean="0">
                          <a:latin typeface="Calibri" panose="020F0502020204030204" pitchFamily="34" charset="0"/>
                        </a:rPr>
                        <a:t>427</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9.4</a:t>
                      </a:r>
                      <a:endParaRPr lang="en-US" dirty="0">
                        <a:latin typeface="Calibri" panose="020F0502020204030204" pitchFamily="34" charset="0"/>
                      </a:endParaRPr>
                    </a:p>
                  </a:txBody>
                  <a:tcPr/>
                </a:tc>
                <a:tc>
                  <a:txBody>
                    <a:bodyPr/>
                    <a:lstStyle/>
                    <a:p>
                      <a:pPr algn="ctr"/>
                      <a:r>
                        <a:rPr lang="en-US" dirty="0" smtClean="0">
                          <a:latin typeface="Calibri" panose="020F0502020204030204" pitchFamily="34" charset="0"/>
                        </a:rPr>
                        <a:t>0.8</a:t>
                      </a:r>
                      <a:endParaRPr lang="en-US" dirty="0">
                        <a:latin typeface="Calibri" panose="020F0502020204030204" pitchFamily="34" charset="0"/>
                      </a:endParaRPr>
                    </a:p>
                  </a:txBody>
                  <a:tcPr/>
                </a:tc>
              </a:tr>
            </a:tbl>
          </a:graphicData>
        </a:graphic>
      </p:graphicFrame>
      <p:pic>
        <p:nvPicPr>
          <p:cNvPr id="3" name="Picture 2"/>
          <p:cNvPicPr>
            <a:picLocks noChangeAspect="1"/>
          </p:cNvPicPr>
          <p:nvPr/>
        </p:nvPicPr>
        <p:blipFill>
          <a:blip r:embed="rId2"/>
          <a:stretch>
            <a:fillRect/>
          </a:stretch>
        </p:blipFill>
        <p:spPr>
          <a:xfrm rot="16200000">
            <a:off x="3077280" y="-1160794"/>
            <a:ext cx="1172123" cy="6846513"/>
          </a:xfrm>
          <a:prstGeom prst="rect">
            <a:avLst/>
          </a:prstGeom>
        </p:spPr>
      </p:pic>
      <p:sp>
        <p:nvSpPr>
          <p:cNvPr id="19" name="TextBox 18"/>
          <p:cNvSpPr txBox="1"/>
          <p:nvPr/>
        </p:nvSpPr>
        <p:spPr>
          <a:xfrm>
            <a:off x="4061209" y="1865990"/>
            <a:ext cx="1257229" cy="369332"/>
          </a:xfrm>
          <a:prstGeom prst="rect">
            <a:avLst/>
          </a:prstGeom>
          <a:noFill/>
        </p:spPr>
        <p:txBody>
          <a:bodyPr wrap="square" rtlCol="0">
            <a:spAutoFit/>
          </a:bodyPr>
          <a:lstStyle/>
          <a:p>
            <a:r>
              <a:rPr lang="en-US" dirty="0" smtClean="0"/>
              <a:t>T=150K</a:t>
            </a:r>
            <a:endParaRPr lang="en-US" dirty="0"/>
          </a:p>
        </p:txBody>
      </p:sp>
      <p:sp>
        <p:nvSpPr>
          <p:cNvPr id="21" name="TextBox 20"/>
          <p:cNvSpPr txBox="1"/>
          <p:nvPr/>
        </p:nvSpPr>
        <p:spPr>
          <a:xfrm>
            <a:off x="5589017" y="2075784"/>
            <a:ext cx="897010" cy="369332"/>
          </a:xfrm>
          <a:prstGeom prst="rect">
            <a:avLst/>
          </a:prstGeom>
          <a:noFill/>
        </p:spPr>
        <p:txBody>
          <a:bodyPr wrap="square" rtlCol="0">
            <a:spAutoFit/>
          </a:bodyPr>
          <a:lstStyle/>
          <a:p>
            <a:r>
              <a:rPr lang="en-US" dirty="0" smtClean="0"/>
              <a:t>T=10K</a:t>
            </a:r>
            <a:endParaRPr lang="en-US" dirty="0"/>
          </a:p>
        </p:txBody>
      </p:sp>
      <p:sp>
        <p:nvSpPr>
          <p:cNvPr id="24" name="TextBox 23"/>
          <p:cNvSpPr txBox="1"/>
          <p:nvPr/>
        </p:nvSpPr>
        <p:spPr>
          <a:xfrm>
            <a:off x="105777" y="1999504"/>
            <a:ext cx="1097862" cy="369332"/>
          </a:xfrm>
          <a:prstGeom prst="rect">
            <a:avLst/>
          </a:prstGeom>
          <a:noFill/>
        </p:spPr>
        <p:txBody>
          <a:bodyPr wrap="square" rtlCol="0">
            <a:spAutoFit/>
          </a:bodyPr>
          <a:lstStyle/>
          <a:p>
            <a:r>
              <a:rPr lang="en-US" dirty="0" smtClean="0"/>
              <a:t>T=320K</a:t>
            </a:r>
            <a:endParaRPr lang="en-US" dirty="0"/>
          </a:p>
        </p:txBody>
      </p:sp>
      <p:sp>
        <p:nvSpPr>
          <p:cNvPr id="2" name="Rectangle 1"/>
          <p:cNvSpPr/>
          <p:nvPr/>
        </p:nvSpPr>
        <p:spPr>
          <a:xfrm>
            <a:off x="272198" y="457200"/>
            <a:ext cx="7578022" cy="461665"/>
          </a:xfrm>
          <a:prstGeom prst="rect">
            <a:avLst/>
          </a:prstGeom>
        </p:spPr>
        <p:txBody>
          <a:bodyPr wrap="square">
            <a:spAutoFit/>
          </a:bodyPr>
          <a:lstStyle/>
          <a:p>
            <a:pPr lvl="0"/>
            <a:r>
              <a:rPr lang="en-US" sz="2400" b="1" dirty="0" smtClean="0">
                <a:solidFill>
                  <a:srgbClr val="0000CC"/>
                </a:solidFill>
                <a:effectLst>
                  <a:outerShdw blurRad="38100" dist="38100" dir="2700000" algn="tl">
                    <a:srgbClr val="000000">
                      <a:alpha val="43137"/>
                    </a:srgbClr>
                  </a:outerShdw>
                </a:effectLst>
                <a:latin typeface="Calibri" panose="020F0502020204030204" pitchFamily="34" charset="0"/>
              </a:rPr>
              <a:t>SS </a:t>
            </a:r>
            <a:r>
              <a:rPr lang="en-US" sz="2400" b="1" dirty="0">
                <a:solidFill>
                  <a:srgbClr val="0000CC"/>
                </a:solidFill>
                <a:effectLst>
                  <a:outerShdw blurRad="38100" dist="38100" dir="2700000" algn="tl">
                    <a:srgbClr val="000000">
                      <a:alpha val="43137"/>
                    </a:srgbClr>
                  </a:outerShdw>
                </a:effectLst>
                <a:latin typeface="Calibri" panose="020F0502020204030204" pitchFamily="34" charset="0"/>
              </a:rPr>
              <a:t>inner conductor and </a:t>
            </a:r>
            <a:r>
              <a:rPr lang="en-US" sz="2400" b="1" dirty="0" smtClean="0">
                <a:solidFill>
                  <a:srgbClr val="0000CC"/>
                </a:solidFill>
                <a:effectLst>
                  <a:outerShdw blurRad="38100" dist="38100" dir="2700000" algn="tl">
                    <a:srgbClr val="000000">
                      <a:alpha val="43137"/>
                    </a:srgbClr>
                  </a:outerShdw>
                </a:effectLst>
                <a:latin typeface="Calibri" panose="020F0502020204030204" pitchFamily="34" charset="0"/>
              </a:rPr>
              <a:t>bellows,  all copper plated</a:t>
            </a:r>
            <a:endParaRPr lang="en-US" sz="2400" b="1" dirty="0">
              <a:solidFill>
                <a:srgbClr val="0000CC"/>
              </a:solidFill>
              <a:effectLst>
                <a:outerShdw blurRad="38100" dist="38100" dir="2700000" algn="tl">
                  <a:srgbClr val="000000">
                    <a:alpha val="43137"/>
                  </a:srgbClr>
                </a:outerShdw>
              </a:effectLst>
              <a:latin typeface="Calibri" panose="020F0502020204030204" pitchFamily="34" charset="0"/>
            </a:endParaRPr>
          </a:p>
        </p:txBody>
      </p:sp>
      <p:sp>
        <p:nvSpPr>
          <p:cNvPr id="14" name="Rectangle 13"/>
          <p:cNvSpPr/>
          <p:nvPr/>
        </p:nvSpPr>
        <p:spPr>
          <a:xfrm>
            <a:off x="6696075" y="3429000"/>
            <a:ext cx="2092094" cy="1631216"/>
          </a:xfrm>
          <a:prstGeom prst="rect">
            <a:avLst/>
          </a:prstGeom>
        </p:spPr>
        <p:txBody>
          <a:bodyPr wrap="square">
            <a:spAutoFit/>
          </a:bodyPr>
          <a:lstStyle/>
          <a:p>
            <a:pPr marL="114300" indent="-114300">
              <a:buFont typeface="Arial" panose="020B0604020202020204" pitchFamily="34" charset="0"/>
              <a:buChar char="•"/>
            </a:pPr>
            <a:r>
              <a:rPr lang="en-US" sz="2000" dirty="0" smtClean="0">
                <a:solidFill>
                  <a:srgbClr val="0033CC"/>
                </a:solidFill>
                <a:latin typeface="Calibri" panose="020F0502020204030204" pitchFamily="34" charset="0"/>
              </a:rPr>
              <a:t>Pin=2kW TW,</a:t>
            </a:r>
          </a:p>
          <a:p>
            <a:pPr marL="114300" indent="-114300">
              <a:buFont typeface="Arial" panose="020B0604020202020204" pitchFamily="34" charset="0"/>
              <a:buChar char="•"/>
            </a:pPr>
            <a:r>
              <a:rPr lang="en-US" sz="2000" dirty="0" smtClean="0">
                <a:solidFill>
                  <a:srgbClr val="0033CC"/>
                </a:solidFill>
                <a:latin typeface="Calibri" panose="020F0502020204030204" pitchFamily="34" charset="0"/>
              </a:rPr>
              <a:t>10</a:t>
            </a:r>
            <a:r>
              <a:rPr lang="el-GR" sz="2000" dirty="0">
                <a:solidFill>
                  <a:srgbClr val="0033CC"/>
                </a:solidFill>
                <a:latin typeface="Calibri" panose="020F0502020204030204" pitchFamily="34" charset="0"/>
              </a:rPr>
              <a:t>μ</a:t>
            </a:r>
            <a:r>
              <a:rPr lang="en-US" sz="2000" dirty="0">
                <a:solidFill>
                  <a:srgbClr val="0033CC"/>
                </a:solidFill>
                <a:latin typeface="Calibri" panose="020F0502020204030204" pitchFamily="34" charset="0"/>
              </a:rPr>
              <a:t>m on </a:t>
            </a:r>
            <a:r>
              <a:rPr lang="en-US" sz="2000" dirty="0" smtClean="0">
                <a:solidFill>
                  <a:srgbClr val="0033CC"/>
                </a:solidFill>
                <a:latin typeface="Calibri" panose="020F0502020204030204" pitchFamily="34" charset="0"/>
              </a:rPr>
              <a:t>outer,</a:t>
            </a:r>
          </a:p>
          <a:p>
            <a:pPr marL="114300" indent="-114300">
              <a:buFont typeface="Arial" panose="020B0604020202020204" pitchFamily="34" charset="0"/>
              <a:buChar char="•"/>
            </a:pPr>
            <a:r>
              <a:rPr lang="en-US" sz="2000" dirty="0" smtClean="0">
                <a:solidFill>
                  <a:srgbClr val="0033CC"/>
                </a:solidFill>
                <a:latin typeface="Calibri" panose="020F0502020204030204" pitchFamily="34" charset="0"/>
              </a:rPr>
              <a:t>RRR=50; ASE,</a:t>
            </a:r>
          </a:p>
          <a:p>
            <a:pPr marL="114300" indent="-114300">
              <a:buFont typeface="Arial" panose="020B0604020202020204" pitchFamily="34" charset="0"/>
              <a:buChar char="•"/>
            </a:pPr>
            <a:r>
              <a:rPr lang="en-US" sz="2000" dirty="0" smtClean="0">
                <a:solidFill>
                  <a:srgbClr val="0033CC"/>
                </a:solidFill>
                <a:latin typeface="Calibri" panose="020F0502020204030204" pitchFamily="34" charset="0"/>
              </a:rPr>
              <a:t>10% roughness</a:t>
            </a:r>
          </a:p>
          <a:p>
            <a:pPr marL="114300" indent="-114300">
              <a:buFont typeface="Arial" panose="020B0604020202020204" pitchFamily="34" charset="0"/>
              <a:buChar char="•"/>
            </a:pPr>
            <a:r>
              <a:rPr lang="el-GR" sz="2000" dirty="0" smtClean="0">
                <a:solidFill>
                  <a:srgbClr val="0033CC"/>
                </a:solidFill>
                <a:latin typeface="Calibri" panose="020F0502020204030204" pitchFamily="34" charset="0"/>
              </a:rPr>
              <a:t>ε</a:t>
            </a:r>
            <a:r>
              <a:rPr lang="en-US" sz="2000" dirty="0">
                <a:solidFill>
                  <a:srgbClr val="0033CC"/>
                </a:solidFill>
                <a:latin typeface="Calibri" panose="020F0502020204030204" pitchFamily="34" charset="0"/>
              </a:rPr>
              <a:t>=9.8, tan=3e-4, </a:t>
            </a:r>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39</a:t>
            </a:fld>
            <a:endParaRPr lang="en-US" dirty="0"/>
          </a:p>
        </p:txBody>
      </p:sp>
    </p:spTree>
    <p:extLst>
      <p:ext uri="{BB962C8B-B14F-4D97-AF65-F5344CB8AC3E}">
        <p14:creationId xmlns:p14="http://schemas.microsoft.com/office/powerpoint/2010/main" val="2225618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p:txBody>
          <a:bodyPr/>
          <a:lstStyle/>
          <a:p>
            <a:r>
              <a:rPr lang="en-US" sz="2800" dirty="0" smtClean="0"/>
              <a:t>FLASH - ACC39 </a:t>
            </a:r>
            <a:r>
              <a:rPr lang="en-US" sz="2800" dirty="0"/>
              <a:t>p</a:t>
            </a:r>
            <a:r>
              <a:rPr lang="en-US" sz="2800" dirty="0" smtClean="0"/>
              <a:t>erformance</a:t>
            </a:r>
          </a:p>
        </p:txBody>
      </p:sp>
      <p:sp>
        <p:nvSpPr>
          <p:cNvPr id="40965" name="Slide Number Placeholder 4"/>
          <p:cNvSpPr txBox="1">
            <a:spLocks noGrp="1"/>
          </p:cNvSpPr>
          <p:nvPr/>
        </p:nvSpPr>
        <p:spPr bwMode="auto">
          <a:xfrm>
            <a:off x="381000" y="6305550"/>
            <a:ext cx="1905000" cy="457200"/>
          </a:xfrm>
          <a:prstGeom prst="rect">
            <a:avLst/>
          </a:prstGeom>
          <a:noFill/>
          <a:ln w="9525">
            <a:noFill/>
            <a:miter lim="800000"/>
            <a:headEnd/>
            <a:tailEnd/>
          </a:ln>
        </p:spPr>
        <p:txBody>
          <a:bodyPr anchor="b">
            <a:prstTxWarp prst="textNoShape">
              <a:avLst/>
            </a:prstTxWarp>
          </a:bodyPr>
          <a:lstStyle/>
          <a:p>
            <a:fld id="{2D9B4C0B-EE0B-4C06-A1A8-4AC3D843F474}" type="slidenum">
              <a:rPr lang="en-US" sz="1200">
                <a:solidFill>
                  <a:srgbClr val="FFFFFF"/>
                </a:solidFill>
              </a:rPr>
              <a:pPr/>
              <a:t>4</a:t>
            </a:fld>
            <a:endParaRPr lang="en-US" sz="1200">
              <a:solidFill>
                <a:srgbClr val="FFFFFF"/>
              </a:solidFill>
            </a:endParaRPr>
          </a:p>
        </p:txBody>
      </p:sp>
      <p:pic>
        <p:nvPicPr>
          <p:cNvPr id="12" name="Picture 11" descr="IMG00142-20100414-17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121" y="3289309"/>
            <a:ext cx="4021655" cy="3016241"/>
          </a:xfrm>
          <a:prstGeom prst="rect">
            <a:avLst/>
          </a:prstGeom>
        </p:spPr>
      </p:pic>
      <p:sp>
        <p:nvSpPr>
          <p:cNvPr id="15" name="Content Placeholder 2"/>
          <p:cNvSpPr>
            <a:spLocks noGrp="1"/>
          </p:cNvSpPr>
          <p:nvPr>
            <p:ph idx="4294967295"/>
          </p:nvPr>
        </p:nvSpPr>
        <p:spPr>
          <a:xfrm>
            <a:off x="228600" y="1219200"/>
            <a:ext cx="5834416" cy="1984241"/>
          </a:xfrm>
        </p:spPr>
        <p:txBody>
          <a:bodyPr>
            <a:normAutofit fontScale="92500" lnSpcReduction="10000"/>
          </a:bodyPr>
          <a:lstStyle/>
          <a:p>
            <a:pPr marL="233363" indent="-233363">
              <a:lnSpc>
                <a:spcPct val="100000"/>
              </a:lnSpc>
              <a:buFont typeface="Arial" panose="020B0604020202020204" pitchFamily="34" charset="0"/>
              <a:buChar char="•"/>
            </a:pPr>
            <a:r>
              <a:rPr lang="en-US" dirty="0" smtClean="0"/>
              <a:t>ACC39 routinely operates at 18.9 to 19.7 MV/m</a:t>
            </a:r>
          </a:p>
          <a:p>
            <a:pPr marL="342900" lvl="1" indent="-163513">
              <a:lnSpc>
                <a:spcPct val="100000"/>
              </a:lnSpc>
              <a:spcBef>
                <a:spcPts val="0"/>
              </a:spcBef>
              <a:spcAft>
                <a:spcPts val="200"/>
              </a:spcAft>
              <a:buClr>
                <a:srgbClr val="0000CC"/>
              </a:buClr>
              <a:buFont typeface="Courier New" panose="02070309020205020404" pitchFamily="49" charset="0"/>
              <a:buChar char="o"/>
            </a:pPr>
            <a:r>
              <a:rPr lang="en-US" i="1" dirty="0" smtClean="0">
                <a:solidFill>
                  <a:srgbClr val="0000CC"/>
                </a:solidFill>
              </a:rPr>
              <a:t>Capable of operation at 22 MV/m</a:t>
            </a:r>
          </a:p>
          <a:p>
            <a:pPr marL="503237" lvl="2" indent="0">
              <a:lnSpc>
                <a:spcPct val="100000"/>
              </a:lnSpc>
              <a:spcAft>
                <a:spcPts val="200"/>
              </a:spcAft>
              <a:buClr>
                <a:srgbClr val="0000CC"/>
              </a:buClr>
              <a:buNone/>
            </a:pPr>
            <a:r>
              <a:rPr lang="en-US" i="1" dirty="0" smtClean="0">
                <a:solidFill>
                  <a:srgbClr val="0000CC"/>
                </a:solidFill>
              </a:rPr>
              <a:t>- Limitation set  by thermal interlocks – concern about compromising HOM’s on cavities 3 &amp; 5  (trimmed 2-post style)</a:t>
            </a:r>
          </a:p>
          <a:p>
            <a:pPr marL="173038" indent="-173038">
              <a:lnSpc>
                <a:spcPct val="100000"/>
              </a:lnSpc>
              <a:spcAft>
                <a:spcPts val="500"/>
              </a:spcAft>
              <a:buFont typeface="Arial" panose="020B0604020202020204" pitchFamily="34" charset="0"/>
              <a:buChar char="•"/>
              <a:tabLst>
                <a:tab pos="284163" algn="l"/>
              </a:tabLst>
            </a:pPr>
            <a:r>
              <a:rPr lang="en-US" sz="2200" dirty="0" smtClean="0"/>
              <a:t>Amplitude stability ≤ 2x10</a:t>
            </a:r>
            <a:r>
              <a:rPr lang="en-US" sz="2200" baseline="30000" dirty="0" smtClean="0"/>
              <a:t>-5</a:t>
            </a:r>
            <a:r>
              <a:rPr lang="en-US" sz="2200" dirty="0" smtClean="0"/>
              <a:t> pulse-to-pulse</a:t>
            </a:r>
          </a:p>
          <a:p>
            <a:pPr marL="173038" indent="-173038">
              <a:lnSpc>
                <a:spcPct val="100000"/>
              </a:lnSpc>
              <a:spcAft>
                <a:spcPts val="500"/>
              </a:spcAft>
              <a:buFont typeface="Arial" panose="020B0604020202020204" pitchFamily="34" charset="0"/>
              <a:buChar char="•"/>
              <a:tabLst>
                <a:tab pos="284163" algn="l"/>
              </a:tabLst>
            </a:pPr>
            <a:r>
              <a:rPr lang="en-US" sz="2200" dirty="0" smtClean="0"/>
              <a:t>Phase </a:t>
            </a:r>
            <a:r>
              <a:rPr lang="en-US" sz="2200" dirty="0"/>
              <a:t>stability </a:t>
            </a:r>
            <a:r>
              <a:rPr lang="en-US" sz="2200" dirty="0" smtClean="0"/>
              <a:t>≤ 0.003° pulse-to-pulse</a:t>
            </a:r>
          </a:p>
        </p:txBody>
      </p:sp>
      <p:pic>
        <p:nvPicPr>
          <p:cNvPr id="10" name="Picture 9" descr="ACC39 operation param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4197913"/>
            <a:ext cx="4343400" cy="2142143"/>
          </a:xfrm>
          <a:prstGeom prst="rect">
            <a:avLst/>
          </a:prstGeom>
        </p:spPr>
      </p:pic>
      <p:sp>
        <p:nvSpPr>
          <p:cNvPr id="16" name="Rectangle 15"/>
          <p:cNvSpPr/>
          <p:nvPr/>
        </p:nvSpPr>
        <p:spPr bwMode="auto">
          <a:xfrm>
            <a:off x="5389268" y="5339337"/>
            <a:ext cx="492973" cy="85228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 name="Slide Number Placeholder 2"/>
          <p:cNvSpPr>
            <a:spLocks noGrp="1"/>
          </p:cNvSpPr>
          <p:nvPr>
            <p:ph type="sldNum" sz="quarter" idx="11"/>
          </p:nvPr>
        </p:nvSpPr>
        <p:spPr/>
        <p:txBody>
          <a:bodyPr/>
          <a:lstStyle/>
          <a:p>
            <a:pPr>
              <a:defRPr/>
            </a:pPr>
            <a:fld id="{E6BD8F7C-2CFD-4E90-8201-DA1C7E9365FD}" type="slidenum">
              <a:rPr lang="en-US" smtClean="0"/>
              <a:pPr>
                <a:defRPr/>
              </a:pPr>
              <a:t>4</a:t>
            </a:fld>
            <a:endParaRPr lang="en-US"/>
          </a:p>
        </p:txBody>
      </p:sp>
      <p:pic>
        <p:nvPicPr>
          <p:cNvPr id="11" name="Picture 10" descr="linea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9800" y="1284513"/>
            <a:ext cx="3031195" cy="2902514"/>
          </a:xfrm>
          <a:prstGeom prst="rect">
            <a:avLst/>
          </a:prstGeom>
        </p:spPr>
      </p:pic>
      <p:sp>
        <p:nvSpPr>
          <p:cNvPr id="13" name="Footer Placeholder 3"/>
          <p:cNvSpPr>
            <a:spLocks noGrp="1"/>
          </p:cNvSpPr>
          <p:nvPr>
            <p:ph type="ftr" sz="quarter" idx="13"/>
          </p:nvPr>
        </p:nvSpPr>
        <p:spPr>
          <a:xfrm>
            <a:off x="445472" y="6400800"/>
            <a:ext cx="4126528" cy="314326"/>
          </a:xfrm>
        </p:spPr>
        <p:txBody>
          <a:bodyPr/>
          <a:lstStyle/>
          <a:p>
            <a:r>
              <a:rPr lang="en-US" smtClean="0"/>
              <a:t>N.Solyak </a:t>
            </a:r>
            <a:endParaRPr lang="en-US" dirty="0"/>
          </a:p>
        </p:txBody>
      </p:sp>
    </p:spTree>
    <p:extLst>
      <p:ext uri="{BB962C8B-B14F-4D97-AF65-F5344CB8AC3E}">
        <p14:creationId xmlns:p14="http://schemas.microsoft.com/office/powerpoint/2010/main" val="37287109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52400"/>
            <a:ext cx="8000999" cy="830997"/>
          </a:xfrm>
          <a:prstGeom prst="rect">
            <a:avLst/>
          </a:prstGeom>
          <a:noFill/>
        </p:spPr>
        <p:txBody>
          <a:bodyPr wrap="square" rtlCol="0">
            <a:spAutoFit/>
          </a:bodyPr>
          <a:lstStyle/>
          <a:p>
            <a:pPr algn="ctr"/>
            <a:r>
              <a:rPr lang="en-US" sz="2400" b="1" dirty="0" smtClean="0">
                <a:solidFill>
                  <a:schemeClr val="accent5">
                    <a:lumMod val="75000"/>
                  </a:schemeClr>
                </a:solidFill>
                <a:effectLst>
                  <a:outerShdw blurRad="38100" dist="38100" dir="2700000" algn="tl">
                    <a:srgbClr val="000000">
                      <a:alpha val="43137"/>
                    </a:srgbClr>
                  </a:outerShdw>
                </a:effectLst>
              </a:rPr>
              <a:t>Alternatives: </a:t>
            </a:r>
            <a:r>
              <a:rPr lang="en-US" sz="2400" b="1" dirty="0" smtClean="0">
                <a:solidFill>
                  <a:srgbClr val="C00000"/>
                </a:solidFill>
              </a:rPr>
              <a:t>Copper inner conductor; SS bellows (30,50,100 um Cu plated)</a:t>
            </a:r>
            <a:endParaRPr lang="en-US" sz="2400" b="1" dirty="0">
              <a:solidFill>
                <a:srgbClr val="C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892845107"/>
              </p:ext>
            </p:extLst>
          </p:nvPr>
        </p:nvGraphicFramePr>
        <p:xfrm>
          <a:off x="533401" y="5219995"/>
          <a:ext cx="3962399" cy="1351570"/>
        </p:xfrm>
        <a:graphic>
          <a:graphicData uri="http://schemas.openxmlformats.org/drawingml/2006/table">
            <a:tbl>
              <a:tblPr firstRow="1" bandRow="1">
                <a:tableStyleId>{7DF18680-E054-41AD-8BC1-D1AEF772440D}</a:tableStyleId>
              </a:tblPr>
              <a:tblGrid>
                <a:gridCol w="1752600"/>
                <a:gridCol w="742245"/>
                <a:gridCol w="705555"/>
                <a:gridCol w="761999"/>
              </a:tblGrid>
              <a:tr h="348283">
                <a:tc>
                  <a:txBody>
                    <a:bodyPr/>
                    <a:lstStyle/>
                    <a:p>
                      <a:pPr algn="ctr">
                        <a:lnSpc>
                          <a:spcPts val="1500"/>
                        </a:lnSpc>
                      </a:pPr>
                      <a:r>
                        <a:rPr lang="en-US" sz="1600" b="1" baseline="0" dirty="0" smtClean="0">
                          <a:latin typeface="Calibri" panose="020F0502020204030204" pitchFamily="34" charset="0"/>
                        </a:rPr>
                        <a:t>Cu inner conductor + bellows plating</a:t>
                      </a:r>
                      <a:endParaRPr lang="en-US" sz="1600" b="1" dirty="0">
                        <a:latin typeface="Calibri" panose="020F0502020204030204" pitchFamily="34" charset="0"/>
                      </a:endParaRPr>
                    </a:p>
                  </a:txBody>
                  <a:tcPr marL="9144" marR="9144" marT="18288" marB="18288"/>
                </a:tc>
                <a:tc>
                  <a:txBody>
                    <a:bodyPr/>
                    <a:lstStyle/>
                    <a:p>
                      <a:pPr algn="ctr">
                        <a:lnSpc>
                          <a:spcPts val="1500"/>
                        </a:lnSpc>
                      </a:pPr>
                      <a:r>
                        <a:rPr lang="en-US" sz="1600" b="1" dirty="0" smtClean="0">
                          <a:latin typeface="Calibri" panose="020F0502020204030204" pitchFamily="34" charset="0"/>
                        </a:rPr>
                        <a:t>T max, K</a:t>
                      </a:r>
                      <a:endParaRPr lang="en-US" sz="1600" b="1" dirty="0">
                        <a:latin typeface="Calibri" panose="020F0502020204030204" pitchFamily="34" charset="0"/>
                      </a:endParaRPr>
                    </a:p>
                  </a:txBody>
                  <a:tcPr marL="9144" marR="9144" marT="18288" marB="18288"/>
                </a:tc>
                <a:tc>
                  <a:txBody>
                    <a:bodyPr/>
                    <a:lstStyle/>
                    <a:p>
                      <a:pPr algn="ctr">
                        <a:lnSpc>
                          <a:spcPts val="1500"/>
                        </a:lnSpc>
                      </a:pPr>
                      <a:r>
                        <a:rPr lang="en-US" sz="1600" b="1" dirty="0" smtClean="0">
                          <a:latin typeface="Calibri" panose="020F0502020204030204" pitchFamily="34" charset="0"/>
                        </a:rPr>
                        <a:t>Losses 50K</a:t>
                      </a:r>
                      <a:endParaRPr lang="en-US" sz="1600" b="1" dirty="0">
                        <a:latin typeface="Calibri" panose="020F0502020204030204" pitchFamily="34" charset="0"/>
                      </a:endParaRPr>
                    </a:p>
                  </a:txBody>
                  <a:tcPr marL="9144" marR="9144" marT="18288" marB="18288"/>
                </a:tc>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en-US" sz="1600" b="1" dirty="0" smtClean="0">
                          <a:latin typeface="Calibri" panose="020F0502020204030204" pitchFamily="34" charset="0"/>
                        </a:rPr>
                        <a:t>Losses 5K</a:t>
                      </a:r>
                    </a:p>
                  </a:txBody>
                  <a:tcPr marL="9144" marR="9144" marT="18288" marB="18288"/>
                </a:tc>
              </a:tr>
              <a:tr h="236002">
                <a:tc>
                  <a:txBody>
                    <a:bodyPr/>
                    <a:lstStyle/>
                    <a:p>
                      <a:pPr algn="ctr">
                        <a:lnSpc>
                          <a:spcPts val="1400"/>
                        </a:lnSpc>
                      </a:pPr>
                      <a:r>
                        <a:rPr lang="en-US" sz="1600" b="1" dirty="0" smtClean="0">
                          <a:solidFill>
                            <a:schemeClr val="bg2"/>
                          </a:solidFill>
                          <a:latin typeface="Calibri" panose="020F0502020204030204" pitchFamily="34" charset="0"/>
                        </a:rPr>
                        <a:t>30 µm</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591</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7.75</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0.8</a:t>
                      </a:r>
                      <a:endParaRPr lang="en-US" sz="1600" b="1" dirty="0">
                        <a:solidFill>
                          <a:schemeClr val="bg2"/>
                        </a:solidFill>
                        <a:latin typeface="Calibri" panose="020F0502020204030204" pitchFamily="34" charset="0"/>
                      </a:endParaRPr>
                    </a:p>
                  </a:txBody>
                  <a:tcPr marL="9144" marR="9144" marT="27432" marB="27432"/>
                </a:tc>
              </a:tr>
              <a:tr h="198840">
                <a:tc>
                  <a:txBody>
                    <a:bodyPr/>
                    <a:lstStyle/>
                    <a:p>
                      <a:pPr algn="ctr">
                        <a:lnSpc>
                          <a:spcPts val="1400"/>
                        </a:lnSpc>
                      </a:pPr>
                      <a:r>
                        <a:rPr lang="en-US" sz="1600" b="1" dirty="0" smtClean="0">
                          <a:solidFill>
                            <a:schemeClr val="bg2"/>
                          </a:solidFill>
                          <a:latin typeface="Calibri" panose="020F0502020204030204" pitchFamily="34" charset="0"/>
                        </a:rPr>
                        <a:t>50 µm</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461</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7.65</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0.8</a:t>
                      </a:r>
                      <a:endParaRPr lang="en-US" sz="1600" b="1" dirty="0">
                        <a:solidFill>
                          <a:schemeClr val="bg2"/>
                        </a:solidFill>
                        <a:latin typeface="Calibri" panose="020F0502020204030204" pitchFamily="34" charset="0"/>
                      </a:endParaRPr>
                    </a:p>
                  </a:txBody>
                  <a:tcPr marL="9144" marR="9144" marT="27432" marB="27432"/>
                </a:tc>
              </a:tr>
              <a:tr h="198840">
                <a:tc>
                  <a:txBody>
                    <a:bodyPr/>
                    <a:lstStyle/>
                    <a:p>
                      <a:pPr algn="ctr">
                        <a:lnSpc>
                          <a:spcPts val="1400"/>
                        </a:lnSpc>
                      </a:pPr>
                      <a:r>
                        <a:rPr lang="en-US" sz="1600" b="1" dirty="0" smtClean="0">
                          <a:solidFill>
                            <a:schemeClr val="bg2"/>
                          </a:solidFill>
                          <a:latin typeface="Calibri" panose="020F0502020204030204" pitchFamily="34" charset="0"/>
                        </a:rPr>
                        <a:t>60 µm</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403</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7.7</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0.8</a:t>
                      </a:r>
                      <a:endParaRPr lang="en-US" sz="1600" b="1" dirty="0">
                        <a:solidFill>
                          <a:schemeClr val="bg2"/>
                        </a:solidFill>
                        <a:latin typeface="Calibri" panose="020F0502020204030204" pitchFamily="34" charset="0"/>
                      </a:endParaRPr>
                    </a:p>
                  </a:txBody>
                  <a:tcPr marL="9144" marR="9144" marT="27432" marB="27432"/>
                </a:tc>
              </a:tr>
              <a:tr h="198840">
                <a:tc>
                  <a:txBody>
                    <a:bodyPr/>
                    <a:lstStyle/>
                    <a:p>
                      <a:pPr algn="ctr">
                        <a:lnSpc>
                          <a:spcPts val="1400"/>
                        </a:lnSpc>
                      </a:pPr>
                      <a:r>
                        <a:rPr lang="en-US" sz="1600" b="1" dirty="0" smtClean="0">
                          <a:solidFill>
                            <a:schemeClr val="bg2"/>
                          </a:solidFill>
                          <a:latin typeface="Calibri" panose="020F0502020204030204" pitchFamily="34" charset="0"/>
                        </a:rPr>
                        <a:t>100 µm</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346</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8.0</a:t>
                      </a:r>
                      <a:endParaRPr lang="en-US" sz="1600" b="1" dirty="0">
                        <a:solidFill>
                          <a:schemeClr val="bg2"/>
                        </a:solidFill>
                        <a:latin typeface="Calibri" panose="020F0502020204030204" pitchFamily="34" charset="0"/>
                      </a:endParaRPr>
                    </a:p>
                  </a:txBody>
                  <a:tcPr marL="9144" marR="9144" marT="27432" marB="27432"/>
                </a:tc>
                <a:tc>
                  <a:txBody>
                    <a:bodyPr/>
                    <a:lstStyle/>
                    <a:p>
                      <a:pPr algn="ctr">
                        <a:lnSpc>
                          <a:spcPts val="1400"/>
                        </a:lnSpc>
                      </a:pPr>
                      <a:r>
                        <a:rPr lang="en-US" sz="1600" b="1" dirty="0" smtClean="0">
                          <a:solidFill>
                            <a:schemeClr val="bg2"/>
                          </a:solidFill>
                          <a:latin typeface="Calibri" panose="020F0502020204030204" pitchFamily="34" charset="0"/>
                        </a:rPr>
                        <a:t>0.8</a:t>
                      </a:r>
                      <a:endParaRPr lang="en-US" sz="1600" b="1" dirty="0">
                        <a:solidFill>
                          <a:schemeClr val="bg2"/>
                        </a:solidFill>
                        <a:latin typeface="Calibri" panose="020F0502020204030204" pitchFamily="34" charset="0"/>
                      </a:endParaRPr>
                    </a:p>
                  </a:txBody>
                  <a:tcPr marL="9144" marR="9144" marT="27432" marB="27432"/>
                </a:tc>
              </a:tr>
            </a:tbl>
          </a:graphicData>
        </a:graphic>
      </p:graphicFrame>
      <p:sp>
        <p:nvSpPr>
          <p:cNvPr id="3" name="Rectangle 2"/>
          <p:cNvSpPr/>
          <p:nvPr/>
        </p:nvSpPr>
        <p:spPr>
          <a:xfrm>
            <a:off x="6629400" y="1752600"/>
            <a:ext cx="2092094" cy="1631216"/>
          </a:xfrm>
          <a:prstGeom prst="rect">
            <a:avLst/>
          </a:prstGeom>
        </p:spPr>
        <p:txBody>
          <a:bodyPr wrap="square">
            <a:spAutoFit/>
          </a:bodyPr>
          <a:lstStyle/>
          <a:p>
            <a:pPr marL="114300" indent="-114300">
              <a:buFont typeface="Arial" panose="020B0604020202020204" pitchFamily="34" charset="0"/>
              <a:buChar char="•"/>
            </a:pPr>
            <a:r>
              <a:rPr lang="en-US" sz="2000" dirty="0" smtClean="0">
                <a:solidFill>
                  <a:srgbClr val="0033CC"/>
                </a:solidFill>
                <a:latin typeface="Calibri" panose="020F0502020204030204" pitchFamily="34" charset="0"/>
              </a:rPr>
              <a:t>Pin=2kW TW,</a:t>
            </a:r>
          </a:p>
          <a:p>
            <a:pPr marL="114300" indent="-114300">
              <a:buFont typeface="Arial" panose="020B0604020202020204" pitchFamily="34" charset="0"/>
              <a:buChar char="•"/>
            </a:pPr>
            <a:r>
              <a:rPr lang="en-US" sz="2000" dirty="0" smtClean="0">
                <a:solidFill>
                  <a:srgbClr val="0033CC"/>
                </a:solidFill>
                <a:latin typeface="Calibri" panose="020F0502020204030204" pitchFamily="34" charset="0"/>
              </a:rPr>
              <a:t>10</a:t>
            </a:r>
            <a:r>
              <a:rPr lang="el-GR" sz="2000" dirty="0">
                <a:solidFill>
                  <a:srgbClr val="0033CC"/>
                </a:solidFill>
                <a:latin typeface="Calibri" panose="020F0502020204030204" pitchFamily="34" charset="0"/>
              </a:rPr>
              <a:t>μ</a:t>
            </a:r>
            <a:r>
              <a:rPr lang="en-US" sz="2000" dirty="0">
                <a:solidFill>
                  <a:srgbClr val="0033CC"/>
                </a:solidFill>
                <a:latin typeface="Calibri" panose="020F0502020204030204" pitchFamily="34" charset="0"/>
              </a:rPr>
              <a:t>m on </a:t>
            </a:r>
            <a:r>
              <a:rPr lang="en-US" sz="2000" dirty="0" smtClean="0">
                <a:solidFill>
                  <a:srgbClr val="0033CC"/>
                </a:solidFill>
                <a:latin typeface="Calibri" panose="020F0502020204030204" pitchFamily="34" charset="0"/>
              </a:rPr>
              <a:t>outer,</a:t>
            </a:r>
          </a:p>
          <a:p>
            <a:pPr marL="114300" indent="-114300">
              <a:buFont typeface="Arial" panose="020B0604020202020204" pitchFamily="34" charset="0"/>
              <a:buChar char="•"/>
            </a:pPr>
            <a:r>
              <a:rPr lang="en-US" sz="2000" dirty="0" smtClean="0">
                <a:solidFill>
                  <a:srgbClr val="0033CC"/>
                </a:solidFill>
                <a:latin typeface="Calibri" panose="020F0502020204030204" pitchFamily="34" charset="0"/>
              </a:rPr>
              <a:t>RRR=50; ASE,</a:t>
            </a:r>
          </a:p>
          <a:p>
            <a:pPr marL="114300" indent="-114300">
              <a:buFont typeface="Arial" panose="020B0604020202020204" pitchFamily="34" charset="0"/>
              <a:buChar char="•"/>
            </a:pPr>
            <a:r>
              <a:rPr lang="en-US" sz="2000" dirty="0" smtClean="0">
                <a:solidFill>
                  <a:srgbClr val="0033CC"/>
                </a:solidFill>
                <a:latin typeface="Calibri" panose="020F0502020204030204" pitchFamily="34" charset="0"/>
              </a:rPr>
              <a:t>10% roughness</a:t>
            </a:r>
          </a:p>
          <a:p>
            <a:pPr marL="114300" indent="-114300">
              <a:buFont typeface="Arial" panose="020B0604020202020204" pitchFamily="34" charset="0"/>
              <a:buChar char="•"/>
            </a:pPr>
            <a:r>
              <a:rPr lang="el-GR" sz="2000" dirty="0" smtClean="0">
                <a:solidFill>
                  <a:srgbClr val="0033CC"/>
                </a:solidFill>
                <a:latin typeface="Calibri" panose="020F0502020204030204" pitchFamily="34" charset="0"/>
              </a:rPr>
              <a:t>ε</a:t>
            </a:r>
            <a:r>
              <a:rPr lang="en-US" sz="2000" dirty="0">
                <a:solidFill>
                  <a:srgbClr val="0033CC"/>
                </a:solidFill>
                <a:latin typeface="Calibri" panose="020F0502020204030204" pitchFamily="34" charset="0"/>
              </a:rPr>
              <a:t>=9.8, tan=3e-4, </a:t>
            </a:r>
          </a:p>
        </p:txBody>
      </p:sp>
      <p:graphicFrame>
        <p:nvGraphicFramePr>
          <p:cNvPr id="8" name="Table 7"/>
          <p:cNvGraphicFramePr>
            <a:graphicFrameLocks noGrp="1"/>
          </p:cNvGraphicFramePr>
          <p:nvPr>
            <p:extLst>
              <p:ext uri="{D42A27DB-BD31-4B8C-83A1-F6EECF244321}">
                <p14:modId xmlns:p14="http://schemas.microsoft.com/office/powerpoint/2010/main" val="658940229"/>
              </p:ext>
            </p:extLst>
          </p:nvPr>
        </p:nvGraphicFramePr>
        <p:xfrm>
          <a:off x="4878512" y="5257800"/>
          <a:ext cx="4128235" cy="1356360"/>
        </p:xfrm>
        <a:graphic>
          <a:graphicData uri="http://schemas.openxmlformats.org/drawingml/2006/table">
            <a:tbl>
              <a:tblPr firstRow="1" bandRow="1">
                <a:tableStyleId>{7DF18680-E054-41AD-8BC1-D1AEF772440D}</a:tableStyleId>
              </a:tblPr>
              <a:tblGrid>
                <a:gridCol w="1799324"/>
                <a:gridCol w="747013"/>
                <a:gridCol w="821714"/>
                <a:gridCol w="760184"/>
              </a:tblGrid>
              <a:tr h="417785">
                <a:tc>
                  <a:txBody>
                    <a:bodyPr/>
                    <a:lstStyle/>
                    <a:p>
                      <a:pPr algn="ctr">
                        <a:lnSpc>
                          <a:spcPts val="1500"/>
                        </a:lnSpc>
                      </a:pPr>
                      <a:r>
                        <a:rPr lang="en-US" sz="1600" b="1" baseline="0" dirty="0" smtClean="0">
                          <a:solidFill>
                            <a:schemeClr val="bg1"/>
                          </a:solidFill>
                          <a:latin typeface="Calibri" panose="020F0502020204030204" pitchFamily="34" charset="0"/>
                        </a:rPr>
                        <a:t>Cu inner conductor + bellows plating</a:t>
                      </a:r>
                      <a:endParaRPr lang="en-US" sz="1600" b="1" dirty="0">
                        <a:solidFill>
                          <a:schemeClr val="bg1"/>
                        </a:solidFill>
                        <a:latin typeface="Calibri" panose="020F0502020204030204" pitchFamily="34" charset="0"/>
                      </a:endParaRPr>
                    </a:p>
                  </a:txBody>
                  <a:tcPr/>
                </a:tc>
                <a:tc>
                  <a:txBody>
                    <a:bodyPr/>
                    <a:lstStyle/>
                    <a:p>
                      <a:pPr algn="ctr">
                        <a:lnSpc>
                          <a:spcPts val="1500"/>
                        </a:lnSpc>
                      </a:pPr>
                      <a:r>
                        <a:rPr lang="en-US" sz="1600" b="1" dirty="0" smtClean="0">
                          <a:solidFill>
                            <a:schemeClr val="bg1"/>
                          </a:solidFill>
                          <a:latin typeface="Calibri" panose="020F0502020204030204" pitchFamily="34" charset="0"/>
                        </a:rPr>
                        <a:t>T max, K</a:t>
                      </a:r>
                      <a:endParaRPr lang="en-US" sz="1600" b="1" dirty="0">
                        <a:solidFill>
                          <a:schemeClr val="bg1"/>
                        </a:solidFill>
                        <a:latin typeface="Calibri" panose="020F0502020204030204" pitchFamily="34" charset="0"/>
                      </a:endParaRPr>
                    </a:p>
                  </a:txBody>
                  <a:tcPr/>
                </a:tc>
                <a:tc>
                  <a:txBody>
                    <a:bodyPr/>
                    <a:lstStyle/>
                    <a:p>
                      <a:pPr algn="ctr">
                        <a:lnSpc>
                          <a:spcPts val="1500"/>
                        </a:lnSpc>
                      </a:pPr>
                      <a:r>
                        <a:rPr lang="en-US" sz="1600" b="1" dirty="0" smtClean="0">
                          <a:solidFill>
                            <a:schemeClr val="bg1"/>
                          </a:solidFill>
                          <a:latin typeface="Calibri" panose="020F0502020204030204" pitchFamily="34" charset="0"/>
                        </a:rPr>
                        <a:t>Losses</a:t>
                      </a:r>
                      <a:r>
                        <a:rPr lang="en-US" sz="1600" b="1" baseline="0" dirty="0" smtClean="0">
                          <a:solidFill>
                            <a:schemeClr val="bg1"/>
                          </a:solidFill>
                          <a:latin typeface="Calibri" panose="020F0502020204030204" pitchFamily="34" charset="0"/>
                        </a:rPr>
                        <a:t> </a:t>
                      </a:r>
                      <a:r>
                        <a:rPr lang="en-US" sz="1600" b="1" dirty="0" smtClean="0">
                          <a:solidFill>
                            <a:schemeClr val="bg1"/>
                          </a:solidFill>
                          <a:latin typeface="Calibri" panose="020F0502020204030204" pitchFamily="34" charset="0"/>
                        </a:rPr>
                        <a:t>50K</a:t>
                      </a:r>
                      <a:endParaRPr lang="en-US" sz="1600" b="1" dirty="0">
                        <a:solidFill>
                          <a:schemeClr val="bg1"/>
                        </a:solidFill>
                        <a:latin typeface="Calibri" panose="020F0502020204030204" pitchFamily="34" charset="0"/>
                      </a:endParaRPr>
                    </a:p>
                  </a:txBody>
                  <a:tcPr/>
                </a:tc>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en-US" sz="1600" b="1" dirty="0" smtClean="0">
                          <a:solidFill>
                            <a:schemeClr val="bg1"/>
                          </a:solidFill>
                          <a:latin typeface="Calibri" panose="020F0502020204030204" pitchFamily="34" charset="0"/>
                        </a:rPr>
                        <a:t>Losses</a:t>
                      </a:r>
                      <a:r>
                        <a:rPr lang="en-US" sz="1600" b="1" baseline="0" dirty="0" smtClean="0">
                          <a:solidFill>
                            <a:schemeClr val="bg1"/>
                          </a:solidFill>
                          <a:latin typeface="Calibri" panose="020F0502020204030204" pitchFamily="34" charset="0"/>
                        </a:rPr>
                        <a:t> </a:t>
                      </a:r>
                      <a:r>
                        <a:rPr lang="en-US" sz="1600" b="1" dirty="0" smtClean="0">
                          <a:solidFill>
                            <a:schemeClr val="bg1"/>
                          </a:solidFill>
                          <a:latin typeface="Calibri" panose="020F0502020204030204" pitchFamily="34" charset="0"/>
                        </a:rPr>
                        <a:t> 5K</a:t>
                      </a:r>
                    </a:p>
                  </a:txBody>
                  <a:tcPr/>
                </a:tc>
              </a:tr>
              <a:tr h="263865">
                <a:tc>
                  <a:txBody>
                    <a:bodyPr/>
                    <a:lstStyle/>
                    <a:p>
                      <a:pPr algn="ctr">
                        <a:lnSpc>
                          <a:spcPts val="1600"/>
                        </a:lnSpc>
                      </a:pPr>
                      <a:r>
                        <a:rPr lang="en-US" b="0" dirty="0" smtClean="0">
                          <a:solidFill>
                            <a:schemeClr val="bg2"/>
                          </a:solidFill>
                          <a:latin typeface="Calibri" panose="020F0502020204030204" pitchFamily="34" charset="0"/>
                        </a:rPr>
                        <a:t>30 µm</a:t>
                      </a:r>
                      <a:endParaRPr lang="en-US" b="0"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591</a:t>
                      </a:r>
                      <a:endParaRPr lang="en-US"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2.08</a:t>
                      </a:r>
                      <a:endParaRPr lang="en-US"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0.465</a:t>
                      </a:r>
                      <a:endParaRPr lang="en-US" dirty="0">
                        <a:solidFill>
                          <a:schemeClr val="bg2"/>
                        </a:solidFill>
                        <a:latin typeface="Calibri" panose="020F0502020204030204" pitchFamily="34" charset="0"/>
                      </a:endParaRPr>
                    </a:p>
                  </a:txBody>
                  <a:tcPr/>
                </a:tc>
              </a:tr>
              <a:tr h="263865">
                <a:tc>
                  <a:txBody>
                    <a:bodyPr/>
                    <a:lstStyle/>
                    <a:p>
                      <a:pPr algn="ctr">
                        <a:lnSpc>
                          <a:spcPts val="1600"/>
                        </a:lnSpc>
                      </a:pPr>
                      <a:r>
                        <a:rPr lang="en-US" b="0" dirty="0" smtClean="0">
                          <a:solidFill>
                            <a:schemeClr val="bg2"/>
                          </a:solidFill>
                          <a:latin typeface="Calibri" panose="020F0502020204030204" pitchFamily="34" charset="0"/>
                        </a:rPr>
                        <a:t>50 µm</a:t>
                      </a:r>
                      <a:endParaRPr lang="en-US" b="0"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461</a:t>
                      </a:r>
                      <a:endParaRPr lang="en-US"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2.4</a:t>
                      </a:r>
                      <a:endParaRPr lang="en-US"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0.47</a:t>
                      </a:r>
                      <a:endParaRPr lang="en-US" dirty="0">
                        <a:solidFill>
                          <a:schemeClr val="bg2"/>
                        </a:solidFill>
                        <a:latin typeface="Calibri" panose="020F0502020204030204" pitchFamily="34" charset="0"/>
                      </a:endParaRPr>
                    </a:p>
                  </a:txBody>
                  <a:tcPr/>
                </a:tc>
              </a:tr>
              <a:tr h="263865">
                <a:tc>
                  <a:txBody>
                    <a:bodyPr/>
                    <a:lstStyle/>
                    <a:p>
                      <a:pPr algn="ctr">
                        <a:lnSpc>
                          <a:spcPts val="1600"/>
                        </a:lnSpc>
                      </a:pPr>
                      <a:r>
                        <a:rPr lang="en-US" b="0" dirty="0" smtClean="0">
                          <a:solidFill>
                            <a:schemeClr val="bg2"/>
                          </a:solidFill>
                          <a:latin typeface="Calibri" panose="020F0502020204030204" pitchFamily="34" charset="0"/>
                        </a:rPr>
                        <a:t>100 µm</a:t>
                      </a:r>
                      <a:endParaRPr lang="en-US" b="0"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346</a:t>
                      </a:r>
                      <a:endParaRPr lang="en-US"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3.45</a:t>
                      </a:r>
                      <a:endParaRPr lang="en-US" dirty="0">
                        <a:solidFill>
                          <a:schemeClr val="bg2"/>
                        </a:solidFill>
                        <a:latin typeface="Calibri" panose="020F0502020204030204" pitchFamily="34" charset="0"/>
                      </a:endParaRPr>
                    </a:p>
                  </a:txBody>
                  <a:tcPr/>
                </a:tc>
                <a:tc>
                  <a:txBody>
                    <a:bodyPr/>
                    <a:lstStyle/>
                    <a:p>
                      <a:pPr algn="ctr">
                        <a:lnSpc>
                          <a:spcPts val="1600"/>
                        </a:lnSpc>
                      </a:pPr>
                      <a:r>
                        <a:rPr lang="en-US" dirty="0" smtClean="0">
                          <a:solidFill>
                            <a:schemeClr val="bg2"/>
                          </a:solidFill>
                          <a:latin typeface="Calibri" panose="020F0502020204030204" pitchFamily="34" charset="0"/>
                        </a:rPr>
                        <a:t>0.485</a:t>
                      </a:r>
                      <a:endParaRPr lang="en-US" dirty="0">
                        <a:solidFill>
                          <a:schemeClr val="bg2"/>
                        </a:solidFill>
                        <a:latin typeface="Calibri" panose="020F0502020204030204" pitchFamily="34" charset="0"/>
                      </a:endParaRPr>
                    </a:p>
                  </a:txBody>
                  <a:tcPr/>
                </a:tc>
              </a:tr>
            </a:tbl>
          </a:graphicData>
        </a:graphic>
      </p:graphicFrame>
      <p:sp>
        <p:nvSpPr>
          <p:cNvPr id="4" name="TextBox 3"/>
          <p:cNvSpPr txBox="1"/>
          <p:nvPr/>
        </p:nvSpPr>
        <p:spPr>
          <a:xfrm>
            <a:off x="5257800" y="4843046"/>
            <a:ext cx="3739422" cy="338554"/>
          </a:xfrm>
          <a:prstGeom prst="rect">
            <a:avLst/>
          </a:prstGeom>
          <a:noFill/>
        </p:spPr>
        <p:txBody>
          <a:bodyPr wrap="none" rtlCol="0">
            <a:spAutoFit/>
          </a:bodyPr>
          <a:lstStyle/>
          <a:p>
            <a:r>
              <a:rPr lang="en-US" sz="1600" b="1" dirty="0" smtClean="0">
                <a:solidFill>
                  <a:srgbClr val="0000CC"/>
                </a:solidFill>
                <a:latin typeface="Calibri" panose="020F0502020204030204" pitchFamily="34" charset="0"/>
              </a:rPr>
              <a:t>Static losses ( boundaries: 10K/50K/320K)</a:t>
            </a:r>
            <a:endParaRPr lang="en-US" sz="1600" b="1" dirty="0">
              <a:solidFill>
                <a:srgbClr val="0000CC"/>
              </a:solidFill>
              <a:latin typeface="Calibri" panose="020F0502020204030204" pitchFamily="34" charset="0"/>
            </a:endParaRPr>
          </a:p>
        </p:txBody>
      </p:sp>
      <p:sp>
        <p:nvSpPr>
          <p:cNvPr id="9" name="TextBox 8"/>
          <p:cNvSpPr txBox="1"/>
          <p:nvPr/>
        </p:nvSpPr>
        <p:spPr>
          <a:xfrm>
            <a:off x="542926" y="4852866"/>
            <a:ext cx="4113627" cy="338554"/>
          </a:xfrm>
          <a:prstGeom prst="rect">
            <a:avLst/>
          </a:prstGeom>
          <a:noFill/>
        </p:spPr>
        <p:txBody>
          <a:bodyPr wrap="none" rtlCol="0">
            <a:spAutoFit/>
          </a:bodyPr>
          <a:lstStyle/>
          <a:p>
            <a:r>
              <a:rPr lang="en-US" sz="1600" b="1" dirty="0" smtClean="0">
                <a:solidFill>
                  <a:srgbClr val="0000CC"/>
                </a:solidFill>
                <a:latin typeface="Calibri" panose="020F0502020204030204" pitchFamily="34" charset="0"/>
              </a:rPr>
              <a:t>Dynamic losses ( boundaries: 10K/150K/320K)</a:t>
            </a:r>
            <a:endParaRPr lang="en-US" sz="1600" b="1" dirty="0">
              <a:solidFill>
                <a:srgbClr val="0000CC"/>
              </a:solidFill>
              <a:latin typeface="Calibri" panose="020F0502020204030204" pitchFamily="34" charset="0"/>
            </a:endParaRPr>
          </a:p>
        </p:txBody>
      </p:sp>
      <p:pic>
        <p:nvPicPr>
          <p:cNvPr id="10" name="Picture 9"/>
          <p:cNvPicPr>
            <a:picLocks noChangeAspect="1"/>
          </p:cNvPicPr>
          <p:nvPr/>
        </p:nvPicPr>
        <p:blipFill>
          <a:blip r:embed="rId2"/>
          <a:stretch>
            <a:fillRect/>
          </a:stretch>
        </p:blipFill>
        <p:spPr>
          <a:xfrm>
            <a:off x="533401" y="1246471"/>
            <a:ext cx="5604628" cy="3568000"/>
          </a:xfrm>
          <a:prstGeom prst="rect">
            <a:avLst/>
          </a:prstGeom>
        </p:spPr>
      </p:pic>
      <p:sp>
        <p:nvSpPr>
          <p:cNvPr id="2" name="Footer Placeholder 1"/>
          <p:cNvSpPr>
            <a:spLocks noGrp="1"/>
          </p:cNvSpPr>
          <p:nvPr>
            <p:ph type="ftr" sz="quarter" idx="13"/>
          </p:nvPr>
        </p:nvSpPr>
        <p:spPr/>
        <p:txBody>
          <a:bodyPr/>
          <a:lstStyle/>
          <a:p>
            <a:r>
              <a:rPr lang="en-US" smtClean="0"/>
              <a:t>N.Solyak </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40</a:t>
            </a:fld>
            <a:endParaRPr lang="en-US" dirty="0"/>
          </a:p>
        </p:txBody>
      </p:sp>
    </p:spTree>
    <p:extLst>
      <p:ext uri="{BB962C8B-B14F-4D97-AF65-F5344CB8AC3E}">
        <p14:creationId xmlns:p14="http://schemas.microsoft.com/office/powerpoint/2010/main" val="2264373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3503" y="1600200"/>
            <a:ext cx="5093591" cy="2551601"/>
          </a:xfrm>
          <a:prstGeom prst="rect">
            <a:avLst/>
          </a:prstGeom>
        </p:spPr>
      </p:pic>
      <p:sp>
        <p:nvSpPr>
          <p:cNvPr id="6" name="TextBox 5"/>
          <p:cNvSpPr txBox="1"/>
          <p:nvPr/>
        </p:nvSpPr>
        <p:spPr>
          <a:xfrm>
            <a:off x="914400" y="397395"/>
            <a:ext cx="7583055" cy="461665"/>
          </a:xfrm>
          <a:prstGeom prst="rect">
            <a:avLst/>
          </a:prstGeom>
          <a:noFill/>
        </p:spPr>
        <p:txBody>
          <a:bodyPr wrap="square" rtlCol="0">
            <a:spAutoFit/>
          </a:bodyPr>
          <a:lstStyle/>
          <a:p>
            <a:r>
              <a:rPr lang="en-US" sz="2400" dirty="0" smtClean="0"/>
              <a:t>150 </a:t>
            </a:r>
            <a:r>
              <a:rPr lang="el-GR" sz="2400" dirty="0" smtClean="0"/>
              <a:t>μ</a:t>
            </a:r>
            <a:r>
              <a:rPr lang="en-US" sz="2400" dirty="0" smtClean="0"/>
              <a:t>m 20 convolutions of SS bellow Cu plated</a:t>
            </a:r>
            <a:endParaRPr lang="en-US" sz="2400" dirty="0"/>
          </a:p>
        </p:txBody>
      </p:sp>
      <p:pic>
        <p:nvPicPr>
          <p:cNvPr id="7" name="Picture 6"/>
          <p:cNvPicPr>
            <a:picLocks noChangeAspect="1"/>
          </p:cNvPicPr>
          <p:nvPr/>
        </p:nvPicPr>
        <p:blipFill>
          <a:blip r:embed="rId3"/>
          <a:stretch>
            <a:fillRect/>
          </a:stretch>
        </p:blipFill>
        <p:spPr>
          <a:xfrm>
            <a:off x="5701143" y="1600200"/>
            <a:ext cx="3071641" cy="2551601"/>
          </a:xfrm>
          <a:prstGeom prst="rect">
            <a:avLst/>
          </a:prstGeom>
        </p:spPr>
      </p:pic>
      <p:cxnSp>
        <p:nvCxnSpPr>
          <p:cNvPr id="9" name="Straight Arrow Connector 8"/>
          <p:cNvCxnSpPr/>
          <p:nvPr/>
        </p:nvCxnSpPr>
        <p:spPr>
          <a:xfrm>
            <a:off x="6859573" y="3382830"/>
            <a:ext cx="649904" cy="98242"/>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67524" y="3474220"/>
            <a:ext cx="1167560" cy="400110"/>
          </a:xfrm>
          <a:prstGeom prst="rect">
            <a:avLst/>
          </a:prstGeom>
          <a:noFill/>
        </p:spPr>
        <p:txBody>
          <a:bodyPr wrap="square" rtlCol="0">
            <a:spAutoFit/>
          </a:bodyPr>
          <a:lstStyle/>
          <a:p>
            <a:r>
              <a:rPr lang="en-US" sz="2000" b="1" dirty="0" smtClean="0">
                <a:solidFill>
                  <a:schemeClr val="bg1"/>
                </a:solidFill>
              </a:rPr>
              <a:t>0.58mm</a:t>
            </a:r>
            <a:endParaRPr lang="en-US" sz="2000" b="1" dirty="0">
              <a:solidFill>
                <a:schemeClr val="bg1"/>
              </a:solidFill>
            </a:endParaRPr>
          </a:p>
        </p:txBody>
      </p:sp>
      <p:sp>
        <p:nvSpPr>
          <p:cNvPr id="12" name="TextBox 11"/>
          <p:cNvSpPr txBox="1"/>
          <p:nvPr/>
        </p:nvSpPr>
        <p:spPr>
          <a:xfrm>
            <a:off x="6037012" y="3058291"/>
            <a:ext cx="1314292" cy="400110"/>
          </a:xfrm>
          <a:prstGeom prst="rect">
            <a:avLst/>
          </a:prstGeom>
          <a:noFill/>
        </p:spPr>
        <p:txBody>
          <a:bodyPr wrap="square" rtlCol="0">
            <a:spAutoFit/>
          </a:bodyPr>
          <a:lstStyle/>
          <a:p>
            <a:r>
              <a:rPr lang="en-US" sz="2000" b="1" dirty="0" smtClean="0">
                <a:solidFill>
                  <a:schemeClr val="bg1"/>
                </a:solidFill>
              </a:rPr>
              <a:t>0.275mm</a:t>
            </a:r>
            <a:endParaRPr lang="en-US" sz="2000" b="1" dirty="0">
              <a:solidFill>
                <a:schemeClr val="bg1"/>
              </a:solidFill>
            </a:endParaRPr>
          </a:p>
        </p:txBody>
      </p:sp>
      <p:cxnSp>
        <p:nvCxnSpPr>
          <p:cNvPr id="15" name="Straight Arrow Connector 14"/>
          <p:cNvCxnSpPr/>
          <p:nvPr/>
        </p:nvCxnSpPr>
        <p:spPr>
          <a:xfrm>
            <a:off x="6333940" y="2979789"/>
            <a:ext cx="360218" cy="554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27467" y="3967135"/>
            <a:ext cx="2839205" cy="461665"/>
          </a:xfrm>
          <a:prstGeom prst="rect">
            <a:avLst/>
          </a:prstGeom>
          <a:noFill/>
        </p:spPr>
        <p:txBody>
          <a:bodyPr wrap="square" rtlCol="0">
            <a:spAutoFit/>
          </a:bodyPr>
          <a:lstStyle/>
          <a:p>
            <a:r>
              <a:rPr lang="en-US" dirty="0" smtClean="0"/>
              <a:t>150 mm plating</a:t>
            </a:r>
            <a:endParaRPr lang="en-US" dirty="0"/>
          </a:p>
        </p:txBody>
      </p:sp>
      <p:sp>
        <p:nvSpPr>
          <p:cNvPr id="2" name="TextBox 1"/>
          <p:cNvSpPr txBox="1"/>
          <p:nvPr/>
        </p:nvSpPr>
        <p:spPr>
          <a:xfrm>
            <a:off x="990600" y="4514538"/>
            <a:ext cx="76200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Positive experience with 1.3GHz coupler at CPI</a:t>
            </a:r>
          </a:p>
          <a:p>
            <a:pPr marL="285750" indent="-285750">
              <a:buFont typeface="Arial" panose="020B0604020202020204" pitchFamily="34" charset="0"/>
              <a:buChar char="•"/>
            </a:pPr>
            <a:r>
              <a:rPr lang="en-US" dirty="0" smtClean="0"/>
              <a:t>Concern:  smaller size of bellow  OD=12mm vs. 25mm (see picture) </a:t>
            </a:r>
          </a:p>
          <a:p>
            <a:r>
              <a:rPr lang="en-US" dirty="0">
                <a:sym typeface="Wingdings" panose="05000000000000000000" pitchFamily="2" charset="2"/>
              </a:rPr>
              <a:t>	</a:t>
            </a:r>
            <a:r>
              <a:rPr lang="en-US" dirty="0" smtClean="0">
                <a:sym typeface="Wingdings" panose="05000000000000000000" pitchFamily="2" charset="2"/>
              </a:rPr>
              <a:t> need prototyping and coupler tests (DV program)</a:t>
            </a:r>
            <a:endParaRPr lang="en-US" dirty="0"/>
          </a:p>
        </p:txBody>
      </p:sp>
      <p:sp>
        <p:nvSpPr>
          <p:cNvPr id="4" name="Footer Placeholder 3"/>
          <p:cNvSpPr>
            <a:spLocks noGrp="1"/>
          </p:cNvSpPr>
          <p:nvPr>
            <p:ph type="ftr" sz="quarter" idx="11"/>
          </p:nvPr>
        </p:nvSpPr>
        <p:spPr/>
        <p:txBody>
          <a:bodyPr/>
          <a:lstStyle/>
          <a:p>
            <a:r>
              <a:rPr lang="en-US" smtClean="0"/>
              <a:t>N.Solyak </a:t>
            </a:r>
            <a:endParaRPr lang="en-US"/>
          </a:p>
        </p:txBody>
      </p:sp>
      <p:sp>
        <p:nvSpPr>
          <p:cNvPr id="8" name="Slide Number Placeholder 7"/>
          <p:cNvSpPr>
            <a:spLocks noGrp="1"/>
          </p:cNvSpPr>
          <p:nvPr>
            <p:ph type="sldNum" sz="quarter" idx="12"/>
          </p:nvPr>
        </p:nvSpPr>
        <p:spPr/>
        <p:txBody>
          <a:bodyPr/>
          <a:lstStyle/>
          <a:p>
            <a:fld id="{C429C9CF-CCB3-4CA5-BA32-FAA981517059}" type="slidenum">
              <a:rPr lang="en-US" smtClean="0"/>
              <a:t>41</a:t>
            </a:fld>
            <a:endParaRPr lang="en-US"/>
          </a:p>
        </p:txBody>
      </p:sp>
    </p:spTree>
    <p:extLst>
      <p:ext uri="{BB962C8B-B14F-4D97-AF65-F5344CB8AC3E}">
        <p14:creationId xmlns:p14="http://schemas.microsoft.com/office/powerpoint/2010/main" val="989419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3350" y="381000"/>
            <a:ext cx="723900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Main coupler antenna configuration</a:t>
            </a:r>
            <a:endParaRPr lang="en-US" sz="3200" b="1" dirty="0">
              <a:latin typeface="Times New Roman" panose="02020603050405020304" pitchFamily="18" charset="0"/>
              <a:cs typeface="Times New Roman" panose="02020603050405020304" pitchFamily="18" charset="0"/>
            </a:endParaRPr>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87" y="1071956"/>
            <a:ext cx="4558085" cy="300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2"/>
          <p:cNvSpPr txBox="1">
            <a:spLocks noChangeArrowheads="1"/>
          </p:cNvSpPr>
          <p:nvPr/>
        </p:nvSpPr>
        <p:spPr bwMode="auto">
          <a:xfrm>
            <a:off x="652137" y="1371600"/>
            <a:ext cx="17588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66FF"/>
                </a:solidFill>
                <a:latin typeface="Comic Sans MS" panose="030F0702030302020204" pitchFamily="66" charset="0"/>
                <a:sym typeface="Symbol" panose="05050102010706020507" pitchFamily="18" charset="2"/>
              </a:defRPr>
            </a:lvl1pPr>
            <a:lvl2pPr marL="742950" indent="-285750">
              <a:defRPr sz="1400">
                <a:solidFill>
                  <a:srgbClr val="0066FF"/>
                </a:solidFill>
                <a:latin typeface="Comic Sans MS" panose="030F0702030302020204" pitchFamily="66" charset="0"/>
                <a:sym typeface="Symbol" panose="05050102010706020507" pitchFamily="18" charset="2"/>
              </a:defRPr>
            </a:lvl2pPr>
            <a:lvl3pPr marL="1143000" indent="-228600">
              <a:defRPr sz="1400">
                <a:solidFill>
                  <a:srgbClr val="0066FF"/>
                </a:solidFill>
                <a:latin typeface="Comic Sans MS" panose="030F0702030302020204" pitchFamily="66" charset="0"/>
                <a:sym typeface="Symbol" panose="05050102010706020507" pitchFamily="18" charset="2"/>
              </a:defRPr>
            </a:lvl3pPr>
            <a:lvl4pPr marL="1600200" indent="-228600">
              <a:defRPr sz="1400">
                <a:solidFill>
                  <a:srgbClr val="0066FF"/>
                </a:solidFill>
                <a:latin typeface="Comic Sans MS" panose="030F0702030302020204" pitchFamily="66" charset="0"/>
                <a:sym typeface="Symbol" panose="05050102010706020507" pitchFamily="18" charset="2"/>
              </a:defRPr>
            </a:lvl4pPr>
            <a:lvl5pPr marL="2057400" indent="-228600">
              <a:defRPr sz="1400">
                <a:solidFill>
                  <a:srgbClr val="0066FF"/>
                </a:solidFill>
                <a:latin typeface="Comic Sans MS" panose="030F0702030302020204" pitchFamily="66" charset="0"/>
                <a:sym typeface="Symbol" panose="05050102010706020507" pitchFamily="18" charset="2"/>
              </a:defRPr>
            </a:lvl5pPr>
            <a:lvl6pPr marL="25146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6pPr>
            <a:lvl7pPr marL="29718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7pPr>
            <a:lvl8pPr marL="34290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8pPr>
            <a:lvl9pPr marL="38862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9pPr>
          </a:lstStyle>
          <a:p>
            <a:pPr algn="ct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b="1" dirty="0">
                <a:solidFill>
                  <a:schemeClr val="tx1"/>
                </a:solidFill>
                <a:latin typeface="Calibri" panose="020F0502020204030204" pitchFamily="34" charset="0"/>
                <a:cs typeface="Times New Roman" panose="02020603050405020304" pitchFamily="18" charset="0"/>
              </a:rPr>
              <a:t>Beam Pipe Ø40 mm</a:t>
            </a:r>
          </a:p>
        </p:txBody>
      </p:sp>
      <p:graphicFrame>
        <p:nvGraphicFramePr>
          <p:cNvPr id="14" name="Table 13"/>
          <p:cNvGraphicFramePr>
            <a:graphicFrameLocks noGrp="1"/>
          </p:cNvGraphicFramePr>
          <p:nvPr>
            <p:extLst>
              <p:ext uri="{D42A27DB-BD31-4B8C-83A1-F6EECF244321}">
                <p14:modId xmlns:p14="http://schemas.microsoft.com/office/powerpoint/2010/main" val="3349909276"/>
              </p:ext>
            </p:extLst>
          </p:nvPr>
        </p:nvGraphicFramePr>
        <p:xfrm>
          <a:off x="4952999" y="1525488"/>
          <a:ext cx="3581401" cy="1104634"/>
        </p:xfrm>
        <a:graphic>
          <a:graphicData uri="http://schemas.openxmlformats.org/drawingml/2006/table">
            <a:tbl>
              <a:tblPr firstRow="1" bandRow="1">
                <a:tableStyleId>{7DF18680-E054-41AD-8BC1-D1AEF772440D}</a:tableStyleId>
              </a:tblPr>
              <a:tblGrid>
                <a:gridCol w="1910981"/>
                <a:gridCol w="641282"/>
                <a:gridCol w="1029138"/>
              </a:tblGrid>
              <a:tr h="506200">
                <a:tc>
                  <a:txBody>
                    <a:bodyPr/>
                    <a:lstStyle/>
                    <a:p>
                      <a:pPr algn="ctr"/>
                      <a:endParaRPr lang="en-US" sz="1800" dirty="0">
                        <a:solidFill>
                          <a:schemeClr val="bg1"/>
                        </a:solidFill>
                        <a:latin typeface="Calibri" panose="020F0502020204030204" pitchFamily="34" charset="0"/>
                      </a:endParaRPr>
                    </a:p>
                  </a:txBody>
                  <a:tcPr marL="45720" marR="0" marT="27432" marB="2743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latin typeface="Calibri" panose="020F0502020204030204" pitchFamily="34" charset="0"/>
                        </a:rPr>
                        <a:t>Q</a:t>
                      </a:r>
                      <a:r>
                        <a:rPr lang="en-US" sz="1800" baseline="-25000" dirty="0" err="1" smtClean="0">
                          <a:latin typeface="Calibri" panose="020F0502020204030204" pitchFamily="34" charset="0"/>
                        </a:rPr>
                        <a:t>ext</a:t>
                      </a:r>
                      <a:endParaRPr lang="en-US" sz="1800" baseline="-25000" dirty="0" smtClean="0">
                        <a:solidFill>
                          <a:schemeClr val="bg1"/>
                        </a:solidFill>
                        <a:latin typeface="Calibri" panose="020F0502020204030204" pitchFamily="34" charset="0"/>
                        <a:cs typeface="Arial" panose="020B0604020202020204" pitchFamily="34" charset="0"/>
                      </a:endParaRPr>
                    </a:p>
                  </a:txBody>
                  <a:tcPr marL="45720" marR="0" marT="27432" marB="2743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latin typeface="Calibri" panose="020F0502020204030204" pitchFamily="34" charset="0"/>
                        </a:rPr>
                        <a:t>Ant. depth [mm]</a:t>
                      </a:r>
                      <a:endParaRPr lang="en-US" sz="1600" baseline="-25000" dirty="0" smtClean="0">
                        <a:solidFill>
                          <a:schemeClr val="bg1"/>
                        </a:solidFill>
                        <a:latin typeface="Calibri" panose="020F0502020204030204" pitchFamily="34" charset="0"/>
                        <a:cs typeface="Arial" panose="020B0604020202020204" pitchFamily="34" charset="0"/>
                      </a:endParaRPr>
                    </a:p>
                  </a:txBody>
                  <a:tcPr marL="45720" marR="0" marT="27432" marB="27432"/>
                </a:tc>
              </a:tr>
              <a:tr h="281045">
                <a:tc>
                  <a:txBody>
                    <a:bodyPr/>
                    <a:lstStyle/>
                    <a:p>
                      <a:pPr algn="l"/>
                      <a:r>
                        <a:rPr lang="en-US" sz="1400" b="1" dirty="0" smtClean="0">
                          <a:solidFill>
                            <a:schemeClr val="bg2"/>
                          </a:solidFill>
                          <a:latin typeface="Calibri" panose="020F0502020204030204" pitchFamily="34" charset="0"/>
                        </a:rPr>
                        <a:t>Original coupler, 40 mm</a:t>
                      </a:r>
                      <a:endParaRPr lang="en-US" sz="1400" b="1" dirty="0">
                        <a:solidFill>
                          <a:schemeClr val="bg2"/>
                        </a:solidFill>
                        <a:latin typeface="Calibri" panose="020F0502020204030204" pitchFamily="34" charset="0"/>
                        <a:cs typeface="Arial" panose="020B0604020202020204" pitchFamily="34" charset="0"/>
                      </a:endParaRPr>
                    </a:p>
                  </a:txBody>
                  <a:tcPr marL="45720" marR="0" marT="27432" marB="27432" anchor="ctr"/>
                </a:tc>
                <a:tc>
                  <a:txBody>
                    <a:bodyPr/>
                    <a:lstStyle/>
                    <a:p>
                      <a:pPr algn="ctr"/>
                      <a:r>
                        <a:rPr lang="en-US" sz="1400" b="1" dirty="0" smtClean="0">
                          <a:solidFill>
                            <a:schemeClr val="bg2"/>
                          </a:solidFill>
                          <a:latin typeface="Calibri" panose="020F0502020204030204" pitchFamily="34" charset="0"/>
                        </a:rPr>
                        <a:t>2.5E7</a:t>
                      </a:r>
                      <a:endParaRPr lang="en-US" sz="1400" b="1" dirty="0" smtClean="0">
                        <a:solidFill>
                          <a:schemeClr val="bg2"/>
                        </a:solidFill>
                        <a:latin typeface="Calibri" panose="020F0502020204030204" pitchFamily="34" charset="0"/>
                        <a:cs typeface="Arial" panose="020B0604020202020204" pitchFamily="34" charset="0"/>
                      </a:endParaRPr>
                    </a:p>
                  </a:txBody>
                  <a:tcPr marL="45720" marR="0" marT="27432" marB="27432" anchor="ctr"/>
                </a:tc>
                <a:tc>
                  <a:txBody>
                    <a:bodyPr/>
                    <a:lstStyle/>
                    <a:p>
                      <a:pPr algn="ctr"/>
                      <a:r>
                        <a:rPr lang="en-US" sz="1400" b="1" dirty="0" smtClean="0">
                          <a:solidFill>
                            <a:schemeClr val="bg2"/>
                          </a:solidFill>
                          <a:latin typeface="Calibri" panose="020F0502020204030204" pitchFamily="34" charset="0"/>
                        </a:rPr>
                        <a:t>11</a:t>
                      </a:r>
                      <a:endParaRPr lang="en-US" sz="1400" b="1" dirty="0">
                        <a:solidFill>
                          <a:schemeClr val="bg2"/>
                        </a:solidFill>
                        <a:latin typeface="Calibri" panose="020F0502020204030204" pitchFamily="34" charset="0"/>
                        <a:cs typeface="Arial" panose="020B0604020202020204" pitchFamily="34" charset="0"/>
                      </a:endParaRPr>
                    </a:p>
                  </a:txBody>
                  <a:tcPr marL="45720" marR="0" marT="27432" marB="27432" anchor="ctr"/>
                </a:tc>
              </a:tr>
              <a:tr h="281045">
                <a:tc>
                  <a:txBody>
                    <a:bodyPr/>
                    <a:lstStyle/>
                    <a:p>
                      <a:pPr algn="l"/>
                      <a:r>
                        <a:rPr lang="en-US" sz="1400" b="1" dirty="0" smtClean="0">
                          <a:solidFill>
                            <a:schemeClr val="bg2"/>
                          </a:solidFill>
                          <a:latin typeface="Calibri" panose="020F0502020204030204" pitchFamily="34" charset="0"/>
                        </a:rPr>
                        <a:t>Modified coupler, 38 mm</a:t>
                      </a:r>
                      <a:endParaRPr lang="en-US" sz="1400" b="1" dirty="0">
                        <a:solidFill>
                          <a:schemeClr val="bg2"/>
                        </a:solidFill>
                        <a:latin typeface="Calibri" panose="020F0502020204030204" pitchFamily="34" charset="0"/>
                        <a:cs typeface="Arial" panose="020B0604020202020204" pitchFamily="34" charset="0"/>
                      </a:endParaRPr>
                    </a:p>
                  </a:txBody>
                  <a:tcPr marL="45720" marR="0" marT="27432" marB="27432" anchor="ctr"/>
                </a:tc>
                <a:tc>
                  <a:txBody>
                    <a:bodyPr/>
                    <a:lstStyle/>
                    <a:p>
                      <a:pPr algn="ctr"/>
                      <a:r>
                        <a:rPr lang="en-US" sz="1400" b="1" dirty="0" smtClean="0">
                          <a:solidFill>
                            <a:schemeClr val="bg2"/>
                          </a:solidFill>
                          <a:latin typeface="Calibri" panose="020F0502020204030204" pitchFamily="34" charset="0"/>
                        </a:rPr>
                        <a:t>2.5E7</a:t>
                      </a:r>
                      <a:endParaRPr lang="en-US" sz="1400" b="1" dirty="0" smtClean="0">
                        <a:solidFill>
                          <a:schemeClr val="bg2"/>
                        </a:solidFill>
                        <a:latin typeface="Calibri" panose="020F0502020204030204" pitchFamily="34" charset="0"/>
                        <a:cs typeface="Arial" panose="020B0604020202020204" pitchFamily="34" charset="0"/>
                      </a:endParaRPr>
                    </a:p>
                  </a:txBody>
                  <a:tcPr marL="45720" marR="0" marT="27432" marB="27432" anchor="ctr"/>
                </a:tc>
                <a:tc>
                  <a:txBody>
                    <a:bodyPr/>
                    <a:lstStyle/>
                    <a:p>
                      <a:pPr algn="ctr"/>
                      <a:r>
                        <a:rPr lang="en-US" sz="1400" b="1" dirty="0" smtClean="0">
                          <a:solidFill>
                            <a:schemeClr val="bg2"/>
                          </a:solidFill>
                          <a:latin typeface="Calibri" panose="020F0502020204030204" pitchFamily="34" charset="0"/>
                        </a:rPr>
                        <a:t>9.5</a:t>
                      </a:r>
                      <a:endParaRPr lang="en-US" sz="1400" b="1" dirty="0">
                        <a:solidFill>
                          <a:schemeClr val="bg2"/>
                        </a:solidFill>
                        <a:latin typeface="Calibri" panose="020F0502020204030204" pitchFamily="34" charset="0"/>
                        <a:cs typeface="Arial" panose="020B0604020202020204" pitchFamily="34" charset="0"/>
                      </a:endParaRPr>
                    </a:p>
                  </a:txBody>
                  <a:tcPr marL="45720" marR="0" marT="27432" marB="27432" anchor="ctr"/>
                </a:tc>
              </a:tr>
            </a:tbl>
          </a:graphicData>
        </a:graphic>
      </p:graphicFrame>
      <p:grpSp>
        <p:nvGrpSpPr>
          <p:cNvPr id="17" name="Group 18"/>
          <p:cNvGrpSpPr>
            <a:grpSpLocks/>
          </p:cNvGrpSpPr>
          <p:nvPr/>
        </p:nvGrpSpPr>
        <p:grpSpPr bwMode="auto">
          <a:xfrm>
            <a:off x="762000" y="4143376"/>
            <a:ext cx="3062079" cy="2061164"/>
            <a:chOff x="331788" y="4073804"/>
            <a:chExt cx="3672530" cy="2462522"/>
          </a:xfrm>
        </p:grpSpPr>
        <p:pic>
          <p:nvPicPr>
            <p:cNvPr id="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788" y="4073804"/>
              <a:ext cx="3672530" cy="246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2"/>
            <p:cNvGrpSpPr>
              <a:grpSpLocks/>
            </p:cNvGrpSpPr>
            <p:nvPr/>
          </p:nvGrpSpPr>
          <p:grpSpPr bwMode="auto">
            <a:xfrm>
              <a:off x="2590156" y="4456754"/>
              <a:ext cx="955018" cy="848311"/>
              <a:chOff x="2590156" y="4456754"/>
              <a:chExt cx="955018" cy="848311"/>
            </a:xfrm>
          </p:grpSpPr>
          <p:cxnSp>
            <p:nvCxnSpPr>
              <p:cNvPr id="21" name="Straight Connector 5"/>
              <p:cNvCxnSpPr>
                <a:cxnSpLocks noChangeShapeType="1"/>
              </p:cNvCxnSpPr>
              <p:nvPr/>
            </p:nvCxnSpPr>
            <p:spPr bwMode="auto">
              <a:xfrm flipV="1">
                <a:off x="2590156" y="4654446"/>
                <a:ext cx="887562" cy="44221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 name="Straight Arrow Connector 8"/>
              <p:cNvCxnSpPr>
                <a:cxnSpLocks noChangeShapeType="1"/>
              </p:cNvCxnSpPr>
              <p:nvPr/>
            </p:nvCxnSpPr>
            <p:spPr bwMode="auto">
              <a:xfrm>
                <a:off x="2590156" y="4456754"/>
                <a:ext cx="250480" cy="25765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3" name="Straight Arrow Connector 10"/>
              <p:cNvCxnSpPr>
                <a:cxnSpLocks noChangeShapeType="1"/>
              </p:cNvCxnSpPr>
              <p:nvPr/>
            </p:nvCxnSpPr>
            <p:spPr bwMode="auto">
              <a:xfrm flipH="1" flipV="1">
                <a:off x="3033937" y="4875551"/>
                <a:ext cx="511237" cy="42951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20" name="TextBox 11"/>
            <p:cNvSpPr txBox="1">
              <a:spLocks noChangeArrowheads="1"/>
            </p:cNvSpPr>
            <p:nvPr/>
          </p:nvSpPr>
          <p:spPr bwMode="auto">
            <a:xfrm>
              <a:off x="3249835" y="4847512"/>
              <a:ext cx="681459" cy="3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66FF"/>
                  </a:solidFill>
                  <a:latin typeface="Comic Sans MS" panose="030F0702030302020204" pitchFamily="66" charset="0"/>
                  <a:sym typeface="Symbol" panose="05050102010706020507" pitchFamily="18" charset="2"/>
                </a:defRPr>
              </a:lvl1pPr>
              <a:lvl2pPr marL="742950" indent="-285750">
                <a:defRPr sz="1400">
                  <a:solidFill>
                    <a:srgbClr val="0066FF"/>
                  </a:solidFill>
                  <a:latin typeface="Comic Sans MS" panose="030F0702030302020204" pitchFamily="66" charset="0"/>
                  <a:sym typeface="Symbol" panose="05050102010706020507" pitchFamily="18" charset="2"/>
                </a:defRPr>
              </a:lvl2pPr>
              <a:lvl3pPr marL="1143000" indent="-228600">
                <a:defRPr sz="1400">
                  <a:solidFill>
                    <a:srgbClr val="0066FF"/>
                  </a:solidFill>
                  <a:latin typeface="Comic Sans MS" panose="030F0702030302020204" pitchFamily="66" charset="0"/>
                  <a:sym typeface="Symbol" panose="05050102010706020507" pitchFamily="18" charset="2"/>
                </a:defRPr>
              </a:lvl3pPr>
              <a:lvl4pPr marL="1600200" indent="-228600">
                <a:defRPr sz="1400">
                  <a:solidFill>
                    <a:srgbClr val="0066FF"/>
                  </a:solidFill>
                  <a:latin typeface="Comic Sans MS" panose="030F0702030302020204" pitchFamily="66" charset="0"/>
                  <a:sym typeface="Symbol" panose="05050102010706020507" pitchFamily="18" charset="2"/>
                </a:defRPr>
              </a:lvl4pPr>
              <a:lvl5pPr marL="2057400" indent="-228600">
                <a:defRPr sz="1400">
                  <a:solidFill>
                    <a:srgbClr val="0066FF"/>
                  </a:solidFill>
                  <a:latin typeface="Comic Sans MS" panose="030F0702030302020204" pitchFamily="66" charset="0"/>
                  <a:sym typeface="Symbol" panose="05050102010706020507" pitchFamily="18" charset="2"/>
                </a:defRPr>
              </a:lvl5pPr>
              <a:lvl6pPr marL="25146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6pPr>
              <a:lvl7pPr marL="29718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7pPr>
              <a:lvl8pPr marL="34290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8pPr>
              <a:lvl9pPr marL="38862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9pPr>
            </a:lstStyle>
            <a:p>
              <a:r>
                <a:rPr lang="en-US" altLang="en-US" dirty="0">
                  <a:solidFill>
                    <a:schemeClr val="tx1"/>
                  </a:solidFill>
                  <a:latin typeface="Times New Roman" panose="02020603050405020304" pitchFamily="18" charset="0"/>
                  <a:cs typeface="Times New Roman" panose="02020603050405020304" pitchFamily="18" charset="0"/>
                </a:rPr>
                <a:t>11 mm</a:t>
              </a:r>
            </a:p>
          </p:txBody>
        </p:sp>
      </p:grpSp>
      <p:grpSp>
        <p:nvGrpSpPr>
          <p:cNvPr id="24" name="Group 19"/>
          <p:cNvGrpSpPr>
            <a:grpSpLocks/>
          </p:cNvGrpSpPr>
          <p:nvPr/>
        </p:nvGrpSpPr>
        <p:grpSpPr bwMode="auto">
          <a:xfrm>
            <a:off x="5562600" y="4114800"/>
            <a:ext cx="2896250" cy="1969609"/>
            <a:chOff x="4841875" y="4187362"/>
            <a:chExt cx="3553240" cy="2259422"/>
          </a:xfrm>
        </p:grpSpPr>
        <p:pic>
          <p:nvPicPr>
            <p:cNvPr id="25"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1875" y="4187362"/>
              <a:ext cx="3553240" cy="225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32"/>
            <p:cNvCxnSpPr>
              <a:cxnSpLocks noChangeShapeType="1"/>
            </p:cNvCxnSpPr>
            <p:nvPr/>
          </p:nvCxnSpPr>
          <p:spPr bwMode="auto">
            <a:xfrm flipV="1">
              <a:off x="6837399" y="4694590"/>
              <a:ext cx="891199" cy="36243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7" name="Straight Arrow Connector 33"/>
            <p:cNvCxnSpPr>
              <a:cxnSpLocks noChangeShapeType="1"/>
            </p:cNvCxnSpPr>
            <p:nvPr/>
          </p:nvCxnSpPr>
          <p:spPr bwMode="auto">
            <a:xfrm>
              <a:off x="6911181" y="4438625"/>
              <a:ext cx="250480" cy="28481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 name="Straight Arrow Connector 34"/>
            <p:cNvCxnSpPr>
              <a:cxnSpLocks noChangeShapeType="1"/>
            </p:cNvCxnSpPr>
            <p:nvPr/>
          </p:nvCxnSpPr>
          <p:spPr bwMode="auto">
            <a:xfrm flipH="1" flipV="1">
              <a:off x="7298074" y="4867839"/>
              <a:ext cx="430524" cy="47399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TextBox 38"/>
            <p:cNvSpPr txBox="1">
              <a:spLocks noChangeArrowheads="1"/>
            </p:cNvSpPr>
            <p:nvPr/>
          </p:nvSpPr>
          <p:spPr bwMode="auto">
            <a:xfrm>
              <a:off x="7549747" y="4950948"/>
              <a:ext cx="732979" cy="30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66FF"/>
                  </a:solidFill>
                  <a:latin typeface="Comic Sans MS" panose="030F0702030302020204" pitchFamily="66" charset="0"/>
                  <a:sym typeface="Symbol" panose="05050102010706020507" pitchFamily="18" charset="2"/>
                </a:defRPr>
              </a:lvl1pPr>
              <a:lvl2pPr marL="742950" indent="-285750">
                <a:defRPr sz="1400">
                  <a:solidFill>
                    <a:srgbClr val="0066FF"/>
                  </a:solidFill>
                  <a:latin typeface="Comic Sans MS" panose="030F0702030302020204" pitchFamily="66" charset="0"/>
                  <a:sym typeface="Symbol" panose="05050102010706020507" pitchFamily="18" charset="2"/>
                </a:defRPr>
              </a:lvl2pPr>
              <a:lvl3pPr marL="1143000" indent="-228600">
                <a:defRPr sz="1400">
                  <a:solidFill>
                    <a:srgbClr val="0066FF"/>
                  </a:solidFill>
                  <a:latin typeface="Comic Sans MS" panose="030F0702030302020204" pitchFamily="66" charset="0"/>
                  <a:sym typeface="Symbol" panose="05050102010706020507" pitchFamily="18" charset="2"/>
                </a:defRPr>
              </a:lvl3pPr>
              <a:lvl4pPr marL="1600200" indent="-228600">
                <a:defRPr sz="1400">
                  <a:solidFill>
                    <a:srgbClr val="0066FF"/>
                  </a:solidFill>
                  <a:latin typeface="Comic Sans MS" panose="030F0702030302020204" pitchFamily="66" charset="0"/>
                  <a:sym typeface="Symbol" panose="05050102010706020507" pitchFamily="18" charset="2"/>
                </a:defRPr>
              </a:lvl4pPr>
              <a:lvl5pPr marL="2057400" indent="-228600">
                <a:defRPr sz="1400">
                  <a:solidFill>
                    <a:srgbClr val="0066FF"/>
                  </a:solidFill>
                  <a:latin typeface="Comic Sans MS" panose="030F0702030302020204" pitchFamily="66" charset="0"/>
                  <a:sym typeface="Symbol" panose="05050102010706020507" pitchFamily="18" charset="2"/>
                </a:defRPr>
              </a:lvl5pPr>
              <a:lvl6pPr marL="25146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6pPr>
              <a:lvl7pPr marL="29718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7pPr>
              <a:lvl8pPr marL="34290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8pPr>
              <a:lvl9pPr marL="38862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9pPr>
            </a:lstStyle>
            <a:p>
              <a:r>
                <a:rPr lang="en-US" altLang="en-US">
                  <a:solidFill>
                    <a:schemeClr val="tx1"/>
                  </a:solidFill>
                  <a:latin typeface="Times New Roman" panose="02020603050405020304" pitchFamily="18" charset="0"/>
                  <a:cs typeface="Times New Roman" panose="02020603050405020304" pitchFamily="18" charset="0"/>
                </a:rPr>
                <a:t>9.5 mm</a:t>
              </a:r>
            </a:p>
          </p:txBody>
        </p:sp>
      </p:grpSp>
      <p:sp>
        <p:nvSpPr>
          <p:cNvPr id="30" name="TextBox 29"/>
          <p:cNvSpPr txBox="1"/>
          <p:nvPr/>
        </p:nvSpPr>
        <p:spPr>
          <a:xfrm>
            <a:off x="7372350" y="2819400"/>
            <a:ext cx="1676400" cy="338554"/>
          </a:xfrm>
          <a:prstGeom prst="rect">
            <a:avLst/>
          </a:prstGeom>
          <a:noFill/>
        </p:spPr>
        <p:txBody>
          <a:bodyPr wrap="square" rtlCol="0">
            <a:spAutoFit/>
          </a:bodyPr>
          <a:lstStyle/>
          <a:p>
            <a:pPr lvl="1"/>
            <a:r>
              <a:rPr lang="en-US" sz="1600" i="1" dirty="0" smtClean="0">
                <a:solidFill>
                  <a:schemeClr val="accent5">
                    <a:lumMod val="75000"/>
                  </a:schemeClr>
                </a:solidFill>
                <a:latin typeface="Times New Roman" panose="02020603050405020304" pitchFamily="18" charset="0"/>
                <a:cs typeface="Times New Roman" panose="02020603050405020304" pitchFamily="18" charset="0"/>
              </a:rPr>
              <a:t>A. Lunin</a:t>
            </a:r>
            <a:endParaRPr lang="en-US" sz="1600"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1" name="Text Box 12"/>
          <p:cNvSpPr txBox="1">
            <a:spLocks noChangeArrowheads="1"/>
          </p:cNvSpPr>
          <p:nvPr/>
        </p:nvSpPr>
        <p:spPr bwMode="auto">
          <a:xfrm>
            <a:off x="3265520" y="6050652"/>
            <a:ext cx="3829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66FF"/>
                </a:solidFill>
                <a:latin typeface="Comic Sans MS" panose="030F0702030302020204" pitchFamily="66" charset="0"/>
                <a:sym typeface="Symbol" panose="05050102010706020507" pitchFamily="18" charset="2"/>
              </a:defRPr>
            </a:lvl1pPr>
            <a:lvl2pPr marL="742950" indent="-285750">
              <a:defRPr sz="1400">
                <a:solidFill>
                  <a:srgbClr val="0066FF"/>
                </a:solidFill>
                <a:latin typeface="Comic Sans MS" panose="030F0702030302020204" pitchFamily="66" charset="0"/>
                <a:sym typeface="Symbol" panose="05050102010706020507" pitchFamily="18" charset="2"/>
              </a:defRPr>
            </a:lvl2pPr>
            <a:lvl3pPr marL="1143000" indent="-228600">
              <a:defRPr sz="1400">
                <a:solidFill>
                  <a:srgbClr val="0066FF"/>
                </a:solidFill>
                <a:latin typeface="Comic Sans MS" panose="030F0702030302020204" pitchFamily="66" charset="0"/>
                <a:sym typeface="Symbol" panose="05050102010706020507" pitchFamily="18" charset="2"/>
              </a:defRPr>
            </a:lvl3pPr>
            <a:lvl4pPr marL="1600200" indent="-228600">
              <a:defRPr sz="1400">
                <a:solidFill>
                  <a:srgbClr val="0066FF"/>
                </a:solidFill>
                <a:latin typeface="Comic Sans MS" panose="030F0702030302020204" pitchFamily="66" charset="0"/>
                <a:sym typeface="Symbol" panose="05050102010706020507" pitchFamily="18" charset="2"/>
              </a:defRPr>
            </a:lvl4pPr>
            <a:lvl5pPr marL="2057400" indent="-228600">
              <a:defRPr sz="1400">
                <a:solidFill>
                  <a:srgbClr val="0066FF"/>
                </a:solidFill>
                <a:latin typeface="Comic Sans MS" panose="030F0702030302020204" pitchFamily="66" charset="0"/>
                <a:sym typeface="Symbol" panose="05050102010706020507" pitchFamily="18" charset="2"/>
              </a:defRPr>
            </a:lvl5pPr>
            <a:lvl6pPr marL="25146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6pPr>
            <a:lvl7pPr marL="29718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7pPr>
            <a:lvl8pPr marL="34290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8pPr>
            <a:lvl9pPr marL="38862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9pPr>
          </a:lstStyle>
          <a:p>
            <a:pPr algn="ct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b="1" dirty="0" smtClean="0">
                <a:solidFill>
                  <a:schemeClr val="bg2"/>
                </a:solidFill>
                <a:latin typeface="Times New Roman" panose="02020603050405020304" pitchFamily="18" charset="0"/>
                <a:cs typeface="Times New Roman" panose="02020603050405020304" pitchFamily="18" charset="0"/>
              </a:rPr>
              <a:t>Coupler tip length should be  longer by 1.5 mm</a:t>
            </a:r>
            <a:endParaRPr lang="en-US" altLang="en-US" b="1" dirty="0">
              <a:solidFill>
                <a:schemeClr val="bg2"/>
              </a:solidFill>
              <a:latin typeface="Times New Roman" panose="02020603050405020304" pitchFamily="18" charset="0"/>
              <a:cs typeface="Times New Roman" panose="02020603050405020304" pitchFamily="18" charset="0"/>
            </a:endParaRPr>
          </a:p>
        </p:txBody>
      </p:sp>
      <p:sp>
        <p:nvSpPr>
          <p:cNvPr id="32" name="Text Box 12"/>
          <p:cNvSpPr txBox="1">
            <a:spLocks noChangeArrowheads="1"/>
          </p:cNvSpPr>
          <p:nvPr/>
        </p:nvSpPr>
        <p:spPr bwMode="auto">
          <a:xfrm>
            <a:off x="2551590" y="2286000"/>
            <a:ext cx="17139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66FF"/>
                </a:solidFill>
                <a:latin typeface="Comic Sans MS" panose="030F0702030302020204" pitchFamily="66" charset="0"/>
                <a:sym typeface="Symbol" panose="05050102010706020507" pitchFamily="18" charset="2"/>
              </a:defRPr>
            </a:lvl1pPr>
            <a:lvl2pPr marL="742950" indent="-285750">
              <a:defRPr sz="1400">
                <a:solidFill>
                  <a:srgbClr val="0066FF"/>
                </a:solidFill>
                <a:latin typeface="Comic Sans MS" panose="030F0702030302020204" pitchFamily="66" charset="0"/>
                <a:sym typeface="Symbol" panose="05050102010706020507" pitchFamily="18" charset="2"/>
              </a:defRPr>
            </a:lvl2pPr>
            <a:lvl3pPr marL="1143000" indent="-228600">
              <a:defRPr sz="1400">
                <a:solidFill>
                  <a:srgbClr val="0066FF"/>
                </a:solidFill>
                <a:latin typeface="Comic Sans MS" panose="030F0702030302020204" pitchFamily="66" charset="0"/>
                <a:sym typeface="Symbol" panose="05050102010706020507" pitchFamily="18" charset="2"/>
              </a:defRPr>
            </a:lvl3pPr>
            <a:lvl4pPr marL="1600200" indent="-228600">
              <a:defRPr sz="1400">
                <a:solidFill>
                  <a:srgbClr val="0066FF"/>
                </a:solidFill>
                <a:latin typeface="Comic Sans MS" panose="030F0702030302020204" pitchFamily="66" charset="0"/>
                <a:sym typeface="Symbol" panose="05050102010706020507" pitchFamily="18" charset="2"/>
              </a:defRPr>
            </a:lvl4pPr>
            <a:lvl5pPr marL="2057400" indent="-228600">
              <a:defRPr sz="1400">
                <a:solidFill>
                  <a:srgbClr val="0066FF"/>
                </a:solidFill>
                <a:latin typeface="Comic Sans MS" panose="030F0702030302020204" pitchFamily="66" charset="0"/>
                <a:sym typeface="Symbol" panose="05050102010706020507" pitchFamily="18" charset="2"/>
              </a:defRPr>
            </a:lvl5pPr>
            <a:lvl6pPr marL="25146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6pPr>
            <a:lvl7pPr marL="29718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7pPr>
            <a:lvl8pPr marL="34290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8pPr>
            <a:lvl9pPr marL="38862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9pPr>
          </a:lstStyle>
          <a:p>
            <a:pPr algn="ct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b="1" dirty="0">
                <a:solidFill>
                  <a:schemeClr val="accent6">
                    <a:lumMod val="50000"/>
                  </a:schemeClr>
                </a:solidFill>
                <a:latin typeface="Calibri" panose="020F0502020204030204" pitchFamily="34" charset="0"/>
                <a:cs typeface="Times New Roman" panose="02020603050405020304" pitchFamily="18" charset="0"/>
              </a:rPr>
              <a:t>Beam </a:t>
            </a:r>
            <a:r>
              <a:rPr lang="en-US" altLang="en-US" b="1" dirty="0" smtClean="0">
                <a:solidFill>
                  <a:schemeClr val="accent6">
                    <a:lumMod val="50000"/>
                  </a:schemeClr>
                </a:solidFill>
                <a:latin typeface="Calibri" panose="020F0502020204030204" pitchFamily="34" charset="0"/>
                <a:cs typeface="Times New Roman" panose="02020603050405020304" pitchFamily="18" charset="0"/>
              </a:rPr>
              <a:t>PipeØ38 </a:t>
            </a:r>
            <a:r>
              <a:rPr lang="en-US" altLang="en-US" b="1" dirty="0">
                <a:solidFill>
                  <a:schemeClr val="accent6">
                    <a:lumMod val="50000"/>
                  </a:schemeClr>
                </a:solidFill>
                <a:latin typeface="Calibri" panose="020F0502020204030204" pitchFamily="34" charset="0"/>
                <a:cs typeface="Times New Roman" panose="02020603050405020304" pitchFamily="18" charset="0"/>
              </a:rPr>
              <a:t>mm</a:t>
            </a:r>
          </a:p>
        </p:txBody>
      </p:sp>
      <p:sp>
        <p:nvSpPr>
          <p:cNvPr id="33" name="Text Box 12"/>
          <p:cNvSpPr txBox="1">
            <a:spLocks noChangeArrowheads="1"/>
          </p:cNvSpPr>
          <p:nvPr/>
        </p:nvSpPr>
        <p:spPr bwMode="auto">
          <a:xfrm>
            <a:off x="266148" y="3989488"/>
            <a:ext cx="16914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66FF"/>
                </a:solidFill>
                <a:latin typeface="Comic Sans MS" panose="030F0702030302020204" pitchFamily="66" charset="0"/>
                <a:sym typeface="Symbol" panose="05050102010706020507" pitchFamily="18" charset="2"/>
              </a:defRPr>
            </a:lvl1pPr>
            <a:lvl2pPr marL="742950" indent="-285750">
              <a:defRPr sz="1400">
                <a:solidFill>
                  <a:srgbClr val="0066FF"/>
                </a:solidFill>
                <a:latin typeface="Comic Sans MS" panose="030F0702030302020204" pitchFamily="66" charset="0"/>
                <a:sym typeface="Symbol" panose="05050102010706020507" pitchFamily="18" charset="2"/>
              </a:defRPr>
            </a:lvl2pPr>
            <a:lvl3pPr marL="1143000" indent="-228600">
              <a:defRPr sz="1400">
                <a:solidFill>
                  <a:srgbClr val="0066FF"/>
                </a:solidFill>
                <a:latin typeface="Comic Sans MS" panose="030F0702030302020204" pitchFamily="66" charset="0"/>
                <a:sym typeface="Symbol" panose="05050102010706020507" pitchFamily="18" charset="2"/>
              </a:defRPr>
            </a:lvl3pPr>
            <a:lvl4pPr marL="1600200" indent="-228600">
              <a:defRPr sz="1400">
                <a:solidFill>
                  <a:srgbClr val="0066FF"/>
                </a:solidFill>
                <a:latin typeface="Comic Sans MS" panose="030F0702030302020204" pitchFamily="66" charset="0"/>
                <a:sym typeface="Symbol" panose="05050102010706020507" pitchFamily="18" charset="2"/>
              </a:defRPr>
            </a:lvl4pPr>
            <a:lvl5pPr marL="2057400" indent="-228600">
              <a:defRPr sz="1400">
                <a:solidFill>
                  <a:srgbClr val="0066FF"/>
                </a:solidFill>
                <a:latin typeface="Comic Sans MS" panose="030F0702030302020204" pitchFamily="66" charset="0"/>
                <a:sym typeface="Symbol" panose="05050102010706020507" pitchFamily="18" charset="2"/>
              </a:defRPr>
            </a:lvl5pPr>
            <a:lvl6pPr marL="25146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6pPr>
            <a:lvl7pPr marL="29718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7pPr>
            <a:lvl8pPr marL="34290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8pPr>
            <a:lvl9pPr marL="38862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9pPr>
          </a:lstStyle>
          <a:p>
            <a:pPr algn="ctr"/>
            <a:r>
              <a:rPr lang="en-US" altLang="en-US" dirty="0">
                <a:solidFill>
                  <a:schemeClr val="tx1"/>
                </a:solidFill>
                <a:latin typeface="Times New Roman" panose="02020603050405020304" pitchFamily="18" charset="0"/>
                <a:cs typeface="Times New Roman" panose="02020603050405020304" pitchFamily="18" charset="0"/>
              </a:rPr>
              <a:t> Beam Pipe </a:t>
            </a:r>
            <a:r>
              <a:rPr lang="en-US" altLang="en-US" dirty="0" smtClean="0">
                <a:solidFill>
                  <a:schemeClr val="tx1"/>
                </a:solidFill>
                <a:latin typeface="Times New Roman" panose="02020603050405020304" pitchFamily="18" charset="0"/>
                <a:cs typeface="Times New Roman" panose="02020603050405020304" pitchFamily="18" charset="0"/>
              </a:rPr>
              <a:t>Ø40 </a:t>
            </a:r>
            <a:r>
              <a:rPr lang="en-US" altLang="en-US" dirty="0">
                <a:solidFill>
                  <a:schemeClr val="tx1"/>
                </a:solidFill>
                <a:latin typeface="Times New Roman" panose="02020603050405020304" pitchFamily="18" charset="0"/>
                <a:cs typeface="Times New Roman" panose="02020603050405020304" pitchFamily="18" charset="0"/>
              </a:rPr>
              <a:t>mm</a:t>
            </a:r>
          </a:p>
        </p:txBody>
      </p:sp>
      <p:sp>
        <p:nvSpPr>
          <p:cNvPr id="16" name="Text Box 12"/>
          <p:cNvSpPr txBox="1">
            <a:spLocks noChangeArrowheads="1"/>
          </p:cNvSpPr>
          <p:nvPr/>
        </p:nvSpPr>
        <p:spPr bwMode="auto">
          <a:xfrm>
            <a:off x="4953000" y="3773267"/>
            <a:ext cx="1691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66FF"/>
                </a:solidFill>
                <a:latin typeface="Comic Sans MS" panose="030F0702030302020204" pitchFamily="66" charset="0"/>
                <a:sym typeface="Symbol" panose="05050102010706020507" pitchFamily="18" charset="2"/>
              </a:defRPr>
            </a:lvl1pPr>
            <a:lvl2pPr marL="742950" indent="-285750">
              <a:defRPr sz="1400">
                <a:solidFill>
                  <a:srgbClr val="0066FF"/>
                </a:solidFill>
                <a:latin typeface="Comic Sans MS" panose="030F0702030302020204" pitchFamily="66" charset="0"/>
                <a:sym typeface="Symbol" panose="05050102010706020507" pitchFamily="18" charset="2"/>
              </a:defRPr>
            </a:lvl2pPr>
            <a:lvl3pPr marL="1143000" indent="-228600">
              <a:defRPr sz="1400">
                <a:solidFill>
                  <a:srgbClr val="0066FF"/>
                </a:solidFill>
                <a:latin typeface="Comic Sans MS" panose="030F0702030302020204" pitchFamily="66" charset="0"/>
                <a:sym typeface="Symbol" panose="05050102010706020507" pitchFamily="18" charset="2"/>
              </a:defRPr>
            </a:lvl3pPr>
            <a:lvl4pPr marL="1600200" indent="-228600">
              <a:defRPr sz="1400">
                <a:solidFill>
                  <a:srgbClr val="0066FF"/>
                </a:solidFill>
                <a:latin typeface="Comic Sans MS" panose="030F0702030302020204" pitchFamily="66" charset="0"/>
                <a:sym typeface="Symbol" panose="05050102010706020507" pitchFamily="18" charset="2"/>
              </a:defRPr>
            </a:lvl4pPr>
            <a:lvl5pPr marL="2057400" indent="-228600">
              <a:defRPr sz="1400">
                <a:solidFill>
                  <a:srgbClr val="0066FF"/>
                </a:solidFill>
                <a:latin typeface="Comic Sans MS" panose="030F0702030302020204" pitchFamily="66" charset="0"/>
                <a:sym typeface="Symbol" panose="05050102010706020507" pitchFamily="18" charset="2"/>
              </a:defRPr>
            </a:lvl5pPr>
            <a:lvl6pPr marL="25146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6pPr>
            <a:lvl7pPr marL="29718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7pPr>
            <a:lvl8pPr marL="34290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8pPr>
            <a:lvl9pPr marL="3886200" indent="-228600" eaLnBrk="0" fontAlgn="base" hangingPunct="0">
              <a:spcBef>
                <a:spcPct val="0"/>
              </a:spcBef>
              <a:spcAft>
                <a:spcPct val="0"/>
              </a:spcAft>
              <a:defRPr sz="1400">
                <a:solidFill>
                  <a:srgbClr val="0066FF"/>
                </a:solidFill>
                <a:latin typeface="Comic Sans MS" panose="030F0702030302020204" pitchFamily="66" charset="0"/>
                <a:sym typeface="Symbol" panose="05050102010706020507" pitchFamily="18" charset="2"/>
              </a:defRPr>
            </a:lvl9pPr>
          </a:lstStyle>
          <a:p>
            <a:pPr algn="ctr"/>
            <a:r>
              <a:rPr lang="en-US" altLang="en-US" dirty="0">
                <a:solidFill>
                  <a:schemeClr val="tx1"/>
                </a:solidFill>
                <a:latin typeface="Times New Roman" panose="02020603050405020304" pitchFamily="18" charset="0"/>
                <a:cs typeface="Times New Roman" panose="02020603050405020304" pitchFamily="18" charset="0"/>
              </a:rPr>
              <a:t> Beam Pipe Ø38 mm</a:t>
            </a:r>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42</a:t>
            </a:fld>
            <a:endParaRPr lang="en-US" dirty="0"/>
          </a:p>
        </p:txBody>
      </p:sp>
    </p:spTree>
    <p:extLst>
      <p:ext uri="{BB962C8B-B14F-4D97-AF65-F5344CB8AC3E}">
        <p14:creationId xmlns:p14="http://schemas.microsoft.com/office/powerpoint/2010/main" val="2843421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52285" y="3191330"/>
            <a:ext cx="3451223" cy="2380396"/>
          </a:xfrm>
          <a:prstGeom prst="rect">
            <a:avLst/>
          </a:prstGeom>
        </p:spPr>
      </p:pic>
      <p:pic>
        <p:nvPicPr>
          <p:cNvPr id="8" name="Picture 7"/>
          <p:cNvPicPr>
            <a:picLocks noChangeAspect="1"/>
          </p:cNvPicPr>
          <p:nvPr/>
        </p:nvPicPr>
        <p:blipFill>
          <a:blip r:embed="rId3"/>
          <a:stretch>
            <a:fillRect/>
          </a:stretch>
        </p:blipFill>
        <p:spPr>
          <a:xfrm>
            <a:off x="5452285" y="59539"/>
            <a:ext cx="3625124" cy="2330777"/>
          </a:xfrm>
          <a:prstGeom prst="rect">
            <a:avLst/>
          </a:prstGeom>
        </p:spPr>
      </p:pic>
      <p:pic>
        <p:nvPicPr>
          <p:cNvPr id="4" name="Picture 3"/>
          <p:cNvPicPr>
            <a:picLocks noChangeAspect="1"/>
          </p:cNvPicPr>
          <p:nvPr/>
        </p:nvPicPr>
        <p:blipFill>
          <a:blip r:embed="rId4"/>
          <a:stretch>
            <a:fillRect/>
          </a:stretch>
        </p:blipFill>
        <p:spPr>
          <a:xfrm>
            <a:off x="336228" y="786862"/>
            <a:ext cx="3092772" cy="2073132"/>
          </a:xfrm>
          <a:prstGeom prst="rect">
            <a:avLst/>
          </a:prstGeom>
        </p:spPr>
      </p:pic>
      <p:sp>
        <p:nvSpPr>
          <p:cNvPr id="2" name="Rectangle 1"/>
          <p:cNvSpPr/>
          <p:nvPr/>
        </p:nvSpPr>
        <p:spPr>
          <a:xfrm>
            <a:off x="5538038" y="788426"/>
            <a:ext cx="1822514" cy="584775"/>
          </a:xfrm>
          <a:prstGeom prst="rect">
            <a:avLst/>
          </a:prstGeom>
        </p:spPr>
        <p:txBody>
          <a:bodyPr wrap="square">
            <a:spAutoFit/>
          </a:bodyPr>
          <a:lstStyle/>
          <a:p>
            <a:r>
              <a:rPr lang="en-US" sz="1600" b="1" dirty="0" smtClean="0">
                <a:solidFill>
                  <a:srgbClr val="C00000"/>
                </a:solidFill>
                <a:effectLst>
                  <a:outerShdw blurRad="38100" dist="38100" dir="2700000" algn="tl">
                    <a:srgbClr val="000000">
                      <a:alpha val="43137"/>
                    </a:srgbClr>
                  </a:outerShdw>
                </a:effectLst>
                <a:latin typeface="Calibri" panose="020F0502020204030204" pitchFamily="34" charset="0"/>
              </a:rPr>
              <a:t>Dipole mode </a:t>
            </a:r>
          </a:p>
          <a:p>
            <a:r>
              <a:rPr lang="en-US" sz="1600" b="1" dirty="0" smtClean="0">
                <a:solidFill>
                  <a:srgbClr val="C00000"/>
                </a:solidFill>
                <a:effectLst>
                  <a:outerShdw blurRad="38100" dist="38100" dir="2700000" algn="tl">
                    <a:srgbClr val="000000">
                      <a:alpha val="43137"/>
                    </a:srgbClr>
                  </a:outerShdw>
                </a:effectLst>
                <a:latin typeface="Calibri" panose="020F0502020204030204" pitchFamily="34" charset="0"/>
              </a:rPr>
              <a:t>TE </a:t>
            </a:r>
            <a:r>
              <a:rPr lang="en-US" sz="1600" b="1" dirty="0">
                <a:solidFill>
                  <a:srgbClr val="C00000"/>
                </a:solidFill>
                <a:effectLst>
                  <a:outerShdw blurRad="38100" dist="38100" dir="2700000" algn="tl">
                    <a:srgbClr val="000000">
                      <a:alpha val="43137"/>
                    </a:srgbClr>
                  </a:outerShdw>
                </a:effectLst>
                <a:latin typeface="Calibri" panose="020F0502020204030204" pitchFamily="34" charset="0"/>
              </a:rPr>
              <a:t>110</a:t>
            </a:r>
          </a:p>
        </p:txBody>
      </p:sp>
      <p:sp>
        <p:nvSpPr>
          <p:cNvPr id="10" name="Rectangle 9"/>
          <p:cNvSpPr/>
          <p:nvPr/>
        </p:nvSpPr>
        <p:spPr>
          <a:xfrm>
            <a:off x="533845" y="896147"/>
            <a:ext cx="1261884" cy="369332"/>
          </a:xfrm>
          <a:prstGeom prst="rect">
            <a:avLst/>
          </a:prstGeom>
        </p:spPr>
        <p:txBody>
          <a:bodyPr wrap="none">
            <a:spAutoFit/>
          </a:bodyPr>
          <a:lstStyle/>
          <a:p>
            <a:r>
              <a:rPr lang="en-US" b="1" dirty="0"/>
              <a:t>Geometry</a:t>
            </a:r>
            <a:endParaRPr lang="en-US" dirty="0"/>
          </a:p>
        </p:txBody>
      </p:sp>
      <p:sp>
        <p:nvSpPr>
          <p:cNvPr id="12" name="Rectangle 11"/>
          <p:cNvSpPr/>
          <p:nvPr/>
        </p:nvSpPr>
        <p:spPr>
          <a:xfrm>
            <a:off x="5778920" y="3578056"/>
            <a:ext cx="1929560" cy="584775"/>
          </a:xfrm>
          <a:prstGeom prst="rect">
            <a:avLst/>
          </a:prstGeom>
        </p:spPr>
        <p:txBody>
          <a:bodyPr wrap="square">
            <a:spAutoFit/>
          </a:bodyPr>
          <a:lstStyle/>
          <a:p>
            <a:r>
              <a:rPr lang="en-US" sz="1600" b="1" dirty="0" smtClean="0">
                <a:solidFill>
                  <a:srgbClr val="C00000"/>
                </a:solidFill>
                <a:effectLst>
                  <a:outerShdw blurRad="38100" dist="38100" dir="2700000" algn="tl">
                    <a:srgbClr val="000000">
                      <a:alpha val="43137"/>
                    </a:srgbClr>
                  </a:outerShdw>
                </a:effectLst>
                <a:latin typeface="Calibri" panose="020F0502020204030204" pitchFamily="34" charset="0"/>
              </a:rPr>
              <a:t>Monopole mode </a:t>
            </a:r>
            <a:r>
              <a:rPr lang="en-US" sz="1600" b="1" dirty="0">
                <a:solidFill>
                  <a:srgbClr val="C00000"/>
                </a:solidFill>
                <a:effectLst>
                  <a:outerShdw blurRad="38100" dist="38100" dir="2700000" algn="tl">
                    <a:srgbClr val="000000">
                      <a:alpha val="43137"/>
                    </a:srgbClr>
                  </a:outerShdw>
                </a:effectLst>
                <a:latin typeface="Calibri" panose="020F0502020204030204" pitchFamily="34" charset="0"/>
              </a:rPr>
              <a:t>TM010</a:t>
            </a:r>
          </a:p>
        </p:txBody>
      </p:sp>
      <p:sp>
        <p:nvSpPr>
          <p:cNvPr id="13" name="TextBox 12"/>
          <p:cNvSpPr txBox="1"/>
          <p:nvPr/>
        </p:nvSpPr>
        <p:spPr>
          <a:xfrm>
            <a:off x="6640171" y="1946701"/>
            <a:ext cx="2387192" cy="710707"/>
          </a:xfrm>
          <a:prstGeom prst="rect">
            <a:avLst/>
          </a:prstGeom>
          <a:noFill/>
        </p:spPr>
        <p:txBody>
          <a:bodyPr wrap="none" rtlCol="0">
            <a:spAutoFit/>
          </a:bodyPr>
          <a:lstStyle/>
          <a:p>
            <a:pPr>
              <a:lnSpc>
                <a:spcPts val="1600"/>
              </a:lnSpc>
            </a:pPr>
            <a:r>
              <a:rPr lang="en-US" sz="1600" dirty="0" smtClean="0">
                <a:latin typeface="Calibri" panose="020F0502020204030204" pitchFamily="34" charset="0"/>
              </a:rPr>
              <a:t>Computer simulations:</a:t>
            </a:r>
          </a:p>
          <a:p>
            <a:pPr>
              <a:lnSpc>
                <a:spcPts val="1600"/>
              </a:lnSpc>
            </a:pPr>
            <a:r>
              <a:rPr lang="en-US" sz="1600" dirty="0" smtClean="0">
                <a:latin typeface="Calibri" panose="020F0502020204030204" pitchFamily="34" charset="0"/>
              </a:rPr>
              <a:t>#1: </a:t>
            </a:r>
            <a:r>
              <a:rPr lang="el-GR" sz="1600" dirty="0">
                <a:latin typeface="Calibri" panose="020F0502020204030204" pitchFamily="34" charset="0"/>
              </a:rPr>
              <a:t>ε</a:t>
            </a:r>
            <a:r>
              <a:rPr lang="en-US" sz="1600" dirty="0" smtClean="0">
                <a:latin typeface="Calibri" panose="020F0502020204030204" pitchFamily="34" charset="0"/>
              </a:rPr>
              <a:t> = 10, F = 3.1062 GHz,</a:t>
            </a:r>
          </a:p>
          <a:p>
            <a:pPr>
              <a:lnSpc>
                <a:spcPts val="1600"/>
              </a:lnSpc>
            </a:pPr>
            <a:r>
              <a:rPr lang="en-US" sz="1600" dirty="0" smtClean="0">
                <a:latin typeface="Calibri" panose="020F0502020204030204" pitchFamily="34" charset="0"/>
              </a:rPr>
              <a:t>#2: </a:t>
            </a:r>
            <a:r>
              <a:rPr lang="el-GR" sz="1600" dirty="0">
                <a:latin typeface="Calibri" panose="020F0502020204030204" pitchFamily="34" charset="0"/>
              </a:rPr>
              <a:t>ε</a:t>
            </a:r>
            <a:r>
              <a:rPr lang="en-US" sz="1600" dirty="0" smtClean="0">
                <a:latin typeface="Calibri" panose="020F0502020204030204" pitchFamily="34" charset="0"/>
              </a:rPr>
              <a:t> = 10, F = 3.0860 GHz</a:t>
            </a:r>
            <a:endParaRPr lang="en-US" sz="1600" dirty="0">
              <a:latin typeface="Calibri" panose="020F0502020204030204" pitchFamily="34" charset="0"/>
            </a:endParaRPr>
          </a:p>
        </p:txBody>
      </p:sp>
      <p:sp>
        <p:nvSpPr>
          <p:cNvPr id="14" name="Rectangle 13"/>
          <p:cNvSpPr/>
          <p:nvPr/>
        </p:nvSpPr>
        <p:spPr>
          <a:xfrm>
            <a:off x="4724400" y="2564949"/>
            <a:ext cx="4038600" cy="707886"/>
          </a:xfrm>
          <a:prstGeom prst="rect">
            <a:avLst/>
          </a:prstGeom>
        </p:spPr>
        <p:txBody>
          <a:bodyPr wrap="square">
            <a:spAutoFit/>
          </a:bodyPr>
          <a:lstStyle/>
          <a:p>
            <a:pPr>
              <a:lnSpc>
                <a:spcPts val="1600"/>
              </a:lnSpc>
            </a:pPr>
            <a:r>
              <a:rPr lang="en-US" sz="1600" dirty="0">
                <a:solidFill>
                  <a:srgbClr val="0033CC"/>
                </a:solidFill>
                <a:latin typeface="Calibri" panose="020F0502020204030204" pitchFamily="34" charset="0"/>
              </a:rPr>
              <a:t>Measurements</a:t>
            </a:r>
            <a:r>
              <a:rPr lang="en-US" sz="1600" dirty="0" smtClean="0">
                <a:solidFill>
                  <a:srgbClr val="0033CC"/>
                </a:solidFill>
                <a:latin typeface="Calibri" panose="020F0502020204030204" pitchFamily="34" charset="0"/>
              </a:rPr>
              <a:t>:</a:t>
            </a:r>
          </a:p>
          <a:p>
            <a:pPr>
              <a:lnSpc>
                <a:spcPts val="1600"/>
              </a:lnSpc>
            </a:pPr>
            <a:r>
              <a:rPr lang="en-US" sz="1600" dirty="0" smtClean="0">
                <a:solidFill>
                  <a:srgbClr val="0033CC"/>
                </a:solidFill>
                <a:latin typeface="Calibri" panose="020F0502020204030204" pitchFamily="34" charset="0"/>
              </a:rPr>
              <a:t>#1</a:t>
            </a:r>
            <a:r>
              <a:rPr lang="en-US" sz="1600" dirty="0">
                <a:solidFill>
                  <a:srgbClr val="0033CC"/>
                </a:solidFill>
                <a:latin typeface="Calibri" panose="020F0502020204030204" pitchFamily="34" charset="0"/>
              </a:rPr>
              <a:t>: </a:t>
            </a:r>
            <a:r>
              <a:rPr lang="en-US" sz="1600" dirty="0" smtClean="0">
                <a:solidFill>
                  <a:srgbClr val="0033CC"/>
                </a:solidFill>
                <a:latin typeface="Calibri" panose="020F0502020204030204" pitchFamily="34" charset="0"/>
              </a:rPr>
              <a:t>F</a:t>
            </a:r>
            <a:r>
              <a:rPr lang="en-US" sz="1600" baseline="-25000" dirty="0" smtClean="0">
                <a:solidFill>
                  <a:srgbClr val="0033CC"/>
                </a:solidFill>
                <a:latin typeface="Calibri" panose="020F0502020204030204" pitchFamily="34" charset="0"/>
              </a:rPr>
              <a:t>1</a:t>
            </a:r>
            <a:r>
              <a:rPr lang="en-US" sz="1600" dirty="0" smtClean="0">
                <a:solidFill>
                  <a:srgbClr val="0033CC"/>
                </a:solidFill>
                <a:latin typeface="Calibri" panose="020F0502020204030204" pitchFamily="34" charset="0"/>
              </a:rPr>
              <a:t>/F</a:t>
            </a:r>
            <a:r>
              <a:rPr lang="en-US" sz="1600" baseline="-25000" dirty="0" smtClean="0">
                <a:solidFill>
                  <a:srgbClr val="0033CC"/>
                </a:solidFill>
                <a:latin typeface="Calibri" panose="020F0502020204030204" pitchFamily="34" charset="0"/>
              </a:rPr>
              <a:t>2</a:t>
            </a:r>
            <a:r>
              <a:rPr lang="en-US" sz="1600" dirty="0" smtClean="0">
                <a:solidFill>
                  <a:srgbClr val="0033CC"/>
                </a:solidFill>
                <a:latin typeface="Calibri" panose="020F0502020204030204" pitchFamily="34" charset="0"/>
              </a:rPr>
              <a:t>F</a:t>
            </a:r>
            <a:r>
              <a:rPr lang="en-US" sz="1600" baseline="-25000" dirty="0" smtClean="0">
                <a:solidFill>
                  <a:srgbClr val="0033CC"/>
                </a:solidFill>
                <a:latin typeface="Calibri" panose="020F0502020204030204" pitchFamily="34" charset="0"/>
              </a:rPr>
              <a:t>av</a:t>
            </a:r>
            <a:r>
              <a:rPr lang="en-US" sz="1600" dirty="0" smtClean="0">
                <a:solidFill>
                  <a:srgbClr val="0033CC"/>
                </a:solidFill>
                <a:latin typeface="Calibri" panose="020F0502020204030204" pitchFamily="34" charset="0"/>
              </a:rPr>
              <a:t> </a:t>
            </a:r>
            <a:r>
              <a:rPr lang="en-US" sz="1600" dirty="0">
                <a:solidFill>
                  <a:srgbClr val="0033CC"/>
                </a:solidFill>
                <a:latin typeface="Calibri" panose="020F0502020204030204" pitchFamily="34" charset="0"/>
              </a:rPr>
              <a:t>= </a:t>
            </a:r>
            <a:r>
              <a:rPr lang="en-US" sz="1600" dirty="0" smtClean="0">
                <a:solidFill>
                  <a:srgbClr val="0033CC"/>
                </a:solidFill>
                <a:latin typeface="Calibri" panose="020F0502020204030204" pitchFamily="34" charset="0"/>
              </a:rPr>
              <a:t>3.09956 / 3.10782 / </a:t>
            </a:r>
            <a:r>
              <a:rPr lang="en-US" sz="1600" dirty="0">
                <a:solidFill>
                  <a:srgbClr val="0033CC"/>
                </a:solidFill>
                <a:latin typeface="Calibri" panose="020F0502020204030204" pitchFamily="34" charset="0"/>
              </a:rPr>
              <a:t>3.1037 GHz</a:t>
            </a:r>
          </a:p>
          <a:p>
            <a:pPr>
              <a:lnSpc>
                <a:spcPts val="1600"/>
              </a:lnSpc>
            </a:pPr>
            <a:r>
              <a:rPr lang="en-US" sz="1600" dirty="0" smtClean="0">
                <a:solidFill>
                  <a:srgbClr val="0033CC"/>
                </a:solidFill>
                <a:latin typeface="Calibri" panose="020F0502020204030204" pitchFamily="34" charset="0"/>
              </a:rPr>
              <a:t>#</a:t>
            </a:r>
            <a:r>
              <a:rPr lang="en-US" sz="1600" dirty="0">
                <a:solidFill>
                  <a:srgbClr val="0033CC"/>
                </a:solidFill>
                <a:latin typeface="Calibri" panose="020F0502020204030204" pitchFamily="34" charset="0"/>
              </a:rPr>
              <a:t>2: F</a:t>
            </a:r>
            <a:r>
              <a:rPr lang="en-US" sz="1600" baseline="-25000" dirty="0">
                <a:solidFill>
                  <a:srgbClr val="0033CC"/>
                </a:solidFill>
                <a:latin typeface="Calibri" panose="020F0502020204030204" pitchFamily="34" charset="0"/>
              </a:rPr>
              <a:t>1</a:t>
            </a:r>
            <a:r>
              <a:rPr lang="en-US" sz="1600" dirty="0">
                <a:solidFill>
                  <a:srgbClr val="0033CC"/>
                </a:solidFill>
                <a:latin typeface="Calibri" panose="020F0502020204030204" pitchFamily="34" charset="0"/>
              </a:rPr>
              <a:t>/F</a:t>
            </a:r>
            <a:r>
              <a:rPr lang="en-US" sz="1600" baseline="-25000" dirty="0">
                <a:solidFill>
                  <a:srgbClr val="0033CC"/>
                </a:solidFill>
                <a:latin typeface="Calibri" panose="020F0502020204030204" pitchFamily="34" charset="0"/>
              </a:rPr>
              <a:t>2</a:t>
            </a:r>
            <a:r>
              <a:rPr lang="en-US" sz="1600" dirty="0">
                <a:solidFill>
                  <a:srgbClr val="0033CC"/>
                </a:solidFill>
                <a:latin typeface="Calibri" panose="020F0502020204030204" pitchFamily="34" charset="0"/>
              </a:rPr>
              <a:t>F</a:t>
            </a:r>
            <a:r>
              <a:rPr lang="en-US" sz="1600" baseline="-25000" dirty="0">
                <a:solidFill>
                  <a:srgbClr val="0033CC"/>
                </a:solidFill>
                <a:latin typeface="Calibri" panose="020F0502020204030204" pitchFamily="34" charset="0"/>
              </a:rPr>
              <a:t>av</a:t>
            </a:r>
            <a:r>
              <a:rPr lang="en-US" sz="1600" dirty="0" smtClean="0">
                <a:solidFill>
                  <a:srgbClr val="0033CC"/>
                </a:solidFill>
                <a:latin typeface="Calibri" panose="020F0502020204030204" pitchFamily="34" charset="0"/>
              </a:rPr>
              <a:t> </a:t>
            </a:r>
            <a:r>
              <a:rPr lang="en-US" sz="1600" dirty="0">
                <a:solidFill>
                  <a:srgbClr val="0033CC"/>
                </a:solidFill>
                <a:latin typeface="Calibri" panose="020F0502020204030204" pitchFamily="34" charset="0"/>
              </a:rPr>
              <a:t>= </a:t>
            </a:r>
            <a:r>
              <a:rPr lang="en-US" sz="1600" dirty="0" smtClean="0">
                <a:solidFill>
                  <a:srgbClr val="0033CC"/>
                </a:solidFill>
                <a:latin typeface="Calibri" panose="020F0502020204030204" pitchFamily="34" charset="0"/>
              </a:rPr>
              <a:t>3.07873 / </a:t>
            </a:r>
            <a:r>
              <a:rPr lang="en-US" sz="1600" dirty="0">
                <a:solidFill>
                  <a:srgbClr val="0033CC"/>
                </a:solidFill>
                <a:latin typeface="Calibri" panose="020F0502020204030204" pitchFamily="34" charset="0"/>
              </a:rPr>
              <a:t>3.086977 </a:t>
            </a:r>
            <a:r>
              <a:rPr lang="en-US" sz="1600" dirty="0" smtClean="0">
                <a:solidFill>
                  <a:srgbClr val="0033CC"/>
                </a:solidFill>
                <a:latin typeface="Calibri" panose="020F0502020204030204" pitchFamily="34" charset="0"/>
              </a:rPr>
              <a:t>/3.0829 </a:t>
            </a:r>
            <a:r>
              <a:rPr lang="en-US" sz="1600" dirty="0">
                <a:solidFill>
                  <a:srgbClr val="0033CC"/>
                </a:solidFill>
                <a:latin typeface="Calibri" panose="020F0502020204030204" pitchFamily="34" charset="0"/>
              </a:rPr>
              <a:t>GHz</a:t>
            </a:r>
          </a:p>
        </p:txBody>
      </p:sp>
      <p:sp>
        <p:nvSpPr>
          <p:cNvPr id="15" name="TextBox 14"/>
          <p:cNvSpPr txBox="1"/>
          <p:nvPr/>
        </p:nvSpPr>
        <p:spPr>
          <a:xfrm>
            <a:off x="6546985" y="5216372"/>
            <a:ext cx="2396810" cy="710707"/>
          </a:xfrm>
          <a:prstGeom prst="rect">
            <a:avLst/>
          </a:prstGeom>
          <a:noFill/>
        </p:spPr>
        <p:txBody>
          <a:bodyPr wrap="none" rtlCol="0">
            <a:spAutoFit/>
          </a:bodyPr>
          <a:lstStyle/>
          <a:p>
            <a:pPr>
              <a:lnSpc>
                <a:spcPts val="1600"/>
              </a:lnSpc>
            </a:pPr>
            <a:r>
              <a:rPr lang="en-US" sz="1600" dirty="0" smtClean="0">
                <a:latin typeface="Calibri" panose="020F0502020204030204" pitchFamily="34" charset="0"/>
              </a:rPr>
              <a:t>Computer simulations:</a:t>
            </a:r>
          </a:p>
          <a:p>
            <a:pPr>
              <a:lnSpc>
                <a:spcPts val="1600"/>
              </a:lnSpc>
            </a:pPr>
            <a:r>
              <a:rPr lang="en-US" sz="1600" dirty="0" smtClean="0">
                <a:latin typeface="Calibri" panose="020F0502020204030204" pitchFamily="34" charset="0"/>
              </a:rPr>
              <a:t>#1: </a:t>
            </a:r>
            <a:r>
              <a:rPr lang="el-GR" sz="1600" dirty="0" smtClean="0">
                <a:latin typeface="Calibri" panose="020F0502020204030204" pitchFamily="34" charset="0"/>
              </a:rPr>
              <a:t>ε</a:t>
            </a:r>
            <a:r>
              <a:rPr lang="en-US" sz="1600" dirty="0" smtClean="0">
                <a:latin typeface="Calibri" panose="020F0502020204030204" pitchFamily="34" charset="0"/>
              </a:rPr>
              <a:t>= 10; F = 4.07725 GHz</a:t>
            </a:r>
          </a:p>
          <a:p>
            <a:pPr>
              <a:lnSpc>
                <a:spcPts val="1600"/>
              </a:lnSpc>
            </a:pPr>
            <a:r>
              <a:rPr lang="en-US" sz="1600" dirty="0" smtClean="0">
                <a:latin typeface="Calibri" panose="020F0502020204030204" pitchFamily="34" charset="0"/>
              </a:rPr>
              <a:t>#2: </a:t>
            </a:r>
            <a:r>
              <a:rPr lang="el-GR" sz="1600" dirty="0" smtClean="0">
                <a:latin typeface="Calibri" panose="020F0502020204030204" pitchFamily="34" charset="0"/>
              </a:rPr>
              <a:t>ε</a:t>
            </a:r>
            <a:r>
              <a:rPr lang="en-US" sz="1600" dirty="0" smtClean="0">
                <a:latin typeface="Calibri" panose="020F0502020204030204" pitchFamily="34" charset="0"/>
              </a:rPr>
              <a:t>= 10; F = 4.02229 GHz</a:t>
            </a:r>
            <a:endParaRPr lang="en-US" sz="1600" dirty="0">
              <a:latin typeface="Calibri" panose="020F0502020204030204" pitchFamily="34" charset="0"/>
            </a:endParaRPr>
          </a:p>
        </p:txBody>
      </p:sp>
      <p:sp>
        <p:nvSpPr>
          <p:cNvPr id="16" name="TextBox 15"/>
          <p:cNvSpPr txBox="1"/>
          <p:nvPr/>
        </p:nvSpPr>
        <p:spPr>
          <a:xfrm>
            <a:off x="6244582" y="5869839"/>
            <a:ext cx="2832827" cy="710707"/>
          </a:xfrm>
          <a:prstGeom prst="rect">
            <a:avLst/>
          </a:prstGeom>
          <a:noFill/>
        </p:spPr>
        <p:txBody>
          <a:bodyPr wrap="none" rtlCol="0">
            <a:spAutoFit/>
          </a:bodyPr>
          <a:lstStyle/>
          <a:p>
            <a:pPr>
              <a:lnSpc>
                <a:spcPts val="1600"/>
              </a:lnSpc>
            </a:pPr>
            <a:r>
              <a:rPr lang="en-US" sz="1600" dirty="0" smtClean="0">
                <a:solidFill>
                  <a:srgbClr val="0033CC"/>
                </a:solidFill>
                <a:latin typeface="Calibri" panose="020F0502020204030204" pitchFamily="34" charset="0"/>
              </a:rPr>
              <a:t>Measurements:</a:t>
            </a:r>
          </a:p>
          <a:p>
            <a:pPr>
              <a:lnSpc>
                <a:spcPts val="1600"/>
              </a:lnSpc>
            </a:pPr>
            <a:r>
              <a:rPr lang="en-US" sz="1600" dirty="0" smtClean="0">
                <a:solidFill>
                  <a:srgbClr val="0033CC"/>
                </a:solidFill>
                <a:latin typeface="Calibri" panose="020F0502020204030204" pitchFamily="34" charset="0"/>
              </a:rPr>
              <a:t>#1: F = 4.07875 GHz,  Q = 2585</a:t>
            </a:r>
          </a:p>
          <a:p>
            <a:pPr>
              <a:lnSpc>
                <a:spcPts val="1600"/>
              </a:lnSpc>
            </a:pPr>
            <a:r>
              <a:rPr lang="en-US" sz="1600" dirty="0" smtClean="0">
                <a:solidFill>
                  <a:srgbClr val="0033CC"/>
                </a:solidFill>
                <a:latin typeface="Calibri" panose="020F0502020204030204" pitchFamily="34" charset="0"/>
              </a:rPr>
              <a:t>#2: F = 4.02507 GHz,  Q = 2387  </a:t>
            </a:r>
            <a:endParaRPr lang="en-US" sz="1600" dirty="0">
              <a:solidFill>
                <a:srgbClr val="0033CC"/>
              </a:solidFill>
              <a:latin typeface="Calibri" panose="020F0502020204030204" pitchFamily="34" charset="0"/>
            </a:endParaRPr>
          </a:p>
        </p:txBody>
      </p:sp>
      <p:sp>
        <p:nvSpPr>
          <p:cNvPr id="17" name="TextBox 16"/>
          <p:cNvSpPr txBox="1"/>
          <p:nvPr/>
        </p:nvSpPr>
        <p:spPr>
          <a:xfrm>
            <a:off x="916882" y="3593332"/>
            <a:ext cx="3186293" cy="913070"/>
          </a:xfrm>
          <a:prstGeom prst="rect">
            <a:avLst/>
          </a:prstGeom>
          <a:noFill/>
        </p:spPr>
        <p:txBody>
          <a:bodyPr wrap="square" rtlCol="0">
            <a:spAutoFit/>
          </a:bodyPr>
          <a:lstStyle/>
          <a:p>
            <a:pPr>
              <a:lnSpc>
                <a:spcPts val="1600"/>
              </a:lnSpc>
            </a:pPr>
            <a:r>
              <a:rPr lang="en-US" sz="1600" u="sng" dirty="0" smtClean="0">
                <a:solidFill>
                  <a:srgbClr val="0000CC"/>
                </a:solidFill>
                <a:latin typeface="Calibri" panose="020F0502020204030204" pitchFamily="34" charset="0"/>
              </a:rPr>
              <a:t>Sample #1:</a:t>
            </a:r>
            <a:endParaRPr lang="en-US" sz="1600" u="sng" dirty="0">
              <a:solidFill>
                <a:srgbClr val="0000CC"/>
              </a:solidFill>
              <a:latin typeface="Calibri" panose="020F0502020204030204" pitchFamily="34" charset="0"/>
            </a:endParaRPr>
          </a:p>
          <a:p>
            <a:pPr>
              <a:lnSpc>
                <a:spcPts val="1600"/>
              </a:lnSpc>
            </a:pPr>
            <a:r>
              <a:rPr lang="en-US" sz="1600" dirty="0" smtClean="0">
                <a:solidFill>
                  <a:srgbClr val="0000CC"/>
                </a:solidFill>
                <a:latin typeface="Calibri" panose="020F0502020204030204" pitchFamily="34" charset="0"/>
              </a:rPr>
              <a:t>ID = 35.03 mm;  OD = 46.99 mm</a:t>
            </a:r>
            <a:endParaRPr lang="en-US" sz="1600" dirty="0">
              <a:solidFill>
                <a:srgbClr val="0000CC"/>
              </a:solidFill>
              <a:latin typeface="Calibri" panose="020F0502020204030204" pitchFamily="34" charset="0"/>
            </a:endParaRPr>
          </a:p>
          <a:p>
            <a:pPr>
              <a:lnSpc>
                <a:spcPts val="1600"/>
              </a:lnSpc>
            </a:pPr>
            <a:r>
              <a:rPr lang="en-US" sz="1600" dirty="0" smtClean="0">
                <a:solidFill>
                  <a:srgbClr val="0000CC"/>
                </a:solidFill>
                <a:latin typeface="Calibri" panose="020F0502020204030204" pitchFamily="34" charset="0"/>
              </a:rPr>
              <a:t>L = 23.09 mm – 23.85 mm</a:t>
            </a:r>
            <a:endParaRPr lang="en-US" sz="1600" dirty="0">
              <a:solidFill>
                <a:srgbClr val="0000CC"/>
              </a:solidFill>
              <a:latin typeface="Calibri" panose="020F0502020204030204" pitchFamily="34" charset="0"/>
            </a:endParaRPr>
          </a:p>
          <a:p>
            <a:pPr>
              <a:lnSpc>
                <a:spcPts val="1600"/>
              </a:lnSpc>
            </a:pPr>
            <a:r>
              <a:rPr lang="el-GR" sz="1600" b="1" dirty="0" smtClean="0">
                <a:solidFill>
                  <a:schemeClr val="bg2"/>
                </a:solidFill>
                <a:latin typeface="Calibri" panose="020F0502020204030204" pitchFamily="34" charset="0"/>
              </a:rPr>
              <a:t>ε</a:t>
            </a:r>
            <a:r>
              <a:rPr lang="en-US" sz="1600" b="1" dirty="0" smtClean="0">
                <a:solidFill>
                  <a:schemeClr val="bg2"/>
                </a:solidFill>
                <a:latin typeface="Calibri" panose="020F0502020204030204" pitchFamily="34" charset="0"/>
              </a:rPr>
              <a:t> ≈ 10.0;   tan</a:t>
            </a:r>
            <a:r>
              <a:rPr lang="el-GR" sz="1600" b="1" dirty="0" smtClean="0">
                <a:solidFill>
                  <a:schemeClr val="bg2"/>
                </a:solidFill>
                <a:latin typeface="Calibri" panose="020F0502020204030204" pitchFamily="34" charset="0"/>
              </a:rPr>
              <a:t>δ</a:t>
            </a:r>
            <a:r>
              <a:rPr lang="en-US" sz="1600" b="1" dirty="0" smtClean="0">
                <a:solidFill>
                  <a:schemeClr val="bg2"/>
                </a:solidFill>
                <a:latin typeface="Calibri" panose="020F0502020204030204" pitchFamily="34" charset="0"/>
              </a:rPr>
              <a:t>≈ 1.03E-3 </a:t>
            </a:r>
            <a:r>
              <a:rPr lang="en-US" sz="1600" dirty="0" smtClean="0">
                <a:solidFill>
                  <a:srgbClr val="0000CC"/>
                </a:solidFill>
                <a:latin typeface="Calibri" panose="020F0502020204030204" pitchFamily="34" charset="0"/>
              </a:rPr>
              <a:t>(</a:t>
            </a:r>
            <a:r>
              <a:rPr lang="en-US" sz="1600" dirty="0">
                <a:solidFill>
                  <a:srgbClr val="0000CC"/>
                </a:solidFill>
                <a:latin typeface="Calibri" panose="020F0502020204030204" pitchFamily="34" charset="0"/>
              </a:rPr>
              <a:t>@</a:t>
            </a:r>
            <a:r>
              <a:rPr lang="en-US" sz="1600" dirty="0" smtClean="0">
                <a:solidFill>
                  <a:srgbClr val="0000CC"/>
                </a:solidFill>
                <a:latin typeface="Calibri" panose="020F0502020204030204" pitchFamily="34" charset="0"/>
              </a:rPr>
              <a:t>4 GHz)</a:t>
            </a:r>
            <a:endParaRPr lang="en-US" sz="1600" dirty="0">
              <a:solidFill>
                <a:srgbClr val="0000CC"/>
              </a:solidFill>
              <a:latin typeface="Calibri" panose="020F0502020204030204" pitchFamily="34" charset="0"/>
            </a:endParaRPr>
          </a:p>
        </p:txBody>
      </p:sp>
      <p:sp>
        <p:nvSpPr>
          <p:cNvPr id="18" name="TextBox 17"/>
          <p:cNvSpPr txBox="1"/>
          <p:nvPr/>
        </p:nvSpPr>
        <p:spPr>
          <a:xfrm>
            <a:off x="1474846" y="2390316"/>
            <a:ext cx="2456122" cy="646331"/>
          </a:xfrm>
          <a:prstGeom prst="rect">
            <a:avLst/>
          </a:prstGeom>
          <a:noFill/>
        </p:spPr>
        <p:txBody>
          <a:bodyPr wrap="none" rtlCol="0">
            <a:spAutoFit/>
          </a:bodyPr>
          <a:lstStyle/>
          <a:p>
            <a:r>
              <a:rPr lang="en-US" dirty="0" smtClean="0">
                <a:latin typeface="Calibri" panose="020F0502020204030204" pitchFamily="34" charset="0"/>
              </a:rPr>
              <a:t>Cu tube:  ID = 50.16 mm</a:t>
            </a:r>
          </a:p>
          <a:p>
            <a:r>
              <a:rPr lang="en-US" dirty="0" smtClean="0">
                <a:latin typeface="Calibri" panose="020F0502020204030204" pitchFamily="34" charset="0"/>
              </a:rPr>
              <a:t> Length ~ 600 mm</a:t>
            </a:r>
            <a:endParaRPr lang="en-US" dirty="0">
              <a:latin typeface="Calibri" panose="020F0502020204030204" pitchFamily="34" charset="0"/>
            </a:endParaRPr>
          </a:p>
        </p:txBody>
      </p:sp>
      <p:sp>
        <p:nvSpPr>
          <p:cNvPr id="19" name="TextBox 18"/>
          <p:cNvSpPr txBox="1"/>
          <p:nvPr/>
        </p:nvSpPr>
        <p:spPr>
          <a:xfrm>
            <a:off x="885825" y="4481315"/>
            <a:ext cx="3217350" cy="913070"/>
          </a:xfrm>
          <a:prstGeom prst="rect">
            <a:avLst/>
          </a:prstGeom>
          <a:noFill/>
        </p:spPr>
        <p:txBody>
          <a:bodyPr wrap="square" rtlCol="0">
            <a:spAutoFit/>
          </a:bodyPr>
          <a:lstStyle/>
          <a:p>
            <a:pPr>
              <a:lnSpc>
                <a:spcPts val="1600"/>
              </a:lnSpc>
            </a:pPr>
            <a:r>
              <a:rPr lang="en-US" sz="1600" u="sng" dirty="0" smtClean="0">
                <a:solidFill>
                  <a:srgbClr val="0000CC"/>
                </a:solidFill>
                <a:latin typeface="Calibri" panose="020F0502020204030204" pitchFamily="34" charset="0"/>
              </a:rPr>
              <a:t>Sample #2:</a:t>
            </a:r>
            <a:endParaRPr lang="en-US" sz="1600" u="sng" dirty="0">
              <a:solidFill>
                <a:srgbClr val="0000CC"/>
              </a:solidFill>
              <a:latin typeface="Calibri" panose="020F0502020204030204" pitchFamily="34" charset="0"/>
            </a:endParaRPr>
          </a:p>
          <a:p>
            <a:pPr>
              <a:lnSpc>
                <a:spcPts val="1600"/>
              </a:lnSpc>
            </a:pPr>
            <a:r>
              <a:rPr lang="en-US" sz="1600" dirty="0" smtClean="0">
                <a:solidFill>
                  <a:srgbClr val="0000CC"/>
                </a:solidFill>
                <a:latin typeface="Calibri" panose="020F0502020204030204" pitchFamily="34" charset="0"/>
              </a:rPr>
              <a:t>ID = 35.00 mm</a:t>
            </a:r>
            <a:r>
              <a:rPr lang="en-US" sz="1600" dirty="0">
                <a:solidFill>
                  <a:srgbClr val="0000CC"/>
                </a:solidFill>
                <a:latin typeface="Calibri" panose="020F0502020204030204" pitchFamily="34" charset="0"/>
              </a:rPr>
              <a:t>;</a:t>
            </a:r>
            <a:r>
              <a:rPr lang="en-US" sz="1600" dirty="0" smtClean="0">
                <a:solidFill>
                  <a:srgbClr val="0000CC"/>
                </a:solidFill>
                <a:latin typeface="Calibri" panose="020F0502020204030204" pitchFamily="34" charset="0"/>
              </a:rPr>
              <a:t>  OD = 46.99 mm</a:t>
            </a:r>
            <a:endParaRPr lang="en-US" sz="1600" dirty="0">
              <a:solidFill>
                <a:srgbClr val="0000CC"/>
              </a:solidFill>
              <a:latin typeface="Calibri" panose="020F0502020204030204" pitchFamily="34" charset="0"/>
            </a:endParaRPr>
          </a:p>
          <a:p>
            <a:pPr>
              <a:lnSpc>
                <a:spcPts val="1600"/>
              </a:lnSpc>
            </a:pPr>
            <a:r>
              <a:rPr lang="en-US" sz="1600" dirty="0" smtClean="0">
                <a:solidFill>
                  <a:srgbClr val="0000CC"/>
                </a:solidFill>
                <a:latin typeface="Calibri" panose="020F0502020204030204" pitchFamily="34" charset="0"/>
              </a:rPr>
              <a:t>L = 24.99 mm – 25.4 mm</a:t>
            </a:r>
            <a:endParaRPr lang="en-US" sz="1600" dirty="0">
              <a:solidFill>
                <a:srgbClr val="0000CC"/>
              </a:solidFill>
              <a:latin typeface="Calibri" panose="020F0502020204030204" pitchFamily="34" charset="0"/>
            </a:endParaRPr>
          </a:p>
          <a:p>
            <a:pPr>
              <a:lnSpc>
                <a:spcPts val="1600"/>
              </a:lnSpc>
            </a:pPr>
            <a:r>
              <a:rPr lang="el-GR" sz="1600" b="1" dirty="0">
                <a:solidFill>
                  <a:schemeClr val="bg2"/>
                </a:solidFill>
                <a:latin typeface="Calibri" panose="020F0502020204030204" pitchFamily="34" charset="0"/>
              </a:rPr>
              <a:t>ε</a:t>
            </a:r>
            <a:r>
              <a:rPr lang="en-US" sz="1600" b="1" dirty="0">
                <a:solidFill>
                  <a:schemeClr val="bg2"/>
                </a:solidFill>
                <a:latin typeface="Calibri" panose="020F0502020204030204" pitchFamily="34" charset="0"/>
              </a:rPr>
              <a:t> ≈ 10.0;   tan</a:t>
            </a:r>
            <a:r>
              <a:rPr lang="el-GR" sz="1600" b="1" dirty="0">
                <a:solidFill>
                  <a:schemeClr val="bg2"/>
                </a:solidFill>
                <a:latin typeface="Calibri" panose="020F0502020204030204" pitchFamily="34" charset="0"/>
              </a:rPr>
              <a:t>δ</a:t>
            </a:r>
            <a:r>
              <a:rPr lang="en-US" sz="1600" b="1" dirty="0">
                <a:solidFill>
                  <a:schemeClr val="bg2"/>
                </a:solidFill>
                <a:latin typeface="Calibri" panose="020F0502020204030204" pitchFamily="34" charset="0"/>
              </a:rPr>
              <a:t>≈ 1.03E-3 </a:t>
            </a:r>
            <a:r>
              <a:rPr lang="en-US" sz="1600" dirty="0" smtClean="0">
                <a:solidFill>
                  <a:srgbClr val="0000CC"/>
                </a:solidFill>
                <a:latin typeface="Calibri" panose="020F0502020204030204" pitchFamily="34" charset="0"/>
              </a:rPr>
              <a:t>(</a:t>
            </a:r>
            <a:r>
              <a:rPr lang="en-US" sz="1600" dirty="0">
                <a:solidFill>
                  <a:srgbClr val="0000CC"/>
                </a:solidFill>
                <a:latin typeface="Calibri" panose="020F0502020204030204" pitchFamily="34" charset="0"/>
              </a:rPr>
              <a:t>@</a:t>
            </a:r>
            <a:r>
              <a:rPr lang="en-US" sz="1600" dirty="0" smtClean="0">
                <a:solidFill>
                  <a:srgbClr val="0000CC"/>
                </a:solidFill>
                <a:latin typeface="Calibri" panose="020F0502020204030204" pitchFamily="34" charset="0"/>
              </a:rPr>
              <a:t>4 </a:t>
            </a:r>
            <a:r>
              <a:rPr lang="en-US" sz="1600" dirty="0">
                <a:solidFill>
                  <a:srgbClr val="0000CC"/>
                </a:solidFill>
                <a:latin typeface="Calibri" panose="020F0502020204030204" pitchFamily="34" charset="0"/>
              </a:rPr>
              <a:t>GHz)</a:t>
            </a:r>
          </a:p>
        </p:txBody>
      </p:sp>
      <p:sp>
        <p:nvSpPr>
          <p:cNvPr id="20" name="TextBox 19"/>
          <p:cNvSpPr txBox="1"/>
          <p:nvPr/>
        </p:nvSpPr>
        <p:spPr>
          <a:xfrm>
            <a:off x="1028456" y="169982"/>
            <a:ext cx="6149440" cy="400110"/>
          </a:xfrm>
          <a:prstGeom prst="rect">
            <a:avLst/>
          </a:prstGeom>
          <a:noFill/>
        </p:spPr>
        <p:txBody>
          <a:bodyPr wrap="none" rtlCol="0">
            <a:spAutoFit/>
          </a:bodyPr>
          <a:lstStyle/>
          <a:p>
            <a:r>
              <a:rPr lang="en-US" sz="2000" b="1" dirty="0" smtClean="0">
                <a:solidFill>
                  <a:srgbClr val="0000CC"/>
                </a:solidFill>
              </a:rPr>
              <a:t>Measurements of WESGO ceramic samples (CPI)</a:t>
            </a:r>
            <a:endParaRPr lang="en-US" sz="2000" b="1" dirty="0">
              <a:solidFill>
                <a:srgbClr val="0000CC"/>
              </a:solidFill>
            </a:endParaRPr>
          </a:p>
        </p:txBody>
      </p:sp>
      <p:sp>
        <p:nvSpPr>
          <p:cNvPr id="21" name="TextBox 20"/>
          <p:cNvSpPr txBox="1"/>
          <p:nvPr/>
        </p:nvSpPr>
        <p:spPr>
          <a:xfrm>
            <a:off x="4243338" y="6219289"/>
            <a:ext cx="962123" cy="276999"/>
          </a:xfrm>
          <a:prstGeom prst="rect">
            <a:avLst/>
          </a:prstGeom>
          <a:noFill/>
        </p:spPr>
        <p:txBody>
          <a:bodyPr wrap="none" rtlCol="0">
            <a:spAutoFit/>
          </a:bodyPr>
          <a:lstStyle/>
          <a:p>
            <a:r>
              <a:rPr lang="en-US" sz="1200" i="1" dirty="0" smtClean="0">
                <a:solidFill>
                  <a:schemeClr val="bg2"/>
                </a:solidFill>
              </a:rPr>
              <a:t>S. Kazakov</a:t>
            </a:r>
            <a:endParaRPr lang="en-US" sz="1200" i="1" dirty="0">
              <a:solidFill>
                <a:schemeClr val="bg2"/>
              </a:solidFill>
            </a:endParaRPr>
          </a:p>
        </p:txBody>
      </p:sp>
      <p:sp>
        <p:nvSpPr>
          <p:cNvPr id="3" name="TextBox 2"/>
          <p:cNvSpPr txBox="1"/>
          <p:nvPr/>
        </p:nvSpPr>
        <p:spPr>
          <a:xfrm>
            <a:off x="1269018" y="3200400"/>
            <a:ext cx="2262158" cy="369332"/>
          </a:xfrm>
          <a:prstGeom prst="rect">
            <a:avLst/>
          </a:prstGeom>
          <a:noFill/>
        </p:spPr>
        <p:txBody>
          <a:bodyPr wrap="none" rtlCol="0">
            <a:spAutoFit/>
          </a:bodyPr>
          <a:lstStyle/>
          <a:p>
            <a:r>
              <a:rPr lang="en-US" b="1" dirty="0" smtClean="0">
                <a:solidFill>
                  <a:schemeClr val="bg2"/>
                </a:solidFill>
                <a:effectLst>
                  <a:outerShdw blurRad="38100" dist="38100" dir="2700000" algn="tl">
                    <a:srgbClr val="000000">
                      <a:alpha val="43137"/>
                    </a:srgbClr>
                  </a:outerShdw>
                </a:effectLst>
              </a:rPr>
              <a:t>Preliminary results</a:t>
            </a:r>
            <a:endParaRPr lang="en-US" b="1" dirty="0">
              <a:solidFill>
                <a:schemeClr val="bg2"/>
              </a:solidFill>
              <a:effectLst>
                <a:outerShdw blurRad="38100" dist="38100" dir="2700000" algn="tl">
                  <a:srgbClr val="000000">
                    <a:alpha val="43137"/>
                  </a:srgbClr>
                </a:outerShdw>
              </a:effectLst>
            </a:endParaRPr>
          </a:p>
        </p:txBody>
      </p:sp>
      <p:sp>
        <p:nvSpPr>
          <p:cNvPr id="6" name="Rectangle 5"/>
          <p:cNvSpPr/>
          <p:nvPr/>
        </p:nvSpPr>
        <p:spPr>
          <a:xfrm>
            <a:off x="685800" y="3200400"/>
            <a:ext cx="3557538" cy="234394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11"/>
          </p:nvPr>
        </p:nvSpPr>
        <p:spPr/>
        <p:txBody>
          <a:bodyPr/>
          <a:lstStyle/>
          <a:p>
            <a:r>
              <a:rPr lang="en-US" smtClean="0"/>
              <a:t>N.Solyak </a:t>
            </a:r>
            <a:endParaRPr lang="en-US"/>
          </a:p>
        </p:txBody>
      </p:sp>
      <p:sp>
        <p:nvSpPr>
          <p:cNvPr id="11" name="Slide Number Placeholder 10"/>
          <p:cNvSpPr>
            <a:spLocks noGrp="1"/>
          </p:cNvSpPr>
          <p:nvPr>
            <p:ph type="sldNum" sz="quarter" idx="12"/>
          </p:nvPr>
        </p:nvSpPr>
        <p:spPr/>
        <p:txBody>
          <a:bodyPr/>
          <a:lstStyle/>
          <a:p>
            <a:fld id="{3A127BA4-925A-4A9C-9E86-F56F881F8328}" type="slidenum">
              <a:rPr lang="en-US" smtClean="0"/>
              <a:t>43</a:t>
            </a:fld>
            <a:endParaRPr lang="en-US"/>
          </a:p>
        </p:txBody>
      </p:sp>
      <p:sp>
        <p:nvSpPr>
          <p:cNvPr id="22" name="TextBox 21"/>
          <p:cNvSpPr txBox="1"/>
          <p:nvPr/>
        </p:nvSpPr>
        <p:spPr>
          <a:xfrm>
            <a:off x="452814" y="5578861"/>
            <a:ext cx="4500186" cy="646331"/>
          </a:xfrm>
          <a:prstGeom prst="rect">
            <a:avLst/>
          </a:prstGeom>
          <a:noFill/>
        </p:spPr>
        <p:txBody>
          <a:bodyPr wrap="square" rtlCol="0">
            <a:spAutoFit/>
          </a:bodyPr>
          <a:lstStyle/>
          <a:p>
            <a:r>
              <a:rPr lang="en-US" dirty="0" smtClean="0">
                <a:latin typeface="Calibri" panose="020F0502020204030204" pitchFamily="34" charset="0"/>
              </a:rPr>
              <a:t>Measurements at 1.3 GHz ongoing</a:t>
            </a:r>
          </a:p>
          <a:p>
            <a:r>
              <a:rPr lang="en-US" dirty="0" smtClean="0">
                <a:latin typeface="Calibri" panose="020F0502020204030204" pitchFamily="34" charset="0"/>
              </a:rPr>
              <a:t>Cross-check with independent measurements</a:t>
            </a:r>
            <a:endParaRPr lang="en-US" dirty="0">
              <a:latin typeface="Calibri" panose="020F0502020204030204" pitchFamily="34" charset="0"/>
            </a:endParaRPr>
          </a:p>
        </p:txBody>
      </p:sp>
    </p:spTree>
    <p:extLst>
      <p:ext uri="{BB962C8B-B14F-4D97-AF65-F5344CB8AC3E}">
        <p14:creationId xmlns:p14="http://schemas.microsoft.com/office/powerpoint/2010/main" val="4198142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BPM and HOM absorber</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219200"/>
            <a:ext cx="3631736" cy="2838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3"/>
          </p:nvPr>
        </p:nvSpPr>
        <p:spPr/>
        <p:txBody>
          <a:bodyPr/>
          <a:lstStyle/>
          <a:p>
            <a:r>
              <a:rPr lang="en-US" smtClean="0"/>
              <a:t>N.Solyak </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44</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389" y="3657600"/>
            <a:ext cx="4975931"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014144" y="1371600"/>
            <a:ext cx="4875347" cy="1754326"/>
          </a:xfrm>
          <a:prstGeom prst="rect">
            <a:avLst/>
          </a:prstGeom>
          <a:noFill/>
        </p:spPr>
        <p:txBody>
          <a:bodyPr wrap="square" rtlCol="0">
            <a:spAutoFit/>
          </a:bodyPr>
          <a:lstStyle/>
          <a:p>
            <a:r>
              <a:rPr lang="en-US" dirty="0" smtClean="0">
                <a:solidFill>
                  <a:srgbClr val="0000FF"/>
                </a:solidFill>
                <a:latin typeface="Calibri" panose="020F0502020204030204" pitchFamily="34" charset="0"/>
              </a:rPr>
              <a:t>Concept:  Use 1.3GHz beam line components (ID=78mm) in transition between cavity string:</a:t>
            </a:r>
          </a:p>
          <a:p>
            <a:pPr marL="519113" indent="-234950">
              <a:buFont typeface="Arial" panose="020B0604020202020204" pitchFamily="34" charset="0"/>
              <a:buChar char="•"/>
            </a:pPr>
            <a:r>
              <a:rPr lang="en-US" dirty="0" smtClean="0">
                <a:solidFill>
                  <a:srgbClr val="0000FF"/>
                </a:solidFill>
                <a:latin typeface="Calibri" panose="020F0502020204030204" pitchFamily="34" charset="0"/>
              </a:rPr>
              <a:t>BPM,</a:t>
            </a:r>
          </a:p>
          <a:p>
            <a:pPr marL="519113" indent="-234950">
              <a:buFont typeface="Arial" panose="020B0604020202020204" pitchFamily="34" charset="0"/>
              <a:buChar char="•"/>
            </a:pPr>
            <a:r>
              <a:rPr lang="en-US" dirty="0" smtClean="0">
                <a:solidFill>
                  <a:srgbClr val="0000FF"/>
                </a:solidFill>
                <a:latin typeface="Calibri" panose="020F0502020204030204" pitchFamily="34" charset="0"/>
              </a:rPr>
              <a:t>Spool piece,</a:t>
            </a:r>
          </a:p>
          <a:p>
            <a:pPr marL="519113" indent="-234950">
              <a:buFont typeface="Arial" panose="020B0604020202020204" pitchFamily="34" charset="0"/>
              <a:buChar char="•"/>
            </a:pPr>
            <a:r>
              <a:rPr lang="en-US" dirty="0" smtClean="0">
                <a:solidFill>
                  <a:srgbClr val="0000FF"/>
                </a:solidFill>
                <a:latin typeface="Calibri" panose="020F0502020204030204" pitchFamily="34" charset="0"/>
              </a:rPr>
              <a:t>Gate-valve,</a:t>
            </a:r>
          </a:p>
          <a:p>
            <a:pPr marL="519113" indent="-234950">
              <a:buFont typeface="Arial" panose="020B0604020202020204" pitchFamily="34" charset="0"/>
              <a:buChar char="•"/>
            </a:pPr>
            <a:r>
              <a:rPr lang="en-US" dirty="0" err="1" smtClean="0">
                <a:solidFill>
                  <a:srgbClr val="0000FF"/>
                </a:solidFill>
                <a:latin typeface="Calibri" panose="020F0502020204030204" pitchFamily="34" charset="0"/>
              </a:rPr>
              <a:t>Beamline</a:t>
            </a:r>
            <a:r>
              <a:rPr lang="en-US" dirty="0" smtClean="0">
                <a:solidFill>
                  <a:srgbClr val="0000FF"/>
                </a:solidFill>
                <a:latin typeface="Calibri" panose="020F0502020204030204" pitchFamily="34" charset="0"/>
              </a:rPr>
              <a:t> HOM absorber</a:t>
            </a:r>
            <a:endParaRPr lang="en-US" dirty="0">
              <a:solidFill>
                <a:srgbClr val="0000FF"/>
              </a:solidFill>
              <a:latin typeface="Calibri" panose="020F0502020204030204" pitchFamily="34" charset="0"/>
            </a:endParaRPr>
          </a:p>
        </p:txBody>
      </p:sp>
      <p:sp>
        <p:nvSpPr>
          <p:cNvPr id="7" name="TextBox 6"/>
          <p:cNvSpPr txBox="1"/>
          <p:nvPr/>
        </p:nvSpPr>
        <p:spPr>
          <a:xfrm>
            <a:off x="53743" y="4447163"/>
            <a:ext cx="3962400" cy="1877437"/>
          </a:xfrm>
          <a:prstGeom prst="rect">
            <a:avLst/>
          </a:prstGeom>
          <a:noFill/>
        </p:spPr>
        <p:txBody>
          <a:bodyPr wrap="square" rtlCol="0">
            <a:spAutoFit/>
          </a:bodyPr>
          <a:lstStyle/>
          <a:p>
            <a:r>
              <a:rPr lang="en-US" dirty="0" smtClean="0">
                <a:solidFill>
                  <a:srgbClr val="0000FF"/>
                </a:solidFill>
                <a:latin typeface="Calibri" panose="020F0502020204030204" pitchFamily="34" charset="0"/>
              </a:rPr>
              <a:t>Optimize length and shape of transition from ø38mm to ø78mm for minimum </a:t>
            </a:r>
            <a:r>
              <a:rPr lang="en-US" dirty="0" err="1" smtClean="0">
                <a:solidFill>
                  <a:srgbClr val="0000FF"/>
                </a:solidFill>
                <a:latin typeface="Calibri" panose="020F0502020204030204" pitchFamily="34" charset="0"/>
              </a:rPr>
              <a:t>wakefield</a:t>
            </a:r>
            <a:r>
              <a:rPr lang="en-US" dirty="0" smtClean="0">
                <a:solidFill>
                  <a:srgbClr val="0000FF"/>
                </a:solidFill>
                <a:latin typeface="Calibri" panose="020F0502020204030204" pitchFamily="34" charset="0"/>
              </a:rPr>
              <a:t>.</a:t>
            </a:r>
          </a:p>
          <a:p>
            <a:endParaRPr lang="en-US" sz="800" dirty="0" smtClean="0">
              <a:solidFill>
                <a:srgbClr val="0000FF"/>
              </a:solidFill>
              <a:latin typeface="Calibri" panose="020F0502020204030204" pitchFamily="34" charset="0"/>
            </a:endParaRPr>
          </a:p>
          <a:p>
            <a:pPr marL="285750" indent="-112713">
              <a:buFont typeface="Arial" panose="020B0604020202020204" pitchFamily="34" charset="0"/>
              <a:buChar char="•"/>
            </a:pPr>
            <a:r>
              <a:rPr lang="en-US" dirty="0" smtClean="0">
                <a:solidFill>
                  <a:srgbClr val="0000FF"/>
                </a:solidFill>
                <a:latin typeface="Calibri" panose="020F0502020204030204" pitchFamily="34" charset="0"/>
              </a:rPr>
              <a:t>Short ~25mm in flange (XFEL)</a:t>
            </a:r>
          </a:p>
          <a:p>
            <a:pPr marL="285750" indent="-112713">
              <a:buFont typeface="Arial" panose="020B0604020202020204" pitchFamily="34" charset="0"/>
              <a:buChar char="•"/>
            </a:pPr>
            <a:r>
              <a:rPr lang="en-US" dirty="0" smtClean="0">
                <a:solidFill>
                  <a:srgbClr val="0000FF"/>
                </a:solidFill>
                <a:latin typeface="Calibri" panose="020F0502020204030204" pitchFamily="34" charset="0"/>
              </a:rPr>
              <a:t>Long &gt;300mm in spool-piece (upstream)</a:t>
            </a:r>
          </a:p>
        </p:txBody>
      </p:sp>
    </p:spTree>
    <p:extLst>
      <p:ext uri="{BB962C8B-B14F-4D97-AF65-F5344CB8AC3E}">
        <p14:creationId xmlns:p14="http://schemas.microsoft.com/office/powerpoint/2010/main" val="42650179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45</a:t>
            </a:fld>
            <a:endParaRPr lang="en-US" dirty="0"/>
          </a:p>
        </p:txBody>
      </p:sp>
      <p:sp>
        <p:nvSpPr>
          <p:cNvPr id="3" name="Title 2"/>
          <p:cNvSpPr>
            <a:spLocks noGrp="1"/>
          </p:cNvSpPr>
          <p:nvPr>
            <p:ph type="title"/>
          </p:nvPr>
        </p:nvSpPr>
        <p:spPr>
          <a:xfrm>
            <a:off x="228600" y="228600"/>
            <a:ext cx="8103570" cy="753033"/>
          </a:xfrm>
        </p:spPr>
        <p:txBody>
          <a:bodyPr/>
          <a:lstStyle/>
          <a:p>
            <a:r>
              <a:rPr lang="en-US" dirty="0" smtClean="0"/>
              <a:t>Conclusion</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Content Placeholder 4"/>
          <p:cNvSpPr>
            <a:spLocks noGrp="1"/>
          </p:cNvSpPr>
          <p:nvPr>
            <p:ph sz="quarter" idx="14"/>
          </p:nvPr>
        </p:nvSpPr>
        <p:spPr>
          <a:xfrm>
            <a:off x="533400" y="1447800"/>
            <a:ext cx="8108950" cy="4343400"/>
          </a:xfrm>
        </p:spPr>
        <p:txBody>
          <a:bodyPr>
            <a:normAutofit fontScale="85000" lnSpcReduction="10000"/>
          </a:bodyPr>
          <a:lstStyle/>
          <a:p>
            <a:pPr marL="342900" indent="-342900">
              <a:buFont typeface="Arial" panose="020B0604020202020204" pitchFamily="34" charset="0"/>
              <a:buChar char="•"/>
            </a:pPr>
            <a:r>
              <a:rPr lang="en-US" dirty="0" smtClean="0"/>
              <a:t>General Design and Technology exist (based on XFEL/INFN)</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To meet LCLS-II requirements cavity, coupler, HV, tuner designs should be modified to reduce risks and improve performance at </a:t>
            </a:r>
            <a:r>
              <a:rPr lang="en-US" dirty="0" err="1" smtClean="0"/>
              <a:t>cw</a:t>
            </a:r>
            <a:r>
              <a:rPr lang="en-US" dirty="0" smtClean="0"/>
              <a:t> operation.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Simulations and studies for the dressed cavity are done to prove proposed modifications and predict performance in LCLS-II cryostat.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Auxiliary components (Tuner, main coupler, magnetic shielding, </a:t>
            </a:r>
            <a:r>
              <a:rPr lang="en-US" dirty="0" err="1" smtClean="0"/>
              <a:t>feedthroughs</a:t>
            </a:r>
            <a:r>
              <a:rPr lang="en-US" dirty="0" smtClean="0"/>
              <a:t>,…) require more work and prototyping before major procurement starts.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Some work require for understanding 3.9GHz </a:t>
            </a:r>
            <a:r>
              <a:rPr lang="en-US" dirty="0" err="1" smtClean="0"/>
              <a:t>cryomodule</a:t>
            </a:r>
            <a:r>
              <a:rPr lang="en-US" dirty="0" smtClean="0"/>
              <a:t> (</a:t>
            </a:r>
            <a:r>
              <a:rPr lang="en-US" dirty="0" err="1" smtClean="0"/>
              <a:t>wakefields</a:t>
            </a:r>
            <a:r>
              <a:rPr lang="en-US" dirty="0"/>
              <a:t>,</a:t>
            </a:r>
            <a:r>
              <a:rPr lang="en-US" dirty="0" smtClean="0"/>
              <a:t> HOM absorber performance, heating and heat removal issues/design, ….). All these questions will be addressed in the followings reviews.</a:t>
            </a:r>
            <a:endParaRPr lang="en-US" dirty="0"/>
          </a:p>
          <a:p>
            <a:pPr marL="522900" lvl="1" indent="-342900"/>
            <a:endParaRPr lang="en-US" dirty="0" smtClean="0"/>
          </a:p>
        </p:txBody>
      </p:sp>
    </p:spTree>
    <p:extLst>
      <p:ext uri="{BB962C8B-B14F-4D97-AF65-F5344CB8AC3E}">
        <p14:creationId xmlns:p14="http://schemas.microsoft.com/office/powerpoint/2010/main" val="21356253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46</a:t>
            </a:fld>
            <a:endParaRPr lang="en-US" dirty="0"/>
          </a:p>
        </p:txBody>
      </p:sp>
      <p:sp>
        <p:nvSpPr>
          <p:cNvPr id="3" name="Title 2"/>
          <p:cNvSpPr>
            <a:spLocks noGrp="1"/>
          </p:cNvSpPr>
          <p:nvPr>
            <p:ph type="title"/>
          </p:nvPr>
        </p:nvSpPr>
        <p:spPr/>
        <p:txBody>
          <a:bodyPr/>
          <a:lstStyle/>
          <a:p>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sp>
        <p:nvSpPr>
          <p:cNvPr id="5" name="Content Placeholder 4"/>
          <p:cNvSpPr>
            <a:spLocks noGrp="1"/>
          </p:cNvSpPr>
          <p:nvPr>
            <p:ph sz="quarter" idx="14"/>
          </p:nvPr>
        </p:nvSpPr>
        <p:spPr>
          <a:xfrm>
            <a:off x="446088" y="1670050"/>
            <a:ext cx="8469312" cy="4648200"/>
          </a:xfrm>
        </p:spPr>
        <p:txBody>
          <a:bodyPr/>
          <a:lstStyle/>
          <a:p>
            <a:r>
              <a:rPr lang="en-US" dirty="0" smtClean="0"/>
              <a:t>Thanks:</a:t>
            </a:r>
          </a:p>
          <a:p>
            <a:endParaRPr lang="en-US" dirty="0" smtClean="0"/>
          </a:p>
          <a:p>
            <a:r>
              <a:rPr lang="en-US" dirty="0" err="1" smtClean="0"/>
              <a:t>T.Khabiboulline</a:t>
            </a:r>
            <a:r>
              <a:rPr lang="en-US" dirty="0" smtClean="0"/>
              <a:t>, </a:t>
            </a:r>
            <a:r>
              <a:rPr lang="en-US" dirty="0" err="1" smtClean="0"/>
              <a:t>I.Gonin</a:t>
            </a:r>
            <a:r>
              <a:rPr lang="en-US" dirty="0" smtClean="0"/>
              <a:t>, </a:t>
            </a:r>
            <a:r>
              <a:rPr lang="en-US" dirty="0" err="1" smtClean="0"/>
              <a:t>A.Lunin</a:t>
            </a:r>
            <a:r>
              <a:rPr lang="en-US" dirty="0" smtClean="0"/>
              <a:t>, </a:t>
            </a:r>
            <a:r>
              <a:rPr lang="en-US" dirty="0" err="1" smtClean="0"/>
              <a:t>S.Kazakov</a:t>
            </a:r>
            <a:r>
              <a:rPr lang="en-US" dirty="0" smtClean="0"/>
              <a:t>, </a:t>
            </a:r>
            <a:r>
              <a:rPr lang="en-US" dirty="0" err="1" smtClean="0"/>
              <a:t>R.Stanek</a:t>
            </a:r>
            <a:r>
              <a:rPr lang="en-US" dirty="0" smtClean="0"/>
              <a:t>, </a:t>
            </a:r>
            <a:r>
              <a:rPr lang="en-US" dirty="0" err="1" smtClean="0"/>
              <a:t>C.Ginzburg</a:t>
            </a:r>
            <a:r>
              <a:rPr lang="en-US" dirty="0" smtClean="0"/>
              <a:t>, </a:t>
            </a:r>
            <a:r>
              <a:rPr lang="en-US" dirty="0" err="1" smtClean="0"/>
              <a:t>E.Harms</a:t>
            </a:r>
            <a:r>
              <a:rPr lang="en-US" dirty="0" smtClean="0"/>
              <a:t>, </a:t>
            </a:r>
            <a:r>
              <a:rPr lang="en-US" dirty="0" err="1" smtClean="0"/>
              <a:t>H.Edwards</a:t>
            </a:r>
            <a:r>
              <a:rPr lang="en-US" dirty="0" smtClean="0"/>
              <a:t>, </a:t>
            </a:r>
            <a:r>
              <a:rPr lang="en-US" dirty="0" err="1" smtClean="0"/>
              <a:t>C.Grimm</a:t>
            </a:r>
            <a:r>
              <a:rPr lang="en-US" dirty="0" smtClean="0"/>
              <a:t>, </a:t>
            </a:r>
            <a:r>
              <a:rPr lang="en-US" dirty="0" err="1" smtClean="0"/>
              <a:t>M.Foley</a:t>
            </a:r>
            <a:r>
              <a:rPr lang="en-US" dirty="0" smtClean="0"/>
              <a:t>, </a:t>
            </a:r>
            <a:r>
              <a:rPr lang="en-US" dirty="0" err="1" smtClean="0"/>
              <a:t>Y.Pischalnikov</a:t>
            </a:r>
            <a:r>
              <a:rPr lang="en-US" dirty="0" smtClean="0"/>
              <a:t>, </a:t>
            </a:r>
            <a:r>
              <a:rPr lang="en-US" dirty="0" err="1" smtClean="0"/>
              <a:t>T.Arkan</a:t>
            </a:r>
            <a:r>
              <a:rPr lang="en-US" dirty="0" smtClean="0"/>
              <a:t>, </a:t>
            </a:r>
            <a:r>
              <a:rPr lang="en-US" dirty="0" err="1" smtClean="0"/>
              <a:t>A.Rowe</a:t>
            </a:r>
            <a:r>
              <a:rPr lang="en-US" dirty="0" smtClean="0"/>
              <a:t>, </a:t>
            </a:r>
            <a:r>
              <a:rPr lang="en-US" dirty="0" err="1" smtClean="0"/>
              <a:t>A.Grassellino</a:t>
            </a:r>
            <a:r>
              <a:rPr lang="en-US" dirty="0" smtClean="0"/>
              <a:t>, </a:t>
            </a:r>
            <a:r>
              <a:rPr lang="en-US" dirty="0" err="1" smtClean="0"/>
              <a:t>G.Wu</a:t>
            </a:r>
            <a:r>
              <a:rPr lang="en-US" dirty="0" smtClean="0"/>
              <a:t>, </a:t>
            </a:r>
            <a:r>
              <a:rPr lang="en-US" dirty="0" err="1" smtClean="0"/>
              <a:t>O.Prokofiev</a:t>
            </a:r>
            <a:r>
              <a:rPr lang="en-US" dirty="0" smtClean="0"/>
              <a:t>, </a:t>
            </a:r>
            <a:r>
              <a:rPr lang="en-US" dirty="0" err="1" smtClean="0"/>
              <a:t>J.Ozelis</a:t>
            </a:r>
            <a:r>
              <a:rPr lang="en-US" dirty="0" smtClean="0"/>
              <a:t>, </a:t>
            </a:r>
            <a:r>
              <a:rPr lang="en-US" dirty="0" err="1" smtClean="0"/>
              <a:t>A.Saini</a:t>
            </a:r>
            <a:r>
              <a:rPr lang="en-US" dirty="0" smtClean="0"/>
              <a:t>, </a:t>
            </a:r>
            <a:r>
              <a:rPr lang="en-US" dirty="0" err="1" smtClean="0"/>
              <a:t>J.Kaluzny</a:t>
            </a:r>
            <a:r>
              <a:rPr lang="en-US" dirty="0" smtClean="0"/>
              <a:t>, </a:t>
            </a:r>
            <a:r>
              <a:rPr lang="en-US" dirty="0" err="1" smtClean="0"/>
              <a:t>S.Yakovlev</a:t>
            </a:r>
            <a:r>
              <a:rPr lang="en-US" dirty="0" smtClean="0"/>
              <a:t>, </a:t>
            </a:r>
            <a:r>
              <a:rPr lang="en-US" dirty="0" err="1" smtClean="0"/>
              <a:t>M.Hasan</a:t>
            </a:r>
            <a:r>
              <a:rPr lang="en-US" dirty="0" smtClean="0"/>
              <a:t>, </a:t>
            </a:r>
            <a:r>
              <a:rPr lang="en-US" dirty="0" err="1" smtClean="0"/>
              <a:t>T.Peterson</a:t>
            </a:r>
            <a:r>
              <a:rPr lang="en-US" dirty="0" smtClean="0"/>
              <a:t>, </a:t>
            </a:r>
            <a:r>
              <a:rPr lang="en-US" dirty="0" err="1" smtClean="0"/>
              <a:t>Y.Orlov</a:t>
            </a:r>
            <a:r>
              <a:rPr lang="en-US" dirty="0" smtClean="0"/>
              <a:t>, </a:t>
            </a:r>
            <a:r>
              <a:rPr lang="en-US" dirty="0" err="1" smtClean="0"/>
              <a:t>Y.He</a:t>
            </a:r>
            <a:r>
              <a:rPr lang="en-US" dirty="0" smtClean="0"/>
              <a:t>, </a:t>
            </a:r>
            <a:r>
              <a:rPr lang="en-US" dirty="0" smtClean="0"/>
              <a:t>E. </a:t>
            </a:r>
            <a:r>
              <a:rPr lang="en-US" dirty="0" err="1" smtClean="0"/>
              <a:t>Borissov</a:t>
            </a:r>
            <a:r>
              <a:rPr lang="en-US" dirty="0" smtClean="0"/>
              <a:t>, …</a:t>
            </a:r>
            <a:endParaRPr lang="en-US" dirty="0"/>
          </a:p>
        </p:txBody>
      </p:sp>
    </p:spTree>
    <p:extLst>
      <p:ext uri="{BB962C8B-B14F-4D97-AF65-F5344CB8AC3E}">
        <p14:creationId xmlns:p14="http://schemas.microsoft.com/office/powerpoint/2010/main" val="477266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47</a:t>
            </a:fld>
            <a:endParaRPr lang="en-US" dirty="0"/>
          </a:p>
        </p:txBody>
      </p:sp>
      <p:sp>
        <p:nvSpPr>
          <p:cNvPr id="3" name="Title 2"/>
          <p:cNvSpPr>
            <a:spLocks noGrp="1"/>
          </p:cNvSpPr>
          <p:nvPr>
            <p:ph type="title"/>
          </p:nvPr>
        </p:nvSpPr>
        <p:spPr>
          <a:xfrm>
            <a:off x="685800" y="2514600"/>
            <a:ext cx="8103570" cy="753033"/>
          </a:xfrm>
        </p:spPr>
        <p:txBody>
          <a:bodyPr/>
          <a:lstStyle/>
          <a:p>
            <a:pPr algn="ctr"/>
            <a:r>
              <a:rPr lang="en-US" dirty="0" smtClean="0"/>
              <a:t>Back-up slides</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spTree>
    <p:extLst>
      <p:ext uri="{BB962C8B-B14F-4D97-AF65-F5344CB8AC3E}">
        <p14:creationId xmlns:p14="http://schemas.microsoft.com/office/powerpoint/2010/main" val="2714650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754819"/>
            <a:ext cx="3962400" cy="4538311"/>
          </a:xfrm>
          <a:prstGeom prst="rect">
            <a:avLst/>
          </a:prstGeom>
          <a:ln>
            <a:solidFill>
              <a:srgbClr val="0000FF"/>
            </a:solidFill>
          </a:ln>
        </p:spPr>
      </p:pic>
      <p:sp>
        <p:nvSpPr>
          <p:cNvPr id="16" name="TextBox 15"/>
          <p:cNvSpPr txBox="1"/>
          <p:nvPr/>
        </p:nvSpPr>
        <p:spPr>
          <a:xfrm>
            <a:off x="304800" y="152400"/>
            <a:ext cx="4267200" cy="605294"/>
          </a:xfrm>
          <a:prstGeom prst="rect">
            <a:avLst/>
          </a:prstGeom>
          <a:noFill/>
        </p:spPr>
        <p:txBody>
          <a:bodyPr wrap="square" rtlCol="0">
            <a:spAutoFit/>
          </a:bodyPr>
          <a:lstStyle/>
          <a:p>
            <a:pPr>
              <a:lnSpc>
                <a:spcPts val="2000"/>
              </a:lnSpc>
            </a:pPr>
            <a:r>
              <a:rPr lang="en-US" sz="2000" b="1" dirty="0" smtClean="0">
                <a:latin typeface="Calibri" panose="020F0502020204030204" pitchFamily="34" charset="0"/>
              </a:rPr>
              <a:t>Transverse</a:t>
            </a:r>
            <a:r>
              <a:rPr lang="en-US" sz="2000" dirty="0" smtClean="0">
                <a:latin typeface="Calibri" panose="020F0502020204030204" pitchFamily="34" charset="0"/>
              </a:rPr>
              <a:t> deformations, </a:t>
            </a:r>
            <a:r>
              <a:rPr lang="en-GB" sz="2000" dirty="0">
                <a:latin typeface="Calibri" panose="020F0502020204030204" pitchFamily="34" charset="0"/>
              </a:rPr>
              <a:t>for original (upper) and modified (lower) couplers </a:t>
            </a:r>
            <a:endParaRPr lang="en-US" sz="2000" dirty="0">
              <a:latin typeface="Calibri" panose="020F0502020204030204" pitchFamily="34" charset="0"/>
            </a:endParaRPr>
          </a:p>
        </p:txBody>
      </p:sp>
      <p:sp>
        <p:nvSpPr>
          <p:cNvPr id="2" name="Footer Placeholder 1"/>
          <p:cNvSpPr>
            <a:spLocks noGrp="1"/>
          </p:cNvSpPr>
          <p:nvPr>
            <p:ph type="ftr" sz="quarter" idx="11"/>
          </p:nvPr>
        </p:nvSpPr>
        <p:spPr/>
        <p:txBody>
          <a:bodyPr/>
          <a:lstStyle/>
          <a:p>
            <a:r>
              <a:rPr lang="en-US" smtClean="0"/>
              <a:t>N.Solyak </a:t>
            </a:r>
            <a:endParaRPr lang="en-US"/>
          </a:p>
        </p:txBody>
      </p:sp>
      <p:sp>
        <p:nvSpPr>
          <p:cNvPr id="3" name="Slide Number Placeholder 2"/>
          <p:cNvSpPr>
            <a:spLocks noGrp="1"/>
          </p:cNvSpPr>
          <p:nvPr>
            <p:ph type="sldNum" sz="quarter" idx="12"/>
          </p:nvPr>
        </p:nvSpPr>
        <p:spPr/>
        <p:txBody>
          <a:bodyPr/>
          <a:lstStyle/>
          <a:p>
            <a:fld id="{C429C9CF-CCB3-4CA5-BA32-FAA981517059}" type="slidenum">
              <a:rPr lang="en-US" smtClean="0"/>
              <a:t>48</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754819"/>
            <a:ext cx="3962400" cy="4538310"/>
          </a:xfrm>
          <a:prstGeom prst="rect">
            <a:avLst/>
          </a:prstGeom>
          <a:ln>
            <a:solidFill>
              <a:srgbClr val="0000FF"/>
            </a:solidFill>
          </a:ln>
        </p:spPr>
      </p:pic>
      <p:sp>
        <p:nvSpPr>
          <p:cNvPr id="4" name="Rectangle 3"/>
          <p:cNvSpPr/>
          <p:nvPr/>
        </p:nvSpPr>
        <p:spPr>
          <a:xfrm>
            <a:off x="4877619" y="153035"/>
            <a:ext cx="3860254" cy="646331"/>
          </a:xfrm>
          <a:prstGeom prst="rect">
            <a:avLst/>
          </a:prstGeom>
        </p:spPr>
        <p:txBody>
          <a:bodyPr wrap="square">
            <a:spAutoFit/>
          </a:bodyPr>
          <a:lstStyle/>
          <a:p>
            <a:r>
              <a:rPr lang="en-GB" b="1" dirty="0">
                <a:latin typeface="Calibri" panose="020F0502020204030204" pitchFamily="34" charset="0"/>
              </a:rPr>
              <a:t>Longitudinal </a:t>
            </a:r>
            <a:r>
              <a:rPr lang="en-US" dirty="0">
                <a:latin typeface="Calibri" panose="020F0502020204030204" pitchFamily="34" charset="0"/>
              </a:rPr>
              <a:t> deformations, </a:t>
            </a:r>
            <a:r>
              <a:rPr lang="en-GB" dirty="0">
                <a:latin typeface="Calibri" panose="020F0502020204030204" pitchFamily="34" charset="0"/>
              </a:rPr>
              <a:t>for original (upper) and modified (lower) couplers </a:t>
            </a:r>
            <a:endParaRPr lang="en-US" dirty="0">
              <a:latin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35246454"/>
              </p:ext>
            </p:extLst>
          </p:nvPr>
        </p:nvGraphicFramePr>
        <p:xfrm>
          <a:off x="457199" y="5416885"/>
          <a:ext cx="3581401" cy="1060115"/>
        </p:xfrm>
        <a:graphic>
          <a:graphicData uri="http://schemas.openxmlformats.org/drawingml/2006/table">
            <a:tbl>
              <a:tblPr firstRow="1" firstCol="1" bandRow="1">
                <a:tableStyleId>{BDBED569-4797-4DF1-A0F4-6AAB3CD982D8}</a:tableStyleId>
              </a:tblPr>
              <a:tblGrid>
                <a:gridCol w="2082209"/>
                <a:gridCol w="749596"/>
                <a:gridCol w="749596"/>
              </a:tblGrid>
              <a:tr h="269471">
                <a:tc>
                  <a:txBody>
                    <a:bodyPr/>
                    <a:lstStyle/>
                    <a:p>
                      <a:pPr marL="0" marR="0" indent="0" algn="l">
                        <a:spcBef>
                          <a:spcPts val="0"/>
                        </a:spcBef>
                        <a:spcAft>
                          <a:spcPts val="0"/>
                        </a:spcAft>
                      </a:pPr>
                      <a:r>
                        <a:rPr lang="en-GB" sz="1200" b="0" dirty="0">
                          <a:effectLst/>
                        </a:rPr>
                        <a:t> </a:t>
                      </a:r>
                      <a:r>
                        <a:rPr lang="en-GB" sz="1200" b="0" dirty="0" smtClean="0">
                          <a:effectLst/>
                        </a:rPr>
                        <a:t>Stresses, MPa/mm</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20 </a:t>
                      </a:r>
                      <a:r>
                        <a:rPr lang="en-GB" sz="1200" b="0" dirty="0" smtClean="0">
                          <a:effectLst/>
                        </a:rPr>
                        <a:t>conv.</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10 </a:t>
                      </a:r>
                      <a:r>
                        <a:rPr lang="en-GB" sz="1200" b="0" dirty="0" smtClean="0">
                          <a:effectLst/>
                        </a:rPr>
                        <a:t>conv.</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r>
              <a:tr h="197661">
                <a:tc>
                  <a:txBody>
                    <a:bodyPr/>
                    <a:lstStyle/>
                    <a:p>
                      <a:pPr marL="0" marR="0" indent="0" algn="l">
                        <a:spcBef>
                          <a:spcPts val="0"/>
                        </a:spcBef>
                        <a:spcAft>
                          <a:spcPts val="0"/>
                        </a:spcAft>
                      </a:pPr>
                      <a:r>
                        <a:rPr lang="en-GB" sz="1200" b="0" dirty="0">
                          <a:effectLst/>
                        </a:rPr>
                        <a:t>Inner conductor, </a:t>
                      </a:r>
                      <a:r>
                        <a:rPr lang="en-GB" sz="1200" b="0" dirty="0" smtClean="0">
                          <a:effectLst/>
                        </a:rPr>
                        <a:t>transverse</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26</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a:effectLst/>
                        </a:rPr>
                        <a:t>45</a:t>
                      </a:r>
                      <a:endParaRPr lang="en-US" sz="1200" b="0">
                        <a:effectLst/>
                        <a:latin typeface="Calibri" panose="020F0502020204030204" pitchFamily="34" charset="0"/>
                        <a:ea typeface="Times New Roman" panose="02020603050405020304" pitchFamily="18" charset="0"/>
                      </a:endParaRPr>
                    </a:p>
                  </a:txBody>
                  <a:tcPr marL="68580" marR="68580" marT="0" marB="0" anchor="ctr"/>
                </a:tc>
              </a:tr>
              <a:tr h="197661">
                <a:tc>
                  <a:txBody>
                    <a:bodyPr/>
                    <a:lstStyle/>
                    <a:p>
                      <a:pPr marL="0" marR="0" indent="0" algn="l">
                        <a:spcBef>
                          <a:spcPts val="0"/>
                        </a:spcBef>
                        <a:spcAft>
                          <a:spcPts val="0"/>
                        </a:spcAft>
                      </a:pPr>
                      <a:r>
                        <a:rPr lang="en-GB" sz="1200" b="0" dirty="0">
                          <a:effectLst/>
                        </a:rPr>
                        <a:t>Outer conductor, </a:t>
                      </a:r>
                      <a:r>
                        <a:rPr lang="en-GB" sz="1200" b="0" dirty="0" smtClean="0">
                          <a:effectLst/>
                        </a:rPr>
                        <a:t>transverse</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44</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44</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r>
              <a:tr h="197661">
                <a:tc>
                  <a:txBody>
                    <a:bodyPr/>
                    <a:lstStyle/>
                    <a:p>
                      <a:pPr marL="0" marR="0" indent="0" algn="l">
                        <a:spcBef>
                          <a:spcPts val="0"/>
                        </a:spcBef>
                        <a:spcAft>
                          <a:spcPts val="0"/>
                        </a:spcAft>
                      </a:pPr>
                      <a:r>
                        <a:rPr lang="en-GB" sz="1200" b="0" dirty="0">
                          <a:effectLst/>
                        </a:rPr>
                        <a:t>Inner conductor, </a:t>
                      </a:r>
                      <a:r>
                        <a:rPr lang="en-GB" sz="1200" b="0" dirty="0" smtClean="0">
                          <a:effectLst/>
                        </a:rPr>
                        <a:t>longitudinal</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150</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290</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r>
              <a:tr h="197661">
                <a:tc>
                  <a:txBody>
                    <a:bodyPr/>
                    <a:lstStyle/>
                    <a:p>
                      <a:pPr marL="0" marR="0" indent="0" algn="l">
                        <a:spcBef>
                          <a:spcPts val="0"/>
                        </a:spcBef>
                        <a:spcAft>
                          <a:spcPts val="0"/>
                        </a:spcAft>
                      </a:pPr>
                      <a:r>
                        <a:rPr lang="en-GB" sz="1200" b="0" dirty="0">
                          <a:effectLst/>
                        </a:rPr>
                        <a:t>Outer conductor, </a:t>
                      </a:r>
                      <a:r>
                        <a:rPr lang="en-GB" sz="1200" b="0" dirty="0" smtClean="0">
                          <a:effectLst/>
                        </a:rPr>
                        <a:t>longitudinal</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96</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b="0" dirty="0">
                          <a:effectLst/>
                        </a:rPr>
                        <a:t>96</a:t>
                      </a:r>
                      <a:endParaRPr lang="en-US" sz="1200" b="0" dirty="0">
                        <a:effectLst/>
                        <a:latin typeface="Calibri" panose="020F0502020204030204" pitchFamily="34" charset="0"/>
                        <a:ea typeface="Times New Roman" panose="02020603050405020304" pitchFamily="18" charset="0"/>
                      </a:endParaRPr>
                    </a:p>
                  </a:txBody>
                  <a:tcPr marL="68580" marR="68580" marT="0" marB="0" anchor="ctr"/>
                </a:tc>
              </a:tr>
            </a:tbl>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054" y="5715000"/>
            <a:ext cx="4521746"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r>
              <a:rPr lang="en-US" smtClean="0"/>
              <a:t>Nov.20,2015</a:t>
            </a:r>
            <a:endParaRPr lang="en-US"/>
          </a:p>
        </p:txBody>
      </p:sp>
    </p:spTree>
    <p:extLst>
      <p:ext uri="{BB962C8B-B14F-4D97-AF65-F5344CB8AC3E}">
        <p14:creationId xmlns:p14="http://schemas.microsoft.com/office/powerpoint/2010/main" val="19441995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43" y="152400"/>
            <a:ext cx="8311178" cy="753033"/>
          </a:xfrm>
        </p:spPr>
        <p:txBody>
          <a:bodyPr>
            <a:normAutofit/>
          </a:bodyPr>
          <a:lstStyle/>
          <a:p>
            <a:r>
              <a:rPr lang="en-US" sz="2400" dirty="0" smtClean="0"/>
              <a:t>LCLS-II 3.9GHz Cryomodule, (F10014857 in Team Center)</a:t>
            </a:r>
            <a:endParaRPr lang="en-US" sz="2400" dirty="0"/>
          </a:p>
        </p:txBody>
      </p:sp>
      <p:pic>
        <p:nvPicPr>
          <p:cNvPr id="4" name="Content Placeholder 3" descr="Screen Clipping"/>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95400" y="1600200"/>
            <a:ext cx="7772400" cy="4533353"/>
          </a:xfrm>
          <a:prstGeom prst="rect">
            <a:avLst/>
          </a:prstGeom>
        </p:spPr>
      </p:pic>
      <p:pic>
        <p:nvPicPr>
          <p:cNvPr id="6" name="Picture 5"/>
          <p:cNvPicPr/>
          <p:nvPr/>
        </p:nvPicPr>
        <p:blipFill rotWithShape="1">
          <a:blip r:embed="rId3" cstate="print">
            <a:extLst>
              <a:ext uri="{28A0092B-C50C-407E-A947-70E740481C1C}">
                <a14:useLocalDpi xmlns:a14="http://schemas.microsoft.com/office/drawing/2010/main"/>
              </a:ext>
            </a:extLst>
          </a:blip>
          <a:srcRect t="24530"/>
          <a:stretch/>
        </p:blipFill>
        <p:spPr bwMode="auto">
          <a:xfrm>
            <a:off x="3581400" y="5476240"/>
            <a:ext cx="5462270" cy="1000760"/>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a:blip r:embed="rId4">
            <a:extLst>
              <a:ext uri="{BEBA8EAE-BF5A-486C-A8C5-ECC9F3942E4B}">
                <a14:imgProps xmlns:a14="http://schemas.microsoft.com/office/drawing/2010/main">
                  <a14:imgLayer r:embed="rId5">
                    <a14:imgEffect>
                      <a14:backgroundRemoval t="8686" b="97105" l="1768" r="99890">
                        <a14:foregroundMark x1="10608" y1="65924" x2="10608" y2="65924"/>
                        <a14:foregroundMark x1="90497" y1="24499" x2="90497" y2="24499"/>
                        <a14:foregroundMark x1="99890" y1="78396" x2="99890" y2="78396"/>
                      </a14:backgroundRemoval>
                    </a14:imgEffect>
                  </a14:imgLayer>
                </a14:imgProps>
              </a:ext>
              <a:ext uri="{28A0092B-C50C-407E-A947-70E740481C1C}">
                <a14:useLocalDpi xmlns:a14="http://schemas.microsoft.com/office/drawing/2010/main"/>
              </a:ext>
            </a:extLst>
          </a:blip>
          <a:stretch>
            <a:fillRect/>
          </a:stretch>
        </p:blipFill>
        <p:spPr>
          <a:xfrm>
            <a:off x="533400" y="1143000"/>
            <a:ext cx="2947178" cy="1371600"/>
          </a:xfrm>
          <a:prstGeom prst="rect">
            <a:avLst/>
          </a:prstGeom>
        </p:spPr>
      </p:pic>
      <p:sp>
        <p:nvSpPr>
          <p:cNvPr id="3" name="TextBox 2"/>
          <p:cNvSpPr txBox="1"/>
          <p:nvPr/>
        </p:nvSpPr>
        <p:spPr>
          <a:xfrm>
            <a:off x="4343400" y="5448300"/>
            <a:ext cx="4495800" cy="338554"/>
          </a:xfrm>
          <a:prstGeom prst="rect">
            <a:avLst/>
          </a:prstGeom>
          <a:noFill/>
        </p:spPr>
        <p:txBody>
          <a:bodyPr wrap="square" rtlCol="0">
            <a:spAutoFit/>
          </a:bodyPr>
          <a:lstStyle/>
          <a:p>
            <a:r>
              <a:rPr lang="en-US" sz="1600" dirty="0" smtClean="0">
                <a:solidFill>
                  <a:srgbClr val="0000CC"/>
                </a:solidFill>
              </a:rPr>
              <a:t>XFEL cavity orientation (z-rotation:180 </a:t>
            </a:r>
            <a:r>
              <a:rPr lang="en-US" sz="1600" dirty="0" err="1" smtClean="0">
                <a:solidFill>
                  <a:srgbClr val="0000CC"/>
                </a:solidFill>
              </a:rPr>
              <a:t>deg</a:t>
            </a:r>
            <a:r>
              <a:rPr lang="en-US" sz="1600" dirty="0" smtClean="0">
                <a:solidFill>
                  <a:srgbClr val="0000CC"/>
                </a:solidFill>
              </a:rPr>
              <a:t>)</a:t>
            </a:r>
            <a:endParaRPr lang="en-US" sz="1600" dirty="0">
              <a:solidFill>
                <a:srgbClr val="0000CC"/>
              </a:solidFill>
            </a:endParaRPr>
          </a:p>
        </p:txBody>
      </p:sp>
      <p:sp>
        <p:nvSpPr>
          <p:cNvPr id="8" name="Footer Placeholder 7"/>
          <p:cNvSpPr>
            <a:spLocks noGrp="1"/>
          </p:cNvSpPr>
          <p:nvPr>
            <p:ph type="ftr" sz="quarter" idx="13"/>
          </p:nvPr>
        </p:nvSpPr>
        <p:spPr/>
        <p:txBody>
          <a:bodyPr/>
          <a:lstStyle/>
          <a:p>
            <a:r>
              <a:rPr lang="en-US" smtClean="0"/>
              <a:t>N.Solyak </a:t>
            </a:r>
            <a:endParaRPr lang="en-US" dirty="0"/>
          </a:p>
        </p:txBody>
      </p:sp>
      <p:sp>
        <p:nvSpPr>
          <p:cNvPr id="9" name="Slide Number Placeholder 8"/>
          <p:cNvSpPr>
            <a:spLocks noGrp="1"/>
          </p:cNvSpPr>
          <p:nvPr>
            <p:ph type="sldNum" sz="quarter" idx="11"/>
          </p:nvPr>
        </p:nvSpPr>
        <p:spPr/>
        <p:txBody>
          <a:bodyPr/>
          <a:lstStyle/>
          <a:p>
            <a:fld id="{5BD36294-2849-48A8-8531-5354CF3095D2}" type="slidenum">
              <a:rPr lang="en-US" smtClean="0"/>
              <a:pPr/>
              <a:t>49</a:t>
            </a:fld>
            <a:endParaRPr lang="en-US" dirty="0"/>
          </a:p>
        </p:txBody>
      </p:sp>
      <p:sp>
        <p:nvSpPr>
          <p:cNvPr id="10" name="TextBox 9"/>
          <p:cNvSpPr txBox="1"/>
          <p:nvPr/>
        </p:nvSpPr>
        <p:spPr>
          <a:xfrm>
            <a:off x="9525" y="1066800"/>
            <a:ext cx="3571875" cy="2031325"/>
          </a:xfrm>
          <a:prstGeom prst="rect">
            <a:avLst/>
          </a:prstGeom>
          <a:solidFill>
            <a:schemeClr val="bg1">
              <a:lumMod val="85000"/>
            </a:schemeClr>
          </a:solidFill>
        </p:spPr>
        <p:txBody>
          <a:bodyPr wrap="square" rtlCol="0">
            <a:spAutoFit/>
          </a:bodyPr>
          <a:lstStyle/>
          <a:p>
            <a:pPr marL="173038" indent="-173038">
              <a:buFont typeface="Arial" panose="020B0604020202020204" pitchFamily="34" charset="0"/>
              <a:buChar char="•"/>
            </a:pPr>
            <a:r>
              <a:rPr lang="en-US" dirty="0" smtClean="0"/>
              <a:t>8 - 3.9GHz </a:t>
            </a:r>
            <a:r>
              <a:rPr lang="en-US" dirty="0"/>
              <a:t>c</a:t>
            </a:r>
            <a:r>
              <a:rPr lang="en-US" dirty="0" smtClean="0"/>
              <a:t>avities</a:t>
            </a:r>
          </a:p>
          <a:p>
            <a:pPr marL="173038" indent="-173038">
              <a:buFont typeface="Arial" panose="020B0604020202020204" pitchFamily="34" charset="0"/>
              <a:buChar char="•"/>
            </a:pPr>
            <a:r>
              <a:rPr lang="en-US" dirty="0"/>
              <a:t>P</a:t>
            </a:r>
            <a:r>
              <a:rPr lang="en-US" dirty="0" smtClean="0"/>
              <a:t>ower couplers from both sides</a:t>
            </a:r>
          </a:p>
          <a:p>
            <a:pPr marL="173038" indent="-173038">
              <a:buFont typeface="Arial" panose="020B0604020202020204" pitchFamily="34" charset="0"/>
              <a:buChar char="•"/>
            </a:pPr>
            <a:r>
              <a:rPr lang="en-US" dirty="0" smtClean="0"/>
              <a:t>2-coldmass supports</a:t>
            </a:r>
          </a:p>
          <a:p>
            <a:pPr marL="173038" indent="-173038">
              <a:buFont typeface="Arial" panose="020B0604020202020204" pitchFamily="34" charset="0"/>
              <a:buChar char="•"/>
            </a:pPr>
            <a:r>
              <a:rPr lang="en-US" dirty="0" smtClean="0"/>
              <a:t>Interconnection sliding bellow</a:t>
            </a:r>
          </a:p>
          <a:p>
            <a:pPr marL="173038" indent="-173038">
              <a:buFont typeface="Arial" panose="020B0604020202020204" pitchFamily="34" charset="0"/>
              <a:buChar char="•"/>
            </a:pPr>
            <a:r>
              <a:rPr lang="en-US" dirty="0" smtClean="0"/>
              <a:t>38” OD vacuum vessel pipe </a:t>
            </a:r>
          </a:p>
          <a:p>
            <a:pPr marL="173038" indent="-173038">
              <a:buFont typeface="Arial" panose="020B0604020202020204" pitchFamily="34" charset="0"/>
              <a:buChar char="•"/>
            </a:pPr>
            <a:r>
              <a:rPr lang="en-US" dirty="0" smtClean="0"/>
              <a:t>One thermo shields:50K</a:t>
            </a:r>
          </a:p>
          <a:p>
            <a:pPr marL="173038" indent="-173038">
              <a:buFont typeface="Arial" panose="020B0604020202020204" pitchFamily="34" charset="0"/>
              <a:buChar char="•"/>
            </a:pPr>
            <a:r>
              <a:rPr lang="en-US" dirty="0" smtClean="0"/>
              <a:t>5K intercept</a:t>
            </a:r>
            <a:endParaRPr lang="en-US" dirty="0"/>
          </a:p>
        </p:txBody>
      </p:sp>
    </p:spTree>
    <p:extLst>
      <p:ext uri="{BB962C8B-B14F-4D97-AF65-F5344CB8AC3E}">
        <p14:creationId xmlns:p14="http://schemas.microsoft.com/office/powerpoint/2010/main" val="1223189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dirty="0" smtClean="0"/>
              <a:t>4.8</a:t>
            </a:r>
            <a:endParaRPr lang="en-US" dirty="0"/>
          </a:p>
        </p:txBody>
      </p:sp>
      <p:sp>
        <p:nvSpPr>
          <p:cNvPr id="4" name="Footer Placeholder 3"/>
          <p:cNvSpPr>
            <a:spLocks noGrp="1"/>
          </p:cNvSpPr>
          <p:nvPr>
            <p:ph type="ftr" sz="quarter" idx="13"/>
          </p:nvPr>
        </p:nvSpPr>
        <p:spPr/>
        <p:txBody>
          <a:bodyPr/>
          <a:lstStyle/>
          <a:p>
            <a:r>
              <a:rPr lang="en-US" smtClean="0"/>
              <a:t>N.Solyak </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 y="337066"/>
            <a:ext cx="6737350" cy="454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12014" y="2403845"/>
            <a:ext cx="312586" cy="246221"/>
          </a:xfrm>
          <a:prstGeom prst="rect">
            <a:avLst/>
          </a:prstGeom>
          <a:solidFill>
            <a:schemeClr val="bg1"/>
          </a:solidFill>
        </p:spPr>
        <p:txBody>
          <a:bodyPr wrap="none" lIns="0" tIns="0" rIns="0" bIns="0" rtlCol="0">
            <a:spAutoFit/>
          </a:bodyPr>
          <a:lstStyle/>
          <a:p>
            <a:r>
              <a:rPr lang="en-US" sz="1600" dirty="0" smtClean="0">
                <a:solidFill>
                  <a:schemeClr val="bg2"/>
                </a:solidFill>
                <a:latin typeface="Calibri" panose="020F0502020204030204" pitchFamily="34" charset="0"/>
              </a:rPr>
              <a:t>750</a:t>
            </a:r>
            <a:endParaRPr lang="en-US" sz="1600" dirty="0">
              <a:solidFill>
                <a:schemeClr val="bg2"/>
              </a:solidFill>
              <a:latin typeface="Calibri" panose="020F0502020204030204" pitchFamily="34" charset="0"/>
            </a:endParaRPr>
          </a:p>
        </p:txBody>
      </p:sp>
      <p:sp>
        <p:nvSpPr>
          <p:cNvPr id="8" name="TextBox 7"/>
          <p:cNvSpPr txBox="1"/>
          <p:nvPr/>
        </p:nvSpPr>
        <p:spPr>
          <a:xfrm>
            <a:off x="228600" y="5257800"/>
            <a:ext cx="2121671" cy="646331"/>
          </a:xfrm>
          <a:prstGeom prst="rect">
            <a:avLst/>
          </a:prstGeom>
          <a:noFill/>
        </p:spPr>
        <p:txBody>
          <a:bodyPr wrap="none" rtlCol="0">
            <a:spAutoFit/>
          </a:bodyPr>
          <a:lstStyle/>
          <a:p>
            <a:r>
              <a:rPr lang="en-US" dirty="0" smtClean="0"/>
              <a:t>Comparison</a:t>
            </a:r>
          </a:p>
          <a:p>
            <a:r>
              <a:rPr lang="en-US" dirty="0" smtClean="0">
                <a:latin typeface="Calibri" panose="020F0502020204030204" pitchFamily="34" charset="0"/>
              </a:rPr>
              <a:t>3.9 GHz vs. 1.3 GHz</a:t>
            </a:r>
            <a:r>
              <a:rPr lang="en-US" dirty="0" smtClean="0"/>
              <a:t>: </a:t>
            </a:r>
          </a:p>
        </p:txBody>
      </p:sp>
      <p:sp>
        <p:nvSpPr>
          <p:cNvPr id="10" name="Rectangle 9"/>
          <p:cNvSpPr/>
          <p:nvPr/>
        </p:nvSpPr>
        <p:spPr>
          <a:xfrm>
            <a:off x="2576417" y="4971365"/>
            <a:ext cx="5943600" cy="1477328"/>
          </a:xfrm>
          <a:prstGeom prst="rect">
            <a:avLst/>
          </a:prstGeom>
        </p:spPr>
        <p:txBody>
          <a:bodyPr wrap="square">
            <a:spAutoFit/>
          </a:bodyPr>
          <a:lstStyle/>
          <a:p>
            <a:pPr lvl="0"/>
            <a:r>
              <a:rPr lang="en-US" dirty="0">
                <a:solidFill>
                  <a:srgbClr val="0033CC"/>
                </a:solidFill>
                <a:latin typeface="Calibri" panose="020F0502020204030204" pitchFamily="34" charset="0"/>
              </a:rPr>
              <a:t>Iris Aperture:  	30mm vs. 70mm (ratio 2.34)</a:t>
            </a:r>
          </a:p>
          <a:p>
            <a:pPr lvl="0"/>
            <a:r>
              <a:rPr lang="en-US" dirty="0">
                <a:solidFill>
                  <a:srgbClr val="0033CC"/>
                </a:solidFill>
                <a:latin typeface="Calibri" panose="020F0502020204030204" pitchFamily="34" charset="0"/>
              </a:rPr>
              <a:t>E</a:t>
            </a:r>
            <a:r>
              <a:rPr lang="en-US" baseline="-25000" dirty="0">
                <a:solidFill>
                  <a:srgbClr val="0033CC"/>
                </a:solidFill>
                <a:latin typeface="Calibri" panose="020F0502020204030204" pitchFamily="34" charset="0"/>
              </a:rPr>
              <a:t>p</a:t>
            </a:r>
            <a:r>
              <a:rPr lang="en-US" dirty="0">
                <a:solidFill>
                  <a:srgbClr val="0033CC"/>
                </a:solidFill>
                <a:latin typeface="Calibri" panose="020F0502020204030204" pitchFamily="34" charset="0"/>
              </a:rPr>
              <a:t>/</a:t>
            </a:r>
            <a:r>
              <a:rPr lang="en-US" dirty="0" err="1">
                <a:solidFill>
                  <a:srgbClr val="0033CC"/>
                </a:solidFill>
                <a:latin typeface="Calibri" panose="020F0502020204030204" pitchFamily="34" charset="0"/>
              </a:rPr>
              <a:t>E</a:t>
            </a:r>
            <a:r>
              <a:rPr lang="en-US" baseline="-25000" dirty="0" err="1">
                <a:solidFill>
                  <a:srgbClr val="0033CC"/>
                </a:solidFill>
                <a:latin typeface="Calibri" panose="020F0502020204030204" pitchFamily="34" charset="0"/>
              </a:rPr>
              <a:t>acc</a:t>
            </a:r>
            <a:r>
              <a:rPr lang="en-US" dirty="0">
                <a:solidFill>
                  <a:srgbClr val="0033CC"/>
                </a:solidFill>
                <a:latin typeface="Calibri" panose="020F0502020204030204" pitchFamily="34" charset="0"/>
              </a:rPr>
              <a:t>      ;  	2.26    vs. 2.0   </a:t>
            </a:r>
            <a:r>
              <a:rPr lang="en-US" dirty="0" smtClean="0">
                <a:solidFill>
                  <a:srgbClr val="0033CC"/>
                </a:solidFill>
                <a:latin typeface="Calibri" panose="020F0502020204030204" pitchFamily="34" charset="0"/>
              </a:rPr>
              <a:t>(</a:t>
            </a:r>
            <a:r>
              <a:rPr lang="en-US" dirty="0">
                <a:solidFill>
                  <a:srgbClr val="0033CC"/>
                </a:solidFill>
                <a:latin typeface="Calibri" panose="020F0502020204030204" pitchFamily="34" charset="0"/>
              </a:rPr>
              <a:t>13% higher)</a:t>
            </a:r>
          </a:p>
          <a:p>
            <a:pPr lvl="0"/>
            <a:r>
              <a:rPr lang="en-US" dirty="0" err="1">
                <a:solidFill>
                  <a:srgbClr val="0033CC"/>
                </a:solidFill>
                <a:latin typeface="Calibri" panose="020F0502020204030204" pitchFamily="34" charset="0"/>
              </a:rPr>
              <a:t>H</a:t>
            </a:r>
            <a:r>
              <a:rPr lang="en-US" baseline="-25000" dirty="0" err="1">
                <a:solidFill>
                  <a:srgbClr val="0033CC"/>
                </a:solidFill>
                <a:latin typeface="Calibri" panose="020F0502020204030204" pitchFamily="34" charset="0"/>
              </a:rPr>
              <a:t>p</a:t>
            </a:r>
            <a:r>
              <a:rPr lang="en-US" dirty="0">
                <a:solidFill>
                  <a:srgbClr val="0033CC"/>
                </a:solidFill>
                <a:latin typeface="Calibri" panose="020F0502020204030204" pitchFamily="34" charset="0"/>
              </a:rPr>
              <a:t>/</a:t>
            </a:r>
            <a:r>
              <a:rPr lang="en-US" dirty="0" err="1">
                <a:solidFill>
                  <a:srgbClr val="0033CC"/>
                </a:solidFill>
                <a:latin typeface="Calibri" panose="020F0502020204030204" pitchFamily="34" charset="0"/>
              </a:rPr>
              <a:t>E</a:t>
            </a:r>
            <a:r>
              <a:rPr lang="en-US" baseline="-25000" dirty="0" err="1">
                <a:solidFill>
                  <a:srgbClr val="0033CC"/>
                </a:solidFill>
                <a:latin typeface="Calibri" panose="020F0502020204030204" pitchFamily="34" charset="0"/>
              </a:rPr>
              <a:t>acc</a:t>
            </a:r>
            <a:r>
              <a:rPr lang="en-US" dirty="0">
                <a:solidFill>
                  <a:srgbClr val="0033CC"/>
                </a:solidFill>
                <a:latin typeface="Calibri" panose="020F0502020204030204" pitchFamily="34" charset="0"/>
              </a:rPr>
              <a:t>(</a:t>
            </a:r>
            <a:r>
              <a:rPr lang="en-US" dirty="0" err="1">
                <a:solidFill>
                  <a:srgbClr val="0033CC"/>
                </a:solidFill>
                <a:latin typeface="Calibri" panose="020F0502020204030204" pitchFamily="34" charset="0"/>
              </a:rPr>
              <a:t>mT</a:t>
            </a:r>
            <a:r>
              <a:rPr lang="en-US" dirty="0">
                <a:solidFill>
                  <a:srgbClr val="0033CC"/>
                </a:solidFill>
                <a:latin typeface="Calibri" panose="020F0502020204030204" pitchFamily="34" charset="0"/>
              </a:rPr>
              <a:t>/MV/m)  4.86  vs. 4.26   (14% higher)</a:t>
            </a:r>
          </a:p>
          <a:p>
            <a:pPr lvl="0"/>
            <a:r>
              <a:rPr lang="en-US" dirty="0">
                <a:solidFill>
                  <a:srgbClr val="0033CC"/>
                </a:solidFill>
                <a:latin typeface="Calibri" panose="020F0502020204030204" pitchFamily="34" charset="0"/>
              </a:rPr>
              <a:t>R/Q   (Ohm)             750   vs. </a:t>
            </a:r>
            <a:r>
              <a:rPr lang="en-US" dirty="0" smtClean="0">
                <a:solidFill>
                  <a:srgbClr val="0033CC"/>
                </a:solidFill>
                <a:latin typeface="Calibri" panose="020F0502020204030204" pitchFamily="34" charset="0"/>
              </a:rPr>
              <a:t>1000</a:t>
            </a:r>
          </a:p>
          <a:p>
            <a:pPr lvl="0"/>
            <a:r>
              <a:rPr lang="en-US" dirty="0" smtClean="0">
                <a:solidFill>
                  <a:srgbClr val="0033CC"/>
                </a:solidFill>
                <a:latin typeface="Calibri" panose="020F0502020204030204" pitchFamily="34" charset="0"/>
              </a:rPr>
              <a:t>BCS resistance ratio         (f</a:t>
            </a:r>
            <a:r>
              <a:rPr lang="en-US" baseline="30000" dirty="0" smtClean="0">
                <a:solidFill>
                  <a:srgbClr val="0033CC"/>
                </a:solidFill>
                <a:latin typeface="Calibri" panose="020F0502020204030204" pitchFamily="34" charset="0"/>
              </a:rPr>
              <a:t>2</a:t>
            </a:r>
            <a:r>
              <a:rPr lang="en-US" dirty="0" smtClean="0">
                <a:solidFill>
                  <a:srgbClr val="0033CC"/>
                </a:solidFill>
                <a:latin typeface="Calibri" panose="020F0502020204030204" pitchFamily="34" charset="0"/>
              </a:rPr>
              <a:t>)	        (9 times higher)</a:t>
            </a:r>
            <a:endParaRPr lang="en-US" dirty="0">
              <a:solidFill>
                <a:srgbClr val="0033CC"/>
              </a:solidFill>
              <a:latin typeface="Calibri" panose="020F0502020204030204" pitchFamily="34" charset="0"/>
            </a:endParaRPr>
          </a:p>
        </p:txBody>
      </p:sp>
      <p:sp>
        <p:nvSpPr>
          <p:cNvPr id="9" name="TextBox 8"/>
          <p:cNvSpPr txBox="1"/>
          <p:nvPr/>
        </p:nvSpPr>
        <p:spPr>
          <a:xfrm>
            <a:off x="4805267" y="778877"/>
            <a:ext cx="764953" cy="338554"/>
          </a:xfrm>
          <a:prstGeom prst="rect">
            <a:avLst/>
          </a:prstGeom>
          <a:noFill/>
        </p:spPr>
        <p:txBody>
          <a:bodyPr wrap="none" rtlCol="0">
            <a:spAutoFit/>
          </a:bodyPr>
          <a:lstStyle/>
          <a:p>
            <a:r>
              <a:rPr lang="en-US" sz="1600" b="1" dirty="0" smtClean="0">
                <a:solidFill>
                  <a:srgbClr val="0000CC"/>
                </a:solidFill>
                <a:effectLst>
                  <a:outerShdw blurRad="38100" dist="38100" dir="2700000" algn="tl">
                    <a:srgbClr val="000000">
                      <a:alpha val="43137"/>
                    </a:srgbClr>
                  </a:outerShdw>
                </a:effectLst>
                <a:latin typeface="Calibri" panose="020F0502020204030204" pitchFamily="34" charset="0"/>
              </a:rPr>
              <a:t>FLASH </a:t>
            </a:r>
            <a:endParaRPr lang="en-US" sz="1600" b="1" dirty="0">
              <a:solidFill>
                <a:srgbClr val="0000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6031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LCLS-II. 3.9GHz Cavity String (F10014812)</a:t>
            </a:r>
            <a:endParaRPr lang="en-US" dirty="0"/>
          </a:p>
        </p:txBody>
      </p:sp>
      <p:pic>
        <p:nvPicPr>
          <p:cNvPr id="8" name="Content Placeholder 7" descr="Screen Clipping"/>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60773" y="1779099"/>
            <a:ext cx="7241304" cy="4214201"/>
          </a:xfrm>
          <a:prstGeom prst="rect">
            <a:avLst/>
          </a:prstGeom>
        </p:spPr>
      </p:pic>
      <p:sp>
        <p:nvSpPr>
          <p:cNvPr id="18" name="TextBox 17"/>
          <p:cNvSpPr txBox="1"/>
          <p:nvPr/>
        </p:nvSpPr>
        <p:spPr>
          <a:xfrm>
            <a:off x="2805654" y="5092433"/>
            <a:ext cx="1192802" cy="579646"/>
          </a:xfrm>
          <a:prstGeom prst="rect">
            <a:avLst/>
          </a:prstGeom>
          <a:noFill/>
        </p:spPr>
        <p:txBody>
          <a:bodyPr wrap="square" rtlCol="0">
            <a:spAutoFit/>
          </a:bodyPr>
          <a:lstStyle/>
          <a:p>
            <a:pPr>
              <a:lnSpc>
                <a:spcPts val="1900"/>
              </a:lnSpc>
            </a:pPr>
            <a:r>
              <a:rPr lang="en-US" dirty="0" smtClean="0">
                <a:latin typeface="Calibri" panose="020F0502020204030204" pitchFamily="34" charset="0"/>
              </a:rPr>
              <a:t>3.9 cavity Style-A</a:t>
            </a:r>
            <a:endParaRPr lang="en-US" dirty="0">
              <a:latin typeface="Calibri" panose="020F0502020204030204" pitchFamily="34" charset="0"/>
            </a:endParaRPr>
          </a:p>
        </p:txBody>
      </p:sp>
      <p:cxnSp>
        <p:nvCxnSpPr>
          <p:cNvPr id="20" name="Straight Arrow Connector 19"/>
          <p:cNvCxnSpPr/>
          <p:nvPr/>
        </p:nvCxnSpPr>
        <p:spPr>
          <a:xfrm flipH="1" flipV="1">
            <a:off x="3139817" y="4937432"/>
            <a:ext cx="262238" cy="1986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5562600"/>
            <a:ext cx="184731" cy="369332"/>
          </a:xfrm>
          <a:prstGeom prst="rect">
            <a:avLst/>
          </a:prstGeom>
          <a:noFill/>
        </p:spPr>
        <p:txBody>
          <a:bodyPr wrap="none" rtlCol="0">
            <a:spAutoFit/>
          </a:bodyPr>
          <a:lstStyle/>
          <a:p>
            <a:endParaRPr lang="en-US" dirty="0"/>
          </a:p>
        </p:txBody>
      </p:sp>
      <p:sp>
        <p:nvSpPr>
          <p:cNvPr id="22" name="TextBox 21"/>
          <p:cNvSpPr txBox="1"/>
          <p:nvPr/>
        </p:nvSpPr>
        <p:spPr>
          <a:xfrm>
            <a:off x="4124325" y="4613814"/>
            <a:ext cx="1368806" cy="579646"/>
          </a:xfrm>
          <a:prstGeom prst="rect">
            <a:avLst/>
          </a:prstGeom>
          <a:noFill/>
        </p:spPr>
        <p:txBody>
          <a:bodyPr wrap="square" rtlCol="0">
            <a:spAutoFit/>
          </a:bodyPr>
          <a:lstStyle/>
          <a:p>
            <a:pPr>
              <a:lnSpc>
                <a:spcPts val="1900"/>
              </a:lnSpc>
            </a:pPr>
            <a:r>
              <a:rPr lang="en-US" dirty="0" smtClean="0">
                <a:latin typeface="Calibri" panose="020F0502020204030204" pitchFamily="34" charset="0"/>
              </a:rPr>
              <a:t>3.9 cavity Style-B</a:t>
            </a:r>
            <a:endParaRPr lang="en-US" dirty="0">
              <a:latin typeface="Calibri" panose="020F0502020204030204" pitchFamily="34" charset="0"/>
            </a:endParaRPr>
          </a:p>
        </p:txBody>
      </p:sp>
      <p:cxnSp>
        <p:nvCxnSpPr>
          <p:cNvPr id="24" name="Straight Arrow Connector 23"/>
          <p:cNvCxnSpPr/>
          <p:nvPr/>
        </p:nvCxnSpPr>
        <p:spPr>
          <a:xfrm flipH="1" flipV="1">
            <a:off x="4261450" y="4477433"/>
            <a:ext cx="228599" cy="236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86428" y="5839599"/>
            <a:ext cx="1181285" cy="369332"/>
          </a:xfrm>
          <a:prstGeom prst="rect">
            <a:avLst/>
          </a:prstGeom>
          <a:noFill/>
        </p:spPr>
        <p:txBody>
          <a:bodyPr wrap="none" rtlCol="0">
            <a:spAutoFit/>
          </a:bodyPr>
          <a:lstStyle/>
          <a:p>
            <a:r>
              <a:rPr lang="en-US" dirty="0" smtClean="0">
                <a:latin typeface="Calibri" panose="020F0502020204030204" pitchFamily="34" charset="0"/>
              </a:rPr>
              <a:t>Gate Valve</a:t>
            </a:r>
            <a:endParaRPr lang="en-US" dirty="0">
              <a:latin typeface="Calibri" panose="020F0502020204030204" pitchFamily="34" charset="0"/>
            </a:endParaRPr>
          </a:p>
        </p:txBody>
      </p:sp>
      <p:cxnSp>
        <p:nvCxnSpPr>
          <p:cNvPr id="28" name="Straight Arrow Connector 27"/>
          <p:cNvCxnSpPr>
            <a:stCxn id="26" idx="1"/>
          </p:cNvCxnSpPr>
          <p:nvPr/>
        </p:nvCxnSpPr>
        <p:spPr>
          <a:xfrm flipH="1" flipV="1">
            <a:off x="1981200" y="5747267"/>
            <a:ext cx="405228" cy="2769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715000" y="3581400"/>
            <a:ext cx="1485900" cy="369332"/>
          </a:xfrm>
          <a:prstGeom prst="rect">
            <a:avLst/>
          </a:prstGeom>
          <a:noFill/>
        </p:spPr>
        <p:txBody>
          <a:bodyPr wrap="square" rtlCol="0">
            <a:spAutoFit/>
          </a:bodyPr>
          <a:lstStyle/>
          <a:p>
            <a:r>
              <a:rPr lang="en-US" dirty="0" smtClean="0">
                <a:latin typeface="Calibri" panose="020F0502020204030204" pitchFamily="34" charset="0"/>
              </a:rPr>
              <a:t>Blade tuner </a:t>
            </a:r>
          </a:p>
        </p:txBody>
      </p:sp>
      <p:cxnSp>
        <p:nvCxnSpPr>
          <p:cNvPr id="31" name="Straight Arrow Connector 30"/>
          <p:cNvCxnSpPr/>
          <p:nvPr/>
        </p:nvCxnSpPr>
        <p:spPr>
          <a:xfrm flipH="1" flipV="1">
            <a:off x="5493131" y="3581400"/>
            <a:ext cx="307327" cy="1391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28600" y="4154269"/>
            <a:ext cx="971813" cy="646331"/>
          </a:xfrm>
          <a:prstGeom prst="rect">
            <a:avLst/>
          </a:prstGeom>
          <a:noFill/>
        </p:spPr>
        <p:txBody>
          <a:bodyPr wrap="square" rtlCol="0">
            <a:spAutoFit/>
          </a:bodyPr>
          <a:lstStyle/>
          <a:p>
            <a:r>
              <a:rPr lang="en-US" dirty="0" smtClean="0">
                <a:latin typeface="Calibri" panose="020F0502020204030204" pitchFamily="34" charset="0"/>
              </a:rPr>
              <a:t>Spool piece</a:t>
            </a:r>
          </a:p>
        </p:txBody>
      </p:sp>
      <p:cxnSp>
        <p:nvCxnSpPr>
          <p:cNvPr id="34" name="Straight Arrow Connector 33"/>
          <p:cNvCxnSpPr/>
          <p:nvPr/>
        </p:nvCxnSpPr>
        <p:spPr>
          <a:xfrm>
            <a:off x="990600" y="4546431"/>
            <a:ext cx="818755" cy="4528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3"/>
          </p:nvPr>
        </p:nvSpPr>
        <p:spPr/>
        <p:txBody>
          <a:bodyPr/>
          <a:lstStyle/>
          <a:p>
            <a:r>
              <a:rPr lang="en-US" smtClean="0"/>
              <a:t>N.Solyak </a:t>
            </a:r>
            <a:endParaRPr lang="en-US" dirty="0"/>
          </a:p>
        </p:txBody>
      </p:sp>
      <p:sp>
        <p:nvSpPr>
          <p:cNvPr id="4" name="Slide Number Placeholder 3"/>
          <p:cNvSpPr>
            <a:spLocks noGrp="1"/>
          </p:cNvSpPr>
          <p:nvPr>
            <p:ph type="sldNum" sz="quarter" idx="11"/>
          </p:nvPr>
        </p:nvSpPr>
        <p:spPr/>
        <p:txBody>
          <a:bodyPr/>
          <a:lstStyle/>
          <a:p>
            <a:fld id="{5BD36294-2849-48A8-8531-5354CF3095D2}" type="slidenum">
              <a:rPr lang="en-US" smtClean="0"/>
              <a:pPr/>
              <a:t>50</a:t>
            </a:fld>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46" y="1190625"/>
            <a:ext cx="4603319" cy="141488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377" y="4242467"/>
            <a:ext cx="3657600" cy="2002864"/>
          </a:xfrm>
          <a:prstGeom prst="rect">
            <a:avLst/>
          </a:prstGeom>
        </p:spPr>
      </p:pic>
      <p:sp>
        <p:nvSpPr>
          <p:cNvPr id="25" name="TextBox 24"/>
          <p:cNvSpPr txBox="1"/>
          <p:nvPr/>
        </p:nvSpPr>
        <p:spPr>
          <a:xfrm>
            <a:off x="7544328" y="4390428"/>
            <a:ext cx="1390124" cy="646331"/>
          </a:xfrm>
          <a:prstGeom prst="rect">
            <a:avLst/>
          </a:prstGeom>
          <a:noFill/>
        </p:spPr>
        <p:txBody>
          <a:bodyPr wrap="none" rtlCol="0">
            <a:spAutoFit/>
          </a:bodyPr>
          <a:lstStyle/>
          <a:p>
            <a:r>
              <a:rPr lang="en-US" dirty="0" smtClean="0"/>
              <a:t>Spool piece</a:t>
            </a:r>
          </a:p>
          <a:p>
            <a:r>
              <a:rPr lang="en-US" dirty="0"/>
              <a:t>a</a:t>
            </a:r>
            <a:r>
              <a:rPr lang="en-US" dirty="0" smtClean="0"/>
              <a:t>nd BPM</a:t>
            </a:r>
            <a:endParaRPr lang="en-US" dirty="0"/>
          </a:p>
        </p:txBody>
      </p:sp>
    </p:spTree>
    <p:extLst>
      <p:ext uri="{BB962C8B-B14F-4D97-AF65-F5344CB8AC3E}">
        <p14:creationId xmlns:p14="http://schemas.microsoft.com/office/powerpoint/2010/main" val="4142678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07CEB7-FD14-400F-85C4-7AAF9E091272}" type="slidenum">
              <a:rPr lang="en-US" smtClean="0"/>
              <a:pPr/>
              <a:t>6</a:t>
            </a:fld>
            <a:endParaRPr lang="en-US"/>
          </a:p>
        </p:txBody>
      </p:sp>
      <p:sp>
        <p:nvSpPr>
          <p:cNvPr id="12" name="TextBox 11"/>
          <p:cNvSpPr txBox="1"/>
          <p:nvPr/>
        </p:nvSpPr>
        <p:spPr>
          <a:xfrm>
            <a:off x="304800" y="152400"/>
            <a:ext cx="8305800" cy="461665"/>
          </a:xfrm>
          <a:prstGeom prst="rect">
            <a:avLst/>
          </a:prstGeom>
          <a:noFill/>
        </p:spPr>
        <p:txBody>
          <a:bodyPr wrap="square" rtlCol="0">
            <a:spAutoFit/>
          </a:bodyPr>
          <a:lstStyle/>
          <a:p>
            <a:r>
              <a:rPr lang="en-US" sz="2400" b="1" i="1" dirty="0" smtClean="0">
                <a:latin typeface="Calibri" panose="020F0502020204030204" pitchFamily="34" charset="0"/>
                <a:cs typeface="Arial" panose="020B0604020202020204" pitchFamily="34" charset="0"/>
              </a:rPr>
              <a:t>                    Field asymmetry and RF Analysis for 3.9GHz </a:t>
            </a:r>
            <a:r>
              <a:rPr lang="en-US" sz="2400" b="1" i="1" dirty="0">
                <a:latin typeface="Calibri" panose="020F0502020204030204" pitchFamily="34" charset="0"/>
                <a:cs typeface="Arial" panose="020B0604020202020204" pitchFamily="34" charset="0"/>
              </a:rPr>
              <a:t>cavity </a:t>
            </a:r>
          </a:p>
        </p:txBody>
      </p:sp>
      <p:grpSp>
        <p:nvGrpSpPr>
          <p:cNvPr id="7" name="Group 6"/>
          <p:cNvGrpSpPr/>
          <p:nvPr/>
        </p:nvGrpSpPr>
        <p:grpSpPr>
          <a:xfrm>
            <a:off x="159784" y="1421476"/>
            <a:ext cx="3872900" cy="2532127"/>
            <a:chOff x="270171" y="1091181"/>
            <a:chExt cx="4379800" cy="2693238"/>
          </a:xfrm>
        </p:grpSpPr>
        <p:grpSp>
          <p:nvGrpSpPr>
            <p:cNvPr id="6" name="Group 5"/>
            <p:cNvGrpSpPr/>
            <p:nvPr/>
          </p:nvGrpSpPr>
          <p:grpSpPr>
            <a:xfrm>
              <a:off x="270171" y="1091181"/>
              <a:ext cx="4379800" cy="2302193"/>
              <a:chOff x="270171" y="1110872"/>
              <a:chExt cx="4379800" cy="2302193"/>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668" y="1431049"/>
                <a:ext cx="4114802" cy="162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71" y="1110872"/>
                <a:ext cx="1123209" cy="1104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8400" y="2290922"/>
                <a:ext cx="1201571" cy="112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 Box 12"/>
            <p:cNvSpPr txBox="1">
              <a:spLocks noChangeArrowheads="1"/>
            </p:cNvSpPr>
            <p:nvPr/>
          </p:nvSpPr>
          <p:spPr bwMode="auto">
            <a:xfrm>
              <a:off x="509664" y="2949653"/>
              <a:ext cx="1467478" cy="55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66FF"/>
                  </a:solidFill>
                  <a:latin typeface="Comic Sans MS" pitchFamily="66" charset="0"/>
                  <a:sym typeface="Symbol" pitchFamily="18" charset="2"/>
                </a:defRPr>
              </a:lvl1pPr>
              <a:lvl2pPr marL="742950" indent="-285750">
                <a:defRPr sz="1400">
                  <a:solidFill>
                    <a:srgbClr val="0066FF"/>
                  </a:solidFill>
                  <a:latin typeface="Comic Sans MS" pitchFamily="66" charset="0"/>
                  <a:sym typeface="Symbol" pitchFamily="18" charset="2"/>
                </a:defRPr>
              </a:lvl2pPr>
              <a:lvl3pPr marL="1143000" indent="-228600">
                <a:defRPr sz="1400">
                  <a:solidFill>
                    <a:srgbClr val="0066FF"/>
                  </a:solidFill>
                  <a:latin typeface="Comic Sans MS" pitchFamily="66" charset="0"/>
                  <a:sym typeface="Symbol" pitchFamily="18" charset="2"/>
                </a:defRPr>
              </a:lvl3pPr>
              <a:lvl4pPr marL="1600200" indent="-228600">
                <a:defRPr sz="1400">
                  <a:solidFill>
                    <a:srgbClr val="0066FF"/>
                  </a:solidFill>
                  <a:latin typeface="Comic Sans MS" pitchFamily="66" charset="0"/>
                  <a:sym typeface="Symbol" pitchFamily="18" charset="2"/>
                </a:defRPr>
              </a:lvl4pPr>
              <a:lvl5pPr marL="2057400" indent="-228600">
                <a:defRPr sz="1400">
                  <a:solidFill>
                    <a:srgbClr val="0066FF"/>
                  </a:solidFill>
                  <a:latin typeface="Comic Sans MS" pitchFamily="66" charset="0"/>
                  <a:sym typeface="Symbol" pitchFamily="18" charset="2"/>
                </a:defRPr>
              </a:lvl5pPr>
              <a:lvl6pPr marL="25146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6pPr>
              <a:lvl7pPr marL="29718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7pPr>
              <a:lvl8pPr marL="34290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8pPr>
              <a:lvl9pPr marL="38862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9pPr>
            </a:lstStyle>
            <a:p>
              <a:r>
                <a:rPr lang="en-US" altLang="en-US" dirty="0" smtClean="0">
                  <a:solidFill>
                    <a:schemeClr val="tx1"/>
                  </a:solidFill>
                  <a:latin typeface="Arial" charset="0"/>
                </a:rPr>
                <a:t>Upstream </a:t>
              </a:r>
              <a:r>
                <a:rPr lang="en-US" altLang="en-US" dirty="0">
                  <a:solidFill>
                    <a:schemeClr val="tx1"/>
                  </a:solidFill>
                  <a:latin typeface="Arial" charset="0"/>
                </a:rPr>
                <a:t>HOM Coupler</a:t>
              </a:r>
            </a:p>
          </p:txBody>
        </p:sp>
        <p:sp>
          <p:nvSpPr>
            <p:cNvPr id="14" name="Text Box 12"/>
            <p:cNvSpPr txBox="1">
              <a:spLocks noChangeArrowheads="1"/>
            </p:cNvSpPr>
            <p:nvPr/>
          </p:nvSpPr>
          <p:spPr bwMode="auto">
            <a:xfrm>
              <a:off x="2713796" y="3227908"/>
              <a:ext cx="1469208" cy="55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66FF"/>
                  </a:solidFill>
                  <a:latin typeface="Comic Sans MS" pitchFamily="66" charset="0"/>
                  <a:sym typeface="Symbol" pitchFamily="18" charset="2"/>
                </a:defRPr>
              </a:lvl1pPr>
              <a:lvl2pPr marL="742950" indent="-285750">
                <a:defRPr sz="1400">
                  <a:solidFill>
                    <a:srgbClr val="0066FF"/>
                  </a:solidFill>
                  <a:latin typeface="Comic Sans MS" pitchFamily="66" charset="0"/>
                  <a:sym typeface="Symbol" pitchFamily="18" charset="2"/>
                </a:defRPr>
              </a:lvl2pPr>
              <a:lvl3pPr marL="1143000" indent="-228600">
                <a:defRPr sz="1400">
                  <a:solidFill>
                    <a:srgbClr val="0066FF"/>
                  </a:solidFill>
                  <a:latin typeface="Comic Sans MS" pitchFamily="66" charset="0"/>
                  <a:sym typeface="Symbol" pitchFamily="18" charset="2"/>
                </a:defRPr>
              </a:lvl3pPr>
              <a:lvl4pPr marL="1600200" indent="-228600">
                <a:defRPr sz="1400">
                  <a:solidFill>
                    <a:srgbClr val="0066FF"/>
                  </a:solidFill>
                  <a:latin typeface="Comic Sans MS" pitchFamily="66" charset="0"/>
                  <a:sym typeface="Symbol" pitchFamily="18" charset="2"/>
                </a:defRPr>
              </a:lvl4pPr>
              <a:lvl5pPr marL="2057400" indent="-228600">
                <a:defRPr sz="1400">
                  <a:solidFill>
                    <a:srgbClr val="0066FF"/>
                  </a:solidFill>
                  <a:latin typeface="Comic Sans MS" pitchFamily="66" charset="0"/>
                  <a:sym typeface="Symbol" pitchFamily="18" charset="2"/>
                </a:defRPr>
              </a:lvl5pPr>
              <a:lvl6pPr marL="25146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6pPr>
              <a:lvl7pPr marL="29718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7pPr>
              <a:lvl8pPr marL="34290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8pPr>
              <a:lvl9pPr marL="38862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9pPr>
            </a:lstStyle>
            <a:p>
              <a:r>
                <a:rPr lang="en-US" altLang="en-US" dirty="0" smtClean="0">
                  <a:solidFill>
                    <a:schemeClr val="tx1"/>
                  </a:solidFill>
                  <a:latin typeface="Arial" charset="0"/>
                </a:rPr>
                <a:t>Downstream </a:t>
              </a:r>
              <a:r>
                <a:rPr lang="en-US" altLang="en-US" dirty="0">
                  <a:solidFill>
                    <a:schemeClr val="tx1"/>
                  </a:solidFill>
                  <a:latin typeface="Arial" charset="0"/>
                </a:rPr>
                <a:t>HOM Coupler</a:t>
              </a:r>
            </a:p>
          </p:txBody>
        </p:sp>
      </p:grpSp>
      <p:graphicFrame>
        <p:nvGraphicFramePr>
          <p:cNvPr id="17" name="Table 16"/>
          <p:cNvGraphicFramePr>
            <a:graphicFrameLocks noGrp="1"/>
          </p:cNvGraphicFramePr>
          <p:nvPr>
            <p:extLst>
              <p:ext uri="{D42A27DB-BD31-4B8C-83A1-F6EECF244321}">
                <p14:modId xmlns:p14="http://schemas.microsoft.com/office/powerpoint/2010/main" val="969616285"/>
              </p:ext>
            </p:extLst>
          </p:nvPr>
        </p:nvGraphicFramePr>
        <p:xfrm>
          <a:off x="756997" y="4596005"/>
          <a:ext cx="6082717" cy="1346200"/>
        </p:xfrm>
        <a:graphic>
          <a:graphicData uri="http://schemas.openxmlformats.org/drawingml/2006/table">
            <a:tbl>
              <a:tblPr firstRow="1" bandRow="1">
                <a:tableStyleId>{7DF18680-E054-41AD-8BC1-D1AEF772440D}</a:tableStyleId>
              </a:tblPr>
              <a:tblGrid>
                <a:gridCol w="1295401"/>
                <a:gridCol w="1256023"/>
                <a:gridCol w="1106177"/>
                <a:gridCol w="1232630"/>
                <a:gridCol w="1192486"/>
              </a:tblGrid>
              <a:tr h="204805">
                <a:tc rowSpan="2">
                  <a:txBody>
                    <a:bodyPr/>
                    <a:lstStyle/>
                    <a:p>
                      <a:pPr>
                        <a:lnSpc>
                          <a:spcPts val="1400"/>
                        </a:lnSpc>
                      </a:pPr>
                      <a:endParaRPr lang="en-US" sz="1600" dirty="0">
                        <a:latin typeface="Calibri" panose="020F0502020204030204" pitchFamily="34" charset="0"/>
                      </a:endParaRPr>
                    </a:p>
                  </a:txBody>
                  <a:tcPr/>
                </a:tc>
                <a:tc gridSpan="2">
                  <a:txBody>
                    <a:bodyPr/>
                    <a:lstStyle/>
                    <a:p>
                      <a:pPr algn="ctr">
                        <a:lnSpc>
                          <a:spcPts val="1400"/>
                        </a:lnSpc>
                      </a:pPr>
                      <a:r>
                        <a:rPr lang="en-US" sz="1600" dirty="0" smtClean="0">
                          <a:solidFill>
                            <a:schemeClr val="bg2"/>
                          </a:solidFill>
                          <a:latin typeface="Calibri" panose="020F0502020204030204" pitchFamily="34" charset="0"/>
                        </a:rPr>
                        <a:t>10</a:t>
                      </a:r>
                      <a:r>
                        <a:rPr lang="en-US" sz="1600" baseline="30000" dirty="0" smtClean="0">
                          <a:solidFill>
                            <a:schemeClr val="bg2"/>
                          </a:solidFill>
                          <a:latin typeface="Calibri" panose="020F0502020204030204" pitchFamily="34" charset="0"/>
                        </a:rPr>
                        <a:t>6</a:t>
                      </a:r>
                      <a:r>
                        <a:rPr lang="en-US" sz="1600" dirty="0" smtClean="0">
                          <a:solidFill>
                            <a:schemeClr val="bg2"/>
                          </a:solidFill>
                          <a:latin typeface="Calibri" panose="020F0502020204030204" pitchFamily="34" charset="0"/>
                        </a:rPr>
                        <a:t>  </a:t>
                      </a:r>
                      <a:r>
                        <a:rPr lang="en-US" sz="1600" dirty="0" err="1" smtClean="0">
                          <a:solidFill>
                            <a:schemeClr val="bg2"/>
                          </a:solidFill>
                          <a:latin typeface="Calibri" panose="020F0502020204030204" pitchFamily="34" charset="0"/>
                        </a:rPr>
                        <a:t>V</a:t>
                      </a:r>
                      <a:r>
                        <a:rPr lang="en-US" sz="1600" baseline="-25000" dirty="0" err="1" smtClean="0">
                          <a:solidFill>
                            <a:schemeClr val="bg2"/>
                          </a:solidFill>
                          <a:latin typeface="Calibri" panose="020F0502020204030204" pitchFamily="34" charset="0"/>
                        </a:rPr>
                        <a:t>x</a:t>
                      </a:r>
                      <a:r>
                        <a:rPr lang="en-US" sz="1600" dirty="0" smtClean="0">
                          <a:solidFill>
                            <a:schemeClr val="bg2"/>
                          </a:solidFill>
                          <a:latin typeface="Calibri" panose="020F0502020204030204" pitchFamily="34" charset="0"/>
                        </a:rPr>
                        <a:t>/</a:t>
                      </a:r>
                      <a:r>
                        <a:rPr lang="en-US" sz="1600" dirty="0" err="1" smtClean="0">
                          <a:solidFill>
                            <a:schemeClr val="bg2"/>
                          </a:solidFill>
                          <a:latin typeface="Calibri" panose="020F0502020204030204" pitchFamily="34" charset="0"/>
                        </a:rPr>
                        <a:t>V</a:t>
                      </a:r>
                      <a:r>
                        <a:rPr lang="en-US" sz="1600" baseline="-25000" dirty="0" err="1" smtClean="0">
                          <a:solidFill>
                            <a:schemeClr val="bg2"/>
                          </a:solidFill>
                          <a:latin typeface="Calibri" panose="020F0502020204030204" pitchFamily="34" charset="0"/>
                        </a:rPr>
                        <a:t>z</a:t>
                      </a:r>
                      <a:endParaRPr lang="en-US" sz="1600" b="1" baseline="-25000" dirty="0">
                        <a:solidFill>
                          <a:schemeClr val="bg2"/>
                        </a:solidFill>
                        <a:latin typeface="Calibri" panose="020F0502020204030204" pitchFamily="34" charset="0"/>
                      </a:endParaRPr>
                    </a:p>
                  </a:txBody>
                  <a:tcPr/>
                </a:tc>
                <a:tc hMerge="1">
                  <a:txBody>
                    <a:bodyPr/>
                    <a:lstStyle/>
                    <a:p>
                      <a:endParaRPr lang="en-US" b="1" baseline="-25000" dirty="0"/>
                    </a:p>
                  </a:txBody>
                  <a:tcPr>
                    <a:lnB w="12700" cap="flat" cmpd="sng" algn="ctr">
                      <a:solidFill>
                        <a:schemeClr val="bg1"/>
                      </a:solidFill>
                      <a:prstDash val="solid"/>
                      <a:round/>
                      <a:headEnd type="none" w="med" len="med"/>
                      <a:tailEnd type="none" w="med" len="med"/>
                    </a:lnB>
                  </a:tcPr>
                </a:tc>
                <a:tc gridSpan="2">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600" dirty="0" smtClean="0">
                          <a:solidFill>
                            <a:schemeClr val="bg2"/>
                          </a:solidFill>
                          <a:latin typeface="Calibri" panose="020F0502020204030204" pitchFamily="34" charset="0"/>
                        </a:rPr>
                        <a:t>10</a:t>
                      </a:r>
                      <a:r>
                        <a:rPr lang="en-US" sz="1600" baseline="30000" dirty="0" smtClean="0">
                          <a:solidFill>
                            <a:schemeClr val="bg2"/>
                          </a:solidFill>
                          <a:latin typeface="Calibri" panose="020F0502020204030204" pitchFamily="34" charset="0"/>
                        </a:rPr>
                        <a:t>6</a:t>
                      </a:r>
                      <a:r>
                        <a:rPr lang="en-US" sz="1600" dirty="0" smtClean="0">
                          <a:solidFill>
                            <a:schemeClr val="bg2"/>
                          </a:solidFill>
                          <a:latin typeface="Calibri" panose="020F0502020204030204" pitchFamily="34" charset="0"/>
                        </a:rPr>
                        <a:t> </a:t>
                      </a:r>
                      <a:r>
                        <a:rPr lang="en-US" sz="1600" baseline="0" dirty="0" smtClean="0">
                          <a:solidFill>
                            <a:schemeClr val="bg2"/>
                          </a:solidFill>
                          <a:latin typeface="Calibri" panose="020F0502020204030204" pitchFamily="34" charset="0"/>
                        </a:rPr>
                        <a:t> </a:t>
                      </a:r>
                      <a:r>
                        <a:rPr lang="en-US" sz="1600" dirty="0" err="1" smtClean="0">
                          <a:solidFill>
                            <a:schemeClr val="bg2"/>
                          </a:solidFill>
                          <a:latin typeface="Calibri" panose="020F0502020204030204" pitchFamily="34" charset="0"/>
                        </a:rPr>
                        <a:t>V</a:t>
                      </a:r>
                      <a:r>
                        <a:rPr lang="en-US" sz="1600" baseline="-25000" dirty="0" err="1" smtClean="0">
                          <a:solidFill>
                            <a:schemeClr val="bg2"/>
                          </a:solidFill>
                          <a:latin typeface="Calibri" panose="020F0502020204030204" pitchFamily="34" charset="0"/>
                        </a:rPr>
                        <a:t>y</a:t>
                      </a:r>
                      <a:r>
                        <a:rPr lang="en-US" sz="1600" dirty="0" smtClean="0">
                          <a:solidFill>
                            <a:schemeClr val="bg2"/>
                          </a:solidFill>
                          <a:latin typeface="Calibri" panose="020F0502020204030204" pitchFamily="34" charset="0"/>
                        </a:rPr>
                        <a:t>/</a:t>
                      </a:r>
                      <a:r>
                        <a:rPr lang="en-US" sz="1600" dirty="0" err="1" smtClean="0">
                          <a:solidFill>
                            <a:schemeClr val="bg2"/>
                          </a:solidFill>
                          <a:latin typeface="Calibri" panose="020F0502020204030204" pitchFamily="34" charset="0"/>
                        </a:rPr>
                        <a:t>V</a:t>
                      </a:r>
                      <a:r>
                        <a:rPr lang="en-US" sz="1600" baseline="-25000" dirty="0" err="1" smtClean="0">
                          <a:solidFill>
                            <a:schemeClr val="bg2"/>
                          </a:solidFill>
                          <a:latin typeface="Calibri" panose="020F0502020204030204" pitchFamily="34" charset="0"/>
                        </a:rPr>
                        <a:t>z</a:t>
                      </a:r>
                      <a:endParaRPr lang="en-US" sz="1600" b="1" baseline="-25000" dirty="0" smtClean="0">
                        <a:solidFill>
                          <a:schemeClr val="bg2"/>
                        </a:solidFill>
                        <a:latin typeface="Calibri" panose="020F0502020204030204" pitchFamily="34"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25000" dirty="0" smtClean="0"/>
                    </a:p>
                  </a:txBody>
                  <a:tcPr>
                    <a:lnB w="12700" cap="flat" cmpd="sng" algn="ctr">
                      <a:solidFill>
                        <a:schemeClr val="bg1"/>
                      </a:solidFill>
                      <a:prstDash val="solid"/>
                      <a:round/>
                      <a:headEnd type="none" w="med" len="med"/>
                      <a:tailEnd type="none" w="med" len="med"/>
                    </a:lnB>
                  </a:tcPr>
                </a:tc>
              </a:tr>
              <a:tr h="192491">
                <a:tc vMerge="1">
                  <a:txBody>
                    <a:bodyPr/>
                    <a:lstStyle/>
                    <a:p>
                      <a:endParaRPr lang="en-US"/>
                    </a:p>
                  </a:txBody>
                  <a:tcPr/>
                </a:tc>
                <a:tc>
                  <a:txBody>
                    <a:bodyPr/>
                    <a:lstStyle/>
                    <a:p>
                      <a:pPr algn="ctr">
                        <a:lnSpc>
                          <a:spcPts val="1400"/>
                        </a:lnSpc>
                      </a:pPr>
                      <a:r>
                        <a:rPr lang="en-US" sz="1600" baseline="0" dirty="0" smtClean="0">
                          <a:latin typeface="Calibri" panose="020F0502020204030204" pitchFamily="34" charset="0"/>
                        </a:rPr>
                        <a:t>Direct</a:t>
                      </a:r>
                      <a:endParaRPr lang="en-US" sz="1600" b="1" baseline="0" dirty="0">
                        <a:latin typeface="Calibri" panose="020F0502020204030204" pitchFamily="34" charset="0"/>
                      </a:endParaRPr>
                    </a:p>
                  </a:txBody>
                  <a:tcPr/>
                </a:tc>
                <a:tc>
                  <a:txBody>
                    <a:bodyPr/>
                    <a:lstStyle/>
                    <a:p>
                      <a:pPr algn="ctr">
                        <a:lnSpc>
                          <a:spcPts val="1400"/>
                        </a:lnSpc>
                      </a:pPr>
                      <a:r>
                        <a:rPr lang="en-US" sz="1600" baseline="0" dirty="0" smtClean="0">
                          <a:latin typeface="Calibri" panose="020F0502020204030204" pitchFamily="34" charset="0"/>
                        </a:rPr>
                        <a:t>P/W</a:t>
                      </a:r>
                      <a:endParaRPr lang="en-US" sz="1600" b="1" baseline="0" dirty="0">
                        <a:latin typeface="Calibri" panose="020F0502020204030204" pitchFamily="34" charset="0"/>
                      </a:endParaRPr>
                    </a:p>
                  </a:txBody>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600" baseline="0" dirty="0" smtClean="0">
                          <a:latin typeface="Calibri" panose="020F0502020204030204" pitchFamily="34" charset="0"/>
                        </a:rPr>
                        <a:t>Direct</a:t>
                      </a:r>
                      <a:endParaRPr lang="en-US" sz="1600" b="1" baseline="0" dirty="0" smtClean="0">
                        <a:latin typeface="Calibri" panose="020F0502020204030204" pitchFamily="34" charset="0"/>
                      </a:endParaRPr>
                    </a:p>
                  </a:txBody>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600" baseline="0" dirty="0" smtClean="0">
                          <a:latin typeface="Calibri" panose="020F0502020204030204" pitchFamily="34" charset="0"/>
                        </a:rPr>
                        <a:t>P/W</a:t>
                      </a:r>
                      <a:endParaRPr lang="en-US" sz="1600" b="1" baseline="0" dirty="0" smtClean="0">
                        <a:latin typeface="Calibri" panose="020F0502020204030204" pitchFamily="34" charset="0"/>
                      </a:endParaRPr>
                    </a:p>
                  </a:txBody>
                  <a:tcPr/>
                </a:tc>
              </a:tr>
              <a:tr h="204805">
                <a:tc>
                  <a:txBody>
                    <a:bodyPr/>
                    <a:lstStyle/>
                    <a:p>
                      <a:pPr>
                        <a:lnSpc>
                          <a:spcPts val="1400"/>
                        </a:lnSpc>
                      </a:pPr>
                      <a:r>
                        <a:rPr lang="en-US" sz="1600" dirty="0" smtClean="0">
                          <a:latin typeface="Calibri" panose="020F0502020204030204" pitchFamily="34" charset="0"/>
                        </a:rPr>
                        <a:t>Upstream</a:t>
                      </a:r>
                      <a:endParaRPr lang="en-US" sz="1600" b="1" dirty="0">
                        <a:latin typeface="Calibri" panose="020F0502020204030204" pitchFamily="34" charset="0"/>
                      </a:endParaRPr>
                    </a:p>
                  </a:txBody>
                  <a:tcPr/>
                </a:tc>
                <a:tc>
                  <a:txBody>
                    <a:bodyPr/>
                    <a:lstStyle/>
                    <a:p>
                      <a:pPr>
                        <a:lnSpc>
                          <a:spcPts val="1400"/>
                        </a:lnSpc>
                      </a:pPr>
                      <a:r>
                        <a:rPr lang="en-US" sz="1600" dirty="0" smtClean="0">
                          <a:latin typeface="Calibri" panose="020F0502020204030204" pitchFamily="34" charset="0"/>
                        </a:rPr>
                        <a:t>-73.8 + 250i</a:t>
                      </a:r>
                      <a:endParaRPr lang="en-US" sz="1600" b="1" dirty="0">
                        <a:latin typeface="Calibri" panose="020F0502020204030204" pitchFamily="34" charset="0"/>
                      </a:endParaRPr>
                    </a:p>
                  </a:txBody>
                  <a:tcPr/>
                </a:tc>
                <a:tc>
                  <a:txBody>
                    <a:bodyPr/>
                    <a:lstStyle/>
                    <a:p>
                      <a:pPr algn="ctr">
                        <a:lnSpc>
                          <a:spcPts val="1400"/>
                        </a:lnSpc>
                      </a:pPr>
                      <a:r>
                        <a:rPr lang="en-US" sz="1600" dirty="0" smtClean="0">
                          <a:latin typeface="Calibri" panose="020F0502020204030204" pitchFamily="34" charset="0"/>
                        </a:rPr>
                        <a:t>-</a:t>
                      </a:r>
                      <a:endParaRPr lang="en-US" sz="1600" dirty="0">
                        <a:latin typeface="Calibri" panose="020F0502020204030204" pitchFamily="34" charset="0"/>
                      </a:endParaRPr>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600" dirty="0" smtClean="0">
                          <a:latin typeface="Calibri" panose="020F0502020204030204" pitchFamily="34" charset="0"/>
                        </a:rPr>
                        <a:t>-19.4 + 147i</a:t>
                      </a:r>
                      <a:endParaRPr lang="en-US" sz="1600" b="1" dirty="0" smtClean="0">
                        <a:latin typeface="Calibri" panose="020F0502020204030204" pitchFamily="34" charset="0"/>
                      </a:endParaRPr>
                    </a:p>
                  </a:txBody>
                  <a:tcPr/>
                </a:tc>
                <a:tc>
                  <a:txBody>
                    <a:bodyPr/>
                    <a:lstStyle/>
                    <a:p>
                      <a:pPr algn="ctr">
                        <a:lnSpc>
                          <a:spcPts val="1400"/>
                        </a:lnSpc>
                      </a:pPr>
                      <a:r>
                        <a:rPr lang="en-US" sz="1600" dirty="0" smtClean="0">
                          <a:latin typeface="Calibri" panose="020F0502020204030204" pitchFamily="34" charset="0"/>
                        </a:rPr>
                        <a:t>-</a:t>
                      </a:r>
                      <a:endParaRPr lang="en-US" sz="1600" dirty="0">
                        <a:latin typeface="Calibri" panose="020F0502020204030204" pitchFamily="34" charset="0"/>
                      </a:endParaRPr>
                    </a:p>
                  </a:txBody>
                  <a:tcPr/>
                </a:tc>
              </a:tr>
              <a:tr h="215323">
                <a:tc>
                  <a:txBody>
                    <a:bodyPr/>
                    <a:lstStyle/>
                    <a:p>
                      <a:pPr>
                        <a:lnSpc>
                          <a:spcPts val="1400"/>
                        </a:lnSpc>
                      </a:pPr>
                      <a:r>
                        <a:rPr lang="en-US" sz="1600" dirty="0" smtClean="0">
                          <a:latin typeface="Calibri" panose="020F0502020204030204" pitchFamily="34" charset="0"/>
                        </a:rPr>
                        <a:t>Downstream</a:t>
                      </a:r>
                      <a:endParaRPr lang="en-US" sz="1600" b="1" dirty="0">
                        <a:latin typeface="Calibri" panose="020F0502020204030204" pitchFamily="34" charset="0"/>
                      </a:endParaRPr>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600" dirty="0" smtClean="0">
                          <a:latin typeface="Calibri" panose="020F0502020204030204" pitchFamily="34" charset="0"/>
                        </a:rPr>
                        <a:t>-609 – 25.9i</a:t>
                      </a:r>
                      <a:endParaRPr lang="en-US" sz="1600" b="1" dirty="0" smtClean="0">
                        <a:latin typeface="Calibri" panose="020F0502020204030204" pitchFamily="34" charset="0"/>
                      </a:endParaRPr>
                    </a:p>
                  </a:txBody>
                  <a:tcPr/>
                </a:tc>
                <a:tc>
                  <a:txBody>
                    <a:bodyPr/>
                    <a:lstStyle/>
                    <a:p>
                      <a:pPr algn="ctr">
                        <a:lnSpc>
                          <a:spcPts val="1400"/>
                        </a:lnSpc>
                      </a:pPr>
                      <a:r>
                        <a:rPr lang="en-US" sz="1600" dirty="0" smtClean="0">
                          <a:latin typeface="Calibri" panose="020F0502020204030204" pitchFamily="34" charset="0"/>
                        </a:rPr>
                        <a:t>-</a:t>
                      </a:r>
                      <a:endParaRPr lang="en-US" sz="1600" dirty="0">
                        <a:latin typeface="Calibri" panose="020F0502020204030204" pitchFamily="34" charset="0"/>
                      </a:endParaRPr>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600" dirty="0" smtClean="0">
                          <a:latin typeface="Calibri" panose="020F0502020204030204" pitchFamily="34" charset="0"/>
                        </a:rPr>
                        <a:t>25.1 + 136i</a:t>
                      </a:r>
                      <a:endParaRPr lang="en-US" sz="1600" b="1" dirty="0" smtClean="0">
                        <a:latin typeface="Calibri" panose="020F0502020204030204" pitchFamily="34" charset="0"/>
                      </a:endParaRPr>
                    </a:p>
                  </a:txBody>
                  <a:tcPr/>
                </a:tc>
                <a:tc>
                  <a:txBody>
                    <a:bodyPr/>
                    <a:lstStyle/>
                    <a:p>
                      <a:pPr algn="ctr">
                        <a:lnSpc>
                          <a:spcPts val="1400"/>
                        </a:lnSpc>
                      </a:pPr>
                      <a:r>
                        <a:rPr lang="en-US" sz="1600" dirty="0" smtClean="0">
                          <a:latin typeface="Calibri" panose="020F0502020204030204" pitchFamily="34" charset="0"/>
                        </a:rPr>
                        <a:t>-</a:t>
                      </a:r>
                      <a:endParaRPr lang="en-US" sz="1600" dirty="0">
                        <a:latin typeface="Calibri" panose="020F0502020204030204" pitchFamily="34" charset="0"/>
                      </a:endParaRPr>
                    </a:p>
                  </a:txBody>
                  <a:tcPr/>
                </a:tc>
              </a:tr>
              <a:tr h="204805">
                <a:tc>
                  <a:txBody>
                    <a:bodyPr/>
                    <a:lstStyle/>
                    <a:p>
                      <a:pPr>
                        <a:lnSpc>
                          <a:spcPts val="1400"/>
                        </a:lnSpc>
                      </a:pPr>
                      <a:r>
                        <a:rPr lang="en-US" sz="1600" dirty="0" smtClean="0">
                          <a:latin typeface="Calibri" panose="020F0502020204030204" pitchFamily="34" charset="0"/>
                        </a:rPr>
                        <a:t>Full</a:t>
                      </a:r>
                      <a:endParaRPr lang="en-US" sz="1600" b="1" dirty="0">
                        <a:latin typeface="Calibri" panose="020F0502020204030204" pitchFamily="34" charset="0"/>
                      </a:endParaRPr>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600" dirty="0" smtClean="0">
                          <a:latin typeface="Calibri" panose="020F0502020204030204" pitchFamily="34" charset="0"/>
                        </a:rPr>
                        <a:t>-682 + 227i</a:t>
                      </a:r>
                      <a:endParaRPr lang="en-US" sz="1600" b="1" dirty="0" smtClean="0">
                        <a:latin typeface="Calibri" panose="020F0502020204030204" pitchFamily="34" charset="0"/>
                      </a:endParaRPr>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600" dirty="0" smtClean="0">
                          <a:latin typeface="Calibri" panose="020F0502020204030204" pitchFamily="34" charset="0"/>
                        </a:rPr>
                        <a:t>-683 + 230i</a:t>
                      </a:r>
                      <a:endParaRPr lang="en-US" sz="1600" b="1" dirty="0" smtClean="0">
                        <a:latin typeface="Calibri" panose="020F0502020204030204" pitchFamily="34" charset="0"/>
                      </a:endParaRPr>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600" dirty="0" smtClean="0">
                          <a:latin typeface="Calibri" panose="020F0502020204030204" pitchFamily="34" charset="0"/>
                        </a:rPr>
                        <a:t>5.5 + 282i</a:t>
                      </a:r>
                      <a:endParaRPr lang="en-US" sz="1600" b="1" dirty="0" smtClean="0">
                        <a:latin typeface="Calibri" panose="020F0502020204030204" pitchFamily="34" charset="0"/>
                      </a:endParaRPr>
                    </a:p>
                  </a:txBody>
                  <a:tcPr/>
                </a:tc>
                <a:tc>
                  <a:txBody>
                    <a:bodyPr/>
                    <a:lstStyle/>
                    <a:p>
                      <a:pPr>
                        <a:lnSpc>
                          <a:spcPts val="1400"/>
                        </a:lnSpc>
                      </a:pPr>
                      <a:r>
                        <a:rPr lang="en-US" sz="1600" dirty="0" smtClean="0">
                          <a:latin typeface="Calibri" panose="020F0502020204030204" pitchFamily="34" charset="0"/>
                        </a:rPr>
                        <a:t>5.6 + 281i</a:t>
                      </a:r>
                      <a:endParaRPr lang="en-US" sz="1600" dirty="0">
                        <a:latin typeface="Calibri" panose="020F0502020204030204" pitchFamily="34" charset="0"/>
                      </a:endParaRPr>
                    </a:p>
                  </a:txBody>
                  <a:tcPr/>
                </a:tc>
              </a:tr>
            </a:tbl>
          </a:graphicData>
        </a:graphic>
      </p:graphicFrame>
      <p:sp>
        <p:nvSpPr>
          <p:cNvPr id="20" name="Text Box 12"/>
          <p:cNvSpPr txBox="1">
            <a:spLocks noChangeArrowheads="1"/>
          </p:cNvSpPr>
          <p:nvPr/>
        </p:nvSpPr>
        <p:spPr bwMode="auto">
          <a:xfrm>
            <a:off x="1154940" y="1267587"/>
            <a:ext cx="26434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66FF"/>
                </a:solidFill>
                <a:latin typeface="Comic Sans MS" pitchFamily="66" charset="0"/>
                <a:sym typeface="Symbol" pitchFamily="18" charset="2"/>
              </a:defRPr>
            </a:lvl1pPr>
            <a:lvl2pPr marL="742950" indent="-285750">
              <a:defRPr sz="1400">
                <a:solidFill>
                  <a:srgbClr val="0066FF"/>
                </a:solidFill>
                <a:latin typeface="Comic Sans MS" pitchFamily="66" charset="0"/>
                <a:sym typeface="Symbol" pitchFamily="18" charset="2"/>
              </a:defRPr>
            </a:lvl2pPr>
            <a:lvl3pPr marL="1143000" indent="-228600">
              <a:defRPr sz="1400">
                <a:solidFill>
                  <a:srgbClr val="0066FF"/>
                </a:solidFill>
                <a:latin typeface="Comic Sans MS" pitchFamily="66" charset="0"/>
                <a:sym typeface="Symbol" pitchFamily="18" charset="2"/>
              </a:defRPr>
            </a:lvl3pPr>
            <a:lvl4pPr marL="1600200" indent="-228600">
              <a:defRPr sz="1400">
                <a:solidFill>
                  <a:srgbClr val="0066FF"/>
                </a:solidFill>
                <a:latin typeface="Comic Sans MS" pitchFamily="66" charset="0"/>
                <a:sym typeface="Symbol" pitchFamily="18" charset="2"/>
              </a:defRPr>
            </a:lvl4pPr>
            <a:lvl5pPr marL="2057400" indent="-228600">
              <a:defRPr sz="1400">
                <a:solidFill>
                  <a:srgbClr val="0066FF"/>
                </a:solidFill>
                <a:latin typeface="Comic Sans MS" pitchFamily="66" charset="0"/>
                <a:sym typeface="Symbol" pitchFamily="18" charset="2"/>
              </a:defRPr>
            </a:lvl5pPr>
            <a:lvl6pPr marL="25146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6pPr>
            <a:lvl7pPr marL="29718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7pPr>
            <a:lvl8pPr marL="34290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8pPr>
            <a:lvl9pPr marL="3886200" indent="-228600" algn="ctr" eaLnBrk="0" fontAlgn="base" hangingPunct="0">
              <a:spcBef>
                <a:spcPct val="0"/>
              </a:spcBef>
              <a:spcAft>
                <a:spcPct val="0"/>
              </a:spcAft>
              <a:defRPr sz="1400">
                <a:solidFill>
                  <a:srgbClr val="0066FF"/>
                </a:solidFill>
                <a:latin typeface="Comic Sans MS" pitchFamily="66" charset="0"/>
                <a:sym typeface="Symbol" pitchFamily="18" charset="2"/>
              </a:defRPr>
            </a:lvl9pPr>
          </a:lstStyle>
          <a:p>
            <a:r>
              <a:rPr lang="en-US" altLang="en-US" dirty="0" smtClean="0">
                <a:solidFill>
                  <a:schemeClr val="bg2"/>
                </a:solidFill>
                <a:latin typeface="Arial" charset="0"/>
              </a:rPr>
              <a:t>3.9 GHz Accelerating Structure</a:t>
            </a:r>
            <a:endParaRPr lang="en-US" altLang="en-US" dirty="0">
              <a:solidFill>
                <a:schemeClr val="bg2"/>
              </a:solidFill>
              <a:latin typeface="Arial" charset="0"/>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8938" y="4317697"/>
            <a:ext cx="1782876" cy="135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6641544" y="5195135"/>
            <a:ext cx="550703" cy="4829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084497" y="5649426"/>
            <a:ext cx="684681" cy="3154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925" y="866467"/>
            <a:ext cx="2946322" cy="228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1406" y="2557588"/>
            <a:ext cx="2642594" cy="214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759312" y="1079728"/>
            <a:ext cx="1699881" cy="307777"/>
          </a:xfrm>
          <a:prstGeom prst="rect">
            <a:avLst/>
          </a:prstGeom>
          <a:noFill/>
        </p:spPr>
        <p:txBody>
          <a:bodyPr wrap="square" rtlCol="0">
            <a:spAutoFit/>
          </a:bodyPr>
          <a:lstStyle/>
          <a:p>
            <a:pPr algn="ctr"/>
            <a:r>
              <a:rPr lang="en-US" sz="1400" dirty="0" smtClean="0">
                <a:solidFill>
                  <a:srgbClr val="0033CC"/>
                </a:solidFill>
              </a:rPr>
              <a:t>Magnetic Fields</a:t>
            </a:r>
            <a:endParaRPr lang="en-US" sz="1400" dirty="0">
              <a:solidFill>
                <a:srgbClr val="0033CC"/>
              </a:solidFill>
            </a:endParaRPr>
          </a:p>
        </p:txBody>
      </p:sp>
      <p:sp>
        <p:nvSpPr>
          <p:cNvPr id="24" name="TextBox 23"/>
          <p:cNvSpPr txBox="1"/>
          <p:nvPr/>
        </p:nvSpPr>
        <p:spPr>
          <a:xfrm>
            <a:off x="6769178" y="2756234"/>
            <a:ext cx="1990105" cy="523220"/>
          </a:xfrm>
          <a:prstGeom prst="rect">
            <a:avLst/>
          </a:prstGeom>
          <a:noFill/>
        </p:spPr>
        <p:txBody>
          <a:bodyPr wrap="square" rtlCol="0">
            <a:spAutoFit/>
          </a:bodyPr>
          <a:lstStyle/>
          <a:p>
            <a:pPr algn="ctr"/>
            <a:r>
              <a:rPr lang="en-US" sz="1400" dirty="0" smtClean="0">
                <a:solidFill>
                  <a:srgbClr val="0033CC"/>
                </a:solidFill>
              </a:rPr>
              <a:t>Transverse Electric Fields</a:t>
            </a:r>
            <a:endParaRPr lang="en-US" sz="1400" dirty="0">
              <a:solidFill>
                <a:srgbClr val="0033CC"/>
              </a:solidFill>
            </a:endParaRPr>
          </a:p>
        </p:txBody>
      </p:sp>
      <p:sp>
        <p:nvSpPr>
          <p:cNvPr id="2" name="Date Placeholder 1"/>
          <p:cNvSpPr>
            <a:spLocks noGrp="1"/>
          </p:cNvSpPr>
          <p:nvPr>
            <p:ph type="dt" sz="half" idx="10"/>
          </p:nvPr>
        </p:nvSpPr>
        <p:spPr/>
        <p:txBody>
          <a:bodyPr/>
          <a:lstStyle/>
          <a:p>
            <a:r>
              <a:rPr lang="en-US" smtClean="0"/>
              <a:t>Nov.20,2015</a:t>
            </a:r>
            <a:endParaRPr lang="en-US"/>
          </a:p>
        </p:txBody>
      </p:sp>
      <p:sp>
        <p:nvSpPr>
          <p:cNvPr id="3" name="Footer Placeholder 2"/>
          <p:cNvSpPr>
            <a:spLocks noGrp="1"/>
          </p:cNvSpPr>
          <p:nvPr>
            <p:ph type="ftr" sz="quarter" idx="11"/>
          </p:nvPr>
        </p:nvSpPr>
        <p:spPr/>
        <p:txBody>
          <a:bodyPr/>
          <a:lstStyle/>
          <a:p>
            <a:r>
              <a:rPr lang="en-US" smtClean="0"/>
              <a:t>N.Solyak </a:t>
            </a:r>
            <a:endParaRPr lang="en-US"/>
          </a:p>
        </p:txBody>
      </p:sp>
    </p:spTree>
    <p:extLst>
      <p:ext uri="{BB962C8B-B14F-4D97-AF65-F5344CB8AC3E}">
        <p14:creationId xmlns:p14="http://schemas.microsoft.com/office/powerpoint/2010/main" val="4762246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047" y="3282788"/>
            <a:ext cx="4204867" cy="338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426680"/>
            <a:ext cx="4270375" cy="289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67" y="2209799"/>
            <a:ext cx="4457710" cy="9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10068" y="1143000"/>
            <a:ext cx="4336958" cy="885501"/>
            <a:chOff x="609600" y="914400"/>
            <a:chExt cx="7696684" cy="1472767"/>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14400"/>
              <a:ext cx="4038599" cy="146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685" y="920316"/>
              <a:ext cx="4038599" cy="146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190986"/>
            <a:ext cx="4491577" cy="87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04843" y="2953725"/>
            <a:ext cx="3466709" cy="369332"/>
          </a:xfrm>
          <a:prstGeom prst="rect">
            <a:avLst/>
          </a:prstGeom>
          <a:noFill/>
        </p:spPr>
        <p:txBody>
          <a:bodyPr wrap="square" rtlCol="0">
            <a:spAutoFit/>
          </a:bodyPr>
          <a:lstStyle/>
          <a:p>
            <a:r>
              <a:rPr lang="en-US" b="1" i="1" dirty="0" smtClean="0">
                <a:solidFill>
                  <a:srgbClr val="0033CC"/>
                </a:solidFill>
                <a:latin typeface="Calibri" panose="020F0502020204030204" pitchFamily="34" charset="0"/>
              </a:rPr>
              <a:t>FLASH-like </a:t>
            </a:r>
            <a:r>
              <a:rPr lang="en-US" b="1" i="1" dirty="0" err="1" smtClean="0">
                <a:solidFill>
                  <a:srgbClr val="0033CC"/>
                </a:solidFill>
                <a:latin typeface="Calibri" panose="020F0502020204030204" pitchFamily="34" charset="0"/>
              </a:rPr>
              <a:t>Cryomodule</a:t>
            </a:r>
            <a:r>
              <a:rPr lang="en-US" b="1" i="1" dirty="0" smtClean="0">
                <a:solidFill>
                  <a:srgbClr val="0033CC"/>
                </a:solidFill>
                <a:latin typeface="Calibri" panose="020F0502020204030204" pitchFamily="34" charset="0"/>
              </a:rPr>
              <a:t> Layout: </a:t>
            </a:r>
            <a:endParaRPr lang="en-US" b="1" i="1" dirty="0">
              <a:solidFill>
                <a:srgbClr val="0033CC"/>
              </a:solidFill>
              <a:latin typeface="Calibri" panose="020F0502020204030204" pitchFamily="34" charset="0"/>
            </a:endParaRPr>
          </a:p>
        </p:txBody>
      </p:sp>
      <p:sp>
        <p:nvSpPr>
          <p:cNvPr id="9" name="TextBox 8"/>
          <p:cNvSpPr txBox="1"/>
          <p:nvPr/>
        </p:nvSpPr>
        <p:spPr>
          <a:xfrm>
            <a:off x="330010" y="4067665"/>
            <a:ext cx="3683690" cy="369332"/>
          </a:xfrm>
          <a:prstGeom prst="rect">
            <a:avLst/>
          </a:prstGeom>
          <a:noFill/>
        </p:spPr>
        <p:txBody>
          <a:bodyPr wrap="square" rtlCol="0">
            <a:spAutoFit/>
          </a:bodyPr>
          <a:lstStyle/>
          <a:p>
            <a:r>
              <a:rPr lang="en-US" b="1" i="1" dirty="0" smtClean="0">
                <a:solidFill>
                  <a:srgbClr val="0033CC"/>
                </a:solidFill>
                <a:latin typeface="Calibri" panose="020F0502020204030204" pitchFamily="34" charset="0"/>
              </a:rPr>
              <a:t>XFEL/LCLS2 </a:t>
            </a:r>
            <a:r>
              <a:rPr lang="en-US" b="1" i="1" dirty="0" err="1" smtClean="0">
                <a:solidFill>
                  <a:srgbClr val="0033CC"/>
                </a:solidFill>
                <a:latin typeface="Calibri" panose="020F0502020204030204" pitchFamily="34" charset="0"/>
              </a:rPr>
              <a:t>Cryomodule</a:t>
            </a:r>
            <a:r>
              <a:rPr lang="en-US" b="1" i="1" dirty="0" smtClean="0">
                <a:solidFill>
                  <a:srgbClr val="0033CC"/>
                </a:solidFill>
                <a:latin typeface="Calibri" panose="020F0502020204030204" pitchFamily="34" charset="0"/>
              </a:rPr>
              <a:t> Layout:  </a:t>
            </a:r>
            <a:endParaRPr lang="en-US" b="1" i="1" dirty="0">
              <a:solidFill>
                <a:srgbClr val="0033CC"/>
              </a:solidFill>
              <a:latin typeface="Calibri" panose="020F0502020204030204" pitchFamily="34" charset="0"/>
            </a:endParaRPr>
          </a:p>
        </p:txBody>
      </p:sp>
      <p:sp>
        <p:nvSpPr>
          <p:cNvPr id="17" name="Title 1"/>
          <p:cNvSpPr txBox="1">
            <a:spLocks/>
          </p:cNvSpPr>
          <p:nvPr/>
        </p:nvSpPr>
        <p:spPr>
          <a:xfrm>
            <a:off x="188281" y="152400"/>
            <a:ext cx="4457700" cy="5334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latin typeface="Calibri" panose="020F0502020204030204" pitchFamily="34" charset="0"/>
              </a:rPr>
              <a:t>3.9 GHz </a:t>
            </a:r>
            <a:r>
              <a:rPr lang="en-US" sz="2800" b="1" i="1" dirty="0" err="1" smtClean="0">
                <a:latin typeface="Calibri" panose="020F0502020204030204" pitchFamily="34" charset="0"/>
              </a:rPr>
              <a:t>Cryomodule</a:t>
            </a:r>
            <a:r>
              <a:rPr lang="en-US" sz="2800" b="1" i="1" dirty="0" smtClean="0">
                <a:latin typeface="Calibri" panose="020F0502020204030204" pitchFamily="34" charset="0"/>
              </a:rPr>
              <a:t> Options </a:t>
            </a:r>
            <a:endParaRPr lang="en-US" sz="2800" b="1" i="1" dirty="0">
              <a:latin typeface="Calibri" panose="020F0502020204030204" pitchFamily="34" charset="0"/>
            </a:endParaRPr>
          </a:p>
        </p:txBody>
      </p:sp>
      <p:sp>
        <p:nvSpPr>
          <p:cNvPr id="12" name="TextBox 11"/>
          <p:cNvSpPr txBox="1"/>
          <p:nvPr/>
        </p:nvSpPr>
        <p:spPr>
          <a:xfrm>
            <a:off x="296143" y="1943835"/>
            <a:ext cx="3683690" cy="369332"/>
          </a:xfrm>
          <a:prstGeom prst="rect">
            <a:avLst/>
          </a:prstGeom>
          <a:noFill/>
        </p:spPr>
        <p:txBody>
          <a:bodyPr wrap="square" rtlCol="0">
            <a:spAutoFit/>
          </a:bodyPr>
          <a:lstStyle/>
          <a:p>
            <a:r>
              <a:rPr lang="en-US" b="1" i="1" dirty="0" smtClean="0">
                <a:solidFill>
                  <a:srgbClr val="0033CC"/>
                </a:solidFill>
                <a:latin typeface="Calibri" panose="020F0502020204030204" pitchFamily="34" charset="0"/>
              </a:rPr>
              <a:t>1.3GHz like </a:t>
            </a:r>
            <a:r>
              <a:rPr lang="en-US" b="1" i="1" dirty="0" err="1" smtClean="0">
                <a:solidFill>
                  <a:srgbClr val="0033CC"/>
                </a:solidFill>
                <a:latin typeface="Calibri" panose="020F0502020204030204" pitchFamily="34" charset="0"/>
              </a:rPr>
              <a:t>Cryomodule</a:t>
            </a:r>
            <a:r>
              <a:rPr lang="en-US" b="1" i="1" dirty="0" smtClean="0">
                <a:solidFill>
                  <a:srgbClr val="0033CC"/>
                </a:solidFill>
                <a:latin typeface="Calibri" panose="020F0502020204030204" pitchFamily="34" charset="0"/>
              </a:rPr>
              <a:t> Layout:  </a:t>
            </a:r>
            <a:endParaRPr lang="en-US" b="1" i="1" dirty="0">
              <a:solidFill>
                <a:srgbClr val="0033CC"/>
              </a:solidFill>
              <a:latin typeface="Calibri" panose="020F0502020204030204" pitchFamily="34" charset="0"/>
            </a:endParaRPr>
          </a:p>
        </p:txBody>
      </p:sp>
      <p:cxnSp>
        <p:nvCxnSpPr>
          <p:cNvPr id="19" name="Straight Connector 18"/>
          <p:cNvCxnSpPr/>
          <p:nvPr/>
        </p:nvCxnSpPr>
        <p:spPr>
          <a:xfrm>
            <a:off x="8328732" y="716064"/>
            <a:ext cx="274320" cy="0"/>
          </a:xfrm>
          <a:prstGeom prst="line">
            <a:avLst/>
          </a:prstGeom>
          <a:ln w="19050">
            <a:solidFill>
              <a:srgbClr val="4A33F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328732" y="1081536"/>
            <a:ext cx="274320" cy="0"/>
          </a:xfrm>
          <a:prstGeom prst="line">
            <a:avLst/>
          </a:prstGeom>
          <a:ln w="19050">
            <a:solidFill>
              <a:srgbClr val="F70F15"/>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067136" y="512305"/>
            <a:ext cx="381000" cy="323165"/>
          </a:xfrm>
          <a:prstGeom prst="rect">
            <a:avLst/>
          </a:prstGeom>
          <a:noFill/>
        </p:spPr>
        <p:txBody>
          <a:bodyPr wrap="square" rtlCol="0">
            <a:spAutoFit/>
          </a:bodyPr>
          <a:lstStyle/>
          <a:p>
            <a:r>
              <a:rPr lang="en-US" sz="1500" dirty="0" smtClean="0">
                <a:latin typeface="Symbol" panose="05050102010706020507" pitchFamily="18" charset="2"/>
              </a:rPr>
              <a:t>e</a:t>
            </a:r>
            <a:r>
              <a:rPr lang="en-US" sz="1500" baseline="-25000" dirty="0" smtClean="0"/>
              <a:t>y</a:t>
            </a:r>
            <a:endParaRPr lang="en-US" sz="1500" baseline="-25000" dirty="0"/>
          </a:p>
        </p:txBody>
      </p:sp>
      <p:sp>
        <p:nvSpPr>
          <p:cNvPr id="22" name="TextBox 21"/>
          <p:cNvSpPr txBox="1"/>
          <p:nvPr/>
        </p:nvSpPr>
        <p:spPr>
          <a:xfrm>
            <a:off x="8059444" y="850099"/>
            <a:ext cx="381000" cy="323165"/>
          </a:xfrm>
          <a:prstGeom prst="rect">
            <a:avLst/>
          </a:prstGeom>
          <a:noFill/>
        </p:spPr>
        <p:txBody>
          <a:bodyPr wrap="square" rtlCol="0">
            <a:spAutoFit/>
          </a:bodyPr>
          <a:lstStyle/>
          <a:p>
            <a:r>
              <a:rPr lang="en-US" sz="1500" dirty="0" smtClean="0">
                <a:latin typeface="Symbol" panose="05050102010706020507" pitchFamily="18" charset="2"/>
              </a:rPr>
              <a:t>e</a:t>
            </a:r>
            <a:r>
              <a:rPr lang="en-US" sz="1500" baseline="-25000" dirty="0"/>
              <a:t>x</a:t>
            </a:r>
          </a:p>
        </p:txBody>
      </p:sp>
      <p:sp>
        <p:nvSpPr>
          <p:cNvPr id="29" name="Rectangle 28"/>
          <p:cNvSpPr/>
          <p:nvPr/>
        </p:nvSpPr>
        <p:spPr>
          <a:xfrm>
            <a:off x="5827777" y="623257"/>
            <a:ext cx="1680268" cy="369332"/>
          </a:xfrm>
          <a:prstGeom prst="rect">
            <a:avLst/>
          </a:prstGeom>
        </p:spPr>
        <p:txBody>
          <a:bodyPr wrap="none">
            <a:spAutoFit/>
          </a:bodyPr>
          <a:lstStyle/>
          <a:p>
            <a:r>
              <a:rPr lang="en-US" dirty="0" smtClean="0">
                <a:latin typeface="Symbol" panose="05050102010706020507" pitchFamily="18" charset="2"/>
              </a:rPr>
              <a:t>  </a:t>
            </a:r>
            <a:r>
              <a:rPr lang="en-US" dirty="0" err="1" smtClean="0">
                <a:latin typeface="Symbol" panose="05050102010706020507" pitchFamily="18" charset="2"/>
              </a:rPr>
              <a:t>De</a:t>
            </a:r>
            <a:r>
              <a:rPr lang="en-US" baseline="-25000" dirty="0" err="1" smtClean="0"/>
              <a:t>x</a:t>
            </a:r>
            <a:r>
              <a:rPr lang="en-US" baseline="-25000" dirty="0" smtClean="0"/>
              <a:t>  </a:t>
            </a:r>
            <a:r>
              <a:rPr lang="en-US" dirty="0" smtClean="0"/>
              <a:t> </a:t>
            </a:r>
            <a:r>
              <a:rPr lang="en-US" sz="1500" dirty="0" smtClean="0"/>
              <a:t>(%)  ~  6.0 %</a:t>
            </a:r>
            <a:endParaRPr lang="en-US" sz="1500" baseline="-25000" dirty="0"/>
          </a:p>
        </p:txBody>
      </p:sp>
      <p:sp>
        <p:nvSpPr>
          <p:cNvPr id="30" name="Rectangle 29"/>
          <p:cNvSpPr/>
          <p:nvPr/>
        </p:nvSpPr>
        <p:spPr>
          <a:xfrm>
            <a:off x="5943600" y="928188"/>
            <a:ext cx="1689886" cy="369332"/>
          </a:xfrm>
          <a:prstGeom prst="rect">
            <a:avLst/>
          </a:prstGeom>
        </p:spPr>
        <p:txBody>
          <a:bodyPr wrap="none">
            <a:spAutoFit/>
          </a:bodyPr>
          <a:lstStyle/>
          <a:p>
            <a:pPr>
              <a:defRPr/>
            </a:pPr>
            <a:r>
              <a:rPr lang="en-US" dirty="0" err="1">
                <a:latin typeface="Symbol" panose="05050102010706020507" pitchFamily="18" charset="2"/>
              </a:rPr>
              <a:t>De</a:t>
            </a:r>
            <a:r>
              <a:rPr lang="en-US" baseline="-25000" dirty="0" err="1"/>
              <a:t>y</a:t>
            </a:r>
            <a:r>
              <a:rPr lang="en-US" baseline="-25000" dirty="0"/>
              <a:t>   </a:t>
            </a:r>
            <a:r>
              <a:rPr lang="en-US" sz="1500" dirty="0" smtClean="0"/>
              <a:t>(%)   ~  24.0 %</a:t>
            </a:r>
            <a:endParaRPr lang="en-US" sz="1500" dirty="0"/>
          </a:p>
        </p:txBody>
      </p:sp>
      <p:pic>
        <p:nvPicPr>
          <p:cNvPr id="3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7036" y="4974219"/>
            <a:ext cx="1600200" cy="12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3" name="Content Placeholder 3"/>
          <p:cNvGraphicFramePr>
            <a:graphicFrameLocks/>
          </p:cNvGraphicFramePr>
          <p:nvPr>
            <p:extLst>
              <p:ext uri="{D42A27DB-BD31-4B8C-83A1-F6EECF244321}">
                <p14:modId xmlns:p14="http://schemas.microsoft.com/office/powerpoint/2010/main" val="4230122743"/>
              </p:ext>
            </p:extLst>
          </p:nvPr>
        </p:nvGraphicFramePr>
        <p:xfrm>
          <a:off x="914401" y="4624519"/>
          <a:ext cx="2857152" cy="845820"/>
        </p:xfrm>
        <a:graphic>
          <a:graphicData uri="http://schemas.openxmlformats.org/drawingml/2006/table">
            <a:tbl>
              <a:tblPr firstRow="1" bandRow="1">
                <a:tableStyleId>{5C22544A-7EE6-4342-B048-85BDC9FD1C3A}</a:tableStyleId>
              </a:tblPr>
              <a:tblGrid>
                <a:gridCol w="914399"/>
                <a:gridCol w="1262479"/>
                <a:gridCol w="680274"/>
              </a:tblGrid>
              <a:tr h="261894">
                <a:tc>
                  <a:txBody>
                    <a:bodyPr/>
                    <a:lstStyle/>
                    <a:p>
                      <a:pPr>
                        <a:lnSpc>
                          <a:spcPts val="1500"/>
                        </a:lnSpc>
                      </a:pPr>
                      <a:endParaRPr lang="en-US" sz="1600" dirty="0">
                        <a:latin typeface="Calibri" panose="020F0502020204030204" pitchFamily="34" charset="0"/>
                      </a:endParaRPr>
                    </a:p>
                  </a:txBody>
                  <a:tcPr/>
                </a:tc>
                <a:tc>
                  <a:txBody>
                    <a:bodyPr/>
                    <a:lstStyle/>
                    <a:p>
                      <a:pPr>
                        <a:lnSpc>
                          <a:spcPts val="1500"/>
                        </a:lnSpc>
                      </a:pPr>
                      <a:r>
                        <a:rPr lang="en-US" sz="1600" dirty="0" smtClean="0">
                          <a:latin typeface="Calibri" panose="020F0502020204030204" pitchFamily="34" charset="0"/>
                        </a:rPr>
                        <a:t>1.3GHz-like</a:t>
                      </a:r>
                      <a:endParaRPr lang="en-US" sz="1600" dirty="0">
                        <a:latin typeface="Calibri" panose="020F0502020204030204" pitchFamily="34" charset="0"/>
                      </a:endParaRPr>
                    </a:p>
                  </a:txBody>
                  <a:tcPr/>
                </a:tc>
                <a:tc>
                  <a:txBody>
                    <a:bodyPr/>
                    <a:lstStyle/>
                    <a:p>
                      <a:pPr>
                        <a:lnSpc>
                          <a:spcPts val="1500"/>
                        </a:lnSpc>
                      </a:pPr>
                      <a:r>
                        <a:rPr lang="en-US" sz="1600" dirty="0" smtClean="0">
                          <a:latin typeface="Calibri" panose="020F0502020204030204" pitchFamily="34" charset="0"/>
                        </a:rPr>
                        <a:t>XFEL</a:t>
                      </a:r>
                      <a:endParaRPr lang="en-US" sz="1600" dirty="0">
                        <a:latin typeface="Calibri" panose="020F0502020204030204" pitchFamily="34" charset="0"/>
                      </a:endParaRPr>
                    </a:p>
                  </a:txBody>
                  <a:tcPr/>
                </a:tc>
              </a:tr>
              <a:tr h="261894">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el-GR" sz="1600" dirty="0" smtClean="0">
                          <a:latin typeface="Calibri" panose="020F0502020204030204" pitchFamily="34" charset="0"/>
                        </a:rPr>
                        <a:t>Δε</a:t>
                      </a:r>
                      <a:r>
                        <a:rPr lang="en-US" sz="1600" baseline="-25000" dirty="0" smtClean="0">
                          <a:latin typeface="Calibri" panose="020F0502020204030204" pitchFamily="34" charset="0"/>
                        </a:rPr>
                        <a:t>x  </a:t>
                      </a:r>
                      <a:r>
                        <a:rPr lang="en-US" sz="1600" baseline="0" dirty="0" smtClean="0">
                          <a:latin typeface="Calibri" panose="020F0502020204030204" pitchFamily="34" charset="0"/>
                        </a:rPr>
                        <a:t> (%)</a:t>
                      </a:r>
                      <a:endParaRPr lang="en-US" sz="1600" dirty="0">
                        <a:latin typeface="Calibri" panose="020F0502020204030204" pitchFamily="34" charset="0"/>
                      </a:endParaRPr>
                    </a:p>
                  </a:txBody>
                  <a:tcPr/>
                </a:tc>
                <a:tc>
                  <a:txBody>
                    <a:bodyPr/>
                    <a:lstStyle/>
                    <a:p>
                      <a:pPr algn="ctr">
                        <a:lnSpc>
                          <a:spcPts val="1500"/>
                        </a:lnSpc>
                      </a:pPr>
                      <a:r>
                        <a:rPr lang="en-US" sz="1600" dirty="0" smtClean="0">
                          <a:latin typeface="Calibri" panose="020F0502020204030204" pitchFamily="34" charset="0"/>
                        </a:rPr>
                        <a:t>6 .0</a:t>
                      </a:r>
                      <a:endParaRPr lang="en-US" sz="1600" dirty="0">
                        <a:latin typeface="Calibri" panose="020F0502020204030204" pitchFamily="34" charset="0"/>
                      </a:endParaRPr>
                    </a:p>
                  </a:txBody>
                  <a:tcPr/>
                </a:tc>
                <a:tc>
                  <a:txBody>
                    <a:bodyPr/>
                    <a:lstStyle/>
                    <a:p>
                      <a:pPr algn="ctr">
                        <a:lnSpc>
                          <a:spcPts val="1500"/>
                        </a:lnSpc>
                      </a:pPr>
                      <a:r>
                        <a:rPr lang="en-US" sz="1600" dirty="0" smtClean="0">
                          <a:latin typeface="Calibri" panose="020F0502020204030204" pitchFamily="34" charset="0"/>
                        </a:rPr>
                        <a:t>0.09</a:t>
                      </a:r>
                      <a:endParaRPr lang="en-US" sz="1600" dirty="0">
                        <a:latin typeface="Calibri" panose="020F0502020204030204" pitchFamily="34" charset="0"/>
                      </a:endParaRPr>
                    </a:p>
                  </a:txBody>
                  <a:tcPr/>
                </a:tc>
              </a:tr>
              <a:tr h="261894">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el-GR" sz="1600" dirty="0" smtClean="0">
                          <a:latin typeface="Calibri" panose="020F0502020204030204" pitchFamily="34" charset="0"/>
                        </a:rPr>
                        <a:t>Δε</a:t>
                      </a:r>
                      <a:r>
                        <a:rPr lang="en-US" sz="1600" baseline="-25000" dirty="0" smtClean="0">
                          <a:latin typeface="Calibri" panose="020F0502020204030204" pitchFamily="34" charset="0"/>
                        </a:rPr>
                        <a:t>y   </a:t>
                      </a:r>
                      <a:r>
                        <a:rPr lang="en-US" sz="1600" baseline="0" dirty="0" smtClean="0">
                          <a:latin typeface="Calibri" panose="020F0502020204030204" pitchFamily="34" charset="0"/>
                        </a:rPr>
                        <a:t>(%)</a:t>
                      </a:r>
                      <a:endParaRPr lang="en-US" sz="1600" dirty="0">
                        <a:latin typeface="Calibri" panose="020F0502020204030204" pitchFamily="34" charset="0"/>
                      </a:endParaRPr>
                    </a:p>
                  </a:txBody>
                  <a:tcPr/>
                </a:tc>
                <a:tc>
                  <a:txBody>
                    <a:bodyPr/>
                    <a:lstStyle/>
                    <a:p>
                      <a:pPr algn="ctr">
                        <a:lnSpc>
                          <a:spcPts val="1500"/>
                        </a:lnSpc>
                      </a:pPr>
                      <a:r>
                        <a:rPr lang="en-US" sz="1600" dirty="0" smtClean="0">
                          <a:latin typeface="Calibri" panose="020F0502020204030204" pitchFamily="34" charset="0"/>
                        </a:rPr>
                        <a:t>24.4</a:t>
                      </a:r>
                      <a:endParaRPr lang="en-US" sz="1600" dirty="0">
                        <a:latin typeface="Calibri" panose="020F0502020204030204" pitchFamily="34" charset="0"/>
                      </a:endParaRPr>
                    </a:p>
                  </a:txBody>
                  <a:tcPr/>
                </a:tc>
                <a:tc>
                  <a:txBody>
                    <a:bodyPr/>
                    <a:lstStyle/>
                    <a:p>
                      <a:pPr algn="ctr">
                        <a:lnSpc>
                          <a:spcPts val="1500"/>
                        </a:lnSpc>
                      </a:pPr>
                      <a:r>
                        <a:rPr lang="en-US" sz="1600" dirty="0" smtClean="0">
                          <a:latin typeface="Calibri" panose="020F0502020204030204" pitchFamily="34" charset="0"/>
                        </a:rPr>
                        <a:t>0.15</a:t>
                      </a:r>
                      <a:endParaRPr lang="en-US" sz="1600" dirty="0">
                        <a:latin typeface="Calibri" panose="020F0502020204030204" pitchFamily="34" charset="0"/>
                      </a:endParaRPr>
                    </a:p>
                  </a:txBody>
                  <a:tcPr/>
                </a:tc>
              </a:tr>
            </a:tbl>
          </a:graphicData>
        </a:graphic>
      </p:graphicFrame>
      <p:cxnSp>
        <p:nvCxnSpPr>
          <p:cNvPr id="4" name="Straight Arrow Connector 3"/>
          <p:cNvCxnSpPr/>
          <p:nvPr/>
        </p:nvCxnSpPr>
        <p:spPr>
          <a:xfrm>
            <a:off x="4567777" y="1676400"/>
            <a:ext cx="99482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567777" y="3795467"/>
            <a:ext cx="994823" cy="181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Nov.20,2015</a:t>
            </a:r>
            <a:endParaRPr lang="en-US"/>
          </a:p>
        </p:txBody>
      </p:sp>
      <p:sp>
        <p:nvSpPr>
          <p:cNvPr id="5" name="Footer Placeholder 4"/>
          <p:cNvSpPr>
            <a:spLocks noGrp="1"/>
          </p:cNvSpPr>
          <p:nvPr>
            <p:ph type="ftr" sz="quarter" idx="11"/>
          </p:nvPr>
        </p:nvSpPr>
        <p:spPr/>
        <p:txBody>
          <a:bodyPr/>
          <a:lstStyle/>
          <a:p>
            <a:r>
              <a:rPr lang="en-US" smtClean="0"/>
              <a:t>N.Solyak </a:t>
            </a:r>
            <a:endParaRPr lang="en-US"/>
          </a:p>
        </p:txBody>
      </p:sp>
      <p:sp>
        <p:nvSpPr>
          <p:cNvPr id="7" name="Slide Number Placeholder 6"/>
          <p:cNvSpPr>
            <a:spLocks noGrp="1"/>
          </p:cNvSpPr>
          <p:nvPr>
            <p:ph type="sldNum" sz="quarter" idx="12"/>
          </p:nvPr>
        </p:nvSpPr>
        <p:spPr/>
        <p:txBody>
          <a:bodyPr/>
          <a:lstStyle/>
          <a:p>
            <a:fld id="{3A127BA4-925A-4A9C-9E86-F56F881F8328}" type="slidenum">
              <a:rPr lang="en-US" smtClean="0"/>
              <a:t>7</a:t>
            </a:fld>
            <a:endParaRPr lang="en-US"/>
          </a:p>
        </p:txBody>
      </p:sp>
    </p:spTree>
    <p:extLst>
      <p:ext uri="{BB962C8B-B14F-4D97-AF65-F5344CB8AC3E}">
        <p14:creationId xmlns:p14="http://schemas.microsoft.com/office/powerpoint/2010/main" val="690723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58853" y="152400"/>
            <a:ext cx="6037037"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Wake development in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3.9GHz cavity </a:t>
            </a:r>
          </a:p>
        </p:txBody>
      </p:sp>
      <p:sp>
        <p:nvSpPr>
          <p:cNvPr id="6" name="TextBox 5"/>
          <p:cNvSpPr txBox="1"/>
          <p:nvPr/>
        </p:nvSpPr>
        <p:spPr>
          <a:xfrm>
            <a:off x="2514600" y="800100"/>
            <a:ext cx="4254691" cy="369332"/>
          </a:xfrm>
          <a:prstGeom prst="rect">
            <a:avLst/>
          </a:prstGeom>
          <a:noFill/>
        </p:spPr>
        <p:txBody>
          <a:bodyPr wrap="none" rtlCol="0">
            <a:spAutoFit/>
          </a:bodyPr>
          <a:lstStyle/>
          <a:p>
            <a:r>
              <a:rPr lang="en-US" b="1" dirty="0" smtClean="0"/>
              <a:t>Electric field snap-shot of 2mm rms bunch</a:t>
            </a:r>
            <a:endParaRPr lang="en-US" b="1" baseline="-250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759" y="1220007"/>
            <a:ext cx="5562441" cy="102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83" y="3454210"/>
            <a:ext cx="3165951" cy="250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Object 8"/>
          <p:cNvGraphicFramePr>
            <a:graphicFrameLocks noChangeAspect="1"/>
          </p:cNvGraphicFramePr>
          <p:nvPr>
            <p:extLst>
              <p:ext uri="{D42A27DB-BD31-4B8C-83A1-F6EECF244321}">
                <p14:modId xmlns:p14="http://schemas.microsoft.com/office/powerpoint/2010/main" val="636449024"/>
              </p:ext>
            </p:extLst>
          </p:nvPr>
        </p:nvGraphicFramePr>
        <p:xfrm>
          <a:off x="4191000" y="3124200"/>
          <a:ext cx="4705586" cy="3200399"/>
        </p:xfrm>
        <a:graphic>
          <a:graphicData uri="http://schemas.openxmlformats.org/presentationml/2006/ole">
            <mc:AlternateContent xmlns:mc="http://schemas.openxmlformats.org/markup-compatibility/2006">
              <mc:Choice xmlns:v="urn:schemas-microsoft-com:vml" Requires="v">
                <p:oleObj spid="_x0000_s21520" name="SPW 13.0 Graph" r:id="rId5" imgW="9384800" imgH="6382599" progId="SigmaPlotGraphicObject.12">
                  <p:embed/>
                </p:oleObj>
              </mc:Choice>
              <mc:Fallback>
                <p:oleObj name="SPW 13.0 Graph" r:id="rId5" imgW="9384800" imgH="6382599" progId="SigmaPlotGraphicObject.12">
                  <p:embed/>
                  <p:pic>
                    <p:nvPicPr>
                      <p:cNvPr id="0" name=""/>
                      <p:cNvPicPr/>
                      <p:nvPr/>
                    </p:nvPicPr>
                    <p:blipFill>
                      <a:blip r:embed="rId6"/>
                      <a:stretch>
                        <a:fillRect/>
                      </a:stretch>
                    </p:blipFill>
                    <p:spPr>
                      <a:xfrm>
                        <a:off x="4191000" y="3124200"/>
                        <a:ext cx="4705586" cy="3200399"/>
                      </a:xfrm>
                      <a:prstGeom prst="rect">
                        <a:avLst/>
                      </a:prstGeom>
                    </p:spPr>
                  </p:pic>
                </p:oleObj>
              </mc:Fallback>
            </mc:AlternateContent>
          </a:graphicData>
        </a:graphic>
      </p:graphicFrame>
      <p:sp>
        <p:nvSpPr>
          <p:cNvPr id="11" name="TextBox 10"/>
          <p:cNvSpPr txBox="1"/>
          <p:nvPr/>
        </p:nvSpPr>
        <p:spPr>
          <a:xfrm>
            <a:off x="891894" y="3084878"/>
            <a:ext cx="2133918" cy="369332"/>
          </a:xfrm>
          <a:prstGeom prst="rect">
            <a:avLst/>
          </a:prstGeom>
          <a:noFill/>
        </p:spPr>
        <p:txBody>
          <a:bodyPr wrap="none" rtlCol="0">
            <a:spAutoFit/>
          </a:bodyPr>
          <a:lstStyle/>
          <a:p>
            <a:r>
              <a:rPr lang="en-US" dirty="0" smtClean="0"/>
              <a:t>Cubic mesh (</a:t>
            </a:r>
            <a:r>
              <a:rPr lang="el-GR" dirty="0" smtClean="0"/>
              <a:t>σ</a:t>
            </a:r>
            <a:r>
              <a:rPr lang="en-US" dirty="0" smtClean="0"/>
              <a:t>/h = 6)</a:t>
            </a:r>
            <a:endParaRPr lang="en-US" dirty="0"/>
          </a:p>
        </p:txBody>
      </p:sp>
      <p:sp>
        <p:nvSpPr>
          <p:cNvPr id="26" name="TextBox 25"/>
          <p:cNvSpPr txBox="1"/>
          <p:nvPr/>
        </p:nvSpPr>
        <p:spPr>
          <a:xfrm>
            <a:off x="4977371" y="2921317"/>
            <a:ext cx="2833340" cy="369332"/>
          </a:xfrm>
          <a:prstGeom prst="rect">
            <a:avLst/>
          </a:prstGeom>
          <a:noFill/>
        </p:spPr>
        <p:txBody>
          <a:bodyPr wrap="none" rtlCol="0">
            <a:spAutoFit/>
          </a:bodyPr>
          <a:lstStyle/>
          <a:p>
            <a:r>
              <a:rPr lang="en-US" dirty="0" smtClean="0"/>
              <a:t>Wake potential convergence</a:t>
            </a:r>
            <a:endParaRPr lang="en-US" dirty="0"/>
          </a:p>
        </p:txBody>
      </p:sp>
      <p:pic>
        <p:nvPicPr>
          <p:cNvPr id="1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0710" y="1981200"/>
            <a:ext cx="1028489" cy="85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738609" y="1706149"/>
            <a:ext cx="1191669" cy="111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2"/>
          <p:cNvSpPr txBox="1">
            <a:spLocks noChangeArrowheads="1"/>
          </p:cNvSpPr>
          <p:nvPr/>
        </p:nvSpPr>
        <p:spPr bwMode="auto">
          <a:xfrm>
            <a:off x="2264942" y="2196930"/>
            <a:ext cx="986167" cy="307777"/>
          </a:xfrm>
          <a:prstGeom prst="rect">
            <a:avLst/>
          </a:prstGeom>
          <a:ln w="12700">
            <a:headEnd/>
            <a:tailEnd/>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tx1"/>
                </a:solidFill>
                <a:latin typeface="Arial" charset="0"/>
              </a:rPr>
              <a:t>Q</a:t>
            </a:r>
            <a:r>
              <a:rPr lang="en-US" sz="1400" baseline="-25000" dirty="0">
                <a:solidFill>
                  <a:schemeClr val="tx1"/>
                </a:solidFill>
                <a:latin typeface="Arial" charset="0"/>
              </a:rPr>
              <a:t>ext</a:t>
            </a:r>
            <a:r>
              <a:rPr lang="en-US" sz="1400" dirty="0">
                <a:solidFill>
                  <a:schemeClr val="tx1"/>
                </a:solidFill>
                <a:latin typeface="Arial" charset="0"/>
              </a:rPr>
              <a:t> ~ </a:t>
            </a:r>
            <a:r>
              <a:rPr lang="en-US" sz="1400" dirty="0" smtClean="0">
                <a:solidFill>
                  <a:schemeClr val="tx1"/>
                </a:solidFill>
                <a:latin typeface="Arial" charset="0"/>
              </a:rPr>
              <a:t>1e7</a:t>
            </a:r>
            <a:endParaRPr lang="en-US" sz="1400" dirty="0">
              <a:solidFill>
                <a:schemeClr val="tx1"/>
              </a:solidFill>
              <a:latin typeface="Arial" charset="0"/>
            </a:endParaRPr>
          </a:p>
        </p:txBody>
      </p:sp>
      <p:sp>
        <p:nvSpPr>
          <p:cNvPr id="7" name="Slide Number Placeholder 6"/>
          <p:cNvSpPr>
            <a:spLocks noGrp="1"/>
          </p:cNvSpPr>
          <p:nvPr>
            <p:ph type="sldNum" sz="quarter" idx="12"/>
          </p:nvPr>
        </p:nvSpPr>
        <p:spPr/>
        <p:txBody>
          <a:bodyPr/>
          <a:lstStyle/>
          <a:p>
            <a:fld id="{3A127BA4-925A-4A9C-9E86-F56F881F8328}" type="slidenum">
              <a:rPr lang="en-US" smtClean="0"/>
              <a:t>8</a:t>
            </a:fld>
            <a:endParaRPr lang="en-US"/>
          </a:p>
        </p:txBody>
      </p:sp>
      <p:sp>
        <p:nvSpPr>
          <p:cNvPr id="2" name="TextBox 1"/>
          <p:cNvSpPr txBox="1"/>
          <p:nvPr/>
        </p:nvSpPr>
        <p:spPr>
          <a:xfrm>
            <a:off x="1143000" y="6096000"/>
            <a:ext cx="1785040" cy="276999"/>
          </a:xfrm>
          <a:prstGeom prst="rect">
            <a:avLst/>
          </a:prstGeom>
          <a:noFill/>
        </p:spPr>
        <p:txBody>
          <a:bodyPr wrap="none" rtlCol="0">
            <a:spAutoFit/>
          </a:bodyPr>
          <a:lstStyle/>
          <a:p>
            <a:r>
              <a:rPr lang="en-US" sz="1200" dirty="0" err="1" smtClean="0">
                <a:solidFill>
                  <a:srgbClr val="0000CC"/>
                </a:solidFill>
              </a:rPr>
              <a:t>A.Lunin</a:t>
            </a:r>
            <a:r>
              <a:rPr lang="en-US" sz="1200" dirty="0" smtClean="0">
                <a:solidFill>
                  <a:srgbClr val="0000CC"/>
                </a:solidFill>
              </a:rPr>
              <a:t>/</a:t>
            </a:r>
            <a:r>
              <a:rPr lang="en-US" sz="1200" dirty="0" err="1" smtClean="0">
                <a:solidFill>
                  <a:srgbClr val="0000CC"/>
                </a:solidFill>
              </a:rPr>
              <a:t>T.Khabiboulline</a:t>
            </a:r>
            <a:endParaRPr lang="en-US" sz="1200" dirty="0">
              <a:solidFill>
                <a:srgbClr val="0000CC"/>
              </a:solidFill>
            </a:endParaRPr>
          </a:p>
        </p:txBody>
      </p:sp>
    </p:spTree>
    <p:extLst>
      <p:ext uri="{BB962C8B-B14F-4D97-AF65-F5344CB8AC3E}">
        <p14:creationId xmlns:p14="http://schemas.microsoft.com/office/powerpoint/2010/main" val="835174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07CEB7-FD14-400F-85C4-7AAF9E091272}" type="slidenum">
              <a:rPr lang="en-US" smtClean="0"/>
              <a:pPr/>
              <a:t>9</a:t>
            </a:fld>
            <a:endParaRPr lang="en-US"/>
          </a:p>
        </p:txBody>
      </p:sp>
      <p:sp>
        <p:nvSpPr>
          <p:cNvPr id="9" name="TextBox 8"/>
          <p:cNvSpPr txBox="1"/>
          <p:nvPr/>
        </p:nvSpPr>
        <p:spPr>
          <a:xfrm>
            <a:off x="1866900" y="91439"/>
            <a:ext cx="5609036"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Wake Potentials in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3.9GHz cavity </a:t>
            </a:r>
          </a:p>
        </p:txBody>
      </p:sp>
      <p:grpSp>
        <p:nvGrpSpPr>
          <p:cNvPr id="20" name="Group 19"/>
          <p:cNvGrpSpPr/>
          <p:nvPr/>
        </p:nvGrpSpPr>
        <p:grpSpPr>
          <a:xfrm>
            <a:off x="304789" y="553104"/>
            <a:ext cx="4223160" cy="2872170"/>
            <a:chOff x="304789" y="553104"/>
            <a:chExt cx="4223160" cy="2872170"/>
          </a:xfrm>
        </p:grpSpPr>
        <p:graphicFrame>
          <p:nvGraphicFramePr>
            <p:cNvPr id="16" name="Object 15"/>
            <p:cNvGraphicFramePr>
              <a:graphicFrameLocks noChangeAspect="1"/>
            </p:cNvGraphicFramePr>
            <p:nvPr>
              <p:extLst>
                <p:ext uri="{D42A27DB-BD31-4B8C-83A1-F6EECF244321}">
                  <p14:modId xmlns:p14="http://schemas.microsoft.com/office/powerpoint/2010/main" val="3100817836"/>
                </p:ext>
              </p:extLst>
            </p:nvPr>
          </p:nvGraphicFramePr>
          <p:xfrm>
            <a:off x="304789" y="553104"/>
            <a:ext cx="4223160" cy="2872170"/>
          </p:xfrm>
          <a:graphic>
            <a:graphicData uri="http://schemas.openxmlformats.org/presentationml/2006/ole">
              <mc:AlternateContent xmlns:mc="http://schemas.openxmlformats.org/markup-compatibility/2006">
                <mc:Choice xmlns:v="urn:schemas-microsoft-com:vml" Requires="v">
                  <p:oleObj spid="_x0000_s22586" name="SPW 13.0 Graph" r:id="rId3" imgW="9384800" imgH="6382599" progId="SigmaPlotGraphicObject.12">
                    <p:embed/>
                  </p:oleObj>
                </mc:Choice>
                <mc:Fallback>
                  <p:oleObj name="SPW 13.0 Graph" r:id="rId3" imgW="9384800" imgH="6382599" progId="SigmaPlotGraphicObject.12">
                    <p:embed/>
                    <p:pic>
                      <p:nvPicPr>
                        <p:cNvPr id="0" name=""/>
                        <p:cNvPicPr/>
                        <p:nvPr/>
                      </p:nvPicPr>
                      <p:blipFill>
                        <a:blip r:embed="rId4"/>
                        <a:stretch>
                          <a:fillRect/>
                        </a:stretch>
                      </p:blipFill>
                      <p:spPr>
                        <a:xfrm>
                          <a:off x="304789" y="553104"/>
                          <a:ext cx="4223160" cy="2872170"/>
                        </a:xfrm>
                        <a:prstGeom prst="rect">
                          <a:avLst/>
                        </a:prstGeom>
                      </p:spPr>
                    </p:pic>
                  </p:oleObj>
                </mc:Fallback>
              </mc:AlternateContent>
            </a:graphicData>
          </a:graphic>
        </p:graphicFrame>
        <p:sp>
          <p:nvSpPr>
            <p:cNvPr id="11" name="TextBox 10"/>
            <p:cNvSpPr txBox="1"/>
            <p:nvPr/>
          </p:nvSpPr>
          <p:spPr>
            <a:xfrm>
              <a:off x="792480" y="665060"/>
              <a:ext cx="1544012" cy="276999"/>
            </a:xfrm>
            <a:prstGeom prst="rect">
              <a:avLst/>
            </a:prstGeom>
            <a:solidFill>
              <a:schemeClr val="bg1"/>
            </a:solidFill>
            <a:ln w="3175">
              <a:solidFill>
                <a:schemeClr val="tx1"/>
              </a:solidFill>
            </a:ln>
          </p:spPr>
          <p:txBody>
            <a:bodyPr wrap="none" rtlCol="0">
              <a:spAutoFit/>
            </a:bodyPr>
            <a:lstStyle/>
            <a:p>
              <a:r>
                <a:rPr lang="en-US" sz="1200" b="1" dirty="0">
                  <a:latin typeface="Arial Unicode MS" panose="020B0604020202020204" pitchFamily="34" charset="-128"/>
                  <a:ea typeface="Arial Unicode MS" panose="020B0604020202020204" pitchFamily="34" charset="-128"/>
                  <a:cs typeface="Arial Unicode MS" panose="020B0604020202020204" pitchFamily="34" charset="-128"/>
                </a:rPr>
                <a:t>d</a:t>
              </a:r>
              <a:r>
                <a:rPr lang="en-US" sz="1200" b="1" dirty="0" smtClean="0">
                  <a:latin typeface="Arial Unicode MS" panose="020B0604020202020204" pitchFamily="34" charset="-128"/>
                  <a:ea typeface="Arial Unicode MS" panose="020B0604020202020204" pitchFamily="34" charset="-128"/>
                  <a:cs typeface="Arial Unicode MS" panose="020B0604020202020204" pitchFamily="34" charset="-128"/>
                </a:rPr>
                <a:t>x= 0mm; dy= 0mm</a:t>
              </a:r>
              <a:endParaRPr lang="en-US" sz="12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1" name="Group 20"/>
          <p:cNvGrpSpPr/>
          <p:nvPr/>
        </p:nvGrpSpPr>
        <p:grpSpPr>
          <a:xfrm>
            <a:off x="4585875" y="630426"/>
            <a:ext cx="4311005" cy="2870067"/>
            <a:chOff x="4585875" y="630426"/>
            <a:chExt cx="4311005" cy="2870067"/>
          </a:xfrm>
        </p:grpSpPr>
        <p:graphicFrame>
          <p:nvGraphicFramePr>
            <p:cNvPr id="7" name="Object 6"/>
            <p:cNvGraphicFramePr>
              <a:graphicFrameLocks noChangeAspect="1"/>
            </p:cNvGraphicFramePr>
            <p:nvPr>
              <p:extLst>
                <p:ext uri="{D42A27DB-BD31-4B8C-83A1-F6EECF244321}">
                  <p14:modId xmlns:p14="http://schemas.microsoft.com/office/powerpoint/2010/main" val="1253336102"/>
                </p:ext>
              </p:extLst>
            </p:nvPr>
          </p:nvGraphicFramePr>
          <p:xfrm>
            <a:off x="4585875" y="630426"/>
            <a:ext cx="4311005" cy="2870067"/>
          </p:xfrm>
          <a:graphic>
            <a:graphicData uri="http://schemas.openxmlformats.org/presentationml/2006/ole">
              <mc:AlternateContent xmlns:mc="http://schemas.openxmlformats.org/markup-compatibility/2006">
                <mc:Choice xmlns:v="urn:schemas-microsoft-com:vml" Requires="v">
                  <p:oleObj spid="_x0000_s22587" name="SPW 13.0 Graph" r:id="rId5" imgW="9580010" imgH="6377926" progId="SigmaPlotGraphicObject.12">
                    <p:embed/>
                  </p:oleObj>
                </mc:Choice>
                <mc:Fallback>
                  <p:oleObj name="SPW 13.0 Graph" r:id="rId5" imgW="9580010" imgH="6377926" progId="SigmaPlotGraphicObject.12">
                    <p:embed/>
                    <p:pic>
                      <p:nvPicPr>
                        <p:cNvPr id="0" name=""/>
                        <p:cNvPicPr/>
                        <p:nvPr/>
                      </p:nvPicPr>
                      <p:blipFill>
                        <a:blip r:embed="rId6"/>
                        <a:stretch>
                          <a:fillRect/>
                        </a:stretch>
                      </p:blipFill>
                      <p:spPr>
                        <a:xfrm>
                          <a:off x="4585875" y="630426"/>
                          <a:ext cx="4311005" cy="2870067"/>
                        </a:xfrm>
                        <a:prstGeom prst="rect">
                          <a:avLst/>
                        </a:prstGeom>
                      </p:spPr>
                    </p:pic>
                  </p:oleObj>
                </mc:Fallback>
              </mc:AlternateContent>
            </a:graphicData>
          </a:graphic>
        </p:graphicFrame>
        <p:sp>
          <p:nvSpPr>
            <p:cNvPr id="12" name="TextBox 11"/>
            <p:cNvSpPr txBox="1"/>
            <p:nvPr/>
          </p:nvSpPr>
          <p:spPr>
            <a:xfrm>
              <a:off x="5182126" y="736411"/>
              <a:ext cx="1544012" cy="276999"/>
            </a:xfrm>
            <a:prstGeom prst="rect">
              <a:avLst/>
            </a:prstGeom>
            <a:solidFill>
              <a:schemeClr val="bg1"/>
            </a:solidFill>
            <a:ln w="3175">
              <a:solidFill>
                <a:schemeClr val="tx1"/>
              </a:solidFill>
            </a:ln>
          </p:spPr>
          <p:txBody>
            <a:bodyPr wrap="none" rtlCol="0">
              <a:spAutoFit/>
            </a:bodyPr>
            <a:lstStyle/>
            <a:p>
              <a:r>
                <a:rPr lang="en-US" sz="1200" b="1" dirty="0">
                  <a:latin typeface="Arial Unicode MS" panose="020B0604020202020204" pitchFamily="34" charset="-128"/>
                  <a:ea typeface="Arial Unicode MS" panose="020B0604020202020204" pitchFamily="34" charset="-128"/>
                  <a:cs typeface="Arial Unicode MS" panose="020B0604020202020204" pitchFamily="34" charset="-128"/>
                </a:rPr>
                <a:t>d</a:t>
              </a:r>
              <a:r>
                <a:rPr lang="en-US" sz="1200" b="1" dirty="0" smtClean="0">
                  <a:latin typeface="Arial Unicode MS" panose="020B0604020202020204" pitchFamily="34" charset="-128"/>
                  <a:ea typeface="Arial Unicode MS" panose="020B0604020202020204" pitchFamily="34" charset="-128"/>
                  <a:cs typeface="Arial Unicode MS" panose="020B0604020202020204" pitchFamily="34" charset="-128"/>
                </a:rPr>
                <a:t>x= 0mm; dy= 0mm</a:t>
              </a:r>
              <a:endParaRPr lang="en-US" sz="12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2" name="Group 21"/>
          <p:cNvGrpSpPr/>
          <p:nvPr/>
        </p:nvGrpSpPr>
        <p:grpSpPr>
          <a:xfrm>
            <a:off x="180989" y="3429000"/>
            <a:ext cx="4311005" cy="2870067"/>
            <a:chOff x="180989" y="3429000"/>
            <a:chExt cx="4311005" cy="2870067"/>
          </a:xfrm>
        </p:grpSpPr>
        <p:graphicFrame>
          <p:nvGraphicFramePr>
            <p:cNvPr id="8" name="Object 7"/>
            <p:cNvGraphicFramePr>
              <a:graphicFrameLocks noChangeAspect="1"/>
            </p:cNvGraphicFramePr>
            <p:nvPr>
              <p:extLst>
                <p:ext uri="{D42A27DB-BD31-4B8C-83A1-F6EECF244321}">
                  <p14:modId xmlns:p14="http://schemas.microsoft.com/office/powerpoint/2010/main" val="4049554137"/>
                </p:ext>
              </p:extLst>
            </p:nvPr>
          </p:nvGraphicFramePr>
          <p:xfrm>
            <a:off x="180989" y="3429000"/>
            <a:ext cx="4311005" cy="2870067"/>
          </p:xfrm>
          <a:graphic>
            <a:graphicData uri="http://schemas.openxmlformats.org/presentationml/2006/ole">
              <mc:AlternateContent xmlns:mc="http://schemas.openxmlformats.org/markup-compatibility/2006">
                <mc:Choice xmlns:v="urn:schemas-microsoft-com:vml" Requires="v">
                  <p:oleObj spid="_x0000_s22588" name="SPW 13.0 Graph" r:id="rId7" imgW="9580010" imgH="6377926" progId="SigmaPlotGraphicObject.12">
                    <p:embed/>
                  </p:oleObj>
                </mc:Choice>
                <mc:Fallback>
                  <p:oleObj name="SPW 13.0 Graph" r:id="rId7" imgW="9580010" imgH="6377926" progId="SigmaPlotGraphicObject.12">
                    <p:embed/>
                    <p:pic>
                      <p:nvPicPr>
                        <p:cNvPr id="0" name=""/>
                        <p:cNvPicPr/>
                        <p:nvPr/>
                      </p:nvPicPr>
                      <p:blipFill>
                        <a:blip r:embed="rId8"/>
                        <a:stretch>
                          <a:fillRect/>
                        </a:stretch>
                      </p:blipFill>
                      <p:spPr>
                        <a:xfrm>
                          <a:off x="180989" y="3429000"/>
                          <a:ext cx="4311005" cy="2870067"/>
                        </a:xfrm>
                        <a:prstGeom prst="rect">
                          <a:avLst/>
                        </a:prstGeom>
                      </p:spPr>
                    </p:pic>
                  </p:oleObj>
                </mc:Fallback>
              </mc:AlternateContent>
            </a:graphicData>
          </a:graphic>
        </p:graphicFrame>
        <p:sp>
          <p:nvSpPr>
            <p:cNvPr id="13" name="TextBox 12"/>
            <p:cNvSpPr txBox="1"/>
            <p:nvPr/>
          </p:nvSpPr>
          <p:spPr>
            <a:xfrm>
              <a:off x="762000" y="3498918"/>
              <a:ext cx="1544012" cy="276999"/>
            </a:xfrm>
            <a:prstGeom prst="rect">
              <a:avLst/>
            </a:prstGeom>
            <a:solidFill>
              <a:schemeClr val="bg1"/>
            </a:solidFill>
            <a:ln w="3175">
              <a:solidFill>
                <a:schemeClr val="tx1"/>
              </a:solidFill>
            </a:ln>
          </p:spPr>
          <p:txBody>
            <a:bodyPr wrap="none" rtlCol="0">
              <a:spAutoFit/>
            </a:bodyPr>
            <a:lstStyle/>
            <a:p>
              <a:r>
                <a:rPr lang="en-US" sz="1200" b="1" dirty="0">
                  <a:latin typeface="Arial Unicode MS" panose="020B0604020202020204" pitchFamily="34" charset="-128"/>
                  <a:ea typeface="Arial Unicode MS" panose="020B0604020202020204" pitchFamily="34" charset="-128"/>
                  <a:cs typeface="Arial Unicode MS" panose="020B0604020202020204" pitchFamily="34" charset="-128"/>
                </a:rPr>
                <a:t>d</a:t>
              </a:r>
              <a:r>
                <a:rPr lang="en-US" sz="1200" b="1" dirty="0" smtClean="0">
                  <a:latin typeface="Arial Unicode MS" panose="020B0604020202020204" pitchFamily="34" charset="-128"/>
                  <a:ea typeface="Arial Unicode MS" panose="020B0604020202020204" pitchFamily="34" charset="-128"/>
                  <a:cs typeface="Arial Unicode MS" panose="020B0604020202020204" pitchFamily="34" charset="-128"/>
                </a:rPr>
                <a:t>x= 0mm; dy= 0mm</a:t>
              </a:r>
              <a:endParaRPr lang="en-US" sz="12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 name="Footer Placeholder 2"/>
          <p:cNvSpPr>
            <a:spLocks noGrp="1"/>
          </p:cNvSpPr>
          <p:nvPr>
            <p:ph type="ftr" sz="quarter" idx="11"/>
          </p:nvPr>
        </p:nvSpPr>
        <p:spPr>
          <a:xfrm>
            <a:off x="3080149" y="6485255"/>
            <a:ext cx="2895600" cy="365125"/>
          </a:xfrm>
        </p:spPr>
        <p:txBody>
          <a:bodyPr/>
          <a:lstStyle/>
          <a:p>
            <a:r>
              <a:rPr lang="en-US" smtClean="0"/>
              <a:t>N.Solyak </a:t>
            </a:r>
            <a:endParaRPr lang="en-US" dirty="0"/>
          </a:p>
        </p:txBody>
      </p:sp>
      <p:grpSp>
        <p:nvGrpSpPr>
          <p:cNvPr id="23" name="Group 22"/>
          <p:cNvGrpSpPr/>
          <p:nvPr/>
        </p:nvGrpSpPr>
        <p:grpSpPr>
          <a:xfrm>
            <a:off x="4599836" y="3498918"/>
            <a:ext cx="4252604" cy="2870067"/>
            <a:chOff x="4599836" y="3498918"/>
            <a:chExt cx="4252604" cy="2870067"/>
          </a:xfrm>
        </p:grpSpPr>
        <p:graphicFrame>
          <p:nvGraphicFramePr>
            <p:cNvPr id="19" name="Object 18"/>
            <p:cNvGraphicFramePr>
              <a:graphicFrameLocks noChangeAspect="1"/>
            </p:cNvGraphicFramePr>
            <p:nvPr>
              <p:extLst>
                <p:ext uri="{D42A27DB-BD31-4B8C-83A1-F6EECF244321}">
                  <p14:modId xmlns:p14="http://schemas.microsoft.com/office/powerpoint/2010/main" val="258388589"/>
                </p:ext>
              </p:extLst>
            </p:nvPr>
          </p:nvGraphicFramePr>
          <p:xfrm>
            <a:off x="4599836" y="3498918"/>
            <a:ext cx="4252604" cy="2870067"/>
          </p:xfrm>
          <a:graphic>
            <a:graphicData uri="http://schemas.openxmlformats.org/presentationml/2006/ole">
              <mc:AlternateContent xmlns:mc="http://schemas.openxmlformats.org/markup-compatibility/2006">
                <mc:Choice xmlns:v="urn:schemas-microsoft-com:vml" Requires="v">
                  <p:oleObj spid="_x0000_s22589" name="SPW 13.0 Graph" r:id="rId9" imgW="9450230" imgH="6377926" progId="SigmaPlotGraphicObject.12">
                    <p:embed/>
                  </p:oleObj>
                </mc:Choice>
                <mc:Fallback>
                  <p:oleObj name="SPW 13.0 Graph" r:id="rId9" imgW="9450230" imgH="6377926" progId="SigmaPlotGraphicObject.12">
                    <p:embed/>
                    <p:pic>
                      <p:nvPicPr>
                        <p:cNvPr id="0" name=""/>
                        <p:cNvPicPr/>
                        <p:nvPr/>
                      </p:nvPicPr>
                      <p:blipFill>
                        <a:blip r:embed="rId10"/>
                        <a:stretch>
                          <a:fillRect/>
                        </a:stretch>
                      </p:blipFill>
                      <p:spPr>
                        <a:xfrm>
                          <a:off x="4599836" y="3498918"/>
                          <a:ext cx="4252604" cy="2870067"/>
                        </a:xfrm>
                        <a:prstGeom prst="rect">
                          <a:avLst/>
                        </a:prstGeom>
                      </p:spPr>
                    </p:pic>
                  </p:oleObj>
                </mc:Fallback>
              </mc:AlternateContent>
            </a:graphicData>
          </a:graphic>
        </p:graphicFrame>
        <p:sp>
          <p:nvSpPr>
            <p:cNvPr id="15" name="TextBox 14"/>
            <p:cNvSpPr txBox="1"/>
            <p:nvPr/>
          </p:nvSpPr>
          <p:spPr>
            <a:xfrm>
              <a:off x="5136406" y="3619914"/>
              <a:ext cx="1544012" cy="276999"/>
            </a:xfrm>
            <a:prstGeom prst="rect">
              <a:avLst/>
            </a:prstGeom>
            <a:solidFill>
              <a:schemeClr val="bg1"/>
            </a:solidFill>
            <a:ln w="3175">
              <a:solidFill>
                <a:schemeClr val="tx1"/>
              </a:solidFill>
            </a:ln>
          </p:spPr>
          <p:txBody>
            <a:bodyPr wrap="none" rtlCol="0">
              <a:spAutoFit/>
            </a:bodyPr>
            <a:lstStyle/>
            <a:p>
              <a:r>
                <a:rPr lang="en-US" sz="1200" b="1" dirty="0">
                  <a:latin typeface="Arial Unicode MS" panose="020B0604020202020204" pitchFamily="34" charset="-128"/>
                  <a:ea typeface="Arial Unicode MS" panose="020B0604020202020204" pitchFamily="34" charset="-128"/>
                  <a:cs typeface="Arial Unicode MS" panose="020B0604020202020204" pitchFamily="34" charset="-128"/>
                </a:rPr>
                <a:t>d</a:t>
              </a:r>
              <a:r>
                <a:rPr lang="en-US" sz="1200" b="1" dirty="0" smtClean="0">
                  <a:latin typeface="Arial Unicode MS" panose="020B0604020202020204" pitchFamily="34" charset="-128"/>
                  <a:ea typeface="Arial Unicode MS" panose="020B0604020202020204" pitchFamily="34" charset="-128"/>
                  <a:cs typeface="Arial Unicode MS" panose="020B0604020202020204" pitchFamily="34" charset="-128"/>
                </a:rPr>
                <a:t>x= 0mm; dy= </a:t>
              </a:r>
              <a:r>
                <a:rPr lang="en-US" sz="1200" b="1" dirty="0" smtClean="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1mm</a:t>
              </a:r>
              <a:endParaRPr lang="en-US" sz="1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Tree>
    <p:extLst>
      <p:ext uri="{BB962C8B-B14F-4D97-AF65-F5344CB8AC3E}">
        <p14:creationId xmlns:p14="http://schemas.microsoft.com/office/powerpoint/2010/main" val="357276121"/>
      </p:ext>
    </p:extLst>
  </p:cSld>
  <p:clrMapOvr>
    <a:masterClrMapping/>
  </p:clrMapOvr>
</p:sld>
</file>

<file path=ppt/theme/theme1.xml><?xml version="1.0" encoding="utf-8"?>
<a:theme xmlns:a="http://schemas.openxmlformats.org/drawingml/2006/main" name="Design_Milestone_Review">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18989</TotalTime>
  <Words>3326</Words>
  <Application>Microsoft Office PowerPoint</Application>
  <PresentationFormat>On-screen Show (4:3)</PresentationFormat>
  <Paragraphs>894</Paragraphs>
  <Slides>50</Slides>
  <Notes>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3" baseType="lpstr">
      <vt:lpstr>Design_Milestone_Review</vt:lpstr>
      <vt:lpstr>Office Theme</vt:lpstr>
      <vt:lpstr>SPW 13.0 Graph</vt:lpstr>
      <vt:lpstr>3.9 GHz components design</vt:lpstr>
      <vt:lpstr>Outline</vt:lpstr>
      <vt:lpstr>Overview, why?</vt:lpstr>
      <vt:lpstr>FLASH - ACC39 performance</vt:lpstr>
      <vt:lpstr>4.8</vt:lpstr>
      <vt:lpstr>PowerPoint Presentation</vt:lpstr>
      <vt:lpstr>PowerPoint Presentation</vt:lpstr>
      <vt:lpstr>PowerPoint Presentation</vt:lpstr>
      <vt:lpstr>PowerPoint Presentation</vt:lpstr>
      <vt:lpstr>PowerPoint Presentation</vt:lpstr>
      <vt:lpstr>LCLS-II requirements: (PRD and FRD)</vt:lpstr>
      <vt:lpstr>Cavity gradient and Q0 requirements  (recent data from XFEL cavity production)</vt:lpstr>
      <vt:lpstr>Chimney Power Limit </vt:lpstr>
      <vt:lpstr>Cavity design issues and proposed modifications  for LCLS-II CW operation</vt:lpstr>
      <vt:lpstr>PowerPoint Presentation</vt:lpstr>
      <vt:lpstr>PowerPoint Presentation</vt:lpstr>
      <vt:lpstr>PowerPoint Presentation</vt:lpstr>
      <vt:lpstr>PowerPoint Presentation</vt:lpstr>
      <vt:lpstr>PowerPoint Presentation</vt:lpstr>
      <vt:lpstr>Modification of HOM coupler</vt:lpstr>
      <vt:lpstr>PowerPoint Presentation</vt:lpstr>
      <vt:lpstr>PowerPoint Presentation</vt:lpstr>
      <vt:lpstr>PowerPoint Presentation</vt:lpstr>
      <vt:lpstr>Notch filter tuning requirements</vt:lpstr>
      <vt:lpstr>HOM feedthrough:</vt:lpstr>
      <vt:lpstr>Analysis of HOM Spectrum in the 3.9GHz LCLS-II cavity</vt:lpstr>
      <vt:lpstr>PowerPoint Presentation</vt:lpstr>
      <vt:lpstr>PowerPoint Presentation</vt:lpstr>
      <vt:lpstr>PowerPoint Presentation</vt:lpstr>
      <vt:lpstr>HOM antenna heating issues</vt:lpstr>
      <vt:lpstr>PowerPoint Presentation</vt:lpstr>
      <vt:lpstr>Lead Intercepted Power (3.9 GHz)</vt:lpstr>
      <vt:lpstr>PowerPoint Presentation</vt:lpstr>
      <vt:lpstr>PowerPoint Presentation</vt:lpstr>
      <vt:lpstr>Proposed modification of 3.9 GHz power coupler for LCLS-II CW operation</vt:lpstr>
      <vt:lpstr>PowerPoint Presentation</vt:lpstr>
      <vt:lpstr>Main Coupler Design</vt:lpstr>
      <vt:lpstr>PowerPoint Presentation</vt:lpstr>
      <vt:lpstr>PowerPoint Presentation</vt:lpstr>
      <vt:lpstr>PowerPoint Presentation</vt:lpstr>
      <vt:lpstr>PowerPoint Presentation</vt:lpstr>
      <vt:lpstr>PowerPoint Presentation</vt:lpstr>
      <vt:lpstr>PowerPoint Presentation</vt:lpstr>
      <vt:lpstr>BPM and HOM absorber</vt:lpstr>
      <vt:lpstr>Conclusion</vt:lpstr>
      <vt:lpstr>PowerPoint Presentation</vt:lpstr>
      <vt:lpstr>Back-up slides</vt:lpstr>
      <vt:lpstr>PowerPoint Presentation</vt:lpstr>
      <vt:lpstr>LCLS-II 3.9GHz Cryomodule, (F10014857 in Team Center)</vt:lpstr>
      <vt:lpstr>LCLS-II. 3.9GHz Cavity String (F10014812)</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XFEL Button-type BPM</dc:title>
  <dc:creator>Nikolay A. Solyak x8841 12664N</dc:creator>
  <cp:lastModifiedBy>Nikolay A. Solyak </cp:lastModifiedBy>
  <cp:revision>384</cp:revision>
  <dcterms:created xsi:type="dcterms:W3CDTF">2014-04-14T23:32:34Z</dcterms:created>
  <dcterms:modified xsi:type="dcterms:W3CDTF">2015-11-20T16:04:48Z</dcterms:modified>
</cp:coreProperties>
</file>