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</p:sldMasterIdLst>
  <p:notesMasterIdLst>
    <p:notesMasterId r:id="rId37"/>
  </p:notesMasterIdLst>
  <p:sldIdLst>
    <p:sldId id="264" r:id="rId4"/>
    <p:sldId id="288" r:id="rId5"/>
    <p:sldId id="292" r:id="rId6"/>
    <p:sldId id="308" r:id="rId7"/>
    <p:sldId id="307" r:id="rId8"/>
    <p:sldId id="309" r:id="rId9"/>
    <p:sldId id="310" r:id="rId10"/>
    <p:sldId id="312" r:id="rId11"/>
    <p:sldId id="314" r:id="rId12"/>
    <p:sldId id="293" r:id="rId13"/>
    <p:sldId id="300" r:id="rId14"/>
    <p:sldId id="301" r:id="rId15"/>
    <p:sldId id="302" r:id="rId16"/>
    <p:sldId id="313" r:id="rId17"/>
    <p:sldId id="315" r:id="rId18"/>
    <p:sldId id="317" r:id="rId19"/>
    <p:sldId id="316" r:id="rId20"/>
    <p:sldId id="318" r:id="rId21"/>
    <p:sldId id="319" r:id="rId22"/>
    <p:sldId id="330" r:id="rId23"/>
    <p:sldId id="331" r:id="rId24"/>
    <p:sldId id="305" r:id="rId25"/>
    <p:sldId id="306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4660"/>
  </p:normalViewPr>
  <p:slideViewPr>
    <p:cSldViewPr>
      <p:cViewPr varScale="1">
        <p:scale>
          <a:sx n="110" d="100"/>
          <a:sy n="110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5AA5840-84A5-449F-BB85-D7E0E885C03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54ABFE3-5476-4CAE-94AF-48467296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10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9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6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4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6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3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7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3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1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86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71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D9FA-4F23-42AF-9AAB-187BBB0DC8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45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8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0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0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3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3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D9FA-4F23-42AF-9AAB-187BBB0DC8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2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3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4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7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3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2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60B2-8E6C-4186-A645-98727FD24C1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-110" charset="-128"/>
              </a:rPr>
              <a:t>Helium Vessel, 4 Nov 2014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2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-110" charset="-128"/>
              </a:rPr>
              <a:t>Helium Vessel, 4 Nov 2014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18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68099" y="1600200"/>
            <a:ext cx="8008937" cy="1175657"/>
          </a:xfrm>
        </p:spPr>
        <p:txBody>
          <a:bodyPr/>
          <a:lstStyle/>
          <a:p>
            <a:r>
              <a:rPr lang="en-US" sz="3200" dirty="0" smtClean="0"/>
              <a:t>LCLS-II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Harmonic Dressed Cavity Design Review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7213" y="2895600"/>
            <a:ext cx="7989887" cy="2938272"/>
          </a:xfrm>
        </p:spPr>
        <p:txBody>
          <a:bodyPr/>
          <a:lstStyle/>
          <a:p>
            <a:r>
              <a:rPr lang="en-US" dirty="0" smtClean="0"/>
              <a:t>Chuck Grimm</a:t>
            </a:r>
            <a:endParaRPr lang="en-US" dirty="0"/>
          </a:p>
          <a:p>
            <a:r>
              <a:rPr lang="en-US" dirty="0" smtClean="0"/>
              <a:t>November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10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Evaluate </a:t>
            </a:r>
            <a:r>
              <a:rPr lang="en-US" dirty="0"/>
              <a:t>Helium Vessel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530284"/>
            <a:ext cx="4495800" cy="83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XFEL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Helium Vessel Design </a:t>
            </a: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-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Left</a:t>
            </a:r>
            <a:endParaRPr lang="en-US" sz="1800" b="1" dirty="0">
              <a:solidFill>
                <a:sysClr val="windowText" lastClr="000000"/>
              </a:solidFill>
              <a:latin typeface="Calibri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LCLS-II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Helium Vessel Design </a:t>
            </a: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-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Right</a:t>
            </a:r>
            <a:endParaRPr lang="en-US" sz="1800" b="1" dirty="0">
              <a:solidFill>
                <a:sysClr val="windowText" lastClr="000000"/>
              </a:solidFill>
              <a:latin typeface="Calibri"/>
            </a:endParaRPr>
          </a:p>
          <a:p>
            <a:pPr algn="l"/>
            <a:endParaRPr lang="en-US" sz="20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2743200"/>
            <a:ext cx="3769358" cy="3041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9723"/>
            <a:ext cx="3810000" cy="2847346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2"/>
            <a:endCxn id="9" idx="1"/>
          </p:cNvCxnSpPr>
          <p:nvPr/>
        </p:nvCxnSpPr>
        <p:spPr>
          <a:xfrm>
            <a:off x="6477000" y="5647069"/>
            <a:ext cx="762000" cy="671182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9000" y="599508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Bi-Metal Transitions Same</a:t>
            </a:r>
          </a:p>
          <a:p>
            <a:r>
              <a:rPr lang="en-US" sz="1200" dirty="0" smtClean="0"/>
              <a:t>As 1.3 GHz LCLS-II He Vessel</a:t>
            </a:r>
            <a:endParaRPr lang="en-US" sz="1200" dirty="0"/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 flipH="1">
            <a:off x="7239000" y="3962400"/>
            <a:ext cx="228600" cy="2355851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3" idx="3"/>
          </p:cNvCxnSpPr>
          <p:nvPr/>
        </p:nvCxnSpPr>
        <p:spPr>
          <a:xfrm flipH="1" flipV="1">
            <a:off x="4397939" y="2774873"/>
            <a:ext cx="1164661" cy="1416127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34588" y="2451707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Bellows</a:t>
            </a:r>
          </a:p>
          <a:p>
            <a:r>
              <a:rPr lang="en-US" sz="1200" dirty="0" smtClean="0"/>
              <a:t>Spanner</a:t>
            </a:r>
          </a:p>
          <a:p>
            <a:r>
              <a:rPr lang="en-US" sz="1200" dirty="0" smtClean="0"/>
              <a:t>Rods</a:t>
            </a:r>
            <a:endParaRPr lang="en-US" sz="1200" dirty="0"/>
          </a:p>
        </p:txBody>
      </p:sp>
      <p:cxnSp>
        <p:nvCxnSpPr>
          <p:cNvPr id="26" name="Straight Arrow Connector 25"/>
          <p:cNvCxnSpPr>
            <a:endCxn id="23" idx="3"/>
          </p:cNvCxnSpPr>
          <p:nvPr/>
        </p:nvCxnSpPr>
        <p:spPr>
          <a:xfrm flipH="1" flipV="1">
            <a:off x="4397939" y="2774873"/>
            <a:ext cx="849030" cy="2261940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11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Evaluate Helium Vessel Design</a:t>
            </a:r>
            <a:endParaRPr lang="en-US" dirty="0"/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76200" y="6400088"/>
            <a:ext cx="3059113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0000"/>
                </a:solidFill>
                <a:latin typeface="Calibri"/>
              </a:rPr>
              <a:t>Test Results Courtesy of Donato Passarelli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1370491"/>
            <a:ext cx="2971800" cy="8144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Bi-Metallic Transition Qualification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shock test sample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1" y="4191000"/>
            <a:ext cx="1680159" cy="221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4" y="2312821"/>
            <a:ext cx="4578556" cy="13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5" y="3657600"/>
            <a:ext cx="3048000" cy="41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88384" y="143480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Bi-Metallic Transition Qualification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Charpy impact test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4" y="2312821"/>
            <a:ext cx="2818840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34" y="3831515"/>
            <a:ext cx="1655538" cy="252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39000" y="6096000"/>
            <a:ext cx="381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2.5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827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12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/>
              <a:t>Evaluate Helium Vessel Design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76200" y="6543675"/>
            <a:ext cx="3059113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0000"/>
                </a:solidFill>
                <a:latin typeface="Calibri"/>
              </a:rPr>
              <a:t>Test Results Courtesy of Donato Passarelli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38200" y="19050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Bi-Metallic Transition Qualification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Tensile test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27" y="1922106"/>
            <a:ext cx="24574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7" y="2787635"/>
            <a:ext cx="482904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27" y="4159235"/>
            <a:ext cx="2076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4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13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/>
              <a:t>Evaluate Helium Vessel Design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76200" y="6543675"/>
            <a:ext cx="3059113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0000"/>
                </a:solidFill>
                <a:latin typeface="Calibri"/>
              </a:rPr>
              <a:t>Test Results Courtesy of Donato Passarelli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47873" y="1371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Bi-Metallic Transition Qualification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 analysis – Large transition joint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982913" cy="22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51849"/>
            <a:ext cx="2895600" cy="22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96283" y="1371600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Bi-Metallic Transition Qualification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 analysis – Small transition joint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399"/>
            <a:ext cx="2923250" cy="22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342942"/>
            <a:ext cx="2923250" cy="226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14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Dressed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530284"/>
            <a:ext cx="4800600" cy="831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LCLS-II Helium Vessel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Dressed Even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“A” </a:t>
            </a: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-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Left</a:t>
            </a:r>
            <a:endParaRPr lang="en-US" sz="1800" b="1" dirty="0">
              <a:solidFill>
                <a:sysClr val="windowText" lastClr="000000"/>
              </a:solidFill>
              <a:latin typeface="Calibri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LCLS-II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Helium Vessel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Dressed Odd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“B” </a:t>
            </a: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-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Right</a:t>
            </a:r>
            <a:endParaRPr lang="en-US" sz="1800" b="1" dirty="0">
              <a:solidFill>
                <a:sysClr val="windowText" lastClr="000000"/>
              </a:solidFill>
              <a:latin typeface="Calibri"/>
            </a:endParaRPr>
          </a:p>
          <a:p>
            <a:pPr algn="l"/>
            <a:endParaRPr lang="en-US" sz="20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0815"/>
            <a:ext cx="4572000" cy="319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0535"/>
            <a:ext cx="4572000" cy="319790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345194" y="6019800"/>
            <a:ext cx="6453612" cy="681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Cavities are welded in the helium so that the coupler ports are 180° apart. This is due to couplers alternating sides in the cryomodule.</a:t>
            </a:r>
            <a:endParaRPr lang="en-US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32766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68841" y="31242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00385" y="4616588"/>
            <a:ext cx="300038" cy="226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48562" y="4616588"/>
            <a:ext cx="300038" cy="226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15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Dressed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4495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Example of Welds for </a:t>
            </a: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Dressed Even </a:t>
            </a: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“A” Cavity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Same for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Dressed Odd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“B” Cavity</a:t>
            </a:r>
            <a:endParaRPr lang="en-US" sz="14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248400" y="6045893"/>
            <a:ext cx="1855206" cy="298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Electron-Beam Weld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92" y="2362200"/>
            <a:ext cx="7391400" cy="3598522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10" idx="0"/>
          </p:cNvCxnSpPr>
          <p:nvPr/>
        </p:nvCxnSpPr>
        <p:spPr>
          <a:xfrm>
            <a:off x="7176003" y="5181600"/>
            <a:ext cx="0" cy="864293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52400" y="4910308"/>
            <a:ext cx="1702806" cy="298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Electron-Beam Weld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5047288"/>
            <a:ext cx="615638" cy="9071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>
          <a:xfrm>
            <a:off x="933953" y="5943600"/>
            <a:ext cx="864606" cy="298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TIG Weld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>
            <a:endCxn id="19" idx="3"/>
          </p:cNvCxnSpPr>
          <p:nvPr/>
        </p:nvCxnSpPr>
        <p:spPr>
          <a:xfrm flipH="1">
            <a:off x="1798559" y="5138742"/>
            <a:ext cx="775575" cy="954084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16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Dressed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295400"/>
            <a:ext cx="4800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Example of Weld Sequence for </a:t>
            </a: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Dressed Even </a:t>
            </a: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“A” Cavity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Same for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Dressed Odd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“B” Cavity</a:t>
            </a:r>
            <a:endParaRPr lang="en-US" sz="1400" b="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49" y="1828800"/>
            <a:ext cx="5486400" cy="2165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1" y="3995993"/>
            <a:ext cx="4383388" cy="214219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410200" y="6559549"/>
            <a:ext cx="1855206" cy="298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Electron-Beam Weld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endCxn id="10" idx="0"/>
          </p:cNvCxnSpPr>
          <p:nvPr/>
        </p:nvCxnSpPr>
        <p:spPr>
          <a:xfrm>
            <a:off x="6337803" y="5695256"/>
            <a:ext cx="0" cy="864293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7175249" y="4917863"/>
            <a:ext cx="1968751" cy="77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Weld Joint is Nb55Ti Disk on Cavity to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the Titanium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Helium Vessel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5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17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Dressed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29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Example of Weld Sequence for </a:t>
            </a: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Dressed Even </a:t>
            </a: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“A” Cavity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Same for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Dressed Odd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“B” Cavity</a:t>
            </a:r>
            <a:endParaRPr lang="en-US" sz="1400" b="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836145"/>
            <a:ext cx="4434189" cy="1997641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51822" y="3567415"/>
            <a:ext cx="1600200" cy="532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Titanium Adapter </a:t>
            </a:r>
          </a:p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Ring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>
            <a:off x="1251922" y="3124200"/>
            <a:ext cx="1148378" cy="443215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0" y="4100157"/>
            <a:ext cx="3936840" cy="1889208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315112" y="5366607"/>
            <a:ext cx="1696676" cy="298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Electron-Beam Weld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endCxn id="10" idx="3"/>
          </p:cNvCxnSpPr>
          <p:nvPr/>
        </p:nvCxnSpPr>
        <p:spPr>
          <a:xfrm flipH="1">
            <a:off x="3011788" y="5504506"/>
            <a:ext cx="1046524" cy="11327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1353779" y="5798660"/>
            <a:ext cx="1968751" cy="872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Weld Joint is Nb55Ti Disk on Cavity to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the Titanium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Adapter Ring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5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18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Dressed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17054" y="1304110"/>
            <a:ext cx="4869346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Example of Weld Sequence for </a:t>
            </a: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Dressed Even </a:t>
            </a:r>
            <a:r>
              <a:rPr lang="en-US" sz="1700" b="1" dirty="0" smtClean="0">
                <a:solidFill>
                  <a:sysClr val="windowText" lastClr="000000"/>
                </a:solidFill>
                <a:latin typeface="Calibri"/>
              </a:rPr>
              <a:t>“A” Cavity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Same for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Dressed Odd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“B” Cavity</a:t>
            </a:r>
            <a:endParaRPr lang="en-US" sz="1400" b="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88" y="2058803"/>
            <a:ext cx="6918431" cy="332001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66537" y="5453555"/>
            <a:ext cx="1333497" cy="298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Final TIG Weld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endCxn id="10" idx="3"/>
          </p:cNvCxnSpPr>
          <p:nvPr/>
        </p:nvCxnSpPr>
        <p:spPr>
          <a:xfrm flipH="1">
            <a:off x="1800034" y="4572000"/>
            <a:ext cx="1275125" cy="1030781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228600" y="5832783"/>
            <a:ext cx="1968751" cy="872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Weld Joint is Titanium Adapter Ring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to the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Titanium Helium Vessel</a:t>
            </a:r>
            <a:endParaRPr lang="en-US" sz="14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2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19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Dressed Cavity Design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rot="5400000">
            <a:off x="1676400" y="-935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5294"/>
            <a:ext cx="7223760" cy="55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2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/>
              <a:t>LCLS-II 3</a:t>
            </a:r>
            <a:r>
              <a:rPr lang="en-US" baseline="30000" dirty="0"/>
              <a:t>rd</a:t>
            </a:r>
            <a:r>
              <a:rPr lang="en-US" dirty="0"/>
              <a:t> Harmonic Dressed Cavity Design Review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446442" y="1522604"/>
            <a:ext cx="8108950" cy="506552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Outline:</a:t>
            </a:r>
          </a:p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Review Bare Cavity Design</a:t>
            </a:r>
          </a:p>
          <a:p>
            <a:pPr marL="628650" lvl="1" indent="-171450"/>
            <a:r>
              <a:rPr lang="en-US" sz="1600" dirty="0"/>
              <a:t>Differences between XFEL and LCLS-II </a:t>
            </a:r>
            <a:r>
              <a:rPr lang="en-US" sz="1600" dirty="0" smtClean="0"/>
              <a:t>Designs</a:t>
            </a:r>
            <a:endParaRPr lang="en-US" sz="1600" b="1" dirty="0"/>
          </a:p>
          <a:p>
            <a:pPr marL="628650" lvl="1" indent="-171450"/>
            <a:r>
              <a:rPr lang="en-US" sz="1600" dirty="0" smtClean="0"/>
              <a:t>Reduced Beam Tube Diameter</a:t>
            </a:r>
          </a:p>
          <a:p>
            <a:pPr marL="628650" lvl="1" indent="-171450"/>
            <a:r>
              <a:rPr lang="en-US" sz="1600" dirty="0" smtClean="0"/>
              <a:t>Change to HOM F-Part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Evaluate Helium Vessel Design</a:t>
            </a:r>
          </a:p>
          <a:p>
            <a:pPr marL="628650" lvl="1" indent="-171450"/>
            <a:r>
              <a:rPr lang="en-US" sz="1600" dirty="0" smtClean="0"/>
              <a:t>Differences between XFEL and LCLS-II Designs</a:t>
            </a:r>
            <a:endParaRPr lang="en-US" sz="1600" dirty="0"/>
          </a:p>
          <a:p>
            <a:pPr marL="628650" lvl="1" indent="-171450"/>
            <a:r>
              <a:rPr lang="en-US" sz="1600" dirty="0"/>
              <a:t>Helium </a:t>
            </a:r>
            <a:r>
              <a:rPr lang="en-US" sz="1600" dirty="0" smtClean="0"/>
              <a:t>Vessel – Bellow - Spanner Rods</a:t>
            </a:r>
            <a:endParaRPr lang="en-US" sz="1600" dirty="0"/>
          </a:p>
          <a:p>
            <a:pPr marL="628650" lvl="1" indent="-171450"/>
            <a:r>
              <a:rPr lang="en-US" sz="1600" dirty="0"/>
              <a:t>Bi-Metallic </a:t>
            </a:r>
            <a:r>
              <a:rPr lang="en-US" sz="1600" dirty="0" smtClean="0"/>
              <a:t>Transitions – Elimination of Titanium 2-Phase Pipe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/>
              <a:t>Dressed </a:t>
            </a:r>
            <a:r>
              <a:rPr lang="en-US" sz="1800" b="1" dirty="0"/>
              <a:t>Cavity </a:t>
            </a:r>
            <a:r>
              <a:rPr lang="en-US" sz="1800" b="1" dirty="0" smtClean="0"/>
              <a:t>Design</a:t>
            </a:r>
            <a:endParaRPr lang="en-US" sz="1800" dirty="0"/>
          </a:p>
          <a:p>
            <a:pPr marL="628650" lvl="1" indent="-171450"/>
            <a:r>
              <a:rPr lang="en-US" sz="1600" dirty="0" smtClean="0"/>
              <a:t>Weld Joint Descriptions</a:t>
            </a:r>
            <a:endParaRPr lang="en-US" sz="1600" dirty="0"/>
          </a:p>
          <a:p>
            <a:pPr marL="628650" lvl="1" indent="-171450"/>
            <a:r>
              <a:rPr lang="en-US" sz="1600" dirty="0" smtClean="0"/>
              <a:t>Dressing Procedure</a:t>
            </a:r>
          </a:p>
          <a:p>
            <a:pPr marL="628650" lvl="1" indent="-171450"/>
            <a:r>
              <a:rPr lang="en-US" sz="1600" dirty="0" smtClean="0"/>
              <a:t>FESHM 5031.6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22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20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Dressed Cavity Design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rot="5400000">
            <a:off x="1676400" y="-935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4210" y="1524000"/>
            <a:ext cx="7939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Pressure Vessel Guidelines as Specified in </a:t>
            </a:r>
            <a:r>
              <a:rPr lang="en-US" dirty="0" err="1" smtClean="0"/>
              <a:t>Fermilab’s</a:t>
            </a:r>
            <a:r>
              <a:rPr lang="en-US" dirty="0" smtClean="0"/>
              <a:t> ES&amp;H Manual: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FESHM 5031.6: Dressed Niobium SRF Cavity Pressure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TD-09-005: Guidelines for the Design, Fabrication, Testing and Installation of SRF Nb Cavities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" y="2895600"/>
            <a:ext cx="4393223" cy="3241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12" y="2771156"/>
            <a:ext cx="4154241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00869"/>
            <a:ext cx="3718905" cy="26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21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Dressed Cavity Design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rot="5400000">
            <a:off x="1676400" y="-935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4210" y="1524000"/>
            <a:ext cx="800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Pressure Vessel Guidelines as Specified in </a:t>
            </a:r>
            <a:r>
              <a:rPr lang="en-US" dirty="0" err="1" smtClean="0"/>
              <a:t>Fermilab’s</a:t>
            </a:r>
            <a:r>
              <a:rPr lang="en-US" dirty="0" smtClean="0"/>
              <a:t> ES&amp;H Manual: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47048"/>
            <a:ext cx="3451375" cy="4659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3" y="2044369"/>
            <a:ext cx="4268377" cy="45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22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/>
              <a:t>LCLS-II Helium Vessel Production CM FDR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94988" y="1447800"/>
            <a:ext cx="8390094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0000"/>
                </a:solidFill>
              </a:rPr>
              <a:t>Summary:</a:t>
            </a:r>
          </a:p>
          <a:p>
            <a:pPr algn="l"/>
            <a:endParaRPr lang="en-US" sz="2000" b="1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Bare cavity drawings are complete – Pre-released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Helium vessel drawings are </a:t>
            </a:r>
            <a:r>
              <a:rPr lang="en-US" sz="2000" b="1" dirty="0">
                <a:solidFill>
                  <a:srgbClr val="000000"/>
                </a:solidFill>
              </a:rPr>
              <a:t>c</a:t>
            </a:r>
            <a:r>
              <a:rPr lang="en-US" sz="2000" b="1" dirty="0" smtClean="0">
                <a:solidFill>
                  <a:srgbClr val="000000"/>
                </a:solidFill>
              </a:rPr>
              <a:t>omplete – </a:t>
            </a:r>
            <a:r>
              <a:rPr lang="en-US" sz="2000" b="1" dirty="0">
                <a:solidFill>
                  <a:srgbClr val="000000"/>
                </a:solidFill>
              </a:rPr>
              <a:t>Pre-released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Dressed cavity assembly drawings are complete </a:t>
            </a:r>
            <a:r>
              <a:rPr lang="en-US" sz="2000" b="1" dirty="0">
                <a:solidFill>
                  <a:srgbClr val="000000"/>
                </a:solidFill>
              </a:rPr>
              <a:t>– Pre-released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Explanation on </a:t>
            </a:r>
            <a:r>
              <a:rPr lang="en-US" sz="2000" b="1" dirty="0">
                <a:solidFill>
                  <a:srgbClr val="000000"/>
                </a:solidFill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</a:rPr>
              <a:t>ifferences between the XFEL and LCLS-II designs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Bi-metal transition qualification work was completed as required for the 1.3 GHz dressed cavities for LCLS-II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Pressure Vessel Note is not complete, work in progress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FESHM 5031.6 will be used as a guideline for Vessel Note</a:t>
            </a:r>
          </a:p>
          <a:p>
            <a:pPr algn="l"/>
            <a:endParaRPr lang="en-US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23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/>
              <a:t>LCLS-II Helium Vessel Production CM FDR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2743200"/>
            <a:ext cx="461041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 smtClean="0">
                <a:solidFill>
                  <a:srgbClr val="0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732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D801EA4-2E88-4B1F-AD60-4920C37E8A7E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350963"/>
            <a:ext cx="1798637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Vertical Welding </a:t>
            </a:r>
            <a:r>
              <a:rPr lang="en-US" altLang="en-US" b="1" dirty="0" smtClean="0"/>
              <a:t>Fixture Assembly </a:t>
            </a:r>
            <a:r>
              <a:rPr lang="en-US" altLang="en-US" b="1" dirty="0"/>
              <a:t>Procedure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330200" y="1855788"/>
            <a:ext cx="3435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Place 9-cell niobium cavity with</a:t>
            </a:r>
          </a:p>
          <a:p>
            <a:r>
              <a:rPr lang="en-US" altLang="en-US"/>
              <a:t>main coupler end down and large end-group clamped to “Leveling Plate” on fixture.</a:t>
            </a:r>
          </a:p>
          <a:p>
            <a:r>
              <a:rPr lang="en-US" altLang="en-US"/>
              <a:t>Add helium vessel support threaded rods.</a:t>
            </a: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5260975" y="5137150"/>
            <a:ext cx="835025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6096000" y="4924425"/>
            <a:ext cx="1463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Leveling Plate</a:t>
            </a: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3124200" y="5076825"/>
            <a:ext cx="92710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1939925" y="4887913"/>
            <a:ext cx="1184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Clamp Block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5956300" y="2635250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Small End-Group Flange</a:t>
            </a:r>
          </a:p>
          <a:p>
            <a:r>
              <a:rPr lang="en-US" altLang="en-US" sz="1400"/>
              <a:t>               (Ni/Ti)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956300" y="4010025"/>
            <a:ext cx="25542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Large End-Group Flange</a:t>
            </a:r>
          </a:p>
          <a:p>
            <a:r>
              <a:rPr lang="en-US" altLang="en-US" sz="1400"/>
              <a:t>               (Ni/Ti)</a:t>
            </a: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 flipV="1">
            <a:off x="5035550" y="2505075"/>
            <a:ext cx="92075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>
            <a:off x="5076825" y="4213225"/>
            <a:ext cx="879475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3016250" y="4213225"/>
            <a:ext cx="87630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1801813" y="4010025"/>
            <a:ext cx="1268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Support Rods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958920E-E35F-4FEE-AB7A-9E8A1B489C9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Helium Vessel Placement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3375" y="1666875"/>
            <a:ext cx="2971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Lower vessel and align vessel step to cavity end-group step. Secure with spring washers and thumb nuts.</a:t>
            </a:r>
          </a:p>
          <a:p>
            <a:r>
              <a:rPr lang="en-US" altLang="en-US" u="sng"/>
              <a:t>Hand tighten thumb nuts only!!</a:t>
            </a:r>
          </a:p>
          <a:p>
            <a:r>
              <a:rPr lang="en-US" altLang="en-US"/>
              <a:t>Insure proper clocking of the helium vessel with respect to the cavity.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417638"/>
            <a:ext cx="1989138" cy="51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966913"/>
            <a:ext cx="2046288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4183063" y="4579938"/>
            <a:ext cx="531812" cy="55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4714875" y="3976688"/>
            <a:ext cx="2060575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154613" y="1751013"/>
            <a:ext cx="1065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Thumb Nut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6219825" y="1966913"/>
            <a:ext cx="1317625" cy="76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154613" y="2360613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Flat Washers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386513" y="2540000"/>
            <a:ext cx="102393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6386513" y="2540000"/>
            <a:ext cx="1023937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294313" y="3459163"/>
            <a:ext cx="79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Spring</a:t>
            </a:r>
          </a:p>
          <a:p>
            <a:r>
              <a:rPr lang="en-US" altLang="en-US" sz="1400"/>
              <a:t>Washer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6092825" y="3321050"/>
            <a:ext cx="1749425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D8D0DB3-BCF0-4E7C-AB37-4C88E86D8E58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214563"/>
            <a:ext cx="3408362" cy="4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First Electron Beam Weld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33375" y="1666875"/>
            <a:ext cx="2971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Perform electron beam tack weld on large end-group flange. Beam to have a slight “upward” angle.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 flipV="1">
            <a:off x="5949950" y="3270250"/>
            <a:ext cx="1074738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773863" y="3463925"/>
            <a:ext cx="1681162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Location and angle</a:t>
            </a:r>
          </a:p>
          <a:p>
            <a:r>
              <a:rPr lang="en-US" altLang="en-US" sz="1400"/>
              <a:t>of electron beam</a:t>
            </a:r>
          </a:p>
          <a:p>
            <a:r>
              <a:rPr lang="en-US" altLang="en-US" sz="1400"/>
              <a:t>weld. Tack in (3)</a:t>
            </a:r>
          </a:p>
          <a:p>
            <a:r>
              <a:rPr lang="en-US" altLang="en-US" sz="1400"/>
              <a:t>places equally</a:t>
            </a:r>
          </a:p>
          <a:p>
            <a:r>
              <a:rPr lang="en-US" altLang="en-US" sz="1400"/>
              <a:t> around flange.</a:t>
            </a:r>
          </a:p>
          <a:p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906670E-2887-40BB-9E9D-8DA30974970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First Electron Beam Weld Continued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33375" y="1666875"/>
            <a:ext cx="2971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Perform electron beam weld on large end-group flange.</a:t>
            </a:r>
          </a:p>
          <a:p>
            <a:r>
              <a:rPr lang="en-US" altLang="en-US"/>
              <a:t>Beam to have a slight “upward” angle.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94313" y="3459163"/>
            <a:ext cx="79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Spring</a:t>
            </a:r>
          </a:p>
          <a:p>
            <a:r>
              <a:rPr lang="en-US" altLang="en-US" sz="1400"/>
              <a:t>Washer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773863" y="3463925"/>
            <a:ext cx="2085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Remove support rods</a:t>
            </a:r>
          </a:p>
          <a:p>
            <a:r>
              <a:rPr lang="en-US" altLang="en-US" sz="1400"/>
              <a:t>and perform 360 degree</a:t>
            </a:r>
          </a:p>
          <a:p>
            <a:r>
              <a:rPr lang="en-US" altLang="en-US" sz="1400"/>
              <a:t>continuous weld.</a:t>
            </a:r>
          </a:p>
          <a:p>
            <a:endParaRPr lang="en-US" altLang="en-US" sz="1400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120900"/>
            <a:ext cx="3338513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0" name="Line 10"/>
          <p:cNvSpPr>
            <a:spLocks noChangeShapeType="1"/>
          </p:cNvSpPr>
          <p:nvPr/>
        </p:nvSpPr>
        <p:spPr bwMode="auto">
          <a:xfrm flipH="1" flipV="1">
            <a:off x="5753100" y="3148013"/>
            <a:ext cx="134302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385F15A-ABB7-4E8F-A5A0-68A62587F33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Fixture Setup for 2</a:t>
            </a:r>
            <a:r>
              <a:rPr lang="en-US" altLang="en-US" b="1" baseline="30000" dirty="0"/>
              <a:t>nd</a:t>
            </a:r>
            <a:r>
              <a:rPr lang="en-US" altLang="en-US" b="1" dirty="0"/>
              <a:t> Electron Beam Weld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33375" y="1666875"/>
            <a:ext cx="2971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Add threaded rods and “Bottom Block” assembly.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233488"/>
            <a:ext cx="2041525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666875"/>
            <a:ext cx="1808162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4724400" y="2922588"/>
            <a:ext cx="577850" cy="563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5302250" y="2862263"/>
            <a:ext cx="1735138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145213" y="3965575"/>
            <a:ext cx="1233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Bottom Block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7378700" y="3138488"/>
            <a:ext cx="9937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486400" y="1517650"/>
            <a:ext cx="13176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Threaded Rod</a:t>
            </a:r>
          </a:p>
          <a:p>
            <a:r>
              <a:rPr lang="en-US" altLang="en-US" sz="1400"/>
              <a:t>Flat Washer</a:t>
            </a:r>
          </a:p>
          <a:p>
            <a:r>
              <a:rPr lang="en-US" altLang="en-US" sz="1400"/>
              <a:t>Hex Nut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804025" y="1833563"/>
            <a:ext cx="1144588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A524A0E-1757-4E2E-9438-DCD6AA854A98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1666875"/>
            <a:ext cx="18192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643313"/>
            <a:ext cx="1427162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528763"/>
            <a:ext cx="1408112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Fixture Setup for 2</a:t>
            </a:r>
            <a:r>
              <a:rPr lang="en-US" altLang="en-US" b="1" baseline="30000" dirty="0"/>
              <a:t>nd</a:t>
            </a:r>
            <a:r>
              <a:rPr lang="en-US" altLang="en-US" b="1" dirty="0"/>
              <a:t> Electron Beam </a:t>
            </a:r>
            <a:r>
              <a:rPr lang="en-US" altLang="en-US" b="1" dirty="0" smtClean="0"/>
              <a:t>Weld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Continued</a:t>
            </a:r>
            <a:endParaRPr lang="en-US" altLang="en-US" b="1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33375" y="1666875"/>
            <a:ext cx="2971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Lower stepped flange end ring and seat on small end-</a:t>
            </a:r>
          </a:p>
          <a:p>
            <a:r>
              <a:rPr lang="en-US" altLang="en-US"/>
              <a:t>group flange.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7189788" y="3513138"/>
            <a:ext cx="993775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486400" y="1701800"/>
            <a:ext cx="15367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Small end group-</a:t>
            </a:r>
          </a:p>
          <a:p>
            <a:r>
              <a:rPr lang="en-US" altLang="en-US" sz="1400"/>
              <a:t>flange before</a:t>
            </a:r>
          </a:p>
          <a:p>
            <a:r>
              <a:rPr lang="en-US" altLang="en-US" sz="1400"/>
              <a:t>installation of</a:t>
            </a:r>
          </a:p>
          <a:p>
            <a:r>
              <a:rPr lang="en-US" altLang="en-US" sz="1400"/>
              <a:t>stepped flange</a:t>
            </a:r>
          </a:p>
          <a:p>
            <a:r>
              <a:rPr lang="en-US" altLang="en-US" sz="1400"/>
              <a:t>end ring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7024688" y="1957388"/>
            <a:ext cx="9239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486400" y="3351213"/>
            <a:ext cx="18732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View after stepped</a:t>
            </a:r>
          </a:p>
          <a:p>
            <a:r>
              <a:rPr lang="en-US" altLang="en-US" sz="1400"/>
              <a:t>flange end ring</a:t>
            </a:r>
          </a:p>
          <a:p>
            <a:r>
              <a:rPr lang="en-US" altLang="en-US" sz="1400"/>
              <a:t>installation (Titanium)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3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Review Bare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530284"/>
            <a:ext cx="7543800" cy="6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XFEL Cavity Dumbbell and LCLS-II Cavity Dumbbell Assemblies are Identical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Mid-Cells and End Half-Cells are the Same Geometry (XFEL – Top / FNAL Bottom)</a:t>
            </a:r>
          </a:p>
          <a:p>
            <a:pPr algn="l"/>
            <a:endParaRPr lang="en-US" sz="20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799"/>
            <a:ext cx="6080156" cy="2177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87110"/>
            <a:ext cx="6096000" cy="23338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6600" y="2209799"/>
            <a:ext cx="2209800" cy="228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29007" y="2421689"/>
            <a:ext cx="988714" cy="240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7720" y="4656138"/>
            <a:ext cx="1287479" cy="296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4458037"/>
            <a:ext cx="1371600" cy="396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1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F71CA12-55EA-44B2-8219-895034D657D4}" type="slidenum">
              <a:rPr lang="en-US" altLang="en-US"/>
              <a:pPr/>
              <a:t>30</a:t>
            </a:fld>
            <a:endParaRPr lang="en-US" altLang="en-US"/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214688"/>
            <a:ext cx="1806575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1417638"/>
            <a:ext cx="20415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Fixture Setup for 2</a:t>
            </a:r>
            <a:r>
              <a:rPr lang="en-US" altLang="en-US" b="1" baseline="30000" dirty="0"/>
              <a:t>nd</a:t>
            </a:r>
            <a:r>
              <a:rPr lang="en-US" altLang="en-US" b="1" dirty="0"/>
              <a:t> Electron Beam </a:t>
            </a:r>
            <a:r>
              <a:rPr lang="en-US" altLang="en-US" b="1" dirty="0" smtClean="0"/>
              <a:t>Weld Continued</a:t>
            </a:r>
            <a:endParaRPr lang="en-US" altLang="en-US" b="1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33375" y="1417638"/>
            <a:ext cx="29718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Add “Plunger Holder” and “Spring Plungers” to add pressure to stepped flange</a:t>
            </a:r>
          </a:p>
          <a:p>
            <a:r>
              <a:rPr lang="en-US" altLang="en-US"/>
              <a:t>end ring to maintain proper</a:t>
            </a:r>
          </a:p>
          <a:p>
            <a:r>
              <a:rPr lang="en-US" altLang="en-US"/>
              <a:t>fit and alignment during tack</a:t>
            </a:r>
          </a:p>
          <a:p>
            <a:r>
              <a:rPr lang="en-US" altLang="en-US"/>
              <a:t>welding.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852863" y="1897063"/>
            <a:ext cx="577850" cy="563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 flipV="1">
            <a:off x="2038350" y="4308475"/>
            <a:ext cx="984250" cy="1141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454775" y="1670050"/>
            <a:ext cx="1366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Plunger Holder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5557838" y="1897063"/>
            <a:ext cx="896937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987550" y="5449888"/>
            <a:ext cx="236061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Spring Plungers.</a:t>
            </a:r>
          </a:p>
          <a:p>
            <a:r>
              <a:rPr lang="en-US" altLang="en-US" sz="1400"/>
              <a:t>Each plunger provides</a:t>
            </a:r>
          </a:p>
          <a:p>
            <a:r>
              <a:rPr lang="en-US" altLang="en-US" sz="1400"/>
              <a:t>1.3 – 2.7 lbs. of down force.</a:t>
            </a:r>
          </a:p>
          <a:p>
            <a:r>
              <a:rPr lang="en-US" altLang="en-US" sz="1400"/>
              <a:t>This is not enough load to</a:t>
            </a:r>
          </a:p>
          <a:p>
            <a:r>
              <a:rPr lang="en-US" altLang="en-US" sz="1400"/>
              <a:t>de-tune the cavity.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2489200" y="2346325"/>
            <a:ext cx="1427163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98013F9-A5B9-42A6-AF09-057AB02B4F46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538413"/>
            <a:ext cx="51371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Second Electron Beam Weld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503863" y="3435350"/>
            <a:ext cx="239712" cy="180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773863" y="2492375"/>
            <a:ext cx="2114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Location and angle</a:t>
            </a:r>
          </a:p>
          <a:p>
            <a:r>
              <a:rPr lang="en-US" altLang="en-US" sz="1400"/>
              <a:t>of electron beam</a:t>
            </a:r>
          </a:p>
          <a:p>
            <a:r>
              <a:rPr lang="en-US" altLang="en-US" sz="1400"/>
              <a:t>weld. Tack in (4)</a:t>
            </a:r>
          </a:p>
          <a:p>
            <a:r>
              <a:rPr lang="en-US" altLang="en-US" sz="1400"/>
              <a:t>places around flange</a:t>
            </a:r>
          </a:p>
          <a:p>
            <a:r>
              <a:rPr lang="en-US" altLang="en-US" sz="1400"/>
              <a:t>between spring plungers</a:t>
            </a:r>
          </a:p>
          <a:p>
            <a:endParaRPr lang="en-US" alt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33375" y="1666875"/>
            <a:ext cx="2971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Perform electron beam tack weld on small end-group flange. Beam to have a slight angle.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5613400" y="2679700"/>
            <a:ext cx="1160463" cy="1058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F9E7360-6F1A-43DD-9CAC-A4B156F8CE2D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420938"/>
            <a:ext cx="512762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Second Electron Beam </a:t>
            </a:r>
            <a:r>
              <a:rPr lang="en-US" altLang="en-US" b="1" dirty="0" smtClean="0"/>
              <a:t>Weld Continued</a:t>
            </a:r>
            <a:endParaRPr lang="en-US" altLang="en-US" b="1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503863" y="3435350"/>
            <a:ext cx="239712" cy="180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33375" y="1666875"/>
            <a:ext cx="2971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Perform electron beam weld on small end-group flange.</a:t>
            </a:r>
          </a:p>
          <a:p>
            <a:r>
              <a:rPr lang="en-US" altLang="en-US"/>
              <a:t>Beam to have a slight angle.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5613400" y="2679700"/>
            <a:ext cx="1160463" cy="1058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773863" y="2420938"/>
            <a:ext cx="22336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Remove “Plunger Holder”</a:t>
            </a:r>
          </a:p>
          <a:p>
            <a:r>
              <a:rPr lang="en-US" altLang="en-US" sz="1400"/>
              <a:t>and perform a 360 degree</a:t>
            </a:r>
          </a:p>
          <a:p>
            <a:r>
              <a:rPr lang="en-US" altLang="en-US" sz="1400"/>
              <a:t>continuous weld.</a:t>
            </a:r>
          </a:p>
          <a:p>
            <a:endParaRPr lang="en-US" alt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4927254-ABB3-43D8-9AA8-72847BC7CF2D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3003550"/>
            <a:ext cx="4383087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816225"/>
            <a:ext cx="1495425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Final TIG Weld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5711825" y="5124450"/>
            <a:ext cx="441325" cy="7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33375" y="1666875"/>
            <a:ext cx="29718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Move to an argon purged glove box and perform final TIG weld of titanium stepped ring to titanium helium vessel. Weld to be performed in a “free” state.</a:t>
            </a:r>
          </a:p>
          <a:p>
            <a:r>
              <a:rPr lang="en-US" altLang="en-US"/>
              <a:t>A filler ring is added to fill  the gap between the stepped ring and the helium vessel. The filler ring helps with alignment and supplies filler material to complete the weld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048500" y="1589088"/>
            <a:ext cx="1257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 360 degree </a:t>
            </a:r>
          </a:p>
          <a:p>
            <a:r>
              <a:rPr lang="en-US" altLang="en-US" sz="1400"/>
              <a:t>continuous </a:t>
            </a:r>
          </a:p>
          <a:p>
            <a:r>
              <a:rPr lang="en-US" altLang="en-US" sz="1400"/>
              <a:t>TIG weld.</a:t>
            </a:r>
          </a:p>
          <a:p>
            <a:endParaRPr lang="en-US" altLang="en-US" sz="140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77150" y="4995863"/>
            <a:ext cx="1333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Helium Vessel</a:t>
            </a:r>
          </a:p>
          <a:p>
            <a:r>
              <a:rPr lang="en-US" altLang="en-US" sz="1400"/>
              <a:t>   (Titanium)</a:t>
            </a:r>
          </a:p>
          <a:p>
            <a:endParaRPr lang="en-US" altLang="en-US" sz="1400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670300" y="2060575"/>
            <a:ext cx="1311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Small End- Group Flange</a:t>
            </a:r>
          </a:p>
          <a:p>
            <a:r>
              <a:rPr lang="en-US" altLang="en-US" sz="1400"/>
              <a:t>     (Ni/Ti)</a:t>
            </a:r>
          </a:p>
          <a:p>
            <a:endParaRPr lang="en-US" altLang="en-US" sz="1400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677150" y="2816225"/>
            <a:ext cx="1333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Filler Ring</a:t>
            </a:r>
          </a:p>
          <a:p>
            <a:r>
              <a:rPr lang="en-US" altLang="en-US" sz="1400"/>
              <a:t>(Titanium)</a:t>
            </a:r>
          </a:p>
          <a:p>
            <a:endParaRPr lang="en-US" altLang="en-US" sz="1400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525963" y="1355725"/>
            <a:ext cx="17573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Stepped Flange</a:t>
            </a:r>
          </a:p>
          <a:p>
            <a:r>
              <a:rPr lang="en-US" altLang="en-US" sz="1400"/>
              <a:t>End Ring</a:t>
            </a:r>
          </a:p>
          <a:p>
            <a:r>
              <a:rPr lang="en-US" altLang="en-US" sz="1400"/>
              <a:t>(Titanium)</a:t>
            </a:r>
          </a:p>
          <a:p>
            <a:endParaRPr lang="en-US" altLang="en-US" sz="1400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 flipV="1">
            <a:off x="6900863" y="4829175"/>
            <a:ext cx="776287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6553200" y="3003550"/>
            <a:ext cx="112395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6515100" y="2298700"/>
            <a:ext cx="666750" cy="110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581650" y="1666875"/>
            <a:ext cx="571500" cy="143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4889500" y="2435225"/>
            <a:ext cx="584200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3375" y="5875892"/>
            <a:ext cx="171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4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Review Bare Cavity Design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828800"/>
            <a:ext cx="8686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CW operation in LCLS-II is more severe regime for the cavity. Some minor modifications are needed to reduce risks and eliminate tuning and heating problems.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u="sng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3038"/>
            <a:r>
              <a:rPr lang="en-US" sz="2000" b="1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Proposed m</a:t>
            </a:r>
            <a:r>
              <a:rPr lang="en-US" b="1" u="sng" dirty="0" smtClean="0">
                <a:solidFill>
                  <a:schemeClr val="bg2"/>
                </a:solidFill>
              </a:rPr>
              <a:t>odifications in cavity </a:t>
            </a:r>
            <a:r>
              <a:rPr lang="en-US" b="1" u="sng" dirty="0">
                <a:solidFill>
                  <a:schemeClr val="bg2"/>
                </a:solidFill>
              </a:rPr>
              <a:t>RF </a:t>
            </a:r>
            <a:r>
              <a:rPr lang="en-US" b="1" u="sng" dirty="0" smtClean="0">
                <a:solidFill>
                  <a:schemeClr val="bg2"/>
                </a:solidFill>
              </a:rPr>
              <a:t>design.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Issue #1: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Frequency of lowest dipole mode trapped in coupler end of the cavity is too close to operating mode frequency, 3.9 GHz. As a result the tuning of notch frequency is difficult and 3.9 GHz frequency power leak is significant.</a:t>
            </a:r>
          </a:p>
          <a:p>
            <a:pPr marL="690562" lvl="2"/>
            <a:r>
              <a:rPr lang="en-US" dirty="0" smtClean="0">
                <a:solidFill>
                  <a:srgbClr val="C00000"/>
                </a:solidFill>
              </a:rPr>
              <a:t>Solution: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ove away frequency of this mode. Few options:</a:t>
            </a:r>
          </a:p>
          <a:p>
            <a:pPr marL="1431925" lvl="4" indent="-2841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Reduce </a:t>
            </a:r>
            <a:r>
              <a:rPr lang="en-US" dirty="0">
                <a:solidFill>
                  <a:srgbClr val="0000FF"/>
                </a:solidFill>
              </a:rPr>
              <a:t>radius of pullouts for main and HOM couplers.</a:t>
            </a:r>
          </a:p>
          <a:p>
            <a:pPr marL="1431925" lvl="4" indent="-28416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Reduce beam pipe </a:t>
            </a:r>
            <a:r>
              <a:rPr lang="en-US" b="1" dirty="0" smtClean="0">
                <a:solidFill>
                  <a:schemeClr val="bg2"/>
                </a:solidFill>
              </a:rPr>
              <a:t>and bellow diameter </a:t>
            </a:r>
            <a:r>
              <a:rPr lang="en-US" b="1" dirty="0">
                <a:solidFill>
                  <a:schemeClr val="bg2"/>
                </a:solidFill>
              </a:rPr>
              <a:t>40 to 38mm.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</a:tabLst>
            </a:pPr>
            <a:endParaRPr lang="en-US" sz="20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endParaRPr lang="en-US" sz="1400" dirty="0">
              <a:solidFill>
                <a:srgbClr val="0000FF"/>
              </a:solidFill>
            </a:endParaRPr>
          </a:p>
          <a:p>
            <a:endParaRPr lang="en-US" sz="1400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598607" y="6577943"/>
            <a:ext cx="3810000" cy="28005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Slide Presented by Nikolay Solyak FAC Review, SLAC, Oct. 13-15,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7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5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Review Bare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380" y="1484013"/>
            <a:ext cx="7260270" cy="679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XFEL Bare Cavity MC Endgroup Design – Left – 40mm Beam Tube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LCLS-II Bare Cavity MC Endgroup Design – Right – 38mm Beam Tube</a:t>
            </a:r>
          </a:p>
          <a:p>
            <a:pPr algn="l"/>
            <a:endParaRPr lang="en-US" sz="20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169501" cy="4007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86" y="2546189"/>
            <a:ext cx="2675045" cy="40832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6280730"/>
            <a:ext cx="685800" cy="240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24308" y="6269349"/>
            <a:ext cx="1676400" cy="360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460654" y="4261483"/>
            <a:ext cx="685800" cy="240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423430" y="3917789"/>
            <a:ext cx="60960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423431" y="4872177"/>
            <a:ext cx="60960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5831" y="3917789"/>
            <a:ext cx="0" cy="9543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4084527" y="4285250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Dia</a:t>
            </a:r>
            <a:r>
              <a:rPr lang="en-US" sz="1000" dirty="0" smtClean="0"/>
              <a:t> = 38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4079397" y="4264179"/>
            <a:ext cx="648023" cy="272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22" idx="1"/>
          </p:cNvCxnSpPr>
          <p:nvPr/>
        </p:nvCxnSpPr>
        <p:spPr>
          <a:xfrm>
            <a:off x="6934200" y="3917789"/>
            <a:ext cx="956076" cy="914583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90276" y="4539984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Reducing</a:t>
            </a:r>
          </a:p>
          <a:p>
            <a:pPr algn="ctr"/>
            <a:r>
              <a:rPr lang="en-US" sz="1600" dirty="0" smtClean="0"/>
              <a:t>Spool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1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32" y="2743200"/>
            <a:ext cx="2691768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9" y="2580893"/>
            <a:ext cx="3399262" cy="3654933"/>
          </a:xfrm>
          <a:prstGeom prst="rect">
            <a:avLst/>
          </a:prstGeom>
        </p:spPr>
      </p:pic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6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Review Bare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380" y="1484013"/>
            <a:ext cx="7260270" cy="679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XFEL Bare Cavity FP Endgroup Design – Left – 40mm Beam Tube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LCLS-II Bare Cavity FP Endgroup Design – Right – 38mm Beam Tube</a:t>
            </a:r>
          </a:p>
          <a:p>
            <a:pPr algn="l"/>
            <a:endParaRPr lang="en-US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60654" y="4261483"/>
            <a:ext cx="685800" cy="240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423430" y="3917789"/>
            <a:ext cx="60960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423431" y="4872177"/>
            <a:ext cx="60960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5831" y="3917789"/>
            <a:ext cx="0" cy="9543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4084527" y="4285250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Dia</a:t>
            </a:r>
            <a:r>
              <a:rPr lang="en-US" sz="1000" dirty="0" smtClean="0"/>
              <a:t> = 38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4079397" y="4264179"/>
            <a:ext cx="648023" cy="272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22" idx="1"/>
          </p:cNvCxnSpPr>
          <p:nvPr/>
        </p:nvCxnSpPr>
        <p:spPr>
          <a:xfrm>
            <a:off x="7063039" y="3917789"/>
            <a:ext cx="956076" cy="914583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19115" y="4539984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Reducing</a:t>
            </a:r>
          </a:p>
          <a:p>
            <a:pPr algn="ctr"/>
            <a:r>
              <a:rPr lang="en-US" sz="1600" dirty="0" smtClean="0"/>
              <a:t>Spool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35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7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Review Bare Cavity Design</a:t>
            </a:r>
            <a:endParaRPr lang="en-US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598607" y="6577943"/>
            <a:ext cx="3810000" cy="28005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Slide Presented by Nikolay Solyak FAC Review, SLAC, Oct. 13-15, 2015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6868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CW operation in LCLS-II is more severe regime for the cavity. Some minor modifications are needed to reduce risks and eliminate tuning and heating problems.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u="sng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3038"/>
            <a:r>
              <a:rPr lang="en-US" sz="2000" b="1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Proposed m</a:t>
            </a:r>
            <a:r>
              <a:rPr lang="en-US" b="1" u="sng" dirty="0" smtClean="0">
                <a:solidFill>
                  <a:schemeClr val="bg2"/>
                </a:solidFill>
              </a:rPr>
              <a:t>odifications in cavity </a:t>
            </a:r>
            <a:r>
              <a:rPr lang="en-US" b="1" u="sng" dirty="0">
                <a:solidFill>
                  <a:schemeClr val="bg2"/>
                </a:solidFill>
              </a:rPr>
              <a:t>RF </a:t>
            </a:r>
            <a:r>
              <a:rPr lang="en-US" b="1" u="sng" dirty="0" smtClean="0">
                <a:solidFill>
                  <a:schemeClr val="bg2"/>
                </a:solidFill>
              </a:rPr>
              <a:t>design.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Issue #1: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Issue #2 : 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Overheating of the HOM antenna (quench ~20MV/m at </a:t>
            </a:r>
            <a:r>
              <a:rPr lang="en-US" sz="20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cw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Solution: HOM </a:t>
            </a:r>
            <a:r>
              <a:rPr lang="en-US" dirty="0">
                <a:solidFill>
                  <a:srgbClr val="C00000"/>
                </a:solidFill>
              </a:rPr>
              <a:t>F-part modification possibilities in order to reduce heating</a:t>
            </a:r>
          </a:p>
          <a:p>
            <a:pPr marL="1431925" lvl="2" indent="-2841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Reduce penetration to beam pipe</a:t>
            </a:r>
          </a:p>
          <a:p>
            <a:pPr marL="1431925" lvl="2" indent="-28416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Increase length of </a:t>
            </a:r>
            <a:r>
              <a:rPr lang="en-US" b="1" dirty="0" smtClean="0">
                <a:solidFill>
                  <a:schemeClr val="bg2"/>
                </a:solidFill>
              </a:rPr>
              <a:t>bump</a:t>
            </a:r>
          </a:p>
          <a:p>
            <a:pPr lvl="1"/>
            <a:endParaRPr lang="en-US" sz="1400" dirty="0">
              <a:solidFill>
                <a:srgbClr val="0000FF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3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86" y="4314039"/>
            <a:ext cx="3003203" cy="2175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42535"/>
            <a:ext cx="3177672" cy="1624013"/>
          </a:xfrm>
          <a:prstGeom prst="rect">
            <a:avLst/>
          </a:prstGeom>
        </p:spPr>
      </p:pic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8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Review Bare Cavity 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1822" y="1374567"/>
            <a:ext cx="7260270" cy="67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XFEL HOM F-Part Design – Left – 31.6mm Long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/>
              </a:rPr>
              <a:t>LCLS-II HOM F-Part Design – Right – 30.6mm long</a:t>
            </a:r>
          </a:p>
          <a:p>
            <a:pPr algn="l"/>
            <a:endParaRPr lang="en-US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6747" y="2281648"/>
            <a:ext cx="685800" cy="161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41319" y="5300168"/>
            <a:ext cx="779770" cy="47185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5" y="2212773"/>
            <a:ext cx="2680122" cy="261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4168" y="3623610"/>
            <a:ext cx="2568970" cy="344260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14400" y="2290146"/>
            <a:ext cx="457200" cy="153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28374" y="4307068"/>
            <a:ext cx="685800" cy="161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66576" y="4290722"/>
            <a:ext cx="685800" cy="234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5362278"/>
            <a:ext cx="291640" cy="47185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5" idx="1"/>
          </p:cNvCxnSpPr>
          <p:nvPr/>
        </p:nvCxnSpPr>
        <p:spPr>
          <a:xfrm flipH="1" flipV="1">
            <a:off x="4314174" y="4364088"/>
            <a:ext cx="2852402" cy="44103"/>
          </a:xfrm>
          <a:prstGeom prst="line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1"/>
          </p:cNvCxnSpPr>
          <p:nvPr/>
        </p:nvCxnSpPr>
        <p:spPr>
          <a:xfrm flipH="1" flipV="1">
            <a:off x="1371600" y="2357741"/>
            <a:ext cx="4365147" cy="4693"/>
          </a:xfrm>
          <a:prstGeom prst="line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1871818"/>
            <a:ext cx="2435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F-Part Overall Length 1mm Shorter,</a:t>
            </a:r>
            <a:endParaRPr lang="en-US" sz="11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9944" y="1868565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Antenna Bump 2mm Longer</a:t>
            </a:r>
            <a:endParaRPr lang="en-US" sz="11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9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dirty="0" smtClean="0"/>
              <a:t>Evaluate </a:t>
            </a:r>
            <a:r>
              <a:rPr lang="en-US" dirty="0"/>
              <a:t>Helium Vessel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530284"/>
            <a:ext cx="4495800" cy="83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XFEL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Helium Vessel Design </a:t>
            </a: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-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Left</a:t>
            </a:r>
            <a:endParaRPr lang="en-US" sz="1800" b="1" dirty="0">
              <a:solidFill>
                <a:sysClr val="windowText" lastClr="000000"/>
              </a:solidFill>
              <a:latin typeface="Calibri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LCLS-II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Helium Vessel Design </a:t>
            </a:r>
            <a:r>
              <a:rPr lang="en-US" sz="1800" b="1" dirty="0">
                <a:solidFill>
                  <a:sysClr val="windowText" lastClr="000000"/>
                </a:solidFill>
                <a:latin typeface="Calibri"/>
              </a:rPr>
              <a:t>- 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"/>
              </a:rPr>
              <a:t>Right</a:t>
            </a:r>
            <a:endParaRPr lang="en-US" sz="1800" b="1" dirty="0">
              <a:solidFill>
                <a:sysClr val="windowText" lastClr="000000"/>
              </a:solidFill>
              <a:latin typeface="Calibri"/>
            </a:endParaRPr>
          </a:p>
          <a:p>
            <a:pPr algn="l"/>
            <a:endParaRPr lang="en-US" sz="20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2743200"/>
            <a:ext cx="3769358" cy="3041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9723"/>
            <a:ext cx="3810000" cy="284734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895600" y="2667000"/>
            <a:ext cx="838200" cy="304800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4669" y="2343834"/>
            <a:ext cx="81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Titanium </a:t>
            </a:r>
          </a:p>
          <a:p>
            <a:r>
              <a:rPr lang="en-US" sz="1200" dirty="0" smtClean="0"/>
              <a:t>2-Phase </a:t>
            </a:r>
          </a:p>
          <a:p>
            <a:r>
              <a:rPr lang="en-US" sz="1200" dirty="0" smtClean="0"/>
              <a:t>Pipe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endCxn id="12" idx="3"/>
          </p:cNvCxnSpPr>
          <p:nvPr/>
        </p:nvCxnSpPr>
        <p:spPr>
          <a:xfrm flipH="1" flipV="1">
            <a:off x="7186248" y="2257796"/>
            <a:ext cx="281353" cy="732370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3600" y="1934630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Stainless Steel </a:t>
            </a:r>
          </a:p>
          <a:p>
            <a:r>
              <a:rPr lang="en-US" sz="1200" dirty="0" smtClean="0"/>
              <a:t>2-Phase </a:t>
            </a:r>
          </a:p>
          <a:p>
            <a:r>
              <a:rPr lang="en-US" sz="1200" dirty="0" smtClean="0"/>
              <a:t>Pipe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endCxn id="16" idx="3"/>
          </p:cNvCxnSpPr>
          <p:nvPr/>
        </p:nvCxnSpPr>
        <p:spPr>
          <a:xfrm flipH="1">
            <a:off x="4915279" y="5181600"/>
            <a:ext cx="1028321" cy="1078534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879" y="60293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Tuner Rings Spread Apart</a:t>
            </a:r>
          </a:p>
          <a:p>
            <a:r>
              <a:rPr lang="en-US" sz="1200" dirty="0" smtClean="0"/>
              <a:t>to Accommodate Piezos</a:t>
            </a:r>
            <a:endParaRPr lang="en-US" sz="1200" dirty="0"/>
          </a:p>
        </p:txBody>
      </p:sp>
      <p:cxnSp>
        <p:nvCxnSpPr>
          <p:cNvPr id="22" name="Straight Arrow Connector 21"/>
          <p:cNvCxnSpPr>
            <a:endCxn id="16" idx="3"/>
          </p:cNvCxnSpPr>
          <p:nvPr/>
        </p:nvCxnSpPr>
        <p:spPr>
          <a:xfrm flipH="1">
            <a:off x="4915279" y="5299418"/>
            <a:ext cx="190121" cy="960716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1420</Words>
  <Application>Microsoft Office PowerPoint</Application>
  <PresentationFormat>On-screen Show (4:3)</PresentationFormat>
  <Paragraphs>277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Office Theme</vt:lpstr>
      <vt:lpstr>Blank</vt:lpstr>
      <vt:lpstr>1_Blank</vt:lpstr>
      <vt:lpstr>LCLS-II 3rd Harmonic Dressed Cavity Design Review</vt:lpstr>
      <vt:lpstr>LCLS-II 3rd Harmonic Dressed Cavity Design Review</vt:lpstr>
      <vt:lpstr>Review Bare Cavity Design</vt:lpstr>
      <vt:lpstr>Review Bare Cavity Design</vt:lpstr>
      <vt:lpstr>Review Bare Cavity Design</vt:lpstr>
      <vt:lpstr>Review Bare Cavity Design</vt:lpstr>
      <vt:lpstr>Review Bare Cavity Design</vt:lpstr>
      <vt:lpstr>Review Bare Cavity Design</vt:lpstr>
      <vt:lpstr>Evaluate Helium Vessel Design</vt:lpstr>
      <vt:lpstr>Evaluate Helium Vessel Design</vt:lpstr>
      <vt:lpstr>Evaluate Helium Vessel Design</vt:lpstr>
      <vt:lpstr>Evaluate Helium Vessel Design</vt:lpstr>
      <vt:lpstr>Evaluate Helium Vessel Design</vt:lpstr>
      <vt:lpstr>Dressed Cavity Design</vt:lpstr>
      <vt:lpstr>Dressed Cavity Design</vt:lpstr>
      <vt:lpstr>Dressed Cavity Design</vt:lpstr>
      <vt:lpstr>Dressed Cavity Design</vt:lpstr>
      <vt:lpstr>Dressed Cavity Design</vt:lpstr>
      <vt:lpstr>Dressed Cavity Design</vt:lpstr>
      <vt:lpstr>Dressed Cavity Design</vt:lpstr>
      <vt:lpstr>Dressed Cavity Design</vt:lpstr>
      <vt:lpstr>LCLS-II Helium Vessel Production CM FDR</vt:lpstr>
      <vt:lpstr>LCLS-II Helium Vessel Production CM FDR</vt:lpstr>
      <vt:lpstr>Vertical Welding Fixture Assembly Procedure</vt:lpstr>
      <vt:lpstr>Helium Vessel Placement</vt:lpstr>
      <vt:lpstr>First Electron Beam Weld</vt:lpstr>
      <vt:lpstr>First Electron Beam Weld Continued </vt:lpstr>
      <vt:lpstr>Fixture Setup for 2nd Electron Beam Weld </vt:lpstr>
      <vt:lpstr>Fixture Setup for 2nd Electron Beam Weld Continued</vt:lpstr>
      <vt:lpstr>Fixture Setup for 2nd Electron Beam Weld Continued</vt:lpstr>
      <vt:lpstr>Second Electron Beam Weld</vt:lpstr>
      <vt:lpstr>Second Electron Beam Weld Continued</vt:lpstr>
      <vt:lpstr>Final TIG Weld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Prototype Helium Vessel Procurement Readiness</dc:title>
  <dc:creator>Charles J. Grimm x4582 05741N</dc:creator>
  <cp:lastModifiedBy>Charles J. Grimm x4582 05741N</cp:lastModifiedBy>
  <cp:revision>117</cp:revision>
  <cp:lastPrinted>2015-11-17T19:30:23Z</cp:lastPrinted>
  <dcterms:created xsi:type="dcterms:W3CDTF">2014-11-03T19:38:15Z</dcterms:created>
  <dcterms:modified xsi:type="dcterms:W3CDTF">2015-11-19T21:42:22Z</dcterms:modified>
</cp:coreProperties>
</file>