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760" r:id="rId3"/>
    <p:sldId id="764" r:id="rId4"/>
    <p:sldId id="762" r:id="rId5"/>
    <p:sldId id="765" r:id="rId6"/>
    <p:sldId id="767" r:id="rId7"/>
    <p:sldId id="773" r:id="rId8"/>
    <p:sldId id="768" r:id="rId9"/>
    <p:sldId id="769" r:id="rId10"/>
    <p:sldId id="770" r:id="rId11"/>
    <p:sldId id="774" r:id="rId12"/>
    <p:sldId id="772" r:id="rId13"/>
    <p:sldId id="771" r:id="rId14"/>
    <p:sldId id="775" r:id="rId15"/>
    <p:sldId id="77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A8"/>
    <a:srgbClr val="C898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66" autoAdjust="0"/>
    <p:restoredTop sz="98805" autoAdjust="0"/>
  </p:normalViewPr>
  <p:slideViewPr>
    <p:cSldViewPr>
      <p:cViewPr varScale="1">
        <p:scale>
          <a:sx n="96" d="100"/>
          <a:sy n="96" d="100"/>
        </p:scale>
        <p:origin x="-11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3A54C3-24F7-BB49-B6D6-3687B41FEBAF}" type="datetimeFigureOut">
              <a:rPr lang="en-US" smtClean="0"/>
              <a:t>11/18/15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8B7999-A48B-1143-906A-E3DCE66CC4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5951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65D22-11A7-4476-AA28-6C5AD32B5E89}" type="datetimeFigureOut">
              <a:rPr lang="en-US" smtClean="0"/>
              <a:t>11/18/15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E3C087-A4C5-4EBC-991C-79E13DB4D6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8687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Adams, BNL                 ZS simulation defaults                                 DUNE 35t sim/reco                                 November 18,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B271-F88B-4F4A-9BD8-A6AF82A57D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53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388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800100" indent="-342900">
              <a:buFont typeface="Arial" pitchFamily="34" charset="0"/>
              <a:buChar char="•"/>
              <a:defRPr sz="2000"/>
            </a:lvl2pPr>
            <a:lvl3pPr marL="1200150" indent="-285750">
              <a:buSzPct val="80000"/>
              <a:buFont typeface="Courier New" pitchFamily="49" charset="0"/>
              <a:buChar char="o"/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77001"/>
            <a:ext cx="78486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r-FR" smtClean="0"/>
              <a:t>D. Adams, BNL                 ZS simulation defaults                                 DUNE 35t sim/reco                                 November 18,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477001"/>
            <a:ext cx="381000" cy="228600"/>
          </a:xfrm>
        </p:spPr>
        <p:txBody>
          <a:bodyPr/>
          <a:lstStyle/>
          <a:p>
            <a:fld id="{4E3AB271-F88B-4F4A-9BD8-A6AF82A57D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576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4038600" cy="56388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800100" indent="-342900">
              <a:buFont typeface="Arial" pitchFamily="34" charset="0"/>
              <a:buChar char="•"/>
              <a:defRPr sz="2000"/>
            </a:lvl2pPr>
            <a:lvl3pPr marL="1200150" indent="-285750">
              <a:buSzPct val="80000"/>
              <a:buFont typeface="Courier New" pitchFamily="49" charset="0"/>
              <a:buChar char="o"/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77001"/>
            <a:ext cx="77724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r-FR" smtClean="0"/>
              <a:t>D. Adams, BNL                 ZS simulation defaults                                 DUNE 35t sim/reco                                 November 18,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477001"/>
            <a:ext cx="457200" cy="228600"/>
          </a:xfrm>
        </p:spPr>
        <p:txBody>
          <a:bodyPr/>
          <a:lstStyle/>
          <a:p>
            <a:r>
              <a:rPr lang="en-US" dirty="0" smtClean="0"/>
              <a:t>    </a:t>
            </a:r>
            <a:fld id="{4E3AB271-F88B-4F4A-9BD8-A6AF82A57D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648200" y="762000"/>
            <a:ext cx="4038600" cy="56388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800100" indent="-342900">
              <a:buFont typeface="Arial" pitchFamily="34" charset="0"/>
              <a:buChar char="•"/>
              <a:defRPr sz="2000"/>
            </a:lvl2pPr>
            <a:lvl3pPr marL="1200150" indent="-285750">
              <a:buSzPct val="80000"/>
              <a:buFont typeface="Courier New" pitchFamily="49" charset="0"/>
              <a:buChar char="o"/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711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4038600" cy="56388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800100" indent="-342900">
              <a:buFont typeface="Arial" pitchFamily="34" charset="0"/>
              <a:buChar char="•"/>
              <a:defRPr sz="2000"/>
            </a:lvl2pPr>
            <a:lvl3pPr marL="1200150" indent="-285750">
              <a:buSzPct val="80000"/>
              <a:buFont typeface="Courier New" pitchFamily="49" charset="0"/>
              <a:buChar char="o"/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77000"/>
            <a:ext cx="78486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r-FR" smtClean="0"/>
              <a:t>D. Adams, BNL                 ZS simulation defaults                                 DUNE 35t sim/reco                                 November 18,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477001"/>
            <a:ext cx="381000" cy="228599"/>
          </a:xfrm>
        </p:spPr>
        <p:txBody>
          <a:bodyPr/>
          <a:lstStyle/>
          <a:p>
            <a:r>
              <a:rPr lang="en-US" dirty="0" smtClean="0"/>
              <a:t>  </a:t>
            </a:r>
            <a:fld id="{4E3AB271-F88B-4F4A-9BD8-A6AF82A57D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648200" y="762000"/>
            <a:ext cx="4038600" cy="28194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800100" indent="-342900">
              <a:buFont typeface="Arial" pitchFamily="34" charset="0"/>
              <a:buChar char="•"/>
              <a:defRPr sz="2000"/>
            </a:lvl2pPr>
            <a:lvl3pPr marL="1200150" indent="-285750">
              <a:buSzPct val="80000"/>
              <a:buFont typeface="Courier New" pitchFamily="49" charset="0"/>
              <a:buChar char="o"/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4648200" y="3657600"/>
            <a:ext cx="4038600" cy="27432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800100" indent="-342900">
              <a:buFont typeface="Arial" pitchFamily="34" charset="0"/>
              <a:buChar char="•"/>
              <a:defRPr sz="2000"/>
            </a:lvl2pPr>
            <a:lvl3pPr marL="1200150" indent="-285750">
              <a:buSzPct val="80000"/>
              <a:buFont typeface="Courier New" pitchFamily="49" charset="0"/>
              <a:buChar char="o"/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63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3657600"/>
            <a:ext cx="4038600" cy="27432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800100" indent="-342900">
              <a:buFont typeface="Arial" pitchFamily="34" charset="0"/>
              <a:buChar char="•"/>
              <a:defRPr sz="2000"/>
            </a:lvl2pPr>
            <a:lvl3pPr marL="1200150" indent="-285750">
              <a:buSzPct val="80000"/>
              <a:buFont typeface="Courier New" pitchFamily="49" charset="0"/>
              <a:buChar char="o"/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77001"/>
            <a:ext cx="7848600" cy="228599"/>
          </a:xfrm>
        </p:spPr>
        <p:txBody>
          <a:bodyPr/>
          <a:lstStyle>
            <a:lvl1pPr algn="l"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r-FR" smtClean="0"/>
              <a:t>D. Adams, BNL                 ZS simulation defaults                                 DUNE 35t sim/reco                                 November 18,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477001"/>
            <a:ext cx="381000" cy="228600"/>
          </a:xfrm>
        </p:spPr>
        <p:txBody>
          <a:bodyPr/>
          <a:lstStyle/>
          <a:p>
            <a:fld id="{4E3AB271-F88B-4F4A-9BD8-A6AF82A57D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648200" y="838200"/>
            <a:ext cx="4038600" cy="27432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800100" indent="-342900">
              <a:buFont typeface="Arial" pitchFamily="34" charset="0"/>
              <a:buChar char="•"/>
              <a:defRPr sz="2000"/>
            </a:lvl2pPr>
            <a:lvl3pPr marL="1200150" indent="-285750">
              <a:buSzPct val="80000"/>
              <a:buFont typeface="Courier New" pitchFamily="49" charset="0"/>
              <a:buChar char="o"/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457200" y="3657600"/>
            <a:ext cx="4038600" cy="27432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800100" indent="-342900">
              <a:buFont typeface="Arial" pitchFamily="34" charset="0"/>
              <a:buChar char="•"/>
              <a:defRPr sz="2000"/>
            </a:lvl2pPr>
            <a:lvl3pPr marL="1200150" indent="-285750">
              <a:buSzPct val="80000"/>
              <a:buFont typeface="Courier New" pitchFamily="49" charset="0"/>
              <a:buChar char="o"/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5"/>
          </p:nvPr>
        </p:nvSpPr>
        <p:spPr>
          <a:xfrm>
            <a:off x="457200" y="838200"/>
            <a:ext cx="4038600" cy="27432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800100" indent="-342900">
              <a:buFont typeface="Arial" pitchFamily="34" charset="0"/>
              <a:buChar char="•"/>
              <a:defRPr sz="2000"/>
            </a:lvl2pPr>
            <a:lvl3pPr marL="1200150" indent="-285750">
              <a:buSzPct val="80000"/>
              <a:buFont typeface="Courier New" pitchFamily="49" charset="0"/>
              <a:buChar char="o"/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214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D. Adams, BNL                 ZS simulation defaults                                 DUNE 35t sim/reco                                 November 18,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AB271-F88B-4F4A-9BD8-A6AF82A57D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12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dladams/dunezs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dcvs.fnal.gov/redmine/projects/35ton/wiki/Data_compression_and_zero_suppression" TargetMode="External"/><Relationship Id="rId3" Type="http://schemas.openxmlformats.org/officeDocument/2006/relationships/hyperlink" Target="https://indico.fnal.gov/conferenceDisplay.py?confId=1062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ea typeface="Cambria Math"/>
              </a:rPr>
              <a:t>Default zero suppression</a:t>
            </a:r>
            <a:br>
              <a:rPr lang="en-US" sz="3600" dirty="0" smtClean="0">
                <a:ea typeface="Cambria Math"/>
              </a:rPr>
            </a:br>
            <a:r>
              <a:rPr lang="en-US" sz="3600" dirty="0" smtClean="0">
                <a:ea typeface="Cambria Math"/>
              </a:rPr>
              <a:t>in simulation </a:t>
            </a:r>
            <a:br>
              <a:rPr lang="en-US" sz="3600" dirty="0" smtClean="0">
                <a:ea typeface="Cambria Math"/>
              </a:rPr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447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David Adams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BNL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November 18, 2015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143000" y="2819400"/>
            <a:ext cx="6781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chemeClr val="tx1"/>
                </a:solidFill>
              </a:rPr>
              <a:t>DUNE 35-ton simulation, reconstruction and analysis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38595" y="5726668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Updated 15:50 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415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ADC spectrum for ZS channel window of 0</a:t>
            </a:r>
          </a:p>
        </p:txBody>
      </p:sp>
      <p:pic>
        <p:nvPicPr>
          <p:cNvPr id="6" name="Content Placeholder 5" descr="raw2dnn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" r="236"/>
          <a:stretch>
            <a:fillRect/>
          </a:stretch>
        </p:blipFill>
        <p:spPr/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Adams, BNL                 ZS simulation defaults                                 DUNE 35t sim/reco                                 November 18,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B271-F88B-4F4A-9BD8-A6AF82A57DA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07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 suppression comments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Comments</a:t>
            </a:r>
          </a:p>
          <a:p>
            <a:pPr lvl="1"/>
            <a:r>
              <a:rPr lang="en-US" dirty="0" smtClean="0"/>
              <a:t>Current default suppresses almost nothing</a:t>
            </a:r>
          </a:p>
          <a:p>
            <a:pPr lvl="1"/>
            <a:r>
              <a:rPr lang="en-US" dirty="0" smtClean="0"/>
              <a:t>Ignoring neighbors entirely only suppresses about half</a:t>
            </a:r>
          </a:p>
          <a:p>
            <a:pPr lvl="1"/>
            <a:r>
              <a:rPr lang="en-US" dirty="0" smtClean="0"/>
              <a:t>For this signal/noise simulation, we should</a:t>
            </a:r>
          </a:p>
          <a:p>
            <a:pPr lvl="2"/>
            <a:r>
              <a:rPr lang="en-US" dirty="0" smtClean="0"/>
              <a:t>Use one or better zero neighboring channels</a:t>
            </a:r>
          </a:p>
          <a:p>
            <a:pPr lvl="3"/>
            <a:r>
              <a:rPr lang="en-US" dirty="0" smtClean="0"/>
              <a:t>There is no plan for more than zero for 35 to DAQ</a:t>
            </a:r>
          </a:p>
          <a:p>
            <a:pPr lvl="2"/>
            <a:r>
              <a:rPr lang="en-US" dirty="0" smtClean="0"/>
              <a:t>Decrease tick window: maybe 25 </a:t>
            </a:r>
            <a:r>
              <a:rPr lang="en-US" dirty="0" smtClean="0">
                <a:sym typeface="Wingdings"/>
              </a:rPr>
              <a:t> 10</a:t>
            </a:r>
          </a:p>
          <a:p>
            <a:pPr lvl="2"/>
            <a:r>
              <a:rPr lang="en-US" dirty="0" smtClean="0">
                <a:sym typeface="Wingdings"/>
              </a:rPr>
              <a:t>Raise threshold: 5 (1.5</a:t>
            </a:r>
            <a:r>
              <a:rPr lang="en-US" dirty="0" smtClean="0">
                <a:latin typeface="Symbol" charset="2"/>
                <a:cs typeface="Symbol" charset="2"/>
                <a:sym typeface="Wingdings"/>
              </a:rPr>
              <a:t>s</a:t>
            </a:r>
            <a:r>
              <a:rPr lang="en-US" dirty="0" smtClean="0">
                <a:sym typeface="Wingdings"/>
              </a:rPr>
              <a:t>)  10 (3</a:t>
            </a:r>
            <a:r>
              <a:rPr lang="en-US" dirty="0" smtClean="0">
                <a:latin typeface="Symbol" charset="2"/>
                <a:cs typeface="Symbol" charset="2"/>
                <a:sym typeface="Wingdings"/>
              </a:rPr>
              <a:t>s</a:t>
            </a:r>
            <a:r>
              <a:rPr lang="en-US" dirty="0" smtClean="0">
                <a:sym typeface="Wingdings"/>
              </a:rPr>
              <a:t>) or more</a:t>
            </a:r>
          </a:p>
          <a:p>
            <a:pPr lvl="2"/>
            <a:r>
              <a:rPr lang="en-US" dirty="0" smtClean="0">
                <a:sym typeface="Wingdings"/>
              </a:rPr>
              <a:t>See next two plots for the effect of these parameters</a:t>
            </a:r>
          </a:p>
          <a:p>
            <a:pPr lvl="1"/>
            <a:r>
              <a:rPr lang="en-US" dirty="0" smtClean="0">
                <a:sym typeface="Wingdings"/>
              </a:rPr>
              <a:t>Or don’t bother to include ZS in simulation</a:t>
            </a:r>
          </a:p>
          <a:p>
            <a:pPr lvl="1"/>
            <a:r>
              <a:rPr lang="en-US" dirty="0" smtClean="0">
                <a:sym typeface="Wingdings"/>
              </a:rPr>
              <a:t>Or switch to simulation of ZS being developed for the DAQ</a:t>
            </a:r>
          </a:p>
          <a:p>
            <a:pPr lvl="2"/>
            <a:r>
              <a:rPr lang="en-US" dirty="0" smtClean="0">
                <a:sym typeface="Wingdings"/>
              </a:rPr>
              <a:t>Available soon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Adams, BNL                 ZS simulation defaults                                 DUNE 35t sim/reco                                 November 18,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  </a:t>
            </a:r>
            <a:fld id="{4E3AB271-F88B-4F4A-9BD8-A6AF82A57DA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491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ADC spectrum for ZS </a:t>
            </a:r>
            <a:r>
              <a:rPr lang="en-US" dirty="0" err="1" smtClean="0"/>
              <a:t>Nch</a:t>
            </a:r>
            <a:r>
              <a:rPr lang="en-US" dirty="0" smtClean="0"/>
              <a:t>=0, </a:t>
            </a:r>
            <a:r>
              <a:rPr lang="en-US" dirty="0" err="1" smtClean="0"/>
              <a:t>Ntick</a:t>
            </a:r>
            <a:r>
              <a:rPr lang="en-US" dirty="0" smtClean="0"/>
              <a:t>=10, </a:t>
            </a:r>
            <a:r>
              <a:rPr lang="en-US" dirty="0" err="1" smtClean="0"/>
              <a:t>th</a:t>
            </a:r>
            <a:r>
              <a:rPr lang="en-US" dirty="0" smtClean="0"/>
              <a:t>=10</a:t>
            </a:r>
            <a:endParaRPr lang="en-US" dirty="0"/>
          </a:p>
        </p:txBody>
      </p:sp>
      <p:pic>
        <p:nvPicPr>
          <p:cNvPr id="6" name="Content Placeholder 5" descr="raw2dnn0nt10t1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" r="236"/>
          <a:stretch>
            <a:fillRect/>
          </a:stretch>
        </p:blipFill>
        <p:spPr/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Adams, BNL                 ZS simulation defaults                                 DUNE 35t sim/reco                                 November 18,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B271-F88B-4F4A-9BD8-A6AF82A57DA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31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ADC spectrum for ZS </a:t>
            </a:r>
            <a:r>
              <a:rPr lang="en-US" dirty="0" err="1"/>
              <a:t>Nch</a:t>
            </a:r>
            <a:r>
              <a:rPr lang="en-US" dirty="0"/>
              <a:t>=3, </a:t>
            </a:r>
            <a:r>
              <a:rPr lang="en-US" dirty="0" err="1"/>
              <a:t>Ntick</a:t>
            </a:r>
            <a:r>
              <a:rPr lang="en-US" dirty="0"/>
              <a:t>=10, </a:t>
            </a:r>
            <a:r>
              <a:rPr lang="en-US" dirty="0" err="1"/>
              <a:t>th</a:t>
            </a:r>
            <a:r>
              <a:rPr lang="en-US" dirty="0"/>
              <a:t>=10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Adams, BNL                 ZS simulation defaults                                 DUNE 35t sim/reco                                 November 18,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B271-F88B-4F4A-9BD8-A6AF82A57DA9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8" name="Content Placeholder 7" descr="raw2dnn0nt10t10_zoo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" r="23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01275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 of ZS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code is in </a:t>
            </a:r>
            <a:r>
              <a:rPr lang="en-US" dirty="0" err="1" smtClean="0"/>
              <a:t>github</a:t>
            </a:r>
            <a:r>
              <a:rPr lang="en-US" dirty="0" smtClean="0"/>
              <a:t>:</a:t>
            </a:r>
          </a:p>
          <a:p>
            <a:pPr lvl="1"/>
            <a:r>
              <a:rPr lang="en-US" dirty="0">
                <a:hlinkClick r:id="rId2"/>
              </a:rPr>
              <a:t>https://github.com/dladams/</a:t>
            </a:r>
            <a:r>
              <a:rPr lang="en-US" dirty="0" smtClean="0">
                <a:hlinkClick r:id="rId2"/>
              </a:rPr>
              <a:t>dunezs</a:t>
            </a:r>
            <a:endParaRPr lang="en-US" dirty="0" smtClean="0"/>
          </a:p>
          <a:p>
            <a:r>
              <a:rPr lang="en-US" dirty="0" smtClean="0"/>
              <a:t>This package includes</a:t>
            </a:r>
          </a:p>
          <a:p>
            <a:pPr lvl="1"/>
            <a:r>
              <a:rPr lang="en-US" dirty="0" smtClean="0"/>
              <a:t>Interface for ZS</a:t>
            </a:r>
          </a:p>
          <a:p>
            <a:pPr lvl="1"/>
            <a:r>
              <a:rPr lang="en-US" dirty="0" smtClean="0"/>
              <a:t>ZS implementations for legacy (window) and 35 ton online sim</a:t>
            </a:r>
          </a:p>
          <a:p>
            <a:pPr lvl="1"/>
            <a:r>
              <a:rPr lang="en-US" dirty="0" smtClean="0"/>
              <a:t>Service wrappers for ZS interface and implementations</a:t>
            </a:r>
          </a:p>
          <a:p>
            <a:pPr lvl="1"/>
            <a:r>
              <a:rPr lang="en-US" dirty="0" smtClean="0"/>
              <a:t>Compression which replaces suppressed values with zero</a:t>
            </a:r>
          </a:p>
          <a:p>
            <a:pPr lvl="2"/>
            <a:r>
              <a:rPr lang="en-US" dirty="0" smtClean="0"/>
              <a:t>Plan to add interface and implementation with current block packing</a:t>
            </a:r>
          </a:p>
          <a:p>
            <a:pPr lvl="1"/>
            <a:r>
              <a:rPr lang="en-US" dirty="0" smtClean="0"/>
              <a:t>New </a:t>
            </a:r>
            <a:r>
              <a:rPr lang="en-US" dirty="0" err="1" smtClean="0"/>
              <a:t>SimWire</a:t>
            </a:r>
            <a:r>
              <a:rPr lang="en-US" dirty="0" smtClean="0"/>
              <a:t> module: </a:t>
            </a:r>
            <a:r>
              <a:rPr lang="en-US" dirty="0" err="1" smtClean="0"/>
              <a:t>SimWireDUNE</a:t>
            </a:r>
            <a:endParaRPr lang="en-US" dirty="0" smtClean="0"/>
          </a:p>
          <a:p>
            <a:pPr lvl="2"/>
            <a:r>
              <a:rPr lang="en-US" dirty="0" smtClean="0"/>
              <a:t>Copied from SimWireDune35t</a:t>
            </a:r>
          </a:p>
          <a:p>
            <a:pPr lvl="2"/>
            <a:r>
              <a:rPr lang="en-US" dirty="0" smtClean="0"/>
              <a:t>ZS/compression section replaced with call to ZS and compression services</a:t>
            </a:r>
          </a:p>
          <a:p>
            <a:r>
              <a:rPr lang="en-US" dirty="0" smtClean="0"/>
              <a:t>Validation</a:t>
            </a:r>
          </a:p>
          <a:p>
            <a:pPr lvl="1"/>
            <a:r>
              <a:rPr lang="en-US" dirty="0" smtClean="0"/>
              <a:t>I ran 5 events and compared current and new implementations</a:t>
            </a:r>
          </a:p>
          <a:p>
            <a:pPr lvl="2"/>
            <a:r>
              <a:rPr lang="en-US" dirty="0" smtClean="0"/>
              <a:t>With my preferred values for ZS</a:t>
            </a:r>
          </a:p>
          <a:p>
            <a:pPr lvl="1"/>
            <a:r>
              <a:rPr lang="en-US" dirty="0" smtClean="0"/>
              <a:t>17/80 planes, 21/29M bins differ.</a:t>
            </a:r>
          </a:p>
          <a:p>
            <a:pPr lvl="2"/>
            <a:r>
              <a:rPr lang="en-US" dirty="0" smtClean="0"/>
              <a:t>I am investigating. One example is on the following page.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Adams, BNL                 ZS simulation defaults                                 DUNE 35t sim/reco                                 November 18,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B271-F88B-4F4A-9BD8-A6AF82A57DA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30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ZS development discrepancy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Plot at right shows discrepancy</a:t>
            </a:r>
          </a:p>
          <a:p>
            <a:pPr lvl="1"/>
            <a:r>
              <a:rPr lang="en-US" dirty="0" smtClean="0"/>
              <a:t>Plot is the new code</a:t>
            </a:r>
          </a:p>
          <a:p>
            <a:pPr lvl="1"/>
            <a:r>
              <a:rPr lang="en-US" dirty="0" smtClean="0"/>
              <a:t>Original does not have hole at channel 1287</a:t>
            </a:r>
          </a:p>
          <a:p>
            <a:pPr lvl="1"/>
            <a:r>
              <a:rPr lang="en-US" dirty="0" smtClean="0"/>
              <a:t>But it is 11 channels away from the nearest bins with &lt;-10 and &gt;10 and so should be suppressed. No?</a:t>
            </a:r>
          </a:p>
          <a:p>
            <a:pPr lvl="1"/>
            <a:r>
              <a:rPr lang="en-US" dirty="0" smtClean="0"/>
              <a:t>Or I don’t understand the intent of the current algorithm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Adams, BNL                 ZS simulation defaults                                 DUNE 35t sim/reco                                 November 18,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B271-F88B-4F4A-9BD8-A6AF82A57DA9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10" name="Content Placeholder 9" descr="ch63newfull.png"/>
          <p:cNvPicPr>
            <a:picLocks noGrp="1" noChangeAspect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8" r="1158"/>
          <a:stretch>
            <a:fillRect/>
          </a:stretch>
        </p:blipFill>
        <p:spPr/>
      </p:pic>
      <p:sp>
        <p:nvSpPr>
          <p:cNvPr id="9" name="Content Placeholder 8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29400" y="1881720"/>
            <a:ext cx="304800" cy="3048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58000" y="240166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Suppressed signal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6858000" y="2209800"/>
            <a:ext cx="152400" cy="22860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1674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have been working on zero suppression (ZS)</a:t>
            </a:r>
          </a:p>
          <a:p>
            <a:pPr lvl="1"/>
            <a:r>
              <a:rPr lang="en-US" dirty="0" smtClean="0"/>
              <a:t>Have simulation of the ZS planned for 35-ton running</a:t>
            </a:r>
          </a:p>
          <a:p>
            <a:pPr lvl="2"/>
            <a:r>
              <a:rPr lang="en-US" dirty="0" smtClean="0"/>
              <a:t>See description of this and current simulation default at</a:t>
            </a:r>
          </a:p>
          <a:p>
            <a:pPr marL="914400" lvl="2" indent="0">
              <a:buNone/>
            </a:pPr>
            <a:r>
              <a:rPr lang="en-US" sz="1400" dirty="0">
                <a:hlinkClick r:id="rId2"/>
              </a:rPr>
              <a:t>https://cdcvs.fnal.gov/redmine/projects/35ton/wiki/</a:t>
            </a:r>
            <a:r>
              <a:rPr lang="en-US" sz="1400" dirty="0" smtClean="0">
                <a:hlinkClick r:id="rId2"/>
              </a:rPr>
              <a:t>Data_compression_and_zero_suppression</a:t>
            </a:r>
            <a:endParaRPr lang="en-US" sz="1400" dirty="0" smtClean="0"/>
          </a:p>
          <a:p>
            <a:pPr lvl="1"/>
            <a:r>
              <a:rPr lang="en-US" dirty="0" smtClean="0"/>
              <a:t>Working on new DetSim module that can use the new ZS sim</a:t>
            </a:r>
          </a:p>
          <a:p>
            <a:pPr lvl="2"/>
            <a:r>
              <a:rPr lang="en-US" dirty="0" smtClean="0"/>
              <a:t>Will allow user to plug in different services for ZS</a:t>
            </a:r>
          </a:p>
          <a:p>
            <a:pPr lvl="3"/>
            <a:r>
              <a:rPr lang="en-US" dirty="0" smtClean="0"/>
              <a:t>And for multi-channel ZS and compression</a:t>
            </a:r>
          </a:p>
          <a:p>
            <a:pPr lvl="2"/>
            <a:r>
              <a:rPr lang="en-US" dirty="0" smtClean="0"/>
              <a:t>Also developing modules to reproduce current behavior</a:t>
            </a:r>
          </a:p>
          <a:p>
            <a:pPr lvl="1"/>
            <a:r>
              <a:rPr lang="en-US" dirty="0" smtClean="0"/>
              <a:t>For more info, see my talk at Monday’s DAQ meeting:</a:t>
            </a:r>
          </a:p>
          <a:p>
            <a:pPr lvl="2"/>
            <a:r>
              <a:rPr lang="en-US" dirty="0">
                <a:hlinkClick r:id="rId3"/>
              </a:rPr>
              <a:t>https://indico.fnal.gov/conferenceDisplay.py?confId=</a:t>
            </a:r>
            <a:r>
              <a:rPr lang="en-US" dirty="0" smtClean="0">
                <a:hlinkClick r:id="rId3"/>
              </a:rPr>
              <a:t>10621</a:t>
            </a:r>
            <a:endParaRPr lang="en-US" dirty="0" smtClean="0"/>
          </a:p>
          <a:p>
            <a:r>
              <a:rPr lang="en-US" dirty="0" smtClean="0"/>
              <a:t>I have been validating the new code</a:t>
            </a:r>
          </a:p>
          <a:p>
            <a:pPr lvl="1"/>
            <a:r>
              <a:rPr lang="en-US" dirty="0" smtClean="0"/>
              <a:t>Found the current default ZS does not have much effect</a:t>
            </a:r>
          </a:p>
          <a:p>
            <a:pPr lvl="2"/>
            <a:r>
              <a:rPr lang="en-US" dirty="0" smtClean="0"/>
              <a:t>With our current noise model</a:t>
            </a:r>
          </a:p>
          <a:p>
            <a:pPr lvl="2"/>
            <a:r>
              <a:rPr lang="en-US" dirty="0" smtClean="0"/>
              <a:t>Subject of this talk—see following slides</a:t>
            </a:r>
          </a:p>
          <a:p>
            <a:pPr lvl="2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D. Adams, BNL                 ZS simulation defaults                                 DUNE 35t sim/reco                                 November 18,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B271-F88B-4F4A-9BD8-A6AF82A57DA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556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DetSim configuration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3657600" cy="5638800"/>
          </a:xfrm>
        </p:spPr>
        <p:txBody>
          <a:bodyPr/>
          <a:lstStyle/>
          <a:p>
            <a:r>
              <a:rPr lang="en-US" dirty="0" smtClean="0"/>
              <a:t>I use the fcl at right</a:t>
            </a:r>
          </a:p>
          <a:p>
            <a:pPr lvl="1"/>
            <a:r>
              <a:rPr lang="en-US" dirty="0" smtClean="0"/>
              <a:t>I believe this is our current default for simulation</a:t>
            </a:r>
          </a:p>
          <a:p>
            <a:pPr lvl="1"/>
            <a:r>
              <a:rPr lang="en-US" dirty="0" smtClean="0"/>
              <a:t>Resulting fcl parameters for DetSim are on the following page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Adams, BNL                 ZS simulation defaults                                 DUNE 35t sim/reco                                 November 18,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B271-F88B-4F4A-9BD8-A6AF82A57DA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91000" y="762000"/>
            <a:ext cx="47244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0150" indent="-285750" algn="l" defTabSz="914400" rtl="0" eaLnBrk="1" latinLnBrk="0" hangingPunct="1">
              <a:spcBef>
                <a:spcPct val="20000"/>
              </a:spcBef>
              <a:buSzPct val="80000"/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#include "services_dune.fcl" </a:t>
            </a:r>
            <a:br>
              <a:rPr lang="en-US" smtClean="0"/>
            </a:br>
            <a:r>
              <a:rPr lang="en-US" smtClean="0"/>
              <a:t>#include "singles_dune.fcl" </a:t>
            </a:r>
            <a:br>
              <a:rPr lang="en-US" smtClean="0"/>
            </a:br>
            <a:r>
              <a:rPr lang="en-US" smtClean="0"/>
              <a:t>#include "largeantmodules_dune.fcl" </a:t>
            </a:r>
            <a:br>
              <a:rPr lang="en-US" smtClean="0"/>
            </a:br>
            <a:r>
              <a:rPr lang="en-US" smtClean="0"/>
              <a:t>#include "detsimmodules_dune.fcl"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process_name: SinglesGen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services: </a:t>
            </a:r>
            <a:br>
              <a:rPr lang="en-US" smtClean="0"/>
            </a:br>
            <a:r>
              <a:rPr lang="en-US" smtClean="0"/>
              <a:t>{ </a:t>
            </a:r>
            <a:br>
              <a:rPr lang="en-US" smtClean="0"/>
            </a:br>
            <a:r>
              <a:rPr lang="en-US" smtClean="0"/>
              <a:t>  # Load the service that manages root files for histograms. </a:t>
            </a:r>
            <a:br>
              <a:rPr lang="en-US" smtClean="0"/>
            </a:br>
            <a:r>
              <a:rPr lang="en-US" smtClean="0"/>
              <a:t>  TFileService: { fileName: "mu35t_hist.root" } </a:t>
            </a:r>
            <a:br>
              <a:rPr lang="en-US" smtClean="0"/>
            </a:br>
            <a:r>
              <a:rPr lang="en-US" smtClean="0"/>
              <a:t>  TimeTracker:       {} </a:t>
            </a:r>
            <a:br>
              <a:rPr lang="en-US" smtClean="0"/>
            </a:br>
            <a:r>
              <a:rPr lang="en-US" smtClean="0"/>
              <a:t>  RandomNumberGenerator: {} #ART native random number generator </a:t>
            </a:r>
            <a:br>
              <a:rPr lang="en-US" smtClean="0"/>
            </a:br>
            <a:r>
              <a:rPr lang="en-US" smtClean="0"/>
              <a:t>  user:         @local::dune35t_simulation_services </a:t>
            </a:r>
            <a:br>
              <a:rPr lang="en-US" smtClean="0"/>
            </a:br>
            <a:r>
              <a:rPr lang="en-US" smtClean="0"/>
              <a:t>}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#Start each new event with an empty event. </a:t>
            </a:r>
            <a:br>
              <a:rPr lang="en-US" smtClean="0"/>
            </a:br>
            <a:r>
              <a:rPr lang="en-US" smtClean="0"/>
              <a:t>source: </a:t>
            </a:r>
            <a:br>
              <a:rPr lang="en-US" smtClean="0"/>
            </a:br>
            <a:r>
              <a:rPr lang="en-US" smtClean="0"/>
              <a:t>{ </a:t>
            </a:r>
            <a:br>
              <a:rPr lang="en-US" smtClean="0"/>
            </a:br>
            <a:r>
              <a:rPr lang="en-US" smtClean="0"/>
              <a:t>  module_type: EmptyEvent </a:t>
            </a:r>
            <a:br>
              <a:rPr lang="en-US" smtClean="0"/>
            </a:br>
            <a:r>
              <a:rPr lang="en-US" smtClean="0"/>
              <a:t>  timestampPlugin: { plugin_type: "GeneratedEventTimestamp" } </a:t>
            </a:r>
            <a:br>
              <a:rPr lang="en-US" smtClean="0"/>
            </a:br>
            <a:r>
              <a:rPr lang="en-US" smtClean="0"/>
              <a:t>  maxEvents:   1           # Number of events to create </a:t>
            </a:r>
            <a:br>
              <a:rPr lang="en-US" smtClean="0"/>
            </a:br>
            <a:r>
              <a:rPr lang="en-US" smtClean="0"/>
              <a:t>  firstRun:    1           # Run number to use for this file </a:t>
            </a:r>
            <a:br>
              <a:rPr lang="en-US" smtClean="0"/>
            </a:br>
            <a:r>
              <a:rPr lang="en-US" smtClean="0"/>
              <a:t>  firstEvent:  1           # number of first event in the file </a:t>
            </a:r>
            <a:br>
              <a:rPr lang="en-US" smtClean="0"/>
            </a:br>
            <a:r>
              <a:rPr lang="en-US" smtClean="0"/>
              <a:t>}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# Define and configure some modules to do work on each event. </a:t>
            </a:r>
            <a:br>
              <a:rPr lang="en-US" smtClean="0"/>
            </a:br>
            <a:r>
              <a:rPr lang="en-US" smtClean="0"/>
              <a:t># First modules are defined; they are scheduled later. </a:t>
            </a:r>
            <a:br>
              <a:rPr lang="en-US" smtClean="0"/>
            </a:br>
            <a:r>
              <a:rPr lang="en-US" smtClean="0"/>
              <a:t># Modules are grouped by type. </a:t>
            </a:r>
            <a:br>
              <a:rPr lang="en-US" smtClean="0"/>
            </a:br>
            <a:r>
              <a:rPr lang="en-US" smtClean="0"/>
              <a:t>physics: { </a:t>
            </a:r>
            <a:br>
              <a:rPr lang="en-US" smtClean="0"/>
            </a:br>
            <a:r>
              <a:rPr lang="en-US" smtClean="0"/>
              <a:t> producers: { </a:t>
            </a:r>
            <a:br>
              <a:rPr lang="en-US" smtClean="0"/>
            </a:br>
            <a:r>
              <a:rPr lang="en-US" smtClean="0"/>
              <a:t>   generator: @local::dune35t_singlep </a:t>
            </a:r>
            <a:br>
              <a:rPr lang="en-US" smtClean="0"/>
            </a:br>
            <a:r>
              <a:rPr lang="en-US" smtClean="0"/>
              <a:t>   largeant:  @local::dune35t_largeant </a:t>
            </a:r>
            <a:br>
              <a:rPr lang="en-US" smtClean="0"/>
            </a:br>
            <a:r>
              <a:rPr lang="en-US" smtClean="0"/>
              <a:t>   daq:       @local::dune35t_simwire </a:t>
            </a:r>
            <a:br>
              <a:rPr lang="en-US" smtClean="0"/>
            </a:br>
            <a:r>
              <a:rPr lang="en-US" smtClean="0"/>
              <a:t>   rns:       { module_type: "RandomNumberSaver" } </a:t>
            </a:r>
            <a:br>
              <a:rPr lang="en-US" smtClean="0"/>
            </a:br>
            <a:r>
              <a:rPr lang="en-US" smtClean="0"/>
              <a:t> }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 #define the producer and filter modules for this path, order matters, </a:t>
            </a:r>
            <a:br>
              <a:rPr lang="en-US" smtClean="0"/>
            </a:br>
            <a:r>
              <a:rPr lang="en-US" smtClean="0"/>
              <a:t> #filters reject all following items.  see lines starting physics.producers below </a:t>
            </a:r>
            <a:br>
              <a:rPr lang="en-US" smtClean="0"/>
            </a:br>
            <a:r>
              <a:rPr lang="en-US" smtClean="0"/>
              <a:t> simulate: [generator, largeant, daq, rns] </a:t>
            </a:r>
            <a:br>
              <a:rPr lang="en-US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707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DetSim configuration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62500" lnSpcReduction="20000"/>
          </a:bodyPr>
          <a:lstStyle/>
          <a:p>
            <a:r>
              <a:rPr lang="en-US" dirty="0"/>
              <a:t>    </a:t>
            </a:r>
            <a:r>
              <a:rPr lang="en-US" dirty="0" err="1"/>
              <a:t>daq</a:t>
            </a:r>
            <a:r>
              <a:rPr lang="en-US" dirty="0"/>
              <a:t>: {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CollectionPed</a:t>
            </a:r>
            <a:r>
              <a:rPr lang="en-US" dirty="0"/>
              <a:t>: 500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CollectionPedRMS</a:t>
            </a:r>
            <a:r>
              <a:rPr lang="en-US" dirty="0"/>
              <a:t>: 0.01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CompressionType</a:t>
            </a:r>
            <a:r>
              <a:rPr lang="en-US" dirty="0"/>
              <a:t>: "</a:t>
            </a:r>
            <a:r>
              <a:rPr lang="en-US" dirty="0" err="1"/>
              <a:t>ZeroSuppression</a:t>
            </a:r>
            <a:r>
              <a:rPr lang="en-US" dirty="0"/>
              <a:t>"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DriftEModuleLabel</a:t>
            </a:r>
            <a:r>
              <a:rPr lang="en-US" dirty="0"/>
              <a:t>: "</a:t>
            </a:r>
            <a:r>
              <a:rPr lang="en-US" dirty="0" err="1"/>
              <a:t>largeant</a:t>
            </a:r>
            <a:r>
              <a:rPr lang="en-US" dirty="0"/>
              <a:t>"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FractHorizGapUCollect</a:t>
            </a:r>
            <a:r>
              <a:rPr lang="en-US" dirty="0"/>
              <a:t>: 0.1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FractHorizGapUMiss</a:t>
            </a:r>
            <a:r>
              <a:rPr lang="en-US" dirty="0"/>
              <a:t>: 0.8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FractHorizGapVCollect</a:t>
            </a:r>
            <a:r>
              <a:rPr lang="en-US" dirty="0"/>
              <a:t>: 0.1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FractHorizGapVMiss</a:t>
            </a:r>
            <a:r>
              <a:rPr lang="en-US" dirty="0"/>
              <a:t>: 0.8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FractHorizGapZMiss</a:t>
            </a:r>
            <a:r>
              <a:rPr lang="en-US" dirty="0"/>
              <a:t>: 0.8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FractUUCollect</a:t>
            </a:r>
            <a:r>
              <a:rPr lang="en-US" dirty="0"/>
              <a:t>: 0.5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FractUUMiss</a:t>
            </a:r>
            <a:r>
              <a:rPr lang="en-US" dirty="0"/>
              <a:t>: 0.2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FractUVCollect</a:t>
            </a:r>
            <a:r>
              <a:rPr lang="en-US" dirty="0"/>
              <a:t>: 0.1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FractUVMiss</a:t>
            </a:r>
            <a:r>
              <a:rPr lang="en-US" dirty="0"/>
              <a:t>: 0.2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FractVUCollect</a:t>
            </a:r>
            <a:r>
              <a:rPr lang="en-US" dirty="0"/>
              <a:t>: 0.5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FractVUMiss</a:t>
            </a:r>
            <a:r>
              <a:rPr lang="en-US" dirty="0"/>
              <a:t>: 0.2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FractVVCollect</a:t>
            </a:r>
            <a:r>
              <a:rPr lang="en-US" dirty="0"/>
              <a:t>: 0.1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FractVVMiss</a:t>
            </a:r>
            <a:r>
              <a:rPr lang="en-US" dirty="0"/>
              <a:t>: 0.2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FractVertGapUCollect</a:t>
            </a:r>
            <a:r>
              <a:rPr lang="en-US" dirty="0"/>
              <a:t>: 0.1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FractVertGapUMiss</a:t>
            </a:r>
            <a:r>
              <a:rPr lang="en-US" dirty="0"/>
              <a:t>: 0.8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FractVertGapVCollect</a:t>
            </a:r>
            <a:r>
              <a:rPr lang="en-US" dirty="0"/>
              <a:t>: 0.1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FractVertGapVMiss</a:t>
            </a:r>
            <a:r>
              <a:rPr lang="en-US" dirty="0"/>
              <a:t>: 0.8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FractVertGapZMiss</a:t>
            </a:r>
            <a:r>
              <a:rPr lang="en-US" dirty="0"/>
              <a:t>: 0.8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FractZUMiss</a:t>
            </a:r>
            <a:r>
              <a:rPr lang="en-US" dirty="0"/>
              <a:t>: 0.2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FractZVMiss</a:t>
            </a:r>
            <a:r>
              <a:rPr lang="en-US" dirty="0"/>
              <a:t>: 0.2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InductionPed</a:t>
            </a:r>
            <a:r>
              <a:rPr lang="en-US" dirty="0"/>
              <a:t>: 1800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InductionPedRMS</a:t>
            </a:r>
            <a:r>
              <a:rPr lang="en-US" dirty="0"/>
              <a:t>: 0.01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LowCutoffU</a:t>
            </a:r>
            <a:r>
              <a:rPr lang="en-US" dirty="0"/>
              <a:t>: 7.5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LowCutoffV</a:t>
            </a:r>
            <a:r>
              <a:rPr lang="en-US" dirty="0"/>
              <a:t>: 7.5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LowCutoffZ</a:t>
            </a:r>
            <a:r>
              <a:rPr lang="en-US" dirty="0"/>
              <a:t>: 7.5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NearestNeighbor</a:t>
            </a:r>
            <a:r>
              <a:rPr lang="en-US" dirty="0"/>
              <a:t>: 25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NeighboringChannels</a:t>
            </a:r>
            <a:r>
              <a:rPr lang="en-US" dirty="0"/>
              <a:t>: 3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NoiseArrayPoints</a:t>
            </a:r>
            <a:r>
              <a:rPr lang="en-US" dirty="0"/>
              <a:t>: 1000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NoiseFactU</a:t>
            </a:r>
            <a:r>
              <a:rPr lang="en-US" dirty="0"/>
              <a:t>: 0.332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NoiseFactV</a:t>
            </a:r>
            <a:r>
              <a:rPr lang="en-US" dirty="0"/>
              <a:t>: 0.332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NoiseFactZ</a:t>
            </a:r>
            <a:r>
              <a:rPr lang="en-US" dirty="0"/>
              <a:t>: 0.332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NoiseModel</a:t>
            </a:r>
            <a:r>
              <a:rPr lang="en-US" dirty="0"/>
              <a:t>: 1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NoiseOn</a:t>
            </a:r>
            <a:r>
              <a:rPr lang="en-US" dirty="0"/>
              <a:t>: 1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NoiseWidthU</a:t>
            </a:r>
            <a:r>
              <a:rPr lang="en-US" dirty="0"/>
              <a:t>: 62.4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NoiseWidthV</a:t>
            </a:r>
            <a:r>
              <a:rPr lang="en-US" dirty="0"/>
              <a:t>: 62.4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NoiseWidthZ</a:t>
            </a:r>
            <a:r>
              <a:rPr lang="en-US" dirty="0"/>
              <a:t>: 62.4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PedestalOn</a:t>
            </a:r>
            <a:r>
              <a:rPr lang="en-US" dirty="0"/>
              <a:t>: "false"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SaveEmptyChannel</a:t>
            </a:r>
            <a:r>
              <a:rPr lang="en-US" dirty="0"/>
              <a:t>: "true"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SimCombs</a:t>
            </a:r>
            <a:r>
              <a:rPr lang="en-US" dirty="0"/>
              <a:t>: "false"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SimStuckBits</a:t>
            </a:r>
            <a:r>
              <a:rPr lang="en-US" dirty="0"/>
              <a:t>: "false"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StuckBitsOverflowProbHistoName</a:t>
            </a:r>
            <a:r>
              <a:rPr lang="en-US" dirty="0"/>
              <a:t>: "</a:t>
            </a:r>
            <a:r>
              <a:rPr lang="en-US" dirty="0" err="1"/>
              <a:t>pCorrFracOverflowVsInputLsbCell</a:t>
            </a:r>
            <a:r>
              <a:rPr lang="en-US" dirty="0"/>
              <a:t>"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StuckBitsProbabilitiesFname</a:t>
            </a:r>
            <a:r>
              <a:rPr lang="en-US" dirty="0"/>
              <a:t>: "ADCStuckCodeProbabilities35t/output_produceDcScanSummaryPlots_20150827_coldTest_0p1to1p4_step0p0010.root"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StuckBitsUnderflowProbHistoName</a:t>
            </a:r>
            <a:r>
              <a:rPr lang="en-US" dirty="0"/>
              <a:t>: "</a:t>
            </a:r>
            <a:r>
              <a:rPr lang="en-US" dirty="0" err="1"/>
              <a:t>pCorrFracUnderflowVsInputLsbCell</a:t>
            </a:r>
            <a:r>
              <a:rPr lang="en-US" dirty="0"/>
              <a:t>"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ZeroThreshold</a:t>
            </a:r>
            <a:r>
              <a:rPr lang="en-US" dirty="0"/>
              <a:t>: 5 </a:t>
            </a:r>
            <a:br>
              <a:rPr lang="en-US" dirty="0"/>
            </a:br>
            <a:r>
              <a:rPr lang="en-US" dirty="0"/>
              <a:t>      </a:t>
            </a:r>
            <a:r>
              <a:rPr lang="en-US" dirty="0" err="1"/>
              <a:t>module_type</a:t>
            </a:r>
            <a:r>
              <a:rPr lang="en-US" dirty="0"/>
              <a:t>: "SimWireDUNE35t" </a:t>
            </a:r>
            <a:br>
              <a:rPr lang="en-US" dirty="0"/>
            </a:br>
            <a:r>
              <a:rPr lang="en-US" dirty="0"/>
              <a:t>    } </a:t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Adams, BNL                 ZS simulation defaults                                 DUNE 35t sim/reco                                 November 18,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B271-F88B-4F4A-9BD8-A6AF82A57DA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648200" y="4953000"/>
            <a:ext cx="1600200" cy="3048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72000" y="762000"/>
            <a:ext cx="2514600" cy="457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" y="1219200"/>
            <a:ext cx="3352800" cy="4572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2000" y="1219200"/>
            <a:ext cx="1981200" cy="1600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93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Noise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Histograms show noise</a:t>
            </a:r>
          </a:p>
          <a:p>
            <a:pPr lvl="1"/>
            <a:r>
              <a:rPr lang="en-US" dirty="0" smtClean="0"/>
              <a:t>Top is noise histogram from DetSim module</a:t>
            </a:r>
          </a:p>
          <a:p>
            <a:pPr lvl="1"/>
            <a:r>
              <a:rPr lang="en-US" dirty="0" smtClean="0"/>
              <a:t>Bottom is part of ADC spectrum from one wire</a:t>
            </a:r>
          </a:p>
          <a:p>
            <a:r>
              <a:rPr lang="en-US" dirty="0" smtClean="0"/>
              <a:t>Comment</a:t>
            </a:r>
          </a:p>
          <a:p>
            <a:pPr lvl="1"/>
            <a:r>
              <a:rPr lang="en-US" dirty="0" smtClean="0"/>
              <a:t>Signal is evident on wire</a:t>
            </a:r>
          </a:p>
          <a:p>
            <a:pPr lvl="1"/>
            <a:r>
              <a:rPr lang="en-US" dirty="0" smtClean="0"/>
              <a:t>Noise clearly has time correlations</a:t>
            </a:r>
          </a:p>
          <a:p>
            <a:pPr lvl="1"/>
            <a:r>
              <a:rPr lang="en-US" dirty="0" smtClean="0"/>
              <a:t>Noise often dips above or below threshold of 5</a:t>
            </a:r>
          </a:p>
          <a:p>
            <a:pPr lvl="1"/>
            <a:r>
              <a:rPr lang="en-US" dirty="0" smtClean="0"/>
              <a:t>No ZS is evident</a:t>
            </a:r>
          </a:p>
          <a:p>
            <a:pPr lvl="2"/>
            <a:r>
              <a:rPr lang="en-US" dirty="0" smtClean="0"/>
              <a:t>Presumably because of ZS channel window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Adams, BNL                 ZS simulation defaults                                 DUNE 35t sim/reco                                 November 18,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B271-F88B-4F4A-9BD8-A6AF82A57DA9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9" name="Content Placeholder 8" descr="noise.png"/>
          <p:cNvPicPr>
            <a:picLocks noGrp="1" noChangeAspect="1"/>
          </p:cNvPicPr>
          <p:nvPr>
            <p:ph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8" r="1158"/>
          <a:stretch>
            <a:fillRect/>
          </a:stretch>
        </p:blipFill>
        <p:spPr/>
      </p:pic>
      <p:pic>
        <p:nvPicPr>
          <p:cNvPr id="10" name="Content Placeholder 9" descr="rawticknn5.png"/>
          <p:cNvPicPr>
            <a:picLocks noGrp="1" noChangeAspect="1"/>
          </p:cNvPicPr>
          <p:nvPr>
            <p:ph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" b="19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33230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 suppression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Following slides show 2D ADC spectrum for one plane</a:t>
            </a:r>
          </a:p>
          <a:p>
            <a:pPr lvl="1"/>
            <a:r>
              <a:rPr lang="en-US" dirty="0" smtClean="0"/>
              <a:t>Channel number vs. TDC tick</a:t>
            </a:r>
          </a:p>
          <a:p>
            <a:pPr lvl="1"/>
            <a:r>
              <a:rPr lang="en-US" dirty="0" smtClean="0"/>
              <a:t>Four plots: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o ZS</a:t>
            </a:r>
          </a:p>
          <a:p>
            <a:pPr lvl="2"/>
            <a:r>
              <a:rPr lang="en-US" dirty="0" smtClean="0"/>
              <a:t>Default  channel window sizes (</a:t>
            </a:r>
            <a:r>
              <a:rPr lang="en-US" dirty="0" err="1" smtClean="0"/>
              <a:t>NeighboringChannels</a:t>
            </a:r>
            <a:r>
              <a:rPr lang="en-US" dirty="0" smtClean="0"/>
              <a:t>) </a:t>
            </a:r>
            <a:r>
              <a:rPr lang="en-US" dirty="0" err="1" smtClean="0"/>
              <a:t>Nch</a:t>
            </a:r>
            <a:r>
              <a:rPr lang="en-US" dirty="0" smtClean="0"/>
              <a:t> = 3</a:t>
            </a:r>
          </a:p>
          <a:p>
            <a:pPr lvl="2"/>
            <a:r>
              <a:rPr lang="en-US" dirty="0" err="1" smtClean="0"/>
              <a:t>Nch</a:t>
            </a:r>
            <a:r>
              <a:rPr lang="en-US" dirty="0" smtClean="0"/>
              <a:t> = 1 (only keep adjacent channels)</a:t>
            </a:r>
          </a:p>
          <a:p>
            <a:pPr lvl="2"/>
            <a:r>
              <a:rPr lang="en-US" dirty="0" err="1" smtClean="0"/>
              <a:t>Nch</a:t>
            </a:r>
            <a:r>
              <a:rPr lang="en-US" dirty="0" smtClean="0"/>
              <a:t> = 0 (no neighboring channels)</a:t>
            </a:r>
          </a:p>
          <a:p>
            <a:pPr lvl="1"/>
            <a:r>
              <a:rPr lang="en-US" dirty="0" smtClean="0"/>
              <a:t>Note distortion for small channel numbers when ZS is applied</a:t>
            </a:r>
          </a:p>
          <a:p>
            <a:pPr lvl="2"/>
            <a:r>
              <a:rPr lang="en-US" dirty="0" smtClean="0"/>
              <a:t>Defect in ZS or unpacking code?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Adams, BNL                 ZS simulation defaults                                 DUNE 35t sim/reco                                 November 18,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  </a:t>
            </a:r>
            <a:fld id="{4E3AB271-F88B-4F4A-9BD8-A6AF82A57DA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873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ADC spectrum </a:t>
            </a:r>
            <a:r>
              <a:rPr lang="en-US" dirty="0" smtClean="0"/>
              <a:t>without ZS</a:t>
            </a:r>
            <a:endParaRPr lang="en-US" dirty="0"/>
          </a:p>
        </p:txBody>
      </p:sp>
      <p:pic>
        <p:nvPicPr>
          <p:cNvPr id="6" name="Content Placeholder 5" descr="raw2dnozs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" r="236"/>
          <a:stretch>
            <a:fillRect/>
          </a:stretch>
        </p:blipFill>
        <p:spPr/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Adams, BNL                 ZS simulation defaults                                 DUNE 35t sim/reco                                 November 18,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B271-F88B-4F4A-9BD8-A6AF82A57DA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905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ADC spectrum for ZS channel window of 3</a:t>
            </a:r>
            <a:endParaRPr lang="en-US" dirty="0"/>
          </a:p>
        </p:txBody>
      </p:sp>
      <p:pic>
        <p:nvPicPr>
          <p:cNvPr id="6" name="Content Placeholder 5" descr="raw2dnn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" r="236"/>
          <a:stretch>
            <a:fillRect/>
          </a:stretch>
        </p:blipFill>
        <p:spPr/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Adams, BNL                 ZS simulation defaults                                 DUNE 35t sim/reco                                 November 18,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B271-F88B-4F4A-9BD8-A6AF82A57DA9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990600" y="5715000"/>
            <a:ext cx="228600" cy="0"/>
          </a:xfrm>
          <a:prstGeom prst="straightConnector1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8447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ADC spectrum for ZS channel window of </a:t>
            </a:r>
            <a:r>
              <a:rPr lang="en-US" dirty="0" smtClean="0"/>
              <a:t>1</a:t>
            </a:r>
            <a:endParaRPr lang="en-US" dirty="0"/>
          </a:p>
        </p:txBody>
      </p:sp>
      <p:pic>
        <p:nvPicPr>
          <p:cNvPr id="6" name="Content Placeholder 5" descr="raw2dnn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" r="236"/>
          <a:stretch>
            <a:fillRect/>
          </a:stretch>
        </p:blipFill>
        <p:spPr/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D. Adams, BNL                 ZS simulation defaults                                 DUNE 35t sim/reco                                 November 18,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AB271-F88B-4F4A-9BD8-A6AF82A57DA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594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accent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>
              <a:lumMod val="65000"/>
              <a:lumOff val="35000"/>
            </a:schemeClr>
          </a:solidFill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36780</TotalTime>
  <Words>905</Words>
  <Application>Microsoft Macintosh PowerPoint</Application>
  <PresentationFormat>On-screen Show (4:3)</PresentationFormat>
  <Paragraphs>121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Default zero suppression in simulation  </vt:lpstr>
      <vt:lpstr>Introduction</vt:lpstr>
      <vt:lpstr>DetSim configuration (1)</vt:lpstr>
      <vt:lpstr>DetSim configuration (2)</vt:lpstr>
      <vt:lpstr>Noise</vt:lpstr>
      <vt:lpstr>Zero suppression</vt:lpstr>
      <vt:lpstr>ADC spectrum without ZS</vt:lpstr>
      <vt:lpstr>ADC spectrum for ZS channel window of 3</vt:lpstr>
      <vt:lpstr>ADC spectrum for ZS channel window of 1</vt:lpstr>
      <vt:lpstr>ADC spectrum for ZS channel window of 0</vt:lpstr>
      <vt:lpstr>Zero suppression comments</vt:lpstr>
      <vt:lpstr>ADC spectrum for ZS Nch=0, Ntick=10, th=10</vt:lpstr>
      <vt:lpstr>ADC spectrum for ZS Nch=3, Ntick=10, th=10</vt:lpstr>
      <vt:lpstr>Current status of ZS development</vt:lpstr>
      <vt:lpstr>ZS development discrepancy</vt:lpstr>
    </vt:vector>
  </TitlesOfParts>
  <Company>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Adams, David</dc:creator>
  <cp:lastModifiedBy>David Adams</cp:lastModifiedBy>
  <cp:revision>1307</cp:revision>
  <dcterms:created xsi:type="dcterms:W3CDTF">2012-08-06T08:56:31Z</dcterms:created>
  <dcterms:modified xsi:type="dcterms:W3CDTF">2015-11-18T20:49:05Z</dcterms:modified>
</cp:coreProperties>
</file>