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1" r:id="rId5"/>
    <p:sldId id="260" r:id="rId6"/>
    <p:sldId id="262" r:id="rId7"/>
    <p:sldId id="267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66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67" autoAdjust="0"/>
  </p:normalViewPr>
  <p:slideViewPr>
    <p:cSldViewPr snapToGrid="0" snapToObjects="1">
      <p:cViewPr>
        <p:scale>
          <a:sx n="90" d="100"/>
          <a:sy n="90" d="100"/>
        </p:scale>
        <p:origin x="168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053" y="-3192"/>
            <a:ext cx="8150231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December 3,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8600" y="6547616"/>
            <a:ext cx="6968067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Presenter’s Name 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700" y="4233"/>
            <a:ext cx="951914" cy="951914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IV Operational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endParaRPr lang="en-US" dirty="0" smtClean="0"/>
          </a:p>
          <a:p>
            <a:r>
              <a:rPr lang="en-US" i="1" dirty="0" smtClean="0"/>
              <a:t>FNAL</a:t>
            </a:r>
            <a:endParaRPr lang="en-US" i="1" dirty="0" smtClean="0"/>
          </a:p>
          <a:p>
            <a:r>
              <a:rPr lang="en-US" i="1" dirty="0" smtClean="0"/>
              <a:t>December 3</a:t>
            </a:r>
            <a:r>
              <a:rPr lang="en-US" i="1" baseline="30000" dirty="0" smtClean="0"/>
              <a:t>rd</a:t>
            </a:r>
            <a:r>
              <a:rPr lang="en-US" i="1" dirty="0" smtClean="0"/>
              <a:t>, 2015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5267" y="6558965"/>
            <a:ext cx="6968067" cy="310384"/>
          </a:xfrm>
        </p:spPr>
        <p:txBody>
          <a:bodyPr/>
          <a:lstStyle/>
          <a:p>
            <a:r>
              <a:rPr lang="en-US" dirty="0" smtClean="0"/>
              <a:t>MICE Spectrometer Solenoid Recovery Review (FNAL, Dec 3-4,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892" y="-3192"/>
            <a:ext cx="7107392" cy="987967"/>
          </a:xfrm>
        </p:spPr>
        <p:txBody>
          <a:bodyPr>
            <a:normAutofit/>
          </a:bodyPr>
          <a:lstStyle/>
          <a:p>
            <a:r>
              <a:rPr lang="en-US" dirty="0" smtClean="0"/>
              <a:t>HTS or </a:t>
            </a:r>
            <a:r>
              <a:rPr lang="en-US" dirty="0" err="1" smtClean="0"/>
              <a:t>LTSa</a:t>
            </a:r>
            <a:r>
              <a:rPr lang="en-US" dirty="0" smtClean="0"/>
              <a:t> or </a:t>
            </a:r>
            <a:r>
              <a:rPr lang="en-US" dirty="0" err="1" smtClean="0"/>
              <a:t>LTSb</a:t>
            </a:r>
            <a:r>
              <a:rPr lang="en-US" dirty="0" smtClean="0"/>
              <a:t> quenches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10</a:t>
            </a:fld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4933674" y="1078005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475461" y="1644844"/>
            <a:ext cx="61110" cy="1523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4334776" y="1644844"/>
            <a:ext cx="73492" cy="1559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820974" y="2286121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882321" y="3048121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882321" y="1816407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H="1">
            <a:off x="4359518" y="1435838"/>
            <a:ext cx="14002" cy="2361157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852100" y="3785151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596050" y="2118639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707709" y="2156807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778334" y="1822534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786652" y="3077226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446128" y="1563112"/>
            <a:ext cx="333559" cy="26580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447388" y="2811417"/>
            <a:ext cx="333559" cy="26580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457605" y="2144361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778334" y="1822534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778333" y="2730533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520877" y="2762681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4055804" y="2603439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4054216" y="2386869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4054217" y="2160365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4170105" y="2767130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4165677" y="1818141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554453" y="2895721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590213" y="1685669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490600" y="1298034"/>
            <a:ext cx="0" cy="2360796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5101201" y="1816407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5065441" y="3034221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960706" y="1559644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6003501" y="2773064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955355" y="1544057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6003501" y="3355690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428986" y="3043175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428986" y="1544057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955355" y="2095622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6003501" y="2780120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532316" y="2717739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529141" y="2011412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735515" y="2081262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7100146" y="2563751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7096770" y="2191386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630170" y="2081262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7096771" y="2339752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761117" y="2792351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475167" y="2072602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480722" y="2757101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5108663" y="3013149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494807" y="180768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471788" y="3020157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5147314" y="179951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5021412" y="1592115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5003466" y="3025411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977899" y="2752722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480409" y="302710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963882" y="186919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480409" y="1583942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394957" y="2489767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394900" y="2114069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804088" y="1998407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919977" y="1817278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918388" y="2192974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394956" y="2267263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394900" y="2937493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3285460" y="2752722"/>
            <a:ext cx="110675" cy="187333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926758" y="129803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7025049" y="333525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684731" y="275937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949985" y="184815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812167" y="269738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477965" y="249972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467686" y="17669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408268" y="2326456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142" y="4178328"/>
            <a:ext cx="80081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HTS or </a:t>
            </a:r>
            <a:r>
              <a:rPr lang="en-US" sz="1600" dirty="0" err="1"/>
              <a:t>LTSa</a:t>
            </a:r>
            <a:r>
              <a:rPr lang="en-US" sz="1600" dirty="0"/>
              <a:t> or </a:t>
            </a:r>
            <a:r>
              <a:rPr lang="en-US" sz="1600" dirty="0" err="1"/>
              <a:t>LTSb</a:t>
            </a:r>
            <a:r>
              <a:rPr lang="en-US" sz="1600" dirty="0"/>
              <a:t> quench </a:t>
            </a:r>
            <a:r>
              <a:rPr lang="en-US" sz="1600" dirty="0" smtClean="0"/>
              <a:t>is detected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PS Contactors open for all circuits: M1 (for SSD M1 is floating), M2, ECE)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External diode pack contactor remain open for the quenching circuit the rest of them will be closed – this requires major modifications of the QPS; more channels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R2 resistor is sized to keep the max voltage below 150 V in </a:t>
            </a:r>
            <a:r>
              <a:rPr lang="en-US" sz="1400" dirty="0" smtClean="0"/>
              <a:t>case </a:t>
            </a:r>
            <a:r>
              <a:rPr lang="en-US" sz="1400" dirty="0" err="1"/>
              <a:t>LTSc</a:t>
            </a:r>
            <a:r>
              <a:rPr lang="en-US" sz="1400" dirty="0"/>
              <a:t> or LTS/N </a:t>
            </a:r>
            <a:r>
              <a:rPr lang="en-US" sz="1400" dirty="0" smtClean="0"/>
              <a:t>opens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During HTS or </a:t>
            </a:r>
            <a:r>
              <a:rPr lang="en-US" sz="1600" dirty="0" err="1" smtClean="0"/>
              <a:t>LTSa</a:t>
            </a:r>
            <a:r>
              <a:rPr lang="en-US" sz="1600" dirty="0" smtClean="0"/>
              <a:t> or </a:t>
            </a:r>
            <a:r>
              <a:rPr lang="en-US" sz="1600" dirty="0" err="1" smtClean="0"/>
              <a:t>LTSb</a:t>
            </a:r>
            <a:r>
              <a:rPr lang="en-US" sz="1600" dirty="0" smtClean="0"/>
              <a:t> quench the magnet also quenches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additional action – the current decay will be faster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Ground fault occur during quench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additional action – the maximum external voltage will be limited to 5 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4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892" y="-3192"/>
            <a:ext cx="7107392" cy="987967"/>
          </a:xfrm>
        </p:spPr>
        <p:txBody>
          <a:bodyPr>
            <a:normAutofit/>
          </a:bodyPr>
          <a:lstStyle/>
          <a:p>
            <a:r>
              <a:rPr lang="en-US" dirty="0" err="1" smtClean="0"/>
              <a:t>LTSd</a:t>
            </a:r>
            <a:r>
              <a:rPr lang="en-US" dirty="0" smtClean="0"/>
              <a:t> quenches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11</a:t>
            </a:fld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4933674" y="1078005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475461" y="1644844"/>
            <a:ext cx="61110" cy="1523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4334776" y="1644844"/>
            <a:ext cx="73492" cy="1559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820974" y="2286121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882321" y="3048121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882321" y="1816407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H="1">
            <a:off x="4359518" y="1435838"/>
            <a:ext cx="14002" cy="2361157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852100" y="3785151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596050" y="2118639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707709" y="2156807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778334" y="1822534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786652" y="3077226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446128" y="1563112"/>
            <a:ext cx="333559" cy="26580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447388" y="2811417"/>
            <a:ext cx="333559" cy="26580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457605" y="2144361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778334" y="1822534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778333" y="2730533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520877" y="2762681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4055804" y="2603439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4054216" y="2386869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4054217" y="2160365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4170105" y="2767130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4165677" y="1818141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554453" y="2895721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590213" y="1685669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490600" y="1298034"/>
            <a:ext cx="0" cy="2360796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5101201" y="1816407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5065441" y="3034221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960706" y="1559644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6003501" y="2773064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955355" y="1544057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6003501" y="3355690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428986" y="3043175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428986" y="1544057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955355" y="2095622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6003501" y="2780120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532316" y="2717739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529141" y="2011412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735515" y="2081262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7100146" y="2563751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7096770" y="2191386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630170" y="2081262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7096771" y="2339752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761117" y="2792351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475167" y="2072602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480722" y="2757101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5108663" y="3013149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494807" y="180768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471788" y="3020157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5147314" y="179951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5021412" y="1592115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5003466" y="3025411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977899" y="2752722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480409" y="302710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963882" y="186919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480409" y="1583942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394957" y="2489767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394900" y="2114069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804088" y="1998407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919977" y="1817278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918388" y="2192974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394956" y="2267263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394900" y="2937493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3285460" y="2752722"/>
            <a:ext cx="110675" cy="187333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926758" y="129803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7025049" y="333525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684731" y="275937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949985" y="184815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812167" y="269738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477965" y="249972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467686" y="17669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408268" y="2326456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925" y="4020293"/>
            <a:ext cx="85485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LTSd</a:t>
            </a:r>
            <a:r>
              <a:rPr lang="en-US" sz="1600" dirty="0" smtClean="0"/>
              <a:t> </a:t>
            </a:r>
            <a:r>
              <a:rPr lang="en-US" sz="1600" dirty="0"/>
              <a:t>quench </a:t>
            </a:r>
            <a:r>
              <a:rPr lang="en-US" sz="1600" dirty="0" smtClean="0"/>
              <a:t>is detected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This quench can not be separated from a magnet quench – very low quench detection threshold is required; </a:t>
            </a:r>
            <a:r>
              <a:rPr lang="en-US" sz="1400" dirty="0" err="1" smtClean="0"/>
              <a:t>dI</a:t>
            </a:r>
            <a:r>
              <a:rPr lang="en-US" sz="1400" dirty="0" smtClean="0"/>
              <a:t>/</a:t>
            </a:r>
            <a:r>
              <a:rPr lang="en-US" sz="1400" dirty="0" err="1" smtClean="0"/>
              <a:t>dt</a:t>
            </a:r>
            <a:r>
              <a:rPr lang="en-US" sz="1400" dirty="0" smtClean="0"/>
              <a:t> based quench detection system for M1 &amp; M2 and significantly lower threshold for the ECE half coil based detection system (more filtering) are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PS Contactors open for all circuits: M1 (for SSD M1 is floating), M2, ECE)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External diode pack contactor remain open for the quenching circuit the rest of them will be closed – R2 resistor is sized to keep the max voltage below 150 V in case </a:t>
            </a:r>
            <a:r>
              <a:rPr lang="en-US" sz="1400" dirty="0" err="1" smtClean="0"/>
              <a:t>LTSc</a:t>
            </a:r>
            <a:r>
              <a:rPr lang="en-US" sz="1400" dirty="0" smtClean="0"/>
              <a:t> or LTS/N opens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During </a:t>
            </a:r>
            <a:r>
              <a:rPr lang="en-US" sz="1600" dirty="0" err="1" smtClean="0"/>
              <a:t>LTSd</a:t>
            </a:r>
            <a:r>
              <a:rPr lang="en-US" sz="1600" dirty="0" smtClean="0"/>
              <a:t> quench the magnet also quenches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additional action – the current decay will be faster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Ground fault occur during quench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additional action – the maximum external voltage will be limited to 5 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892" y="-3192"/>
            <a:ext cx="7107392" cy="987967"/>
          </a:xfrm>
        </p:spPr>
        <p:txBody>
          <a:bodyPr>
            <a:normAutofit/>
          </a:bodyPr>
          <a:lstStyle/>
          <a:p>
            <a:r>
              <a:rPr lang="en-US" dirty="0" smtClean="0"/>
              <a:t>Ground fault or PS malfunction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12</a:t>
            </a:fld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4933674" y="1078005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475461" y="1644844"/>
            <a:ext cx="61110" cy="1523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4334776" y="1644844"/>
            <a:ext cx="73492" cy="1559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820974" y="2286121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882321" y="3048121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882321" y="1816407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H="1">
            <a:off x="4359518" y="1435838"/>
            <a:ext cx="14002" cy="2361157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852100" y="3785151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596050" y="2118639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707709" y="2156807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778334" y="1822534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786652" y="3077226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446128" y="1563112"/>
            <a:ext cx="333559" cy="26580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447388" y="2811417"/>
            <a:ext cx="333559" cy="26580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457605" y="2144361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778334" y="1822534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778333" y="2730533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520877" y="2762681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4055804" y="2603439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4054216" y="2386869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4054217" y="2160365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4170105" y="2767130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4165677" y="1818141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554453" y="2895721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590213" y="1685669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490600" y="1298034"/>
            <a:ext cx="0" cy="2360796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5101201" y="1816407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5065441" y="3034221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960706" y="1559644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6003501" y="2773064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955355" y="1544057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6003501" y="3355690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428986" y="3043175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428986" y="1544057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955355" y="2095622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6003501" y="2780120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532316" y="2717739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529141" y="2011412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735515" y="2081262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7100146" y="2563751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7096770" y="2191386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630170" y="2081262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7096771" y="2339752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761117" y="2792351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475167" y="2072602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480722" y="2757101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5108663" y="3013149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494807" y="180768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471788" y="3020157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5147314" y="179951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5021412" y="1592115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5003466" y="3025411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977899" y="2752722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480409" y="302710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963882" y="186919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480409" y="1583942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394957" y="2489767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394900" y="2114069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804088" y="1998407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919977" y="1817278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918388" y="2192974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394956" y="2267263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394900" y="2937493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3394899" y="2730533"/>
            <a:ext cx="1235" cy="209521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926758" y="129803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7025049" y="333525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684731" y="275937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949985" y="184815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812167" y="269738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477965" y="249972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467686" y="17669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408268" y="2326456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142" y="4018703"/>
            <a:ext cx="80081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Ground fault or PS </a:t>
            </a:r>
            <a:r>
              <a:rPr lang="en-US" sz="1600" dirty="0" err="1" smtClean="0"/>
              <a:t>malefuntion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PS Contactors open for all circuits: M1 (for SSD M1 is floating), M2, ECE)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External diode pack contactors close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Diode Pack is sized to keep the internal diode pack closed (M1 and M2 ~ 5 V, for ECE ~ 10 V); current is circulated through the external diode pack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During ground fault or PS malfunction HTS or </a:t>
            </a:r>
            <a:r>
              <a:rPr lang="en-US" sz="1600" dirty="0" err="1" smtClean="0"/>
              <a:t>LTSa</a:t>
            </a:r>
            <a:r>
              <a:rPr lang="en-US" sz="1600" dirty="0" smtClean="0"/>
              <a:t> or </a:t>
            </a:r>
            <a:r>
              <a:rPr lang="en-US" sz="1600" dirty="0" err="1" smtClean="0"/>
              <a:t>LTSb</a:t>
            </a:r>
            <a:r>
              <a:rPr lang="en-US" sz="1600" dirty="0" smtClean="0"/>
              <a:t> or </a:t>
            </a:r>
            <a:r>
              <a:rPr lang="en-US" sz="1600" dirty="0" err="1" smtClean="0"/>
              <a:t>LTSd</a:t>
            </a:r>
            <a:r>
              <a:rPr lang="en-US" sz="1600" dirty="0" smtClean="0"/>
              <a:t> quench occurs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External diode pack </a:t>
            </a:r>
            <a:r>
              <a:rPr lang="en-US" sz="1400" dirty="0" smtClean="0"/>
              <a:t>contactor opens for the particular circuit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R2 resistor is sized to keep the max voltage below 150 V in a case </a:t>
            </a:r>
            <a:r>
              <a:rPr lang="en-US" sz="1400" dirty="0" err="1" smtClean="0"/>
              <a:t>LTSc</a:t>
            </a:r>
            <a:r>
              <a:rPr lang="en-US" sz="1400" dirty="0" smtClean="0"/>
              <a:t> or LTS/N opens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PS and QPS configuration will minimize the risk of loosing the magnet circuits</a:t>
            </a:r>
          </a:p>
          <a:p>
            <a:r>
              <a:rPr lang="en-US" dirty="0" smtClean="0"/>
              <a:t>Requires major modifications of the QPS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5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Presenter’s Name | MICE Spectrometer Solenoid Recovery Review (FNAL, Dec 3-4, 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1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892" y="-3192"/>
            <a:ext cx="7107392" cy="987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Operation Configuration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15</a:t>
            </a:fld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4868210" y="1551731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409997" y="2118570"/>
            <a:ext cx="61110" cy="1523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4269312" y="2118570"/>
            <a:ext cx="73492" cy="1559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755510" y="2759847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816857" y="3521847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816857" y="2290133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H="1">
            <a:off x="4294054" y="1909564"/>
            <a:ext cx="14002" cy="2361157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786636" y="4258877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530586" y="2592365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642245" y="2630533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712870" y="2296260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721188" y="3550952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380664" y="2036838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381924" y="3285143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392141" y="2618087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712870" y="2296260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712869" y="3204259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455413" y="3236407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3990340" y="3077165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3988752" y="2860595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3988753" y="2634091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4104641" y="3240856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4100213" y="2291867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488989" y="3369447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524749" y="2159395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425136" y="1771760"/>
            <a:ext cx="0" cy="2360796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5035737" y="2290133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4999977" y="3507947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895242" y="2033370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5938037" y="3246790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889891" y="2017783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5938037" y="3829416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363522" y="3516901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363522" y="2017783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889891" y="2569348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5938037" y="3253846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466852" y="3191465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463677" y="2485138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670051" y="2554988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7034682" y="3037477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7031306" y="2665112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564706" y="2554988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7031307" y="2813478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695653" y="3266077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409703" y="254632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415258" y="3230827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5043199" y="348687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429343" y="2281414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406324" y="3493883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5081850" y="2273241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4955948" y="2065841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4938002" y="3499137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912435" y="322644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414945" y="350083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898418" y="234291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414945" y="205766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329493" y="2963493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329436" y="2587795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738624" y="2472133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854513" y="2291004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852924" y="2666700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329492" y="2740989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329436" y="3411219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3161398" y="3223710"/>
            <a:ext cx="169272" cy="19007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861294" y="177176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6959585" y="38089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619267" y="323309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884521" y="23218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746703" y="317111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412501" y="297345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402222" y="224071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342804" y="2800182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</p:spTree>
    <p:extLst>
      <p:ext uri="{BB962C8B-B14F-4D97-AF65-F5344CB8AC3E}">
        <p14:creationId xmlns:p14="http://schemas.microsoft.com/office/powerpoint/2010/main" val="35581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SSU Electrical Circuit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16</a:t>
            </a:fld>
            <a:endParaRPr lang="en-US"/>
          </a:p>
        </p:txBody>
      </p:sp>
      <p:grpSp>
        <p:nvGrpSpPr>
          <p:cNvPr id="309" name="Group 95"/>
          <p:cNvGrpSpPr>
            <a:grpSpLocks/>
          </p:cNvGrpSpPr>
          <p:nvPr/>
        </p:nvGrpSpPr>
        <p:grpSpPr bwMode="auto">
          <a:xfrm rot="5400000">
            <a:off x="7491377" y="2109128"/>
            <a:ext cx="1219200" cy="304800"/>
            <a:chOff x="2971800" y="2438400"/>
            <a:chExt cx="1219200" cy="304800"/>
          </a:xfrm>
        </p:grpSpPr>
        <p:cxnSp>
          <p:nvCxnSpPr>
            <p:cNvPr id="310" name="Straight Connector 309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2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322" name="Arc 321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3" name="Arc 322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3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320" name="Arc 31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1" name="Arc 32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4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318" name="Arc 31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9" name="Arc 31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5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316" name="Arc 31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7" name="Arc 31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324" name="Straight Connector 323"/>
          <p:cNvCxnSpPr/>
          <p:nvPr/>
        </p:nvCxnSpPr>
        <p:spPr>
          <a:xfrm flipH="1">
            <a:off x="2552724" y="2871128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>
            <a:stCxn id="363" idx="1"/>
          </p:cNvCxnSpPr>
          <p:nvPr/>
        </p:nvCxnSpPr>
        <p:spPr>
          <a:xfrm flipH="1" flipV="1">
            <a:off x="2552724" y="1639414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>
            <a:off x="7266453" y="1941646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327" name="TextBox 326"/>
          <p:cNvSpPr txBox="1"/>
          <p:nvPr/>
        </p:nvSpPr>
        <p:spPr>
          <a:xfrm>
            <a:off x="2378112" y="1979814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328" name="Straight Connector 327"/>
          <p:cNvCxnSpPr/>
          <p:nvPr/>
        </p:nvCxnSpPr>
        <p:spPr>
          <a:xfrm flipH="1" flipV="1">
            <a:off x="448737" y="1645541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 flipH="1">
            <a:off x="457055" y="2900233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H="1">
            <a:off x="2116531" y="1386119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H="1">
            <a:off x="2117791" y="2634424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2" name="Rectangle 331"/>
          <p:cNvSpPr/>
          <p:nvPr/>
        </p:nvSpPr>
        <p:spPr>
          <a:xfrm>
            <a:off x="128008" y="1967368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448737" y="1645541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448736" y="2553540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5" name="Rectangle 334"/>
          <p:cNvSpPr/>
          <p:nvPr/>
        </p:nvSpPr>
        <p:spPr>
          <a:xfrm>
            <a:off x="1191280" y="2585688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336" name="Group 369"/>
          <p:cNvGrpSpPr>
            <a:grpSpLocks/>
          </p:cNvGrpSpPr>
          <p:nvPr/>
        </p:nvGrpSpPr>
        <p:grpSpPr bwMode="auto">
          <a:xfrm rot="-5400000">
            <a:off x="3726207" y="2426446"/>
            <a:ext cx="228600" cy="152400"/>
            <a:chOff x="2209800" y="1219200"/>
            <a:chExt cx="762000" cy="304800"/>
          </a:xfrm>
        </p:grpSpPr>
        <p:cxnSp>
          <p:nvCxnSpPr>
            <p:cNvPr id="337" name="Straight Connector 33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4" name="Group 369"/>
          <p:cNvGrpSpPr>
            <a:grpSpLocks/>
          </p:cNvGrpSpPr>
          <p:nvPr/>
        </p:nvGrpSpPr>
        <p:grpSpPr bwMode="auto">
          <a:xfrm rot="-5400000">
            <a:off x="3724619" y="2209876"/>
            <a:ext cx="228600" cy="152400"/>
            <a:chOff x="2209800" y="1219200"/>
            <a:chExt cx="762000" cy="304800"/>
          </a:xfrm>
        </p:grpSpPr>
        <p:cxnSp>
          <p:nvCxnSpPr>
            <p:cNvPr id="345" name="Straight Connector 34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2" name="Group 369"/>
          <p:cNvGrpSpPr>
            <a:grpSpLocks/>
          </p:cNvGrpSpPr>
          <p:nvPr/>
        </p:nvGrpSpPr>
        <p:grpSpPr bwMode="auto">
          <a:xfrm rot="-5400000">
            <a:off x="3724620" y="1983372"/>
            <a:ext cx="228600" cy="152400"/>
            <a:chOff x="2209800" y="1219200"/>
            <a:chExt cx="762000" cy="304800"/>
          </a:xfrm>
        </p:grpSpPr>
        <p:cxnSp>
          <p:nvCxnSpPr>
            <p:cNvPr id="353" name="Straight Connector 35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0" name="Straight Connector 359"/>
          <p:cNvCxnSpPr/>
          <p:nvPr/>
        </p:nvCxnSpPr>
        <p:spPr>
          <a:xfrm flipH="1">
            <a:off x="3840508" y="2590137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 flipH="1">
            <a:off x="3836080" y="1641148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2" name="TextBox 361"/>
          <p:cNvSpPr txBox="1"/>
          <p:nvPr/>
        </p:nvSpPr>
        <p:spPr>
          <a:xfrm>
            <a:off x="4224856" y="2718728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363" name="TextBox 362"/>
          <p:cNvSpPr txBox="1"/>
          <p:nvPr/>
        </p:nvSpPr>
        <p:spPr>
          <a:xfrm>
            <a:off x="4260616" y="1508676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364" name="Straight Connector 363"/>
          <p:cNvCxnSpPr>
            <a:stCxn id="363" idx="3"/>
          </p:cNvCxnSpPr>
          <p:nvPr/>
        </p:nvCxnSpPr>
        <p:spPr>
          <a:xfrm flipV="1">
            <a:off x="4771604" y="1645541"/>
            <a:ext cx="840172" cy="16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>
            <a:stCxn id="362" idx="3"/>
          </p:cNvCxnSpPr>
          <p:nvPr/>
        </p:nvCxnSpPr>
        <p:spPr>
          <a:xfrm>
            <a:off x="4735844" y="2857228"/>
            <a:ext cx="85142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5611776" y="1386119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5599330" y="2584345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V="1">
            <a:off x="5611776" y="1367065"/>
            <a:ext cx="2489201" cy="155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5601144" y="3178697"/>
            <a:ext cx="24998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 flipV="1">
            <a:off x="8099389" y="2866182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 flipV="1">
            <a:off x="8099389" y="1367064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V="1">
            <a:off x="5611776" y="1918628"/>
            <a:ext cx="576351" cy="12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>
            <a:off x="5599330" y="2594720"/>
            <a:ext cx="600213" cy="840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4" name="Group 369"/>
          <p:cNvGrpSpPr>
            <a:grpSpLocks/>
          </p:cNvGrpSpPr>
          <p:nvPr/>
        </p:nvGrpSpPr>
        <p:grpSpPr bwMode="auto">
          <a:xfrm rot="10800000">
            <a:off x="6202719" y="2540746"/>
            <a:ext cx="228600" cy="152400"/>
            <a:chOff x="2209800" y="1219200"/>
            <a:chExt cx="762000" cy="304800"/>
          </a:xfrm>
        </p:grpSpPr>
        <p:cxnSp>
          <p:nvCxnSpPr>
            <p:cNvPr id="375" name="Straight Connector 374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369"/>
          <p:cNvGrpSpPr>
            <a:grpSpLocks/>
          </p:cNvGrpSpPr>
          <p:nvPr/>
        </p:nvGrpSpPr>
        <p:grpSpPr bwMode="auto">
          <a:xfrm rot="10800000">
            <a:off x="6199544" y="1834419"/>
            <a:ext cx="228600" cy="152400"/>
            <a:chOff x="2209800" y="1219200"/>
            <a:chExt cx="762000" cy="304800"/>
          </a:xfrm>
        </p:grpSpPr>
        <p:cxnSp>
          <p:nvCxnSpPr>
            <p:cNvPr id="383" name="Straight Connector 382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0" name="Straight Connector 389"/>
          <p:cNvCxnSpPr/>
          <p:nvPr/>
        </p:nvCxnSpPr>
        <p:spPr>
          <a:xfrm>
            <a:off x="6405918" y="1904269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1" name="Group 107"/>
          <p:cNvGrpSpPr>
            <a:grpSpLocks/>
          </p:cNvGrpSpPr>
          <p:nvPr/>
        </p:nvGrpSpPr>
        <p:grpSpPr bwMode="auto">
          <a:xfrm>
            <a:off x="6770549" y="2386758"/>
            <a:ext cx="533400" cy="306388"/>
            <a:chOff x="3124200" y="1676400"/>
            <a:chExt cx="533400" cy="305594"/>
          </a:xfrm>
        </p:grpSpPr>
        <p:cxnSp>
          <p:nvCxnSpPr>
            <p:cNvPr id="392" name="Straight Connector 39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8" name="Group 107"/>
          <p:cNvGrpSpPr>
            <a:grpSpLocks/>
          </p:cNvGrpSpPr>
          <p:nvPr/>
        </p:nvGrpSpPr>
        <p:grpSpPr bwMode="auto">
          <a:xfrm rot="10800000">
            <a:off x="6767173" y="2014393"/>
            <a:ext cx="533400" cy="306388"/>
            <a:chOff x="3124200" y="1676400"/>
            <a:chExt cx="533400" cy="305594"/>
          </a:xfrm>
        </p:grpSpPr>
        <p:cxnSp>
          <p:nvCxnSpPr>
            <p:cNvPr id="399" name="Straight Connector 39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5" name="Straight Connector 404"/>
          <p:cNvCxnSpPr/>
          <p:nvPr/>
        </p:nvCxnSpPr>
        <p:spPr>
          <a:xfrm>
            <a:off x="7300573" y="1904269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>
            <a:off x="6767174" y="2162759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 flipH="1" flipV="1">
            <a:off x="6431520" y="2615358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8" name="Oval 407"/>
          <p:cNvSpPr/>
          <p:nvPr/>
        </p:nvSpPr>
        <p:spPr>
          <a:xfrm>
            <a:off x="6145570" y="1895609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6151125" y="258010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4779066" y="2836156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4165210" y="163069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142191" y="2843164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4817717" y="1622522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TextBox 413"/>
          <p:cNvSpPr txBox="1"/>
          <p:nvPr/>
        </p:nvSpPr>
        <p:spPr>
          <a:xfrm>
            <a:off x="4691815" y="1415122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415" name="TextBox 414"/>
          <p:cNvSpPr txBox="1"/>
          <p:nvPr/>
        </p:nvSpPr>
        <p:spPr>
          <a:xfrm>
            <a:off x="4665147" y="2836425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416" name="TextBox 415"/>
          <p:cNvSpPr txBox="1"/>
          <p:nvPr/>
        </p:nvSpPr>
        <p:spPr>
          <a:xfrm>
            <a:off x="5601144" y="2582377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417" name="TextBox 416"/>
          <p:cNvSpPr txBox="1"/>
          <p:nvPr/>
        </p:nvSpPr>
        <p:spPr>
          <a:xfrm>
            <a:off x="5142832" y="282256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418" name="TextBox 417"/>
          <p:cNvSpPr txBox="1"/>
          <p:nvPr/>
        </p:nvSpPr>
        <p:spPr>
          <a:xfrm>
            <a:off x="5632245" y="168883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419" name="TextBox 418"/>
          <p:cNvSpPr txBox="1"/>
          <p:nvPr/>
        </p:nvSpPr>
        <p:spPr>
          <a:xfrm>
            <a:off x="5142331" y="142352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420" name="Group 107"/>
          <p:cNvGrpSpPr>
            <a:grpSpLocks/>
          </p:cNvGrpSpPr>
          <p:nvPr/>
        </p:nvGrpSpPr>
        <p:grpSpPr bwMode="auto">
          <a:xfrm>
            <a:off x="3065360" y="2312774"/>
            <a:ext cx="533400" cy="306388"/>
            <a:chOff x="3124200" y="1676400"/>
            <a:chExt cx="533400" cy="305594"/>
          </a:xfrm>
        </p:grpSpPr>
        <p:cxnSp>
          <p:nvCxnSpPr>
            <p:cNvPr id="421" name="Straight Connector 420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107"/>
          <p:cNvGrpSpPr>
            <a:grpSpLocks/>
          </p:cNvGrpSpPr>
          <p:nvPr/>
        </p:nvGrpSpPr>
        <p:grpSpPr bwMode="auto">
          <a:xfrm rot="10800000">
            <a:off x="3065303" y="1937076"/>
            <a:ext cx="533400" cy="306388"/>
            <a:chOff x="3124200" y="1676400"/>
            <a:chExt cx="533400" cy="305594"/>
          </a:xfrm>
        </p:grpSpPr>
        <p:cxnSp>
          <p:nvCxnSpPr>
            <p:cNvPr id="428" name="Straight Connector 427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4" name="Group 369"/>
          <p:cNvGrpSpPr>
            <a:grpSpLocks/>
          </p:cNvGrpSpPr>
          <p:nvPr/>
        </p:nvGrpSpPr>
        <p:grpSpPr bwMode="auto">
          <a:xfrm rot="-5400000">
            <a:off x="3474491" y="1821414"/>
            <a:ext cx="228600" cy="152400"/>
            <a:chOff x="2209800" y="1219200"/>
            <a:chExt cx="762000" cy="304800"/>
          </a:xfrm>
        </p:grpSpPr>
        <p:cxnSp>
          <p:nvCxnSpPr>
            <p:cNvPr id="435" name="Straight Connector 43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2" name="Straight Connector 441"/>
          <p:cNvCxnSpPr/>
          <p:nvPr/>
        </p:nvCxnSpPr>
        <p:spPr>
          <a:xfrm flipH="1">
            <a:off x="3590380" y="1640285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>
            <a:off x="3588791" y="2015981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 flipH="1">
            <a:off x="3065359" y="2090270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>
            <a:off x="3065303" y="2760500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 flipV="1">
            <a:off x="2897265" y="2572991"/>
            <a:ext cx="169272" cy="19007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7" name="TextBox 446"/>
          <p:cNvSpPr txBox="1"/>
          <p:nvPr/>
        </p:nvSpPr>
        <p:spPr>
          <a:xfrm>
            <a:off x="4480482" y="963695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147000" y="1483304"/>
            <a:ext cx="52688" cy="41716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TextBox 448"/>
          <p:cNvSpPr txBox="1"/>
          <p:nvPr/>
        </p:nvSpPr>
        <p:spPr>
          <a:xfrm>
            <a:off x="6597161" y="1121041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450" name="TextBox 449"/>
          <p:cNvSpPr txBox="1"/>
          <p:nvPr/>
        </p:nvSpPr>
        <p:spPr>
          <a:xfrm>
            <a:off x="6695452" y="3158265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451" name="TextBox 450"/>
          <p:cNvSpPr txBox="1"/>
          <p:nvPr/>
        </p:nvSpPr>
        <p:spPr>
          <a:xfrm>
            <a:off x="6355134" y="2582377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452" name="TextBox 451"/>
          <p:cNvSpPr txBox="1"/>
          <p:nvPr/>
        </p:nvSpPr>
        <p:spPr>
          <a:xfrm>
            <a:off x="6620388" y="1671165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453" name="Rectangle 452"/>
          <p:cNvSpPr/>
          <p:nvPr/>
        </p:nvSpPr>
        <p:spPr>
          <a:xfrm>
            <a:off x="4006315" y="1508677"/>
            <a:ext cx="63751" cy="41820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TextBox 453"/>
          <p:cNvSpPr txBox="1"/>
          <p:nvPr/>
        </p:nvSpPr>
        <p:spPr>
          <a:xfrm>
            <a:off x="3453704" y="249212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455" name="TextBox 454"/>
          <p:cNvSpPr txBox="1"/>
          <p:nvPr/>
        </p:nvSpPr>
        <p:spPr>
          <a:xfrm>
            <a:off x="6148368" y="2322735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456" name="TextBox 455"/>
          <p:cNvSpPr txBox="1"/>
          <p:nvPr/>
        </p:nvSpPr>
        <p:spPr>
          <a:xfrm>
            <a:off x="6138089" y="1589991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492513" y="4772406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553860" y="5534406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553860" y="4302692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4019954" y="680116"/>
            <a:ext cx="11103" cy="5603164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523639" y="6271436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267589" y="4604924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379248" y="4643092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449873" y="4308819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458191" y="5563511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117667" y="4049397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118927" y="5297702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129144" y="4630646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449873" y="4308819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449872" y="5216818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192416" y="5248966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3727343" y="5089724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3725755" y="4873154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3725756" y="4646650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3841644" y="5253415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3837216" y="4304426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225992" y="5382006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261752" y="4171954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173755" y="769850"/>
            <a:ext cx="1136" cy="5477711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4772740" y="4302692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4736980" y="5520506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632245" y="4045929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5675040" y="5259349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626894" y="4030342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5675040" y="5841975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100525" y="5529460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100525" y="4030342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626894" y="4581907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5675040" y="5266405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203855" y="5204024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200680" y="4497697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407054" y="4567547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6771685" y="5050036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6768309" y="4677671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301709" y="4567547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6768310" y="4826037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432656" y="5278636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146706" y="4558887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152261" y="5243386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4780202" y="5499434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166346" y="4293973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143327" y="5506442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4818853" y="4285800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4692951" y="4078400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4675005" y="5511696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649438" y="5239007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151948" y="5513389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635421" y="4355475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151948" y="4070227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066496" y="4976052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066439" y="4600354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475627" y="4484692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591516" y="4303563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589927" y="4679259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066495" y="4753548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066439" y="5423778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2898401" y="5236269"/>
            <a:ext cx="169272" cy="19007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598297" y="3784319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6696588" y="5821543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356270" y="5245655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621524" y="4334443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483706" y="5183673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149504" y="4986013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139225" y="4253269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069887" y="3419875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  <p:sp>
        <p:nvSpPr>
          <p:cNvPr id="606" name="TextBox 605"/>
          <p:cNvSpPr txBox="1"/>
          <p:nvPr/>
        </p:nvSpPr>
        <p:spPr>
          <a:xfrm>
            <a:off x="8236363" y="2125036"/>
            <a:ext cx="411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M1</a:t>
            </a:r>
            <a:endParaRPr lang="en-US" sz="1200" dirty="0"/>
          </a:p>
        </p:txBody>
      </p:sp>
      <p:sp>
        <p:nvSpPr>
          <p:cNvPr id="607" name="TextBox 606"/>
          <p:cNvSpPr txBox="1"/>
          <p:nvPr/>
        </p:nvSpPr>
        <p:spPr>
          <a:xfrm>
            <a:off x="8254513" y="4791297"/>
            <a:ext cx="411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35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of SS electrical circuits</a:t>
            </a:r>
          </a:p>
          <a:p>
            <a:r>
              <a:rPr lang="en-US" dirty="0" smtClean="0"/>
              <a:t>Powering and Magnet circuit protection operational requirements </a:t>
            </a:r>
          </a:p>
          <a:p>
            <a:r>
              <a:rPr lang="en-US" dirty="0" smtClean="0"/>
              <a:t>Recommended Magnet protection scheme and operation of the PSs 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SS Electrical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SSD</a:t>
            </a:r>
          </a:p>
          <a:p>
            <a:r>
              <a:rPr lang="en-US" sz="2000" dirty="0" smtClean="0"/>
              <a:t>Known Damage:</a:t>
            </a:r>
          </a:p>
          <a:p>
            <a:pPr lvl="1"/>
            <a:r>
              <a:rPr lang="en-US" sz="1800" dirty="0" smtClean="0"/>
              <a:t>LTS</a:t>
            </a:r>
            <a:r>
              <a:rPr lang="en-US" sz="1800" dirty="0" smtClean="0"/>
              <a:t> lead between the HTS lead and the M1 coil is open</a:t>
            </a:r>
          </a:p>
          <a:p>
            <a:pPr lvl="1"/>
            <a:r>
              <a:rPr lang="en-US" sz="1800" dirty="0" smtClean="0"/>
              <a:t>Internal diode pack connection is open for M1</a:t>
            </a:r>
          </a:p>
          <a:p>
            <a:pPr lvl="1"/>
            <a:r>
              <a:rPr lang="en-US" sz="1800" dirty="0" smtClean="0"/>
              <a:t>At one side of the M1 LTS lead is shorted to ground</a:t>
            </a:r>
          </a:p>
          <a:p>
            <a:pPr lvl="1"/>
            <a:r>
              <a:rPr lang="en-US" sz="1800" dirty="0" smtClean="0"/>
              <a:t>The two LTS leads for M1 are connected to each other; finite resistance</a:t>
            </a:r>
          </a:p>
          <a:p>
            <a:pPr lvl="1"/>
            <a:r>
              <a:rPr lang="en-US" sz="1800" dirty="0" smtClean="0"/>
              <a:t>M2 coil is connected to M1 coil therefore connected to ground with ~ 2 k</a:t>
            </a:r>
            <a:r>
              <a:rPr lang="el-GR" sz="1800" dirty="0" smtClean="0"/>
              <a:t>Ω</a:t>
            </a:r>
            <a:r>
              <a:rPr lang="en-US" sz="1800" dirty="0" smtClean="0"/>
              <a:t> resistance </a:t>
            </a:r>
          </a:p>
          <a:p>
            <a:r>
              <a:rPr lang="en-US" sz="2000" dirty="0" smtClean="0"/>
              <a:t>Possible future degradations:</a:t>
            </a:r>
          </a:p>
          <a:p>
            <a:pPr lvl="1"/>
            <a:r>
              <a:rPr lang="en-US" sz="1800" dirty="0" smtClean="0"/>
              <a:t>M2 ground connection becomes more solid; less resistance</a:t>
            </a:r>
          </a:p>
          <a:p>
            <a:pPr lvl="1"/>
            <a:r>
              <a:rPr lang="en-US" sz="1800" dirty="0" smtClean="0"/>
              <a:t>Leak occurs at M1/M2 feedthrough </a:t>
            </a:r>
            <a:r>
              <a:rPr lang="en-US" sz="1800" dirty="0"/>
              <a:t>(</a:t>
            </a:r>
            <a:r>
              <a:rPr lang="en-US" sz="1800" dirty="0" smtClean="0"/>
              <a:t>between the cold mass and insulating vacuum) </a:t>
            </a:r>
          </a:p>
          <a:p>
            <a:pPr marL="0" indent="0">
              <a:buNone/>
            </a:pPr>
            <a:r>
              <a:rPr lang="en-US" sz="2400" dirty="0" smtClean="0"/>
              <a:t>SSU</a:t>
            </a:r>
          </a:p>
          <a:p>
            <a:r>
              <a:rPr lang="en-US" sz="2000" dirty="0" smtClean="0"/>
              <a:t>Known </a:t>
            </a:r>
            <a:r>
              <a:rPr lang="en-US" sz="2000" dirty="0"/>
              <a:t>Issues:</a:t>
            </a:r>
          </a:p>
          <a:p>
            <a:pPr lvl="1"/>
            <a:r>
              <a:rPr lang="en-US" sz="1800" dirty="0"/>
              <a:t>Center Voltage tap of the ECE coils is open</a:t>
            </a:r>
          </a:p>
          <a:p>
            <a:pPr lvl="1"/>
            <a:r>
              <a:rPr lang="en-US" sz="1800" dirty="0"/>
              <a:t>One of the voltage taps across the M2 coil is open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SSU Electrical Circuit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  <p:grpSp>
        <p:nvGrpSpPr>
          <p:cNvPr id="309" name="Group 95"/>
          <p:cNvGrpSpPr>
            <a:grpSpLocks/>
          </p:cNvGrpSpPr>
          <p:nvPr/>
        </p:nvGrpSpPr>
        <p:grpSpPr bwMode="auto">
          <a:xfrm rot="5400000">
            <a:off x="7491377" y="2109128"/>
            <a:ext cx="1219200" cy="304800"/>
            <a:chOff x="2971800" y="2438400"/>
            <a:chExt cx="1219200" cy="304800"/>
          </a:xfrm>
        </p:grpSpPr>
        <p:cxnSp>
          <p:nvCxnSpPr>
            <p:cNvPr id="310" name="Straight Connector 309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2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322" name="Arc 321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3" name="Arc 322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3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320" name="Arc 31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1" name="Arc 32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4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318" name="Arc 31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9" name="Arc 31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5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316" name="Arc 31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7" name="Arc 31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324" name="Straight Connector 323"/>
          <p:cNvCxnSpPr/>
          <p:nvPr/>
        </p:nvCxnSpPr>
        <p:spPr>
          <a:xfrm flipH="1">
            <a:off x="2552724" y="2871128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>
            <a:stCxn id="363" idx="1"/>
          </p:cNvCxnSpPr>
          <p:nvPr/>
        </p:nvCxnSpPr>
        <p:spPr>
          <a:xfrm flipH="1" flipV="1">
            <a:off x="2552724" y="1639414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>
            <a:off x="7266453" y="1941646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327" name="TextBox 326"/>
          <p:cNvSpPr txBox="1"/>
          <p:nvPr/>
        </p:nvSpPr>
        <p:spPr>
          <a:xfrm>
            <a:off x="2378112" y="1979814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328" name="Straight Connector 327"/>
          <p:cNvCxnSpPr/>
          <p:nvPr/>
        </p:nvCxnSpPr>
        <p:spPr>
          <a:xfrm flipH="1" flipV="1">
            <a:off x="448737" y="1645541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 flipH="1">
            <a:off x="457055" y="2900233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H="1">
            <a:off x="2116531" y="1386119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H="1">
            <a:off x="2117791" y="2634424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2" name="Rectangle 331"/>
          <p:cNvSpPr/>
          <p:nvPr/>
        </p:nvSpPr>
        <p:spPr>
          <a:xfrm>
            <a:off x="128008" y="1967368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448737" y="1645541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448736" y="2553540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5" name="Rectangle 334"/>
          <p:cNvSpPr/>
          <p:nvPr/>
        </p:nvSpPr>
        <p:spPr>
          <a:xfrm>
            <a:off x="1191280" y="2585688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336" name="Group 369"/>
          <p:cNvGrpSpPr>
            <a:grpSpLocks/>
          </p:cNvGrpSpPr>
          <p:nvPr/>
        </p:nvGrpSpPr>
        <p:grpSpPr bwMode="auto">
          <a:xfrm rot="-5400000">
            <a:off x="3726207" y="2426446"/>
            <a:ext cx="228600" cy="152400"/>
            <a:chOff x="2209800" y="1219200"/>
            <a:chExt cx="762000" cy="304800"/>
          </a:xfrm>
        </p:grpSpPr>
        <p:cxnSp>
          <p:nvCxnSpPr>
            <p:cNvPr id="337" name="Straight Connector 33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4" name="Group 369"/>
          <p:cNvGrpSpPr>
            <a:grpSpLocks/>
          </p:cNvGrpSpPr>
          <p:nvPr/>
        </p:nvGrpSpPr>
        <p:grpSpPr bwMode="auto">
          <a:xfrm rot="-5400000">
            <a:off x="3724619" y="2209876"/>
            <a:ext cx="228600" cy="152400"/>
            <a:chOff x="2209800" y="1219200"/>
            <a:chExt cx="762000" cy="304800"/>
          </a:xfrm>
        </p:grpSpPr>
        <p:cxnSp>
          <p:nvCxnSpPr>
            <p:cNvPr id="345" name="Straight Connector 34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2" name="Group 369"/>
          <p:cNvGrpSpPr>
            <a:grpSpLocks/>
          </p:cNvGrpSpPr>
          <p:nvPr/>
        </p:nvGrpSpPr>
        <p:grpSpPr bwMode="auto">
          <a:xfrm rot="-5400000">
            <a:off x="3724620" y="1983372"/>
            <a:ext cx="228600" cy="152400"/>
            <a:chOff x="2209800" y="1219200"/>
            <a:chExt cx="762000" cy="304800"/>
          </a:xfrm>
        </p:grpSpPr>
        <p:cxnSp>
          <p:nvCxnSpPr>
            <p:cNvPr id="353" name="Straight Connector 35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0" name="Straight Connector 359"/>
          <p:cNvCxnSpPr/>
          <p:nvPr/>
        </p:nvCxnSpPr>
        <p:spPr>
          <a:xfrm flipH="1">
            <a:off x="3840508" y="2590137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 flipH="1">
            <a:off x="3836080" y="1641148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2" name="TextBox 361"/>
          <p:cNvSpPr txBox="1"/>
          <p:nvPr/>
        </p:nvSpPr>
        <p:spPr>
          <a:xfrm>
            <a:off x="4224856" y="2718728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363" name="TextBox 362"/>
          <p:cNvSpPr txBox="1"/>
          <p:nvPr/>
        </p:nvSpPr>
        <p:spPr>
          <a:xfrm>
            <a:off x="4260616" y="1508676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364" name="Straight Connector 363"/>
          <p:cNvCxnSpPr>
            <a:stCxn id="363" idx="3"/>
          </p:cNvCxnSpPr>
          <p:nvPr/>
        </p:nvCxnSpPr>
        <p:spPr>
          <a:xfrm flipV="1">
            <a:off x="4771604" y="1645541"/>
            <a:ext cx="840172" cy="16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>
            <a:stCxn id="362" idx="3"/>
          </p:cNvCxnSpPr>
          <p:nvPr/>
        </p:nvCxnSpPr>
        <p:spPr>
          <a:xfrm>
            <a:off x="4735844" y="2857228"/>
            <a:ext cx="85142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5611776" y="1386119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5599330" y="2584345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V="1">
            <a:off x="5611776" y="1367065"/>
            <a:ext cx="2489201" cy="155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5601144" y="3178697"/>
            <a:ext cx="24998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 flipV="1">
            <a:off x="8099389" y="2866182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 flipV="1">
            <a:off x="8099389" y="1367064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V="1">
            <a:off x="5611776" y="1918628"/>
            <a:ext cx="576351" cy="12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>
            <a:off x="5599330" y="2594720"/>
            <a:ext cx="600213" cy="840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4" name="Group 369"/>
          <p:cNvGrpSpPr>
            <a:grpSpLocks/>
          </p:cNvGrpSpPr>
          <p:nvPr/>
        </p:nvGrpSpPr>
        <p:grpSpPr bwMode="auto">
          <a:xfrm rot="10800000">
            <a:off x="6202719" y="2540746"/>
            <a:ext cx="228600" cy="152400"/>
            <a:chOff x="2209800" y="1219200"/>
            <a:chExt cx="762000" cy="304800"/>
          </a:xfrm>
        </p:grpSpPr>
        <p:cxnSp>
          <p:nvCxnSpPr>
            <p:cNvPr id="375" name="Straight Connector 374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369"/>
          <p:cNvGrpSpPr>
            <a:grpSpLocks/>
          </p:cNvGrpSpPr>
          <p:nvPr/>
        </p:nvGrpSpPr>
        <p:grpSpPr bwMode="auto">
          <a:xfrm rot="10800000">
            <a:off x="6199544" y="1834419"/>
            <a:ext cx="228600" cy="152400"/>
            <a:chOff x="2209800" y="1219200"/>
            <a:chExt cx="762000" cy="304800"/>
          </a:xfrm>
        </p:grpSpPr>
        <p:cxnSp>
          <p:nvCxnSpPr>
            <p:cNvPr id="383" name="Straight Connector 382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0" name="Straight Connector 389"/>
          <p:cNvCxnSpPr/>
          <p:nvPr/>
        </p:nvCxnSpPr>
        <p:spPr>
          <a:xfrm>
            <a:off x="6405918" y="1904269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1" name="Group 107"/>
          <p:cNvGrpSpPr>
            <a:grpSpLocks/>
          </p:cNvGrpSpPr>
          <p:nvPr/>
        </p:nvGrpSpPr>
        <p:grpSpPr bwMode="auto">
          <a:xfrm>
            <a:off x="6770549" y="2386758"/>
            <a:ext cx="533400" cy="306388"/>
            <a:chOff x="3124200" y="1676400"/>
            <a:chExt cx="533400" cy="305594"/>
          </a:xfrm>
        </p:grpSpPr>
        <p:cxnSp>
          <p:nvCxnSpPr>
            <p:cNvPr id="392" name="Straight Connector 39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8" name="Group 107"/>
          <p:cNvGrpSpPr>
            <a:grpSpLocks/>
          </p:cNvGrpSpPr>
          <p:nvPr/>
        </p:nvGrpSpPr>
        <p:grpSpPr bwMode="auto">
          <a:xfrm rot="10800000">
            <a:off x="6767173" y="2014393"/>
            <a:ext cx="533400" cy="306388"/>
            <a:chOff x="3124200" y="1676400"/>
            <a:chExt cx="533400" cy="305594"/>
          </a:xfrm>
        </p:grpSpPr>
        <p:cxnSp>
          <p:nvCxnSpPr>
            <p:cNvPr id="399" name="Straight Connector 39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5" name="Straight Connector 404"/>
          <p:cNvCxnSpPr/>
          <p:nvPr/>
        </p:nvCxnSpPr>
        <p:spPr>
          <a:xfrm>
            <a:off x="7300573" y="1904269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>
            <a:off x="6767174" y="2162759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 flipH="1" flipV="1">
            <a:off x="6431520" y="2615358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8" name="Oval 407"/>
          <p:cNvSpPr/>
          <p:nvPr/>
        </p:nvSpPr>
        <p:spPr>
          <a:xfrm>
            <a:off x="6145570" y="1895609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6151125" y="258010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4779066" y="2836156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4165210" y="163069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142191" y="2843164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4817717" y="1622522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4" name="TextBox 413"/>
          <p:cNvSpPr txBox="1"/>
          <p:nvPr/>
        </p:nvSpPr>
        <p:spPr>
          <a:xfrm>
            <a:off x="4691815" y="1415122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415" name="TextBox 414"/>
          <p:cNvSpPr txBox="1"/>
          <p:nvPr/>
        </p:nvSpPr>
        <p:spPr>
          <a:xfrm>
            <a:off x="4665147" y="2836425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416" name="TextBox 415"/>
          <p:cNvSpPr txBox="1"/>
          <p:nvPr/>
        </p:nvSpPr>
        <p:spPr>
          <a:xfrm>
            <a:off x="5601144" y="2582377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417" name="TextBox 416"/>
          <p:cNvSpPr txBox="1"/>
          <p:nvPr/>
        </p:nvSpPr>
        <p:spPr>
          <a:xfrm>
            <a:off x="5142832" y="282256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418" name="TextBox 417"/>
          <p:cNvSpPr txBox="1"/>
          <p:nvPr/>
        </p:nvSpPr>
        <p:spPr>
          <a:xfrm>
            <a:off x="5632245" y="168883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419" name="TextBox 418"/>
          <p:cNvSpPr txBox="1"/>
          <p:nvPr/>
        </p:nvSpPr>
        <p:spPr>
          <a:xfrm>
            <a:off x="5142331" y="142352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420" name="Group 107"/>
          <p:cNvGrpSpPr>
            <a:grpSpLocks/>
          </p:cNvGrpSpPr>
          <p:nvPr/>
        </p:nvGrpSpPr>
        <p:grpSpPr bwMode="auto">
          <a:xfrm>
            <a:off x="3065360" y="2312774"/>
            <a:ext cx="533400" cy="306388"/>
            <a:chOff x="3124200" y="1676400"/>
            <a:chExt cx="533400" cy="305594"/>
          </a:xfrm>
        </p:grpSpPr>
        <p:cxnSp>
          <p:nvCxnSpPr>
            <p:cNvPr id="421" name="Straight Connector 420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7" name="Group 107"/>
          <p:cNvGrpSpPr>
            <a:grpSpLocks/>
          </p:cNvGrpSpPr>
          <p:nvPr/>
        </p:nvGrpSpPr>
        <p:grpSpPr bwMode="auto">
          <a:xfrm rot="10800000">
            <a:off x="3065303" y="1937076"/>
            <a:ext cx="533400" cy="306388"/>
            <a:chOff x="3124200" y="1676400"/>
            <a:chExt cx="533400" cy="305594"/>
          </a:xfrm>
        </p:grpSpPr>
        <p:cxnSp>
          <p:nvCxnSpPr>
            <p:cNvPr id="428" name="Straight Connector 427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4" name="Group 369"/>
          <p:cNvGrpSpPr>
            <a:grpSpLocks/>
          </p:cNvGrpSpPr>
          <p:nvPr/>
        </p:nvGrpSpPr>
        <p:grpSpPr bwMode="auto">
          <a:xfrm rot="-5400000">
            <a:off x="3474491" y="1821414"/>
            <a:ext cx="228600" cy="152400"/>
            <a:chOff x="2209800" y="1219200"/>
            <a:chExt cx="762000" cy="304800"/>
          </a:xfrm>
        </p:grpSpPr>
        <p:cxnSp>
          <p:nvCxnSpPr>
            <p:cNvPr id="435" name="Straight Connector 43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2" name="Straight Connector 441"/>
          <p:cNvCxnSpPr/>
          <p:nvPr/>
        </p:nvCxnSpPr>
        <p:spPr>
          <a:xfrm flipH="1">
            <a:off x="3590380" y="1640285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>
            <a:off x="3588791" y="2015981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 flipH="1">
            <a:off x="3065359" y="2090270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>
            <a:off x="3065303" y="2760500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 flipV="1">
            <a:off x="2897265" y="2572991"/>
            <a:ext cx="169272" cy="19007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7" name="TextBox 446"/>
          <p:cNvSpPr txBox="1"/>
          <p:nvPr/>
        </p:nvSpPr>
        <p:spPr>
          <a:xfrm>
            <a:off x="4480482" y="963695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147000" y="1483304"/>
            <a:ext cx="52688" cy="41716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TextBox 448"/>
          <p:cNvSpPr txBox="1"/>
          <p:nvPr/>
        </p:nvSpPr>
        <p:spPr>
          <a:xfrm>
            <a:off x="6597161" y="1121041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450" name="TextBox 449"/>
          <p:cNvSpPr txBox="1"/>
          <p:nvPr/>
        </p:nvSpPr>
        <p:spPr>
          <a:xfrm>
            <a:off x="6695452" y="3158265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451" name="TextBox 450"/>
          <p:cNvSpPr txBox="1"/>
          <p:nvPr/>
        </p:nvSpPr>
        <p:spPr>
          <a:xfrm>
            <a:off x="6355134" y="2582377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452" name="TextBox 451"/>
          <p:cNvSpPr txBox="1"/>
          <p:nvPr/>
        </p:nvSpPr>
        <p:spPr>
          <a:xfrm>
            <a:off x="6620388" y="1671165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453" name="Rectangle 452"/>
          <p:cNvSpPr/>
          <p:nvPr/>
        </p:nvSpPr>
        <p:spPr>
          <a:xfrm>
            <a:off x="4006315" y="1508677"/>
            <a:ext cx="63751" cy="41820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TextBox 453"/>
          <p:cNvSpPr txBox="1"/>
          <p:nvPr/>
        </p:nvSpPr>
        <p:spPr>
          <a:xfrm>
            <a:off x="3453704" y="249212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455" name="TextBox 454"/>
          <p:cNvSpPr txBox="1"/>
          <p:nvPr/>
        </p:nvSpPr>
        <p:spPr>
          <a:xfrm>
            <a:off x="6148368" y="2322735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456" name="TextBox 455"/>
          <p:cNvSpPr txBox="1"/>
          <p:nvPr/>
        </p:nvSpPr>
        <p:spPr>
          <a:xfrm>
            <a:off x="6138089" y="1589991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492513" y="4772406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553860" y="5534406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553860" y="4302692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4019954" y="680116"/>
            <a:ext cx="11103" cy="5603164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523639" y="6271436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267589" y="4604924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379248" y="4643092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449873" y="4308819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458191" y="5563511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117667" y="4049397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118927" y="5297702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129144" y="4630646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449873" y="4308819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449872" y="5216818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192416" y="5248966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3727343" y="5089724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3725755" y="4873154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3725756" y="4646650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3841644" y="5253415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3837216" y="4304426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225992" y="5382006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261752" y="4171954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173755" y="769850"/>
            <a:ext cx="1136" cy="5477711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4772740" y="4302692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4736980" y="5520506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632245" y="4045929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5675040" y="5259349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626894" y="4030342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5675040" y="5841975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100525" y="5529460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100525" y="4030342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626894" y="4581907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5675040" y="5266405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203855" y="5204024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200680" y="4497697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407054" y="4567547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6771685" y="5050036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6768309" y="4677671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301709" y="4567547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6768310" y="4826037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432656" y="5278636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146706" y="4558887"/>
            <a:ext cx="46038" cy="46037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152261" y="5243386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4780202" y="5499434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166346" y="4293973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143327" y="5506442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4818853" y="4285800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4692951" y="4078400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4675005" y="5511696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649438" y="5239007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151948" y="5513389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635421" y="405652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151948" y="4070227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066496" y="4976052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066439" y="4600354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475627" y="4484692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591516" y="4303563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589927" y="4679259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066495" y="4753548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066439" y="5423778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2898401" y="5236269"/>
            <a:ext cx="169272" cy="19007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598297" y="3784319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6696588" y="5821543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356270" y="5245655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621524" y="4334443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483706" y="5183673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149504" y="4986013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139225" y="4253269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069887" y="3419875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  <p:sp>
        <p:nvSpPr>
          <p:cNvPr id="606" name="TextBox 605"/>
          <p:cNvSpPr txBox="1"/>
          <p:nvPr/>
        </p:nvSpPr>
        <p:spPr>
          <a:xfrm>
            <a:off x="8236363" y="2125036"/>
            <a:ext cx="411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M1</a:t>
            </a:r>
            <a:endParaRPr lang="en-US" sz="1200" dirty="0"/>
          </a:p>
        </p:txBody>
      </p:sp>
      <p:sp>
        <p:nvSpPr>
          <p:cNvPr id="607" name="TextBox 606"/>
          <p:cNvSpPr txBox="1"/>
          <p:nvPr/>
        </p:nvSpPr>
        <p:spPr>
          <a:xfrm>
            <a:off x="8254513" y="4791297"/>
            <a:ext cx="411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M2</a:t>
            </a:r>
            <a:endParaRPr lang="en-US" sz="1200" dirty="0"/>
          </a:p>
        </p:txBody>
      </p:sp>
      <p:sp>
        <p:nvSpPr>
          <p:cNvPr id="626" name="Multiply 625"/>
          <p:cNvSpPr/>
          <p:nvPr/>
        </p:nvSpPr>
        <p:spPr>
          <a:xfrm>
            <a:off x="6440999" y="1778410"/>
            <a:ext cx="292271" cy="264819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ultiply 626"/>
          <p:cNvSpPr/>
          <p:nvPr/>
        </p:nvSpPr>
        <p:spPr>
          <a:xfrm>
            <a:off x="5350316" y="1505746"/>
            <a:ext cx="292271" cy="264819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9" name="Straight Connector 628"/>
          <p:cNvCxnSpPr/>
          <p:nvPr/>
        </p:nvCxnSpPr>
        <p:spPr>
          <a:xfrm>
            <a:off x="5301128" y="2502646"/>
            <a:ext cx="2" cy="3545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1" name="Group 369"/>
          <p:cNvGrpSpPr>
            <a:grpSpLocks/>
          </p:cNvGrpSpPr>
          <p:nvPr/>
        </p:nvGrpSpPr>
        <p:grpSpPr bwMode="auto">
          <a:xfrm rot="-5400000">
            <a:off x="5186829" y="2320032"/>
            <a:ext cx="228600" cy="152400"/>
            <a:chOff x="2209800" y="1219200"/>
            <a:chExt cx="762000" cy="304800"/>
          </a:xfrm>
        </p:grpSpPr>
        <p:cxnSp>
          <p:nvCxnSpPr>
            <p:cNvPr id="632" name="Straight Connector 631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Straight Connector 632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Straight Connector 633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Straight Connector 634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Straight Connector 635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Straight Connector 637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9" name="Straight Connector 638"/>
          <p:cNvCxnSpPr/>
          <p:nvPr/>
        </p:nvCxnSpPr>
        <p:spPr>
          <a:xfrm>
            <a:off x="5302717" y="1653714"/>
            <a:ext cx="0" cy="624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4" name="Straight Connector 643"/>
          <p:cNvCxnSpPr/>
          <p:nvPr/>
        </p:nvCxnSpPr>
        <p:spPr>
          <a:xfrm>
            <a:off x="5301128" y="3951057"/>
            <a:ext cx="2" cy="3545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5" name="Group 369"/>
          <p:cNvGrpSpPr>
            <a:grpSpLocks/>
          </p:cNvGrpSpPr>
          <p:nvPr/>
        </p:nvGrpSpPr>
        <p:grpSpPr bwMode="auto">
          <a:xfrm rot="-5400000">
            <a:off x="5186829" y="3768443"/>
            <a:ext cx="228600" cy="152400"/>
            <a:chOff x="2209800" y="1219200"/>
            <a:chExt cx="762000" cy="304800"/>
          </a:xfrm>
        </p:grpSpPr>
        <p:cxnSp>
          <p:nvCxnSpPr>
            <p:cNvPr id="646" name="Straight Connector 64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64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3" name="Straight Connector 652"/>
          <p:cNvCxnSpPr/>
          <p:nvPr/>
        </p:nvCxnSpPr>
        <p:spPr>
          <a:xfrm>
            <a:off x="5302717" y="2859303"/>
            <a:ext cx="0" cy="867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56" name="Group 207"/>
          <p:cNvGrpSpPr>
            <a:grpSpLocks/>
          </p:cNvGrpSpPr>
          <p:nvPr/>
        </p:nvGrpSpPr>
        <p:grpSpPr bwMode="auto">
          <a:xfrm>
            <a:off x="5376069" y="3310788"/>
            <a:ext cx="381000" cy="227012"/>
            <a:chOff x="304800" y="1296194"/>
            <a:chExt cx="381000" cy="227806"/>
          </a:xfrm>
        </p:grpSpPr>
        <p:cxnSp>
          <p:nvCxnSpPr>
            <p:cNvPr id="657" name="Straight Connector 656"/>
            <p:cNvCxnSpPr/>
            <p:nvPr/>
          </p:nvCxnSpPr>
          <p:spPr>
            <a:xfrm>
              <a:off x="381000" y="1371067"/>
              <a:ext cx="304800" cy="1594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Straight Connector 657"/>
            <p:cNvCxnSpPr/>
            <p:nvPr/>
          </p:nvCxnSpPr>
          <p:spPr>
            <a:xfrm rot="5400000" flipH="1" flipV="1">
              <a:off x="267227" y="1408639"/>
              <a:ext cx="152933" cy="77788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Straight Connector 658"/>
            <p:cNvCxnSpPr/>
            <p:nvPr/>
          </p:nvCxnSpPr>
          <p:spPr>
            <a:xfrm rot="5400000" flipH="1" flipV="1">
              <a:off x="495168" y="1332839"/>
              <a:ext cx="76467" cy="3175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>
            <a:xfrm rot="5400000" flipH="1" flipV="1">
              <a:off x="343427" y="1408639"/>
              <a:ext cx="152933" cy="77788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Straight Connector 660"/>
            <p:cNvCxnSpPr/>
            <p:nvPr/>
          </p:nvCxnSpPr>
          <p:spPr>
            <a:xfrm rot="5400000" flipH="1" flipV="1">
              <a:off x="419627" y="1408639"/>
              <a:ext cx="152933" cy="77788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Straight Connector 661"/>
            <p:cNvCxnSpPr/>
            <p:nvPr/>
          </p:nvCxnSpPr>
          <p:spPr>
            <a:xfrm rot="5400000" flipH="1" flipV="1">
              <a:off x="494240" y="1408639"/>
              <a:ext cx="152933" cy="77787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3" name="Straight Connector 662"/>
            <p:cNvCxnSpPr/>
            <p:nvPr/>
          </p:nvCxnSpPr>
          <p:spPr>
            <a:xfrm rot="5400000" flipH="1" flipV="1">
              <a:off x="570440" y="1408639"/>
              <a:ext cx="152933" cy="77787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4" name="Straight Connector 663"/>
          <p:cNvCxnSpPr/>
          <p:nvPr/>
        </p:nvCxnSpPr>
        <p:spPr>
          <a:xfrm>
            <a:off x="5295379" y="2857227"/>
            <a:ext cx="295405" cy="452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4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B</a:t>
            </a:r>
            <a:r>
              <a:rPr lang="en-US" sz="2000" dirty="0" smtClean="0"/>
              <a:t>y design:</a:t>
            </a:r>
          </a:p>
          <a:p>
            <a:r>
              <a:rPr lang="en-US" sz="2000" dirty="0" smtClean="0"/>
              <a:t>Powering</a:t>
            </a:r>
          </a:p>
          <a:p>
            <a:pPr lvl="1"/>
            <a:r>
              <a:rPr lang="en-US" sz="1600" dirty="0" smtClean="0"/>
              <a:t>Current measurement accuracy 2x10</a:t>
            </a:r>
            <a:r>
              <a:rPr lang="en-US" sz="1600" baseline="30000" dirty="0" smtClean="0"/>
              <a:t>-4 </a:t>
            </a:r>
            <a:r>
              <a:rPr lang="en-US" sz="1600" dirty="0" smtClean="0"/>
              <a:t> (new transductors being installed)</a:t>
            </a:r>
            <a:endParaRPr lang="en-US" sz="1600" baseline="30000" dirty="0" smtClean="0"/>
          </a:p>
          <a:p>
            <a:pPr lvl="1"/>
            <a:r>
              <a:rPr lang="en-US" sz="1600" dirty="0" smtClean="0"/>
              <a:t>Fail safe p</a:t>
            </a:r>
            <a:r>
              <a:rPr lang="en-US" sz="1600" dirty="0" smtClean="0"/>
              <a:t>owering; no harm to equipment (Magnet, leads, PS itself) and personnel</a:t>
            </a:r>
          </a:p>
          <a:p>
            <a:r>
              <a:rPr lang="en-US" sz="2000" dirty="0" smtClean="0"/>
              <a:t>Magnet circuit protection</a:t>
            </a:r>
          </a:p>
          <a:p>
            <a:pPr lvl="1"/>
            <a:r>
              <a:rPr lang="en-US" sz="1600" dirty="0" smtClean="0"/>
              <a:t>Coils are self protected; if the coil quenches sufficient to turn off the PS</a:t>
            </a:r>
          </a:p>
          <a:p>
            <a:pPr lvl="1"/>
            <a:r>
              <a:rPr lang="en-US" sz="1600" dirty="0" smtClean="0"/>
              <a:t>HTS and LTS leads during quench: keep the hot spot temperature below 300 K</a:t>
            </a:r>
          </a:p>
          <a:p>
            <a:pPr lvl="1"/>
            <a:r>
              <a:rPr lang="en-US" sz="1600" dirty="0" smtClean="0"/>
              <a:t>Coils hot spot temperature during quench less then 80 K</a:t>
            </a:r>
          </a:p>
          <a:p>
            <a:pPr lvl="1"/>
            <a:r>
              <a:rPr lang="en-US" sz="1600" dirty="0" smtClean="0"/>
              <a:t>Magnet peak voltage relative to ground below 1600 V; for ECE circuit internal diode pack needed to fulfill this requirement</a:t>
            </a:r>
          </a:p>
          <a:p>
            <a:pPr marL="0" indent="0">
              <a:buNone/>
            </a:pPr>
            <a:r>
              <a:rPr lang="en-US" sz="2000" dirty="0" smtClean="0"/>
              <a:t>Practical reasons:</a:t>
            </a:r>
          </a:p>
          <a:p>
            <a:r>
              <a:rPr lang="en-US" sz="2000" dirty="0" smtClean="0"/>
              <a:t>HV withstand to ground less than 150 V (cold </a:t>
            </a:r>
            <a:r>
              <a:rPr lang="en-US" sz="2000" dirty="0" err="1" smtClean="0"/>
              <a:t>HiPot</a:t>
            </a:r>
            <a:r>
              <a:rPr lang="en-US" sz="2000" dirty="0" smtClean="0"/>
              <a:t> value)</a:t>
            </a:r>
          </a:p>
          <a:p>
            <a:r>
              <a:rPr lang="en-US" sz="2000" dirty="0" smtClean="0"/>
              <a:t>HTS lead voltage less than 3 mV (threshold value is at 1 mV)</a:t>
            </a:r>
          </a:p>
          <a:p>
            <a:r>
              <a:rPr lang="en-US" sz="2000" dirty="0" smtClean="0"/>
              <a:t>LTS lead voltages during quench as low as possible (no clear understanding how it was built, what are the lead dimensions and/or cooling conditions; quench integral value limit is not known)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6</a:t>
            </a:fld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4868210" y="1551731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409997" y="2118570"/>
            <a:ext cx="61110" cy="1523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4269312" y="2118570"/>
            <a:ext cx="73492" cy="1559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755510" y="2759847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816857" y="3521847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816857" y="2290133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H="1">
            <a:off x="4294054" y="1909564"/>
            <a:ext cx="14002" cy="2361157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786636" y="4258877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530586" y="2592365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642245" y="2630533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712870" y="2296260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721188" y="3550952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380664" y="2036838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381924" y="3285143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392141" y="2618087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712870" y="2296260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712869" y="3204259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455413" y="3236407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3990340" y="3077165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3988752" y="2860595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3988753" y="2634091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4104641" y="3240856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4100213" y="2291867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488989" y="3369447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524749" y="2159395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425136" y="1771760"/>
            <a:ext cx="0" cy="2360796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5035737" y="2290133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4999977" y="3507947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895242" y="2033370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5938037" y="3246790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889891" y="2017783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5938037" y="3829416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363522" y="3516901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363522" y="2017783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889891" y="2569348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5938037" y="3253846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466852" y="3191465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463677" y="2485138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670051" y="2554988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7034682" y="3037477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7031306" y="2665112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564706" y="2554988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7031307" y="2813478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695653" y="3266077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409703" y="254632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415258" y="3230827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5043199" y="348687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429343" y="2281414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406324" y="3493883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5081850" y="2273241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4955948" y="2065841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4938002" y="3499137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912435" y="322644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414945" y="350083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898418" y="234291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414945" y="205766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329493" y="2963493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329436" y="2587795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738624" y="2472133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854513" y="2291004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852924" y="2666700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329492" y="2740989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329436" y="3411219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3161398" y="3223710"/>
            <a:ext cx="169272" cy="19007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861294" y="177176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6959585" y="38089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619267" y="323309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884521" y="23218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746703" y="317111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412501" y="297345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402222" y="224071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342804" y="2800182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259" y="4805916"/>
            <a:ext cx="80701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Direct protection of </a:t>
            </a:r>
            <a:r>
              <a:rPr lang="en-US" dirty="0" err="1" smtClean="0"/>
              <a:t>LTSa</a:t>
            </a:r>
            <a:r>
              <a:rPr lang="en-US" dirty="0" smtClean="0"/>
              <a:t> and </a:t>
            </a:r>
            <a:r>
              <a:rPr lang="en-US" dirty="0" err="1" smtClean="0"/>
              <a:t>LTSb</a:t>
            </a:r>
            <a:r>
              <a:rPr lang="en-US" dirty="0" smtClean="0"/>
              <a:t> segments with V-taps;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LTSd</a:t>
            </a:r>
            <a:r>
              <a:rPr lang="en-US" dirty="0" smtClean="0"/>
              <a:t> </a:t>
            </a:r>
            <a:r>
              <a:rPr lang="en-US" dirty="0"/>
              <a:t>is only protected with the </a:t>
            </a:r>
            <a:r>
              <a:rPr lang="en-US" dirty="0" smtClean="0"/>
              <a:t>magnet; low threshold settings required to lower the hot spot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LTS/N easily can be overheated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Internal diode/resistor pack does not extract enough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892" y="-3192"/>
            <a:ext cx="7107392" cy="987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Operational Configuration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7</a:t>
            </a:fld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4868210" y="1551731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409997" y="2118570"/>
            <a:ext cx="61110" cy="1523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4269312" y="2118570"/>
            <a:ext cx="73492" cy="1559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755510" y="2759847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816857" y="3521847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816857" y="2290133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H="1">
            <a:off x="4294054" y="1909564"/>
            <a:ext cx="14002" cy="2361157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786636" y="4258877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530586" y="2592365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642245" y="2630533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712870" y="2296260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721188" y="3531868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380665" y="2290133"/>
            <a:ext cx="436192" cy="12514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381925" y="3532590"/>
            <a:ext cx="434932" cy="0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392141" y="2618087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712870" y="2296260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712869" y="3204259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455413" y="3236407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3990340" y="3077165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3988752" y="2860595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3988753" y="2634091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4104641" y="3240856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4100213" y="2291867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488989" y="3369447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524749" y="2159395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425136" y="1771760"/>
            <a:ext cx="0" cy="2360796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5035737" y="2290133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4999977" y="3507947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895242" y="2033370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5938037" y="3246790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889891" y="2017783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5938037" y="3829416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363522" y="3516901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363522" y="2017783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889891" y="2569348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5938037" y="3253846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466852" y="3191465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463677" y="2485138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670051" y="2554988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7034682" y="3037477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7031306" y="2665112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564706" y="2554988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7031307" y="2813478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695653" y="3266077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409703" y="254632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415258" y="3230827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5043199" y="348687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429343" y="2281414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406324" y="3493883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5081850" y="2273241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4955948" y="2065841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4938002" y="3499137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912435" y="322644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414945" y="350083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898418" y="234291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414945" y="205766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329493" y="2963493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329436" y="2587795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738624" y="2472133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854513" y="2291004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852924" y="2666700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329492" y="2740989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329436" y="3411219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3161398" y="3223710"/>
            <a:ext cx="169272" cy="190070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861294" y="177176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6959585" y="38089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619267" y="323309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884521" y="23218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746703" y="317111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412501" y="297345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402222" y="224071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342804" y="2800182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363" y="4933507"/>
            <a:ext cx="68974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Carefully selected External diode pack, and R2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Contactor for the External diode pack is open; not to interfere with PS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931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056" y="-3192"/>
            <a:ext cx="7663228" cy="987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quench and failure scenarios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8</a:t>
            </a:fld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4868210" y="1551731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409997" y="2118570"/>
            <a:ext cx="61110" cy="1523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4269312" y="2118570"/>
            <a:ext cx="73492" cy="1559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755510" y="2759847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816857" y="3521847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816857" y="2290133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H="1">
            <a:off x="4294054" y="1909564"/>
            <a:ext cx="14002" cy="2361157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786636" y="4258877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530586" y="2592365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642245" y="2630533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712870" y="2296260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721188" y="3550952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380664" y="2036838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381924" y="3285143"/>
            <a:ext cx="333559" cy="2658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392141" y="2618087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712870" y="2296260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712869" y="3204259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455413" y="3236407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3990340" y="3077165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3988752" y="2860595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3988753" y="2634091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4104641" y="3240856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4100213" y="2291867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488989" y="3369447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524749" y="2159395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425136" y="1771760"/>
            <a:ext cx="0" cy="2360796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5035737" y="2290133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4999977" y="3507947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895242" y="2033370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5938037" y="3246790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889891" y="2017783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5938037" y="3829416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363522" y="3516901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363522" y="2017783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889891" y="2569348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5938037" y="3253846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466852" y="3191465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463677" y="2485138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670051" y="2554988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7034682" y="3037477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7031306" y="2665112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564706" y="2554988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7031307" y="2813478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695653" y="3266077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409703" y="254632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415258" y="3230827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5043199" y="348687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429343" y="2281414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406324" y="3493883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5081850" y="2273241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4955948" y="2065841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4938002" y="3499137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912435" y="322644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414945" y="350083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898418" y="234291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414945" y="205766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329493" y="2963493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329436" y="2587795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738624" y="2472133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854513" y="2291004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852924" y="2666700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329492" y="2740989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329436" y="3411219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3161398" y="3223710"/>
            <a:ext cx="169272" cy="19007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861294" y="177176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6959585" y="38089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619267" y="3233096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884521" y="23218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746703" y="317111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412501" y="297345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402222" y="224071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342804" y="2800182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9098" y="4763386"/>
            <a:ext cx="8197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Magnet quench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HTS lead quench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LTSa</a:t>
            </a:r>
            <a:r>
              <a:rPr lang="en-US" sz="1600" dirty="0" smtClean="0"/>
              <a:t> or </a:t>
            </a:r>
            <a:r>
              <a:rPr lang="en-US" sz="1600" dirty="0" err="1" smtClean="0"/>
              <a:t>LTSb</a:t>
            </a:r>
            <a:r>
              <a:rPr lang="en-US" sz="1600" dirty="0" smtClean="0"/>
              <a:t> quench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LTSd</a:t>
            </a:r>
            <a:r>
              <a:rPr lang="en-US" sz="1600" dirty="0" smtClean="0"/>
              <a:t> quench</a:t>
            </a:r>
          </a:p>
          <a:p>
            <a:pPr marL="342900" indent="-342900">
              <a:buAutoNum type="arabicPeriod" startAt="5"/>
            </a:pPr>
            <a:r>
              <a:rPr lang="en-US" sz="1600" dirty="0" smtClean="0"/>
              <a:t>Ground fault </a:t>
            </a:r>
          </a:p>
          <a:p>
            <a:pPr marL="342900" indent="-342900">
              <a:buAutoNum type="arabicPeriod" startAt="5"/>
            </a:pPr>
            <a:r>
              <a:rPr lang="en-US" sz="1600" dirty="0" smtClean="0"/>
              <a:t>PS malfunction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130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892" y="-3192"/>
            <a:ext cx="7107392" cy="987967"/>
          </a:xfrm>
        </p:spPr>
        <p:txBody>
          <a:bodyPr>
            <a:normAutofit/>
          </a:bodyPr>
          <a:lstStyle/>
          <a:p>
            <a:r>
              <a:rPr lang="en-US" dirty="0" smtClean="0"/>
              <a:t>Magnet quench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Feher</a:t>
            </a:r>
            <a:r>
              <a:rPr lang="en-US" dirty="0" smtClean="0"/>
              <a:t> </a:t>
            </a:r>
            <a:r>
              <a:rPr lang="en-US" dirty="0" smtClean="0"/>
              <a:t>| MICE Spectrometer Solenoid Recovery Review (FNAL, Dec 3-4,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9</a:t>
            </a:fld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4933674" y="1078005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Cold Mass</a:t>
            </a:r>
            <a:r>
              <a:rPr lang="en-US" sz="1200" dirty="0" smtClean="0"/>
              <a:t> Shell </a:t>
            </a:r>
            <a:endParaRPr lang="en-US" sz="1200" dirty="0"/>
          </a:p>
        </p:txBody>
      </p:sp>
      <p:sp>
        <p:nvSpPr>
          <p:cNvPr id="448" name="Rectangle 447"/>
          <p:cNvSpPr/>
          <p:nvPr/>
        </p:nvSpPr>
        <p:spPr>
          <a:xfrm>
            <a:off x="5475461" y="1644844"/>
            <a:ext cx="61110" cy="1523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4334776" y="1644844"/>
            <a:ext cx="73492" cy="1559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7" name="Group 95"/>
          <p:cNvGrpSpPr>
            <a:grpSpLocks/>
          </p:cNvGrpSpPr>
          <p:nvPr/>
        </p:nvGrpSpPr>
        <p:grpSpPr bwMode="auto">
          <a:xfrm rot="5400000">
            <a:off x="7820974" y="2286121"/>
            <a:ext cx="1219200" cy="304800"/>
            <a:chOff x="2971800" y="2438400"/>
            <a:chExt cx="1219200" cy="304800"/>
          </a:xfrm>
        </p:grpSpPr>
        <p:cxnSp>
          <p:nvCxnSpPr>
            <p:cNvPr id="458" name="Straight Connector 457"/>
            <p:cNvCxnSpPr/>
            <p:nvPr/>
          </p:nvCxnSpPr>
          <p:spPr>
            <a:xfrm>
              <a:off x="29718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4038600" y="25908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" name="Group 55"/>
            <p:cNvGrpSpPr>
              <a:grpSpLocks/>
            </p:cNvGrpSpPr>
            <p:nvPr/>
          </p:nvGrpSpPr>
          <p:grpSpPr bwMode="auto">
            <a:xfrm>
              <a:off x="3124200" y="2438400"/>
              <a:ext cx="228600" cy="304800"/>
              <a:chOff x="2971800" y="533400"/>
              <a:chExt cx="228600" cy="304800"/>
            </a:xfrm>
          </p:grpSpPr>
          <p:sp>
            <p:nvSpPr>
              <p:cNvPr id="470" name="Arc 469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Arc 470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1" name="Group 56"/>
            <p:cNvGrpSpPr>
              <a:grpSpLocks/>
            </p:cNvGrpSpPr>
            <p:nvPr/>
          </p:nvGrpSpPr>
          <p:grpSpPr bwMode="auto">
            <a:xfrm>
              <a:off x="3352800" y="2438400"/>
              <a:ext cx="228600" cy="304800"/>
              <a:chOff x="2971800" y="533400"/>
              <a:chExt cx="228600" cy="304800"/>
            </a:xfrm>
          </p:grpSpPr>
          <p:sp>
            <p:nvSpPr>
              <p:cNvPr id="468" name="Arc 467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Arc 468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2" name="Group 59"/>
            <p:cNvGrpSpPr>
              <a:grpSpLocks/>
            </p:cNvGrpSpPr>
            <p:nvPr/>
          </p:nvGrpSpPr>
          <p:grpSpPr bwMode="auto">
            <a:xfrm>
              <a:off x="3581400" y="2438400"/>
              <a:ext cx="228600" cy="304800"/>
              <a:chOff x="2971800" y="533400"/>
              <a:chExt cx="228600" cy="304800"/>
            </a:xfrm>
          </p:grpSpPr>
          <p:sp>
            <p:nvSpPr>
              <p:cNvPr id="466" name="Arc 465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Arc 466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3" name="Group 59"/>
            <p:cNvGrpSpPr>
              <a:grpSpLocks/>
            </p:cNvGrpSpPr>
            <p:nvPr/>
          </p:nvGrpSpPr>
          <p:grpSpPr bwMode="auto">
            <a:xfrm>
              <a:off x="3810000" y="2438400"/>
              <a:ext cx="228600" cy="304800"/>
              <a:chOff x="2971800" y="533400"/>
              <a:chExt cx="228600" cy="304800"/>
            </a:xfrm>
          </p:grpSpPr>
          <p:sp>
            <p:nvSpPr>
              <p:cNvPr id="464" name="Arc 463"/>
              <p:cNvSpPr/>
              <p:nvPr/>
            </p:nvSpPr>
            <p:spPr>
              <a:xfrm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Arc 464"/>
              <p:cNvSpPr/>
              <p:nvPr/>
            </p:nvSpPr>
            <p:spPr>
              <a:xfrm flipH="1">
                <a:off x="2971800" y="533400"/>
                <a:ext cx="228600" cy="304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472" name="Straight Connector 471"/>
          <p:cNvCxnSpPr/>
          <p:nvPr/>
        </p:nvCxnSpPr>
        <p:spPr>
          <a:xfrm flipH="1">
            <a:off x="2882321" y="3048121"/>
            <a:ext cx="1672132" cy="2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>
            <a:stCxn id="513" idx="1"/>
          </p:cNvCxnSpPr>
          <p:nvPr/>
        </p:nvCxnSpPr>
        <p:spPr>
          <a:xfrm flipH="1" flipV="1">
            <a:off x="2882321" y="1816407"/>
            <a:ext cx="1707892" cy="77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H="1">
            <a:off x="4359518" y="1435838"/>
            <a:ext cx="14002" cy="2361157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3852100" y="3785151"/>
            <a:ext cx="105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Vacuum Shell 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7596050" y="2118639"/>
            <a:ext cx="670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707709" y="2156807"/>
            <a:ext cx="69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External</a:t>
            </a:r>
            <a:br>
              <a:rPr lang="en-US" sz="1200" dirty="0" smtClean="0"/>
            </a:br>
            <a:r>
              <a:rPr lang="en-US" sz="1200" dirty="0" smtClean="0"/>
              <a:t>Diode</a:t>
            </a:r>
          </a:p>
          <a:p>
            <a:pPr algn="ctr"/>
            <a:r>
              <a:rPr lang="en-US" sz="1200" dirty="0" smtClean="0"/>
              <a:t>Pack</a:t>
            </a:r>
            <a:endParaRPr lang="en-US" sz="1200" dirty="0"/>
          </a:p>
        </p:txBody>
      </p:sp>
      <p:cxnSp>
        <p:nvCxnSpPr>
          <p:cNvPr id="478" name="Straight Connector 477"/>
          <p:cNvCxnSpPr/>
          <p:nvPr/>
        </p:nvCxnSpPr>
        <p:spPr>
          <a:xfrm flipH="1" flipV="1">
            <a:off x="778334" y="1822534"/>
            <a:ext cx="1667795" cy="81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H="1">
            <a:off x="786652" y="3077226"/>
            <a:ext cx="166779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H="1">
            <a:off x="2446128" y="1563112"/>
            <a:ext cx="333559" cy="26580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 flipH="1">
            <a:off x="2447388" y="2811417"/>
            <a:ext cx="333559" cy="26580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2" name="Rectangle 481"/>
          <p:cNvSpPr/>
          <p:nvPr/>
        </p:nvSpPr>
        <p:spPr>
          <a:xfrm>
            <a:off x="457605" y="2144361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  <a:endParaRPr lang="en-US" dirty="0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778334" y="1822534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778333" y="2730533"/>
            <a:ext cx="1" cy="33752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Rectangle 484"/>
          <p:cNvSpPr/>
          <p:nvPr/>
        </p:nvSpPr>
        <p:spPr>
          <a:xfrm>
            <a:off x="1520877" y="2762681"/>
            <a:ext cx="769751" cy="5930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Energy Absorber</a:t>
            </a:r>
            <a:endParaRPr lang="en-US" sz="1100" dirty="0"/>
          </a:p>
        </p:txBody>
      </p:sp>
      <p:grpSp>
        <p:nvGrpSpPr>
          <p:cNvPr id="486" name="Group 369"/>
          <p:cNvGrpSpPr>
            <a:grpSpLocks/>
          </p:cNvGrpSpPr>
          <p:nvPr/>
        </p:nvGrpSpPr>
        <p:grpSpPr bwMode="auto">
          <a:xfrm rot="-5400000">
            <a:off x="4055804" y="2603439"/>
            <a:ext cx="228600" cy="152400"/>
            <a:chOff x="2209800" y="1219200"/>
            <a:chExt cx="762000" cy="304800"/>
          </a:xfrm>
        </p:grpSpPr>
        <p:cxnSp>
          <p:nvCxnSpPr>
            <p:cNvPr id="487" name="Straight Connector 486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369"/>
          <p:cNvGrpSpPr>
            <a:grpSpLocks/>
          </p:cNvGrpSpPr>
          <p:nvPr/>
        </p:nvGrpSpPr>
        <p:grpSpPr bwMode="auto">
          <a:xfrm rot="-5400000">
            <a:off x="4054216" y="2386869"/>
            <a:ext cx="228600" cy="152400"/>
            <a:chOff x="2209800" y="1219200"/>
            <a:chExt cx="762000" cy="304800"/>
          </a:xfrm>
        </p:grpSpPr>
        <p:cxnSp>
          <p:nvCxnSpPr>
            <p:cNvPr id="495" name="Straight Connector 494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369"/>
          <p:cNvGrpSpPr>
            <a:grpSpLocks/>
          </p:cNvGrpSpPr>
          <p:nvPr/>
        </p:nvGrpSpPr>
        <p:grpSpPr bwMode="auto">
          <a:xfrm rot="-5400000">
            <a:off x="4054217" y="2160365"/>
            <a:ext cx="228600" cy="152400"/>
            <a:chOff x="2209800" y="1219200"/>
            <a:chExt cx="762000" cy="304800"/>
          </a:xfrm>
        </p:grpSpPr>
        <p:cxnSp>
          <p:nvCxnSpPr>
            <p:cNvPr id="503" name="Straight Connector 502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0" name="Straight Connector 509"/>
          <p:cNvCxnSpPr/>
          <p:nvPr/>
        </p:nvCxnSpPr>
        <p:spPr>
          <a:xfrm flipH="1">
            <a:off x="4170105" y="2767130"/>
            <a:ext cx="2115" cy="27604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/>
          <p:cNvCxnSpPr/>
          <p:nvPr/>
        </p:nvCxnSpPr>
        <p:spPr>
          <a:xfrm flipH="1">
            <a:off x="4165677" y="1818141"/>
            <a:ext cx="2838" cy="30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4554453" y="2895721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sp>
        <p:nvSpPr>
          <p:cNvPr id="513" name="TextBox 512"/>
          <p:cNvSpPr txBox="1"/>
          <p:nvPr/>
        </p:nvSpPr>
        <p:spPr>
          <a:xfrm>
            <a:off x="4590213" y="1685669"/>
            <a:ext cx="510988" cy="27699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HTS</a:t>
            </a:r>
            <a:endParaRPr lang="en-US" sz="1200" dirty="0"/>
          </a:p>
        </p:txBody>
      </p:sp>
      <p:cxnSp>
        <p:nvCxnSpPr>
          <p:cNvPr id="514" name="Straight Connector 513"/>
          <p:cNvCxnSpPr/>
          <p:nvPr/>
        </p:nvCxnSpPr>
        <p:spPr>
          <a:xfrm>
            <a:off x="5490600" y="1298034"/>
            <a:ext cx="0" cy="2360796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>
            <a:stCxn id="513" idx="3"/>
          </p:cNvCxnSpPr>
          <p:nvPr/>
        </p:nvCxnSpPr>
        <p:spPr>
          <a:xfrm flipV="1">
            <a:off x="5101201" y="1816407"/>
            <a:ext cx="859505" cy="77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>
            <a:stCxn id="512" idx="3"/>
          </p:cNvCxnSpPr>
          <p:nvPr/>
        </p:nvCxnSpPr>
        <p:spPr>
          <a:xfrm>
            <a:off x="5065441" y="3034221"/>
            <a:ext cx="9380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>
            <a:off x="5960706" y="1559644"/>
            <a:ext cx="0" cy="532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6003501" y="2773064"/>
            <a:ext cx="0" cy="5899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5955355" y="1544057"/>
            <a:ext cx="2472043" cy="155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>
            <a:off x="6003501" y="3355690"/>
            <a:ext cx="242707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8428986" y="3043175"/>
            <a:ext cx="1588" cy="3125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8428986" y="1544057"/>
            <a:ext cx="0" cy="29084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/>
          <p:nvPr/>
        </p:nvCxnSpPr>
        <p:spPr>
          <a:xfrm>
            <a:off x="5955355" y="2095622"/>
            <a:ext cx="56236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6003501" y="2780120"/>
            <a:ext cx="525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5" name="Group 369"/>
          <p:cNvGrpSpPr>
            <a:grpSpLocks/>
          </p:cNvGrpSpPr>
          <p:nvPr/>
        </p:nvGrpSpPr>
        <p:grpSpPr bwMode="auto">
          <a:xfrm rot="10800000">
            <a:off x="6532316" y="2717739"/>
            <a:ext cx="228600" cy="152400"/>
            <a:chOff x="2209800" y="1219200"/>
            <a:chExt cx="762000" cy="304800"/>
          </a:xfrm>
        </p:grpSpPr>
        <p:cxnSp>
          <p:nvCxnSpPr>
            <p:cNvPr id="526" name="Straight Connector 525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3" name="Group 369"/>
          <p:cNvGrpSpPr>
            <a:grpSpLocks/>
          </p:cNvGrpSpPr>
          <p:nvPr/>
        </p:nvGrpSpPr>
        <p:grpSpPr bwMode="auto">
          <a:xfrm rot="10800000">
            <a:off x="6529141" y="2011412"/>
            <a:ext cx="228600" cy="152400"/>
            <a:chOff x="2209800" y="1219200"/>
            <a:chExt cx="762000" cy="304800"/>
          </a:xfrm>
        </p:grpSpPr>
        <p:cxnSp>
          <p:nvCxnSpPr>
            <p:cNvPr id="534" name="Straight Connector 533"/>
            <p:cNvCxnSpPr/>
            <p:nvPr/>
          </p:nvCxnSpPr>
          <p:spPr>
            <a:xfrm>
              <a:off x="2220383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5400000" flipH="1" flipV="1">
              <a:off x="2273827" y="1258887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6200000" flipH="1">
              <a:off x="2314043" y="1298047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6200000" flipH="1">
              <a:off x="2615670" y="1298044"/>
              <a:ext cx="304800" cy="153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5400000" flipH="1" flipV="1">
              <a:off x="2808287" y="1411287"/>
              <a:ext cx="152400" cy="79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2908300" y="1381124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/>
          <p:nvPr/>
        </p:nvCxnSpPr>
        <p:spPr>
          <a:xfrm>
            <a:off x="6735515" y="2081262"/>
            <a:ext cx="8980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" name="Group 107"/>
          <p:cNvGrpSpPr>
            <a:grpSpLocks/>
          </p:cNvGrpSpPr>
          <p:nvPr/>
        </p:nvGrpSpPr>
        <p:grpSpPr bwMode="auto">
          <a:xfrm>
            <a:off x="7100146" y="2563751"/>
            <a:ext cx="533400" cy="306388"/>
            <a:chOff x="3124200" y="1676400"/>
            <a:chExt cx="533400" cy="305594"/>
          </a:xfrm>
        </p:grpSpPr>
        <p:cxnSp>
          <p:nvCxnSpPr>
            <p:cNvPr id="543" name="Straight Connector 542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9" name="Group 107"/>
          <p:cNvGrpSpPr>
            <a:grpSpLocks/>
          </p:cNvGrpSpPr>
          <p:nvPr/>
        </p:nvGrpSpPr>
        <p:grpSpPr bwMode="auto">
          <a:xfrm rot="10800000">
            <a:off x="7096770" y="2191386"/>
            <a:ext cx="533400" cy="306388"/>
            <a:chOff x="3124200" y="1676400"/>
            <a:chExt cx="533400" cy="305594"/>
          </a:xfrm>
        </p:grpSpPr>
        <p:cxnSp>
          <p:nvCxnSpPr>
            <p:cNvPr id="550" name="Straight Connector 549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6" name="Straight Connector 555"/>
          <p:cNvCxnSpPr/>
          <p:nvPr/>
        </p:nvCxnSpPr>
        <p:spPr>
          <a:xfrm>
            <a:off x="7630170" y="2081262"/>
            <a:ext cx="3376" cy="6561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7096771" y="2339752"/>
            <a:ext cx="3375" cy="463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H="1" flipV="1">
            <a:off x="6761117" y="2792351"/>
            <a:ext cx="335654" cy="10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Oval 558"/>
          <p:cNvSpPr/>
          <p:nvPr/>
        </p:nvSpPr>
        <p:spPr>
          <a:xfrm>
            <a:off x="6475167" y="2072602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480722" y="2757101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5108663" y="3013149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4494807" y="1807688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4471788" y="3020157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5147314" y="1799515"/>
            <a:ext cx="46038" cy="460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5021412" y="1592115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6" name="TextBox 565"/>
          <p:cNvSpPr txBox="1"/>
          <p:nvPr/>
        </p:nvSpPr>
        <p:spPr>
          <a:xfrm>
            <a:off x="5003466" y="3025411"/>
            <a:ext cx="735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LTSa</a:t>
            </a:r>
            <a:endParaRPr lang="en-US" sz="1100" dirty="0"/>
          </a:p>
        </p:txBody>
      </p:sp>
      <p:sp>
        <p:nvSpPr>
          <p:cNvPr id="567" name="TextBox 566"/>
          <p:cNvSpPr txBox="1"/>
          <p:nvPr/>
        </p:nvSpPr>
        <p:spPr>
          <a:xfrm>
            <a:off x="5977899" y="2752722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68" name="TextBox 567"/>
          <p:cNvSpPr txBox="1"/>
          <p:nvPr/>
        </p:nvSpPr>
        <p:spPr>
          <a:xfrm>
            <a:off x="5480409" y="302710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sp>
        <p:nvSpPr>
          <p:cNvPr id="569" name="TextBox 568"/>
          <p:cNvSpPr txBox="1"/>
          <p:nvPr/>
        </p:nvSpPr>
        <p:spPr>
          <a:xfrm>
            <a:off x="5963882" y="186919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LTSc</a:t>
            </a:r>
            <a:endParaRPr lang="en-US" sz="1100" dirty="0"/>
          </a:p>
        </p:txBody>
      </p:sp>
      <p:sp>
        <p:nvSpPr>
          <p:cNvPr id="570" name="TextBox 569"/>
          <p:cNvSpPr txBox="1"/>
          <p:nvPr/>
        </p:nvSpPr>
        <p:spPr>
          <a:xfrm>
            <a:off x="5480409" y="1583942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LTSb</a:t>
            </a:r>
            <a:endParaRPr lang="en-US" sz="1100" dirty="0"/>
          </a:p>
        </p:txBody>
      </p:sp>
      <p:grpSp>
        <p:nvGrpSpPr>
          <p:cNvPr id="571" name="Group 107"/>
          <p:cNvGrpSpPr>
            <a:grpSpLocks/>
          </p:cNvGrpSpPr>
          <p:nvPr/>
        </p:nvGrpSpPr>
        <p:grpSpPr bwMode="auto">
          <a:xfrm>
            <a:off x="3394957" y="2489767"/>
            <a:ext cx="533400" cy="306388"/>
            <a:chOff x="3124200" y="1676400"/>
            <a:chExt cx="533400" cy="305594"/>
          </a:xfrm>
        </p:grpSpPr>
        <p:cxnSp>
          <p:nvCxnSpPr>
            <p:cNvPr id="572" name="Straight Connector 571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8" name="Group 107"/>
          <p:cNvGrpSpPr>
            <a:grpSpLocks/>
          </p:cNvGrpSpPr>
          <p:nvPr/>
        </p:nvGrpSpPr>
        <p:grpSpPr bwMode="auto">
          <a:xfrm rot="10800000">
            <a:off x="3394900" y="2114069"/>
            <a:ext cx="533400" cy="306388"/>
            <a:chOff x="3124200" y="1676400"/>
            <a:chExt cx="533400" cy="305594"/>
          </a:xfrm>
        </p:grpSpPr>
        <p:cxnSp>
          <p:nvCxnSpPr>
            <p:cNvPr id="579" name="Straight Connector 578"/>
            <p:cNvCxnSpPr/>
            <p:nvPr/>
          </p:nvCxnSpPr>
          <p:spPr>
            <a:xfrm flipV="1">
              <a:off x="3276600" y="1828405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>
              <a:off x="3276600" y="1676400"/>
              <a:ext cx="228600" cy="152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/>
            <p:nvPr/>
          </p:nvCxnSpPr>
          <p:spPr>
            <a:xfrm>
              <a:off x="3124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/>
            <p:nvPr/>
          </p:nvCxnSpPr>
          <p:spPr>
            <a:xfrm rot="5400000" flipH="1" flipV="1">
              <a:off x="3126181" y="1828403"/>
              <a:ext cx="3024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5400000" flipH="1" flipV="1">
              <a:off x="3351610" y="1828403"/>
              <a:ext cx="30559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>
              <a:off x="3505200" y="1828405"/>
              <a:ext cx="152400" cy="15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369"/>
          <p:cNvGrpSpPr>
            <a:grpSpLocks/>
          </p:cNvGrpSpPr>
          <p:nvPr/>
        </p:nvGrpSpPr>
        <p:grpSpPr bwMode="auto">
          <a:xfrm rot="-5400000">
            <a:off x="3804088" y="1998407"/>
            <a:ext cx="228600" cy="152400"/>
            <a:chOff x="2209800" y="1219200"/>
            <a:chExt cx="762000" cy="304800"/>
          </a:xfrm>
        </p:grpSpPr>
        <p:cxnSp>
          <p:nvCxnSpPr>
            <p:cNvPr id="586" name="Straight Connector 585"/>
            <p:cNvCxnSpPr/>
            <p:nvPr/>
          </p:nvCxnSpPr>
          <p:spPr>
            <a:xfrm>
              <a:off x="2209800" y="1368426"/>
              <a:ext cx="7408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rot="5400000" flipH="1" flipV="1">
              <a:off x="2263245" y="1252538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rot="16200000" flipH="1">
              <a:off x="2303462" y="1291698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rot="5400000" flipH="1" flipV="1">
              <a:off x="2438400" y="1297517"/>
              <a:ext cx="304800" cy="1481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6200000" flipH="1">
              <a:off x="2610378" y="1294872"/>
              <a:ext cx="304800" cy="1534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/>
            <p:nvPr/>
          </p:nvCxnSpPr>
          <p:spPr>
            <a:xfrm rot="5400000" flipH="1" flipV="1">
              <a:off x="2802995" y="1408112"/>
              <a:ext cx="152400" cy="79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2903005" y="1371599"/>
              <a:ext cx="74083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3" name="Straight Connector 592"/>
          <p:cNvCxnSpPr/>
          <p:nvPr/>
        </p:nvCxnSpPr>
        <p:spPr>
          <a:xfrm flipH="1">
            <a:off x="3919977" y="1817278"/>
            <a:ext cx="1" cy="1431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918388" y="2192974"/>
            <a:ext cx="1588" cy="4507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 flipH="1">
            <a:off x="3394956" y="2267263"/>
            <a:ext cx="2" cy="47587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>
            <a:off x="3394900" y="2937493"/>
            <a:ext cx="1" cy="1092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H="1" flipV="1">
            <a:off x="3394899" y="2730533"/>
            <a:ext cx="1235" cy="209521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6926758" y="129803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599" name="TextBox 598"/>
          <p:cNvSpPr txBox="1"/>
          <p:nvPr/>
        </p:nvSpPr>
        <p:spPr>
          <a:xfrm>
            <a:off x="7025049" y="333525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LTSd</a:t>
            </a:r>
            <a:endParaRPr lang="en-US" sz="1100" dirty="0"/>
          </a:p>
        </p:txBody>
      </p:sp>
      <p:sp>
        <p:nvSpPr>
          <p:cNvPr id="600" name="TextBox 599"/>
          <p:cNvSpPr txBox="1"/>
          <p:nvPr/>
        </p:nvSpPr>
        <p:spPr>
          <a:xfrm>
            <a:off x="6684731" y="2759370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1" name="TextBox 600"/>
          <p:cNvSpPr txBox="1"/>
          <p:nvPr/>
        </p:nvSpPr>
        <p:spPr>
          <a:xfrm>
            <a:off x="6949985" y="184815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LTS/N</a:t>
            </a:r>
            <a:endParaRPr lang="en-US" sz="1100" dirty="0"/>
          </a:p>
        </p:txBody>
      </p:sp>
      <p:sp>
        <p:nvSpPr>
          <p:cNvPr id="602" name="TextBox 601"/>
          <p:cNvSpPr txBox="1"/>
          <p:nvPr/>
        </p:nvSpPr>
        <p:spPr>
          <a:xfrm>
            <a:off x="3812167" y="269738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R2</a:t>
            </a:r>
            <a:endParaRPr lang="en-US" sz="1100" dirty="0"/>
          </a:p>
        </p:txBody>
      </p:sp>
      <p:sp>
        <p:nvSpPr>
          <p:cNvPr id="603" name="TextBox 602"/>
          <p:cNvSpPr txBox="1"/>
          <p:nvPr/>
        </p:nvSpPr>
        <p:spPr>
          <a:xfrm>
            <a:off x="6477965" y="2499728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4" name="TextBox 603"/>
          <p:cNvSpPr txBox="1"/>
          <p:nvPr/>
        </p:nvSpPr>
        <p:spPr>
          <a:xfrm>
            <a:off x="6467686" y="1766984"/>
            <a:ext cx="60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R1</a:t>
            </a:r>
            <a:endParaRPr lang="en-US" sz="1100" dirty="0"/>
          </a:p>
        </p:txBody>
      </p:sp>
      <p:sp>
        <p:nvSpPr>
          <p:cNvPr id="605" name="TextBox 604"/>
          <p:cNvSpPr txBox="1"/>
          <p:nvPr/>
        </p:nvSpPr>
        <p:spPr>
          <a:xfrm>
            <a:off x="4408268" y="2326456"/>
            <a:ext cx="107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Feedthroughs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142" y="4018703"/>
            <a:ext cx="80081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Magnet quench is detected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PS Contactors open for all circuits: M1 (for SSD M1 is floating), M2, ECE)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External diode pack contactors close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Diode Pack is sized to keep the internal diode pack closed (M1 and M2 ~ 5 V, for ECE ~ 10 V); current is circulated through the external diode pack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During magnet quench HTS or </a:t>
            </a:r>
            <a:r>
              <a:rPr lang="en-US" sz="1600" dirty="0" err="1" smtClean="0"/>
              <a:t>LTSa</a:t>
            </a:r>
            <a:r>
              <a:rPr lang="en-US" sz="1600" dirty="0" smtClean="0"/>
              <a:t> or </a:t>
            </a:r>
            <a:r>
              <a:rPr lang="en-US" sz="1600" dirty="0" err="1" smtClean="0"/>
              <a:t>LTSb</a:t>
            </a:r>
            <a:r>
              <a:rPr lang="en-US" sz="1600" dirty="0" smtClean="0"/>
              <a:t> quench occurs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External diode pack </a:t>
            </a:r>
            <a:r>
              <a:rPr lang="en-US" sz="1400" dirty="0" smtClean="0"/>
              <a:t>contactor opens for the particular circuit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R2 resistor is sized to keep the max voltage below 150 V in a case </a:t>
            </a:r>
            <a:r>
              <a:rPr lang="en-US" sz="1400" dirty="0" err="1" smtClean="0"/>
              <a:t>LTSc</a:t>
            </a:r>
            <a:r>
              <a:rPr lang="en-US" sz="1400" dirty="0" smtClean="0"/>
              <a:t> or LTS/N opens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Ground fault occur during quench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additional action – the maximum external voltage will be limited to 5 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2014_DOE_Review_Template.potx</Template>
  <TotalTime>4093</TotalTime>
  <Words>1584</Words>
  <Application>Microsoft Office PowerPoint</Application>
  <PresentationFormat>On-screen Show (4:3)</PresentationFormat>
  <Paragraphs>430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2014_DOE_Review_Template</vt:lpstr>
      <vt:lpstr>Step IV Operational Proposal</vt:lpstr>
      <vt:lpstr>Outline</vt:lpstr>
      <vt:lpstr>Status of SS Electrical Circuit</vt:lpstr>
      <vt:lpstr>Status of SSU Electrical Circuit</vt:lpstr>
      <vt:lpstr>Operational requirements</vt:lpstr>
      <vt:lpstr>Protection issues</vt:lpstr>
      <vt:lpstr>Proposed Operational Configuration</vt:lpstr>
      <vt:lpstr>Different quench and failure scenarios</vt:lpstr>
      <vt:lpstr>Magnet quench</vt:lpstr>
      <vt:lpstr>HTS or LTSa or LTSb quenches</vt:lpstr>
      <vt:lpstr>LTSd quenches</vt:lpstr>
      <vt:lpstr>Ground fault or PS malfunction</vt:lpstr>
      <vt:lpstr>Conclusions</vt:lpstr>
      <vt:lpstr>PowerPoint Presentation</vt:lpstr>
      <vt:lpstr>Proposed Operation Configuration</vt:lpstr>
      <vt:lpstr>Status of SSU Electrical Circuit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Sandor Feher x2240 11297N</cp:lastModifiedBy>
  <cp:revision>73</cp:revision>
  <dcterms:created xsi:type="dcterms:W3CDTF">2012-06-15T14:46:19Z</dcterms:created>
  <dcterms:modified xsi:type="dcterms:W3CDTF">2015-12-01T14:33:21Z</dcterms:modified>
</cp:coreProperties>
</file>