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7" r:id="rId3"/>
    <p:sldId id="354" r:id="rId4"/>
    <p:sldId id="359" r:id="rId5"/>
    <p:sldId id="355" r:id="rId6"/>
    <p:sldId id="357" r:id="rId7"/>
    <p:sldId id="358" r:id="rId8"/>
    <p:sldId id="356" r:id="rId9"/>
    <p:sldId id="360" r:id="rId10"/>
    <p:sldId id="353" r:id="rId11"/>
    <p:sldId id="335" r:id="rId12"/>
  </p:sldIdLst>
  <p:sldSz cx="9144000" cy="6858000" type="screen4x3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33FF"/>
    <a:srgbClr val="99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67" autoAdjust="0"/>
  </p:normalViewPr>
  <p:slideViewPr>
    <p:cSldViewPr snapToGrid="0" snapToObjects="1">
      <p:cViewPr varScale="1">
        <p:scale>
          <a:sx n="99" d="100"/>
          <a:sy n="99" d="100"/>
        </p:scale>
        <p:origin x="2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93725969-F28A-5B45-81BD-4249DB00ECC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C20EA74B-60AA-9446-BCE8-2D7E559A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74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289E8B9-3152-EB45-ADCF-F80FE96F9BA8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772B8F9-5099-7F44-AD13-E00D74EFD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1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B8F9-5099-7F44-AD13-E00D74EFD8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24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B8F9-5099-7F44-AD13-E00D74EFD8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14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B8F9-5099-7F44-AD13-E00D74EFD8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76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B8F9-5099-7F44-AD13-E00D74EFD8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44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B8F9-5099-7F44-AD13-E00D74EFD8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2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6935"/>
            <a:ext cx="7772400" cy="2089895"/>
          </a:xfrm>
        </p:spPr>
        <p:txBody>
          <a:bodyPr/>
          <a:lstStyle>
            <a:lvl1pPr>
              <a:defRPr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6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34" y="6556849"/>
            <a:ext cx="1732895" cy="285745"/>
          </a:xfrm>
        </p:spPr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8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4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9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6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8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5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-12700"/>
            <a:ext cx="9152990" cy="9847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3264" y="-3192"/>
            <a:ext cx="7166020" cy="987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53" y="990544"/>
            <a:ext cx="8915813" cy="555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28" y="6558965"/>
            <a:ext cx="1732895" cy="285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December 3,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32895" y="6547616"/>
            <a:ext cx="5674901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Peter H. Garbincius | MICE Solenoid Spectrometer Repair Review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07796" y="6547616"/>
            <a:ext cx="1736203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7375E"/>
                </a:solidFill>
              </a:defRPr>
            </a:lvl1pPr>
          </a:lstStyle>
          <a:p>
            <a:fld id="{8A5FAC83-C8C4-8046-B35B-A898236883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94684" y="-10111"/>
            <a:ext cx="857250" cy="974725"/>
          </a:xfrm>
          <a:prstGeom prst="rect">
            <a:avLst/>
          </a:prstGeom>
          <a:noFill/>
          <a:ln w="50800">
            <a:noFill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0" y="0"/>
            <a:ext cx="1243452" cy="97731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228" y="6547616"/>
            <a:ext cx="9126534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990544"/>
            <a:ext cx="915299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8" y="7461"/>
            <a:ext cx="1090036" cy="964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45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141" y="1314923"/>
            <a:ext cx="8159817" cy="2089895"/>
          </a:xfrm>
        </p:spPr>
        <p:txBody>
          <a:bodyPr>
            <a:noAutofit/>
          </a:bodyPr>
          <a:lstStyle/>
          <a:p>
            <a:r>
              <a:rPr lang="en-US" dirty="0" smtClean="0"/>
              <a:t>Preliminary Schedule &amp; Cost Summary for MICE ds Spectrometer Solenoid Magnet Repair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DRAFT </a:t>
            </a:r>
            <a:r>
              <a:rPr lang="en-US" smtClean="0">
                <a:solidFill>
                  <a:srgbClr val="FF0000"/>
                </a:solidFill>
              </a:rPr>
              <a:t>Thursday </a:t>
            </a:r>
            <a:r>
              <a:rPr lang="en-US" smtClean="0">
                <a:solidFill>
                  <a:srgbClr val="FF0000"/>
                </a:solidFill>
              </a:rPr>
              <a:t>2 P</a:t>
            </a:r>
            <a:r>
              <a:rPr lang="en-US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needs corrected &amp; more #s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1612" y="3881716"/>
            <a:ext cx="6660776" cy="217394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Peter H. Garbincius,</a:t>
            </a:r>
            <a:br>
              <a:rPr lang="en-US" dirty="0" smtClean="0"/>
            </a:br>
            <a:r>
              <a:rPr lang="en-US" dirty="0" smtClean="0"/>
              <a:t>Mark Palmer, Alan Bross, Rich Krull</a:t>
            </a:r>
          </a:p>
          <a:p>
            <a:r>
              <a:rPr lang="en-US" i="1" dirty="0" smtClean="0"/>
              <a:t>Fermilab</a:t>
            </a:r>
          </a:p>
          <a:p>
            <a:r>
              <a:rPr lang="en-US" i="1" dirty="0" smtClean="0"/>
              <a:t>December 3, 2015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1740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264" y="-3192"/>
            <a:ext cx="7166020" cy="488967"/>
          </a:xfrm>
        </p:spPr>
        <p:txBody>
          <a:bodyPr>
            <a:normAutofit fontScale="90000"/>
          </a:bodyPr>
          <a:lstStyle/>
          <a:p>
            <a:r>
              <a:rPr lang="en-US" dirty="0"/>
              <a:t>R&amp;D Risk Register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41" y="421143"/>
            <a:ext cx="8636807" cy="637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34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R&amp;D Risk Register – 1 new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93" y="994008"/>
            <a:ext cx="8958806" cy="5538202"/>
          </a:xfrm>
        </p:spPr>
        <p:txBody>
          <a:bodyPr>
            <a:normAutofit fontScale="85000" lnSpcReduction="10000"/>
          </a:bodyPr>
          <a:lstStyle/>
          <a:p>
            <a:r>
              <a:rPr lang="en-US" sz="3000" dirty="0" smtClean="0"/>
              <a:t>Highlights since April 2015 Review:</a:t>
            </a:r>
          </a:p>
          <a:p>
            <a:pPr lvl="1"/>
            <a:r>
              <a:rPr lang="en-US" dirty="0" smtClean="0"/>
              <a:t>Retired Three RISKs:        	  	                                             RF Couplers in Magnetic Field               (no additional cost)        Step IV PRY Shielding Integration          (no additional cost)    Cooling Demo PRY Design changes      ($ 32 K + 5 weeks)  </a:t>
            </a:r>
          </a:p>
          <a:p>
            <a:pPr lvl="1"/>
            <a:r>
              <a:rPr lang="en-US" dirty="0" smtClean="0"/>
              <a:t>Updated the Target Retirement Dates</a:t>
            </a:r>
          </a:p>
          <a:p>
            <a:pPr lvl="1"/>
            <a:r>
              <a:rPr lang="en-US" dirty="0" smtClean="0"/>
              <a:t>6 R&amp;D RISKs remain active:  	  </a:t>
            </a:r>
            <a:r>
              <a:rPr lang="en-US" u="sng" dirty="0" smtClean="0"/>
              <a:t>weighted </a:t>
            </a:r>
            <a:r>
              <a:rPr lang="en-US" u="sng" dirty="0" err="1" smtClean="0"/>
              <a:t>est</a:t>
            </a:r>
            <a:r>
              <a:rPr lang="en-US" u="sng" dirty="0" smtClean="0"/>
              <a:t> </a:t>
            </a:r>
            <a:r>
              <a:rPr lang="en-US" dirty="0" smtClean="0"/>
              <a:t>&amp; </a:t>
            </a:r>
            <a:r>
              <a:rPr lang="en-US" u="sng" dirty="0" smtClean="0"/>
              <a:t>work days</a:t>
            </a:r>
            <a:r>
              <a:rPr lang="en-US" dirty="0" smtClean="0"/>
              <a:t>      </a:t>
            </a:r>
          </a:p>
          <a:p>
            <a:pPr lvl="1"/>
            <a:r>
              <a:rPr lang="en-US" dirty="0" smtClean="0"/>
              <a:t>RF Modules Assembly &amp; Integration    $ 151 K &amp;   36 days</a:t>
            </a:r>
          </a:p>
          <a:p>
            <a:pPr lvl="1"/>
            <a:r>
              <a:rPr lang="en-US" dirty="0" smtClean="0"/>
              <a:t>Cooling Demo Magnetic Shielding	      $ 117 K &amp; 125 days</a:t>
            </a:r>
          </a:p>
          <a:p>
            <a:pPr lvl="1"/>
            <a:r>
              <a:rPr lang="en-US" dirty="0" smtClean="0"/>
              <a:t>Commission Spectrometer Solenoids   $ 262 K &amp;   40 days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New:  </a:t>
            </a:r>
            <a:r>
              <a:rPr lang="en-US" dirty="0" smtClean="0"/>
              <a:t>RF Install &amp; Commission at RAL </a:t>
            </a:r>
            <a:r>
              <a:rPr lang="en-US" u="sng" dirty="0" smtClean="0"/>
              <a:t>$ 168	K </a:t>
            </a:r>
            <a:r>
              <a:rPr lang="en-US" dirty="0" smtClean="0"/>
              <a:t>&amp;   </a:t>
            </a:r>
            <a:r>
              <a:rPr lang="en-US" u="sng" dirty="0" smtClean="0"/>
              <a:t>56 days</a:t>
            </a:r>
          </a:p>
          <a:p>
            <a:pPr marL="457200" lvl="1" indent="0">
              <a:buNone/>
            </a:pPr>
            <a:r>
              <a:rPr lang="en-US" dirty="0" smtClean="0"/>
              <a:t>   Total Weighted Risks &amp; Durations	      $ 698 K  &amp; 257</a:t>
            </a:r>
            <a:r>
              <a:rPr lang="en-US" dirty="0"/>
              <a:t> </a:t>
            </a:r>
            <a:r>
              <a:rPr lang="en-US" dirty="0" smtClean="0"/>
              <a:t>days</a:t>
            </a:r>
          </a:p>
          <a:p>
            <a:pPr marL="457200" lvl="1" indent="0">
              <a:buNone/>
            </a:pPr>
            <a:r>
              <a:rPr lang="en-US" dirty="0" smtClean="0"/>
              <a:t>		Total Unweighted</a:t>
            </a:r>
            <a:r>
              <a:rPr lang="en-US" dirty="0"/>
              <a:t> </a:t>
            </a:r>
            <a:r>
              <a:rPr lang="en-US" dirty="0" smtClean="0"/>
              <a:t>=&gt;	</a:t>
            </a:r>
            <a:r>
              <a:rPr lang="en-US" dirty="0"/>
              <a:t> </a:t>
            </a:r>
            <a:r>
              <a:rPr lang="en-US" dirty="0" smtClean="0"/>
              <a:t>   $ 1,208 K &amp; 750 work days</a:t>
            </a:r>
          </a:p>
          <a:p>
            <a:pPr marL="457200" lvl="1" indent="0">
              <a:buNone/>
            </a:pPr>
            <a:r>
              <a:rPr lang="en-US" i="1" dirty="0" smtClean="0">
                <a:solidFill>
                  <a:srgbClr val="0070C0"/>
                </a:solidFill>
              </a:rPr>
              <a:t>Does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70C0"/>
                </a:solidFill>
              </a:rPr>
              <a:t>include </a:t>
            </a:r>
            <a:r>
              <a:rPr lang="en-US" i="1" dirty="0" err="1" smtClean="0">
                <a:solidFill>
                  <a:srgbClr val="0070C0"/>
                </a:solidFill>
              </a:rPr>
              <a:t>est</a:t>
            </a:r>
            <a:r>
              <a:rPr lang="en-US" i="1" dirty="0" smtClean="0">
                <a:solidFill>
                  <a:srgbClr val="0070C0"/>
                </a:solidFill>
              </a:rPr>
              <a:t> for repair of ds Spectrometer Solen</a:t>
            </a:r>
            <a:r>
              <a:rPr lang="en-US" dirty="0" smtClean="0"/>
              <a:t>oid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0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53" y="1395638"/>
            <a:ext cx="8851242" cy="44155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Balance Sheet </a:t>
            </a:r>
            <a:br>
              <a:rPr lang="en-US" dirty="0" smtClean="0"/>
            </a:br>
            <a:r>
              <a:rPr lang="en-US" dirty="0" smtClean="0"/>
              <a:t>from Oct 15 RLS Review at RAL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3362204" y="3183039"/>
            <a:ext cx="1" cy="22843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4595138" y="3186415"/>
            <a:ext cx="33891" cy="22809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54915" y="3186415"/>
            <a:ext cx="65493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62204" y="3183039"/>
            <a:ext cx="27779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566562" y="3207154"/>
            <a:ext cx="311683" cy="33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11734" y="5456981"/>
            <a:ext cx="15047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478559" y="5467350"/>
            <a:ext cx="15047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6653" y="5839730"/>
            <a:ext cx="819149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66FF"/>
                </a:solidFill>
              </a:rPr>
              <a:t>d</a:t>
            </a:r>
            <a:r>
              <a:rPr lang="en-US" sz="2000" b="1" dirty="0" smtClean="0">
                <a:solidFill>
                  <a:srgbClr val="0066FF"/>
                </a:solidFill>
              </a:rPr>
              <a:t>oes include all probability weighted risks, but</a:t>
            </a:r>
          </a:p>
          <a:p>
            <a:r>
              <a:rPr lang="en-US" sz="2000" b="1" dirty="0" smtClean="0">
                <a:solidFill>
                  <a:srgbClr val="0066FF"/>
                </a:solidFill>
              </a:rPr>
              <a:t>does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2000" b="1" dirty="0" smtClean="0">
                <a:solidFill>
                  <a:srgbClr val="0066FF"/>
                </a:solidFill>
              </a:rPr>
              <a:t> include estimate for repair of ds Spectrometer Solenoid</a:t>
            </a:r>
            <a:endParaRPr lang="en-US" sz="2000" b="1" dirty="0">
              <a:solidFill>
                <a:srgbClr val="00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5458" y="5513311"/>
            <a:ext cx="685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ctual = 1,431 need to update subsequent #’s final = 1,932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633679" y="5361521"/>
            <a:ext cx="647704" cy="19091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35553" y="2230197"/>
            <a:ext cx="2434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Mark said this $ 100 K carryover from      FY15 =&gt; FY16 is LBNL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352674" y="3200136"/>
            <a:ext cx="2710768" cy="5055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Estimates and Basis (page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Warm-up, De-Install:								$ 0     			needed anyway, Step IV =&gt; Final Cooling</a:t>
            </a:r>
          </a:p>
          <a:p>
            <a:r>
              <a:rPr lang="en-US" dirty="0" smtClean="0"/>
              <a:t>Transport RAL =&gt; ? Site</a:t>
            </a:r>
            <a:r>
              <a:rPr lang="en-US" dirty="0"/>
              <a:t> </a:t>
            </a:r>
            <a:r>
              <a:rPr lang="en-US" dirty="0" smtClean="0"/>
              <a:t>– not included, small	</a:t>
            </a:r>
          </a:p>
          <a:p>
            <a:r>
              <a:rPr lang="en-US" dirty="0" smtClean="0"/>
              <a:t>Remove Cold Mass from Cryostat	$     65 K 			LBNL estimate based on Wang experience  		adjust to FNAL Rates + 40% contingency</a:t>
            </a:r>
          </a:p>
          <a:p>
            <a:r>
              <a:rPr lang="en-US" dirty="0" smtClean="0"/>
              <a:t>Fabricate New Cold Mass  				$ 1,679 K 	Fermilab TD estimate + 40% contingency</a:t>
            </a:r>
          </a:p>
          <a:p>
            <a:r>
              <a:rPr lang="en-US" dirty="0" smtClean="0"/>
              <a:t>Re-Assemble 									$    188 K   	LBNL </a:t>
            </a:r>
            <a:r>
              <a:rPr lang="en-US" dirty="0" err="1" smtClean="0"/>
              <a:t>est</a:t>
            </a:r>
            <a:r>
              <a:rPr lang="en-US" dirty="0"/>
              <a:t> </a:t>
            </a:r>
            <a:r>
              <a:rPr lang="en-US" dirty="0" smtClean="0"/>
              <a:t>=&gt; Fermilab Rates + 40% </a:t>
            </a:r>
            <a:r>
              <a:rPr lang="en-US" dirty="0" err="1" smtClean="0"/>
              <a:t>cont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4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Estimates &amp; Basis (page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53" y="1164898"/>
            <a:ext cx="8915813" cy="5557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Transport:  ? Site =&gt; RAL not included, small</a:t>
            </a:r>
          </a:p>
          <a:p>
            <a:r>
              <a:rPr lang="en-US" dirty="0" smtClean="0"/>
              <a:t>Install</a:t>
            </a:r>
            <a:r>
              <a:rPr lang="en-US" dirty="0"/>
              <a:t>, Pump, Cool, </a:t>
            </a:r>
            <a:r>
              <a:rPr lang="en-US" dirty="0" smtClean="0"/>
              <a:t>Train         			$ 0 	needed anyway Step IV =&gt; Final Cooling</a:t>
            </a:r>
            <a:endParaRPr lang="en-US" dirty="0"/>
          </a:p>
          <a:p>
            <a:r>
              <a:rPr lang="en-US" dirty="0" smtClean="0"/>
              <a:t>Total </a:t>
            </a:r>
            <a:r>
              <a:rPr lang="en-US" dirty="0"/>
              <a:t>Estimate = 				</a:t>
            </a:r>
            <a:r>
              <a:rPr lang="en-US" dirty="0" smtClean="0"/>
              <a:t>		$ 1.932 </a:t>
            </a:r>
            <a:r>
              <a:rPr lang="en-US" dirty="0"/>
              <a:t>M</a:t>
            </a:r>
          </a:p>
          <a:p>
            <a:r>
              <a:rPr lang="en-US" dirty="0"/>
              <a:t>Available Contingency = 	</a:t>
            </a:r>
            <a:r>
              <a:rPr lang="en-US" dirty="0" smtClean="0"/>
              <a:t>		$ 1.932 </a:t>
            </a:r>
            <a:r>
              <a:rPr lang="en-US" dirty="0"/>
              <a:t>M                  			planned to be used for MICE </a:t>
            </a:r>
            <a:r>
              <a:rPr lang="en-US" dirty="0" err="1"/>
              <a:t>Exp</a:t>
            </a:r>
            <a:r>
              <a:rPr lang="en-US" dirty="0"/>
              <a:t> Ops</a:t>
            </a:r>
          </a:p>
          <a:p>
            <a:r>
              <a:rPr lang="en-US" dirty="0" smtClean="0"/>
              <a:t>Estimated Shortfall = 				$      0   M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										what </a:t>
            </a:r>
            <a:r>
              <a:rPr lang="en-US" b="1" i="1" dirty="0">
                <a:solidFill>
                  <a:srgbClr val="FF0000"/>
                </a:solidFill>
              </a:rPr>
              <a:t>a coincidence</a:t>
            </a:r>
            <a:r>
              <a:rPr lang="en-US" b="1" i="1" dirty="0" smtClean="0">
                <a:solidFill>
                  <a:srgbClr val="FF0000"/>
                </a:solidFill>
              </a:rPr>
              <a:t>!</a:t>
            </a:r>
            <a:endParaRPr lang="en-US" dirty="0" smtClean="0"/>
          </a:p>
          <a:p>
            <a:r>
              <a:rPr lang="en-US" dirty="0" smtClean="0"/>
              <a:t>Does </a:t>
            </a:r>
            <a:r>
              <a:rPr lang="en-US" b="1" i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include estimated for additional Power Supplies or Quench Protection mods				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01032" y="3206014"/>
            <a:ext cx="2576052" cy="53094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01032" y="4173808"/>
            <a:ext cx="2576052" cy="53094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4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Personnel Needs ~ </a:t>
            </a:r>
            <a:r>
              <a:rPr lang="en-US" dirty="0" smtClean="0"/>
              <a:t>4.93 </a:t>
            </a:r>
            <a:r>
              <a:rPr lang="en-US" dirty="0" smtClean="0"/>
              <a:t>person-</a:t>
            </a:r>
            <a:r>
              <a:rPr lang="en-US" dirty="0" err="1" smtClean="0"/>
              <a:t>yrs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5097" y="1089024"/>
            <a:ext cx="5623332" cy="535940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0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RLS – 15-11-30-MAP-SS-Repair2-Cont</a:t>
            </a:r>
            <a:br>
              <a:rPr lang="en-US" sz="2800" dirty="0" smtClean="0"/>
            </a:br>
            <a:r>
              <a:rPr lang="en-US" sz="2800" dirty="0" smtClean="0"/>
              <a:t>- need to updated - page 1 of 2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6" y="1056057"/>
            <a:ext cx="8723978" cy="547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87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RLS </a:t>
            </a:r>
            <a:r>
              <a:rPr lang="en-US" sz="2800" dirty="0"/>
              <a:t>– 15-11-30-MAP-SS-Repair2-Cont</a:t>
            </a:r>
            <a:br>
              <a:rPr lang="en-US" sz="2800" dirty="0"/>
            </a:br>
            <a:r>
              <a:rPr lang="en-US" sz="2800" dirty="0" smtClean="0"/>
              <a:t>- need to update - page 2 </a:t>
            </a:r>
            <a:r>
              <a:rPr lang="en-US" sz="2800" dirty="0"/>
              <a:t>of </a:t>
            </a:r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56" y="1240972"/>
            <a:ext cx="9008977" cy="434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434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Timeline 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8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321743" y="5919537"/>
            <a:ext cx="77002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321743" y="6168189"/>
            <a:ext cx="770021" cy="0"/>
          </a:xfrm>
          <a:prstGeom prst="line">
            <a:avLst/>
          </a:prstGeom>
          <a:ln w="63500">
            <a:solidFill>
              <a:schemeClr val="tx1"/>
            </a:solidFill>
            <a:prstDash val="sys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78391" y="5698156"/>
            <a:ext cx="3744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  <a:r>
              <a:rPr lang="en-US" b="1" dirty="0" smtClean="0"/>
              <a:t>uration estimate</a:t>
            </a:r>
          </a:p>
          <a:p>
            <a:r>
              <a:rPr lang="en-US" b="1" dirty="0"/>
              <a:t>t</a:t>
            </a:r>
            <a:r>
              <a:rPr lang="en-US" b="1" dirty="0" smtClean="0"/>
              <a:t>ime uncertainty, typically 40%</a:t>
            </a:r>
            <a:endParaRPr lang="en-US" b="1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228186" y="1914262"/>
            <a:ext cx="8915813" cy="55570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17" y="1612854"/>
            <a:ext cx="8822953" cy="38366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5910" y="1162318"/>
            <a:ext cx="658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Color code, add details, </a:t>
            </a:r>
            <a:r>
              <a:rPr lang="en-US" smtClean="0">
                <a:solidFill>
                  <a:srgbClr val="FF0000"/>
                </a:solidFill>
              </a:rPr>
              <a:t>key dates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74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87" y="1742172"/>
            <a:ext cx="8582479" cy="4805443"/>
          </a:xfrm>
        </p:spPr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Back-up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Peter H. Garbincius | MICE Solenoid Spectrometer Repair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21791"/>
      </p:ext>
    </p:extLst>
  </p:cSld>
  <p:clrMapOvr>
    <a:masterClrMapping/>
  </p:clrMapOvr>
</p:sld>
</file>

<file path=ppt/theme/theme1.xml><?xml version="1.0" encoding="utf-8"?>
<a:theme xmlns:a="http://schemas.openxmlformats.org/drawingml/2006/main" name="2014_DO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2014_DOE_Review_Template.potx</Template>
  <TotalTime>7970</TotalTime>
  <Words>312</Words>
  <Application>Microsoft Office PowerPoint</Application>
  <PresentationFormat>On-screen Show (4:3)</PresentationFormat>
  <Paragraphs>85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2014_DOE_Review_Template</vt:lpstr>
      <vt:lpstr>Preliminary Schedule &amp; Cost Summary for MICE ds Spectrometer Solenoid Magnet Repair DRAFT Thursday 2 PM needs corrected &amp; more #s</vt:lpstr>
      <vt:lpstr>Balance Sheet  from Oct 15 RLS Review at RAL</vt:lpstr>
      <vt:lpstr>Estimates and Basis (page 1)</vt:lpstr>
      <vt:lpstr>Estimates &amp; Basis (page 2)</vt:lpstr>
      <vt:lpstr>Personnel Needs ~ 4.93 person-yrs</vt:lpstr>
      <vt:lpstr>RLS – 15-11-30-MAP-SS-Repair2-Cont - need to updated - page 1 of 2</vt:lpstr>
      <vt:lpstr>RLS – 15-11-30-MAP-SS-Repair2-Cont - need to update - page 2 of 2</vt:lpstr>
      <vt:lpstr>Preliminary Timeline Summary</vt:lpstr>
      <vt:lpstr>The End</vt:lpstr>
      <vt:lpstr>R&amp;D Risk Register</vt:lpstr>
      <vt:lpstr>R&amp;D Risk Register – 1 new Risk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Palmer</dc:creator>
  <cp:lastModifiedBy>Peter H. Garbincius x3693 03008N</cp:lastModifiedBy>
  <cp:revision>210</cp:revision>
  <cp:lastPrinted>2015-10-23T18:50:41Z</cp:lastPrinted>
  <dcterms:created xsi:type="dcterms:W3CDTF">2012-06-15T14:46:19Z</dcterms:created>
  <dcterms:modified xsi:type="dcterms:W3CDTF">2015-12-01T20:09:47Z</dcterms:modified>
</cp:coreProperties>
</file>