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handoutMasterIdLst>
    <p:handoutMasterId r:id="rId66"/>
  </p:handoutMasterIdLst>
  <p:sldIdLst>
    <p:sldId id="263" r:id="rId2"/>
    <p:sldId id="296" r:id="rId3"/>
    <p:sldId id="353" r:id="rId4"/>
    <p:sldId id="354" r:id="rId5"/>
    <p:sldId id="355" r:id="rId6"/>
    <p:sldId id="356" r:id="rId7"/>
    <p:sldId id="357" r:id="rId8"/>
    <p:sldId id="358" r:id="rId9"/>
    <p:sldId id="283" r:id="rId10"/>
    <p:sldId id="284" r:id="rId11"/>
    <p:sldId id="286" r:id="rId12"/>
    <p:sldId id="287" r:id="rId13"/>
    <p:sldId id="289" r:id="rId14"/>
    <p:sldId id="291" r:id="rId15"/>
    <p:sldId id="292" r:id="rId16"/>
    <p:sldId id="375" r:id="rId17"/>
    <p:sldId id="376" r:id="rId18"/>
    <p:sldId id="377" r:id="rId19"/>
    <p:sldId id="379" r:id="rId20"/>
    <p:sldId id="262" r:id="rId21"/>
    <p:sldId id="277" r:id="rId22"/>
    <p:sldId id="278" r:id="rId23"/>
    <p:sldId id="374" r:id="rId24"/>
    <p:sldId id="275" r:id="rId25"/>
    <p:sldId id="295" r:id="rId26"/>
    <p:sldId id="359" r:id="rId27"/>
    <p:sldId id="360" r:id="rId28"/>
    <p:sldId id="361" r:id="rId29"/>
    <p:sldId id="362" r:id="rId30"/>
    <p:sldId id="363" r:id="rId31"/>
    <p:sldId id="364" r:id="rId32"/>
    <p:sldId id="365" r:id="rId33"/>
    <p:sldId id="366" r:id="rId34"/>
    <p:sldId id="367" r:id="rId35"/>
    <p:sldId id="368" r:id="rId36"/>
    <p:sldId id="369" r:id="rId37"/>
    <p:sldId id="371" r:id="rId38"/>
    <p:sldId id="266" r:id="rId39"/>
    <p:sldId id="326" r:id="rId40"/>
    <p:sldId id="327" r:id="rId41"/>
    <p:sldId id="328" r:id="rId42"/>
    <p:sldId id="329" r:id="rId43"/>
    <p:sldId id="330" r:id="rId44"/>
    <p:sldId id="331" r:id="rId45"/>
    <p:sldId id="332" r:id="rId46"/>
    <p:sldId id="333" r:id="rId47"/>
    <p:sldId id="334" r:id="rId48"/>
    <p:sldId id="335" r:id="rId49"/>
    <p:sldId id="338" r:id="rId50"/>
    <p:sldId id="340" r:id="rId51"/>
    <p:sldId id="342" r:id="rId52"/>
    <p:sldId id="344" r:id="rId53"/>
    <p:sldId id="345" r:id="rId54"/>
    <p:sldId id="346" r:id="rId55"/>
    <p:sldId id="347" r:id="rId56"/>
    <p:sldId id="348" r:id="rId57"/>
    <p:sldId id="349" r:id="rId58"/>
    <p:sldId id="350" r:id="rId59"/>
    <p:sldId id="351" r:id="rId60"/>
    <p:sldId id="352" r:id="rId61"/>
    <p:sldId id="294" r:id="rId62"/>
    <p:sldId id="293" r:id="rId63"/>
    <p:sldId id="269" r:id="rId64"/>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5" autoAdjust="0"/>
    <p:restoredTop sz="94660"/>
  </p:normalViewPr>
  <p:slideViewPr>
    <p:cSldViewPr snapToObjects="1" showGuides="1">
      <p:cViewPr varScale="1">
        <p:scale>
          <a:sx n="93" d="100"/>
          <a:sy n="93" d="100"/>
        </p:scale>
        <p:origin x="240" y="78"/>
      </p:cViewPr>
      <p:guideLst>
        <p:guide orient="horz" pos="320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19/05/2016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529694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19/05/2016</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221351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3918013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3.5 </a:t>
            </a:r>
            <a:r>
              <a:rPr lang="en-GB" dirty="0" err="1" smtClean="0"/>
              <a:t>uT</a:t>
            </a:r>
            <a:r>
              <a:rPr lang="en-GB" dirty="0" smtClean="0"/>
              <a:t> max on </a:t>
            </a:r>
            <a:r>
              <a:rPr lang="en-GB" dirty="0" err="1" smtClean="0"/>
              <a:t>hom</a:t>
            </a:r>
            <a:r>
              <a:rPr lang="en-GB" dirty="0" smtClean="0"/>
              <a:t> pickup</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32</a:t>
            </a:fld>
            <a:endParaRPr lang="fr-FR"/>
          </a:p>
        </p:txBody>
      </p:sp>
    </p:spTree>
    <p:extLst>
      <p:ext uri="{BB962C8B-B14F-4D97-AF65-F5344CB8AC3E}">
        <p14:creationId xmlns:p14="http://schemas.microsoft.com/office/powerpoint/2010/main" val="94739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Fine tuning 1.6mm = unchanged</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35</a:t>
            </a:fld>
            <a:endParaRPr lang="fr-FR"/>
          </a:p>
        </p:txBody>
      </p:sp>
    </p:spTree>
    <p:extLst>
      <p:ext uri="{BB962C8B-B14F-4D97-AF65-F5344CB8AC3E}">
        <p14:creationId xmlns:p14="http://schemas.microsoft.com/office/powerpoint/2010/main" val="76238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42</a:t>
            </a:fld>
            <a:endParaRPr lang="fr-FR"/>
          </a:p>
        </p:txBody>
      </p:sp>
    </p:spTree>
    <p:extLst>
      <p:ext uri="{BB962C8B-B14F-4D97-AF65-F5344CB8AC3E}">
        <p14:creationId xmlns:p14="http://schemas.microsoft.com/office/powerpoint/2010/main" val="396355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Font typeface="Arial" panose="020B0604020202020204" pitchFamily="34" charset="0"/>
              <a:buNone/>
            </a:pPr>
            <a:r>
              <a:rPr lang="en-US" sz="1600" b="1" u="none" baseline="0" noProof="0" dirty="0" smtClean="0">
                <a:latin typeface="Helvetica" panose="020B0604020202020204" pitchFamily="34" charset="0"/>
                <a:cs typeface="Helvetica" panose="020B0604020202020204" pitchFamily="34" charset="0"/>
              </a:rPr>
              <a:t>Methods</a:t>
            </a:r>
            <a:endParaRPr lang="en-US" b="1" u="none" baseline="0" noProof="0" dirty="0" smtClean="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noProof="0" dirty="0" smtClean="0">
              <a:latin typeface="Helvetica" panose="020B0604020202020204" pitchFamily="34" charset="0"/>
              <a:cs typeface="Helvetica" panose="020B0604020202020204" pitchFamily="34" charset="0"/>
            </a:endParaRPr>
          </a:p>
          <a:p>
            <a:r>
              <a:rPr lang="en-US" sz="1200" kern="1200" dirty="0" smtClean="0">
                <a:solidFill>
                  <a:schemeClr val="tx1"/>
                </a:solidFill>
                <a:effectLst/>
                <a:latin typeface="Helvetica" panose="020B0604020202020204" pitchFamily="34" charset="0"/>
                <a:ea typeface="+mn-ea"/>
                <a:cs typeface="Helvetica" panose="020B0604020202020204" pitchFamily="34" charset="0"/>
              </a:rPr>
              <a:t>Many methods exist for the measurement of residual stresses in engineering applications.</a:t>
            </a:r>
          </a:p>
          <a:p>
            <a:pPr marL="171450" lvl="0" indent="-171450">
              <a:buFont typeface="Arial" panose="020B0604020202020204" pitchFamily="34" charset="0"/>
              <a:buChar char="•"/>
            </a:pPr>
            <a:r>
              <a:rPr lang="en-US" sz="1200" kern="1200" dirty="0" smtClean="0">
                <a:solidFill>
                  <a:schemeClr val="tx1"/>
                </a:solidFill>
                <a:effectLst/>
                <a:latin typeface="Helvetica" panose="020B0604020202020204" pitchFamily="34" charset="0"/>
                <a:ea typeface="+mn-ea"/>
                <a:cs typeface="Helvetica" panose="020B0604020202020204" pitchFamily="34" charset="0"/>
              </a:rPr>
              <a:t>Most</a:t>
            </a:r>
            <a:r>
              <a:rPr lang="en-US" sz="1200" kern="1200" baseline="0" dirty="0" smtClean="0">
                <a:solidFill>
                  <a:schemeClr val="tx1"/>
                </a:solidFill>
                <a:effectLst/>
                <a:latin typeface="Helvetica" panose="020B0604020202020204" pitchFamily="34" charset="0"/>
                <a:ea typeface="+mn-ea"/>
                <a:cs typeface="Helvetica" panose="020B0604020202020204" pitchFamily="34" charset="0"/>
              </a:rPr>
              <a:t> of them </a:t>
            </a:r>
            <a:r>
              <a:rPr lang="en-US" sz="1200" kern="1200" dirty="0" smtClean="0">
                <a:solidFill>
                  <a:schemeClr val="tx1"/>
                </a:solidFill>
                <a:effectLst/>
                <a:latin typeface="Helvetica" panose="020B0604020202020204" pitchFamily="34" charset="0"/>
                <a:ea typeface="+mn-ea"/>
                <a:cs typeface="Helvetica" panose="020B0604020202020204" pitchFamily="34" charset="0"/>
              </a:rPr>
              <a:t>measurements works on the principle of removing material from the </a:t>
            </a:r>
          </a:p>
          <a:p>
            <a:r>
              <a:rPr lang="en-US" sz="1200" kern="1200" dirty="0" smtClean="0">
                <a:solidFill>
                  <a:schemeClr val="tx1"/>
                </a:solidFill>
                <a:effectLst/>
                <a:latin typeface="Helvetica" panose="020B0604020202020204" pitchFamily="34" charset="0"/>
                <a:ea typeface="+mn-ea"/>
                <a:cs typeface="Helvetica" panose="020B0604020202020204" pitchFamily="34" charset="0"/>
              </a:rPr>
              <a:t>component to release stresses</a:t>
            </a:r>
          </a:p>
          <a:p>
            <a:pPr marL="628650" lvl="1" indent="-171450">
              <a:buFont typeface="Arial" panose="020B0604020202020204" pitchFamily="34" charset="0"/>
              <a:buChar char="•"/>
            </a:pPr>
            <a:r>
              <a:rPr lang="en-US" sz="1200" kern="1200" dirty="0" smtClean="0">
                <a:solidFill>
                  <a:schemeClr val="tx1"/>
                </a:solidFill>
                <a:effectLst/>
                <a:latin typeface="Helvetica" panose="020B0604020202020204" pitchFamily="34" charset="0"/>
                <a:ea typeface="+mn-ea"/>
                <a:cs typeface="Helvetica" panose="020B0604020202020204" pitchFamily="34" charset="0"/>
              </a:rPr>
              <a:t>after this operation the stress equilibrium is modified and one or more strain gages, placed in the measurement area, acquire the strain values needed for the new equilibrium of the workpiece.</a:t>
            </a:r>
          </a:p>
          <a:p>
            <a:pPr marL="628650" lvl="1" indent="-171450">
              <a:buFont typeface="Arial" panose="020B0604020202020204" pitchFamily="34" charset="0"/>
              <a:buChar char="•"/>
            </a:pPr>
            <a:r>
              <a:rPr lang="en-US" sz="1200" kern="1200" dirty="0" smtClean="0">
                <a:solidFill>
                  <a:schemeClr val="tx1"/>
                </a:solidFill>
                <a:effectLst/>
                <a:latin typeface="Helvetica" panose="020B0604020202020204" pitchFamily="34" charset="0"/>
                <a:ea typeface="+mn-ea"/>
                <a:cs typeface="Helvetica" panose="020B0604020202020204" pitchFamily="34" charset="0"/>
              </a:rPr>
              <a:t>the strain data acquired by the strain gage sensor are used for the back calculation of residual stresses.</a:t>
            </a:r>
          </a:p>
          <a:p>
            <a:endParaRPr lang="en-US" sz="1200" kern="1200" noProof="0" dirty="0" smtClean="0">
              <a:solidFill>
                <a:schemeClr val="tx1"/>
              </a:solidFill>
              <a:effectLst/>
              <a:latin typeface="Helvetica" panose="020B0604020202020204" pitchFamily="34" charset="0"/>
              <a:ea typeface="+mn-ea"/>
              <a:cs typeface="Helvetica" panose="020B0604020202020204" pitchFamily="34" charset="0"/>
            </a:endParaRPr>
          </a:p>
          <a:p>
            <a:r>
              <a:rPr lang="en-US" sz="1200" kern="1200" noProof="0" dirty="0" smtClean="0">
                <a:solidFill>
                  <a:schemeClr val="tx1"/>
                </a:solidFill>
                <a:effectLst/>
                <a:latin typeface="Helvetica" panose="020B0604020202020204" pitchFamily="34" charset="0"/>
                <a:ea typeface="+mn-ea"/>
                <a:cs typeface="Helvetica" panose="020B0604020202020204" pitchFamily="34" charset="0"/>
              </a:rPr>
              <a:t>Within this methods there exist:</a:t>
            </a:r>
          </a:p>
          <a:p>
            <a:pPr marL="628650" lvl="1" indent="-171450">
              <a:buFont typeface="Arial" panose="020B0604020202020204" pitchFamily="34" charset="0"/>
              <a:buChar char="•"/>
            </a:pPr>
            <a:r>
              <a:rPr lang="en-US" sz="1200" kern="1200" dirty="0" smtClean="0">
                <a:solidFill>
                  <a:schemeClr val="tx1"/>
                </a:solidFill>
                <a:effectLst/>
                <a:latin typeface="Helvetica" panose="020B0604020202020204" pitchFamily="34" charset="0"/>
                <a:ea typeface="+mn-ea"/>
                <a:cs typeface="Helvetica" panose="020B0604020202020204" pitchFamily="34" charset="0"/>
              </a:rPr>
              <a:t>semi-destructive methods remove just a small quantity of material closer to a strain gage rosette placed in the measurement area, leaving its overall structural integrity intact for other testing or use</a:t>
            </a:r>
          </a:p>
          <a:p>
            <a:pPr marL="628650" lvl="1" indent="-171450">
              <a:buFont typeface="Arial" panose="020B0604020202020204" pitchFamily="34" charset="0"/>
              <a:buChar char="•"/>
            </a:pPr>
            <a:r>
              <a:rPr lang="en-US" sz="1200" kern="1200" dirty="0" smtClean="0">
                <a:solidFill>
                  <a:schemeClr val="tx1"/>
                </a:solidFill>
                <a:effectLst/>
                <a:latin typeface="Helvetica" panose="020B0604020202020204" pitchFamily="34" charset="0"/>
                <a:ea typeface="+mn-ea"/>
                <a:cs typeface="Helvetica" panose="020B0604020202020204" pitchFamily="34" charset="0"/>
              </a:rPr>
              <a:t>the destructive methods need a higher removal of material (cuts and milling process) that completely destroy the testing workpieces.</a:t>
            </a:r>
          </a:p>
          <a:p>
            <a:endParaRPr lang="en-US" noProof="0" dirty="0" smtClean="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noProof="0" dirty="0" smtClean="0">
              <a:latin typeface="Helvetica" panose="020B0604020202020204" pitchFamily="34" charset="0"/>
              <a:cs typeface="Helvetica" panose="020B0604020202020204" pitchFamily="34" charset="0"/>
            </a:endParaRPr>
          </a:p>
          <a:p>
            <a:r>
              <a:rPr lang="en-US" sz="1200" b="1" kern="1200" dirty="0" smtClean="0">
                <a:solidFill>
                  <a:schemeClr val="tx1"/>
                </a:solidFill>
                <a:effectLst/>
                <a:latin typeface="Helvetica" panose="020B0604020202020204" pitchFamily="34" charset="0"/>
                <a:ea typeface="+mn-ea"/>
                <a:cs typeface="Helvetica" panose="020B0604020202020204" pitchFamily="34" charset="0"/>
              </a:rPr>
              <a:t>The hole drilling method:</a:t>
            </a:r>
            <a:r>
              <a:rPr lang="en-US" sz="1200" b="1" kern="1200" baseline="0" dirty="0" smtClean="0">
                <a:solidFill>
                  <a:schemeClr val="tx1"/>
                </a:solidFill>
                <a:effectLst/>
                <a:latin typeface="Helvetica" panose="020B0604020202020204" pitchFamily="34" charset="0"/>
                <a:ea typeface="+mn-ea"/>
                <a:cs typeface="Helvetica" panose="020B0604020202020204" pitchFamily="34" charset="0"/>
              </a:rPr>
              <a:t> Introduction</a:t>
            </a:r>
            <a:endParaRPr lang="en-US" sz="1200" b="1" kern="1200" dirty="0" smtClean="0">
              <a:solidFill>
                <a:schemeClr val="tx1"/>
              </a:solidFill>
              <a:effectLst/>
              <a:latin typeface="Helvetica" panose="020B0604020202020204" pitchFamily="34" charset="0"/>
              <a:ea typeface="+mn-ea"/>
              <a:cs typeface="Helvetica" panose="020B0604020202020204" pitchFamily="34" charset="0"/>
            </a:endParaRPr>
          </a:p>
          <a:p>
            <a:endParaRPr lang="en-US" sz="1200" kern="1200" dirty="0" smtClean="0">
              <a:solidFill>
                <a:schemeClr val="tx1"/>
              </a:solidFill>
              <a:effectLst/>
              <a:latin typeface="Helvetica" panose="020B0604020202020204" pitchFamily="34" charset="0"/>
              <a:ea typeface="+mn-ea"/>
              <a:cs typeface="Helvetica" panose="020B0604020202020204" pitchFamily="34" charset="0"/>
            </a:endParaRPr>
          </a:p>
          <a:p>
            <a:r>
              <a:rPr lang="en-US" sz="1200" kern="1200" dirty="0" smtClean="0">
                <a:solidFill>
                  <a:schemeClr val="tx1"/>
                </a:solidFill>
                <a:effectLst/>
                <a:latin typeface="Helvetica" panose="020B0604020202020204" pitchFamily="34" charset="0"/>
                <a:ea typeface="+mn-ea"/>
                <a:cs typeface="Helvetica" panose="020B0604020202020204" pitchFamily="34" charset="0"/>
              </a:rPr>
              <a:t>drilling method allows accurate experimental stress analyses at moderate costs. It consists in drilling a small hole (typically 1.8 2.0 mm) which changes the initial deformation allowing redistribution of the residual stresses locked in a material.</a:t>
            </a:r>
          </a:p>
          <a:p>
            <a:r>
              <a:rPr lang="en-US" sz="1200" kern="1200" dirty="0" smtClean="0">
                <a:solidFill>
                  <a:schemeClr val="tx1"/>
                </a:solidFill>
                <a:effectLst/>
                <a:latin typeface="Helvetica" panose="020B0604020202020204" pitchFamily="34" charset="0"/>
                <a:ea typeface="+mn-ea"/>
                <a:cs typeface="Helvetica" panose="020B0604020202020204" pitchFamily="34" charset="0"/>
              </a:rPr>
              <a:t>The strains that are released in this way can be measured by a specially configured three-element strain gage rosette and then used in special calculation system to determine the residual stresses that exist in a material.</a:t>
            </a:r>
          </a:p>
          <a:p>
            <a:endParaRPr lang="en-GB" dirty="0"/>
          </a:p>
        </p:txBody>
      </p:sp>
      <p:sp>
        <p:nvSpPr>
          <p:cNvPr id="4" name="Slide Number Placeholder 3"/>
          <p:cNvSpPr>
            <a:spLocks noGrp="1"/>
          </p:cNvSpPr>
          <p:nvPr>
            <p:ph type="sldNum" sz="quarter" idx="10"/>
          </p:nvPr>
        </p:nvSpPr>
        <p:spPr/>
        <p:txBody>
          <a:bodyPr/>
          <a:lstStyle/>
          <a:p>
            <a:fld id="{F1B3A3EB-67C4-4E13-8CA4-DFDCB2B3B38E}" type="slidenum">
              <a:rPr lang="en-GB" smtClean="0"/>
              <a:t>45</a:t>
            </a:fld>
            <a:endParaRPr lang="en-GB"/>
          </a:p>
        </p:txBody>
      </p:sp>
    </p:spTree>
    <p:extLst>
      <p:ext uri="{BB962C8B-B14F-4D97-AF65-F5344CB8AC3E}">
        <p14:creationId xmlns:p14="http://schemas.microsoft.com/office/powerpoint/2010/main" val="13962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Through</a:t>
            </a:r>
            <a:r>
              <a:rPr lang="en-US" sz="1200" kern="1200" baseline="0" dirty="0" smtClean="0">
                <a:solidFill>
                  <a:schemeClr val="tx1"/>
                </a:solidFill>
                <a:effectLst/>
                <a:latin typeface="+mn-lt"/>
                <a:ea typeface="+mn-ea"/>
                <a:cs typeface="+mn-cs"/>
              </a:rPr>
              <a:t> hole uniform stresses</a:t>
            </a:r>
          </a:p>
          <a:p>
            <a:r>
              <a:rPr lang="en-US" sz="1200" kern="1200" dirty="0" smtClean="0">
                <a:solidFill>
                  <a:schemeClr val="tx1"/>
                </a:solidFill>
                <a:effectLst/>
                <a:latin typeface="+mn-lt"/>
                <a:ea typeface="+mn-ea"/>
                <a:cs typeface="+mn-cs"/>
              </a:rPr>
              <a:t>the simpler case of a hole drilled completely through a thin plate in which the residual stress is uniformly distributed through the plate thickness. Because of this, the theoretical basis for the hole-drilling method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first be developed for the through-hole geometry, and subsequently extended for application to blind holes.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Blind holes</a:t>
            </a:r>
          </a:p>
          <a:p>
            <a:r>
              <a:rPr lang="en-US" sz="1200" kern="1200" dirty="0" smtClean="0">
                <a:solidFill>
                  <a:schemeClr val="tx1"/>
                </a:solidFill>
                <a:effectLst/>
                <a:latin typeface="+mn-lt"/>
                <a:ea typeface="+mn-ea"/>
                <a:cs typeface="+mn-cs"/>
              </a:rPr>
              <a:t>Unfortunately, the blind-hole geometry  is  sufficiently complex that no closed-form solution is available from the theory of elasticity for direct calculation of the residual stresses from the measured strains — except by the introduction of empirical coefficients.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ASTM E837-13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Uniform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is the method described in standard ASTM E837-13, based on the assumption that stresses do not vary with distance from the surface of the workpiece. </a:t>
            </a:r>
          </a:p>
          <a:p>
            <a:r>
              <a:rPr lang="en-US" sz="1200" b="0" i="0" u="none" strike="noStrike" kern="1200" baseline="0" dirty="0" smtClean="0">
                <a:solidFill>
                  <a:schemeClr val="tx1"/>
                </a:solidFill>
                <a:latin typeface="+mn-lt"/>
                <a:ea typeface="+mn-ea"/>
                <a:cs typeface="+mn-cs"/>
              </a:rPr>
              <a:t>This method has to be used when preliminary calculation results demonstrate that the stress field is uniform with depth or if you need a preliminary indication of the amplitude of residual stress. </a:t>
            </a:r>
          </a:p>
          <a:p>
            <a:r>
              <a:rPr lang="en-US" sz="1200" b="0" i="0" u="none" strike="noStrike" kern="1200" baseline="0" dirty="0" smtClean="0">
                <a:solidFill>
                  <a:schemeClr val="tx1"/>
                </a:solidFill>
                <a:latin typeface="+mn-lt"/>
                <a:ea typeface="+mn-ea"/>
                <a:cs typeface="+mn-cs"/>
              </a:rPr>
              <a:t>For this reason, the method does not consider spatial resolution. Nevertheless, when measured residual stresses are in fact uniform, this is the method to choose, because it is the least sensitive to the effects of test errors.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 Uniform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calculation method is described in standard ASTM E837-13, based on the assumption that stresses vary with distance from the surface of the workpiece. </a:t>
            </a:r>
          </a:p>
          <a:p>
            <a:r>
              <a:rPr lang="en-US" sz="1200" b="0" i="0" u="none" strike="noStrike" kern="1200" baseline="0" dirty="0" smtClean="0">
                <a:solidFill>
                  <a:schemeClr val="tx1"/>
                </a:solidFill>
                <a:latin typeface="+mn-lt"/>
                <a:ea typeface="+mn-ea"/>
                <a:cs typeface="+mn-cs"/>
              </a:rPr>
              <a:t>This method has to be selected in the case of a non-uniform stress field in hole depth and the output of the calculation is a plot of residual stresses in the hole depth. </a:t>
            </a:r>
          </a:p>
          <a:p>
            <a:r>
              <a:rPr lang="en-US" sz="1200" b="0" i="0" u="none" strike="noStrike" kern="1200" baseline="0" dirty="0" smtClean="0">
                <a:solidFill>
                  <a:schemeClr val="tx1"/>
                </a:solidFill>
                <a:latin typeface="+mn-lt"/>
                <a:ea typeface="+mn-ea"/>
                <a:cs typeface="+mn-cs"/>
              </a:rPr>
              <a:t>The numerical coefficients established by ASTM E837-13 are used for the calculation. The maximum depth that the method can be used for is 1.00 mm (using a strain gage rosette of approximately 5.13 mm of strain diameter): in this case the ASTM E837-13 standard establishes 20 acquisition depth steps, each one of 0.05 mm. The number and the distribution of the calculation steps are fixed by the ASTM E837-13 standard. </a:t>
            </a:r>
          </a:p>
          <a:p>
            <a:r>
              <a:rPr lang="en-US" sz="1200" b="0" i="0" u="none" strike="noStrike" kern="1200" baseline="0" dirty="0" smtClean="0">
                <a:solidFill>
                  <a:schemeClr val="tx1"/>
                </a:solidFill>
                <a:latin typeface="+mn-lt"/>
                <a:ea typeface="+mn-ea"/>
                <a:cs typeface="+mn-cs"/>
              </a:rPr>
              <a:t>The experimental errors in the calculation are minimized using the Tikhonov regularization algorithms. </a:t>
            </a:r>
            <a:endParaRPr lang="es-ES" dirty="0" smtClean="0"/>
          </a:p>
        </p:txBody>
      </p:sp>
      <p:sp>
        <p:nvSpPr>
          <p:cNvPr id="4" name="Slide Number Placeholder 3"/>
          <p:cNvSpPr>
            <a:spLocks noGrp="1"/>
          </p:cNvSpPr>
          <p:nvPr>
            <p:ph type="sldNum" sz="quarter" idx="10"/>
          </p:nvPr>
        </p:nvSpPr>
        <p:spPr/>
        <p:txBody>
          <a:bodyPr/>
          <a:lstStyle/>
          <a:p>
            <a:fld id="{F1B3A3EB-67C4-4E13-8CA4-DFDCB2B3B38E}" type="slidenum">
              <a:rPr lang="en-GB" smtClean="0"/>
              <a:t>46</a:t>
            </a:fld>
            <a:endParaRPr lang="en-GB"/>
          </a:p>
        </p:txBody>
      </p:sp>
    </p:spTree>
    <p:extLst>
      <p:ext uri="{BB962C8B-B14F-4D97-AF65-F5344CB8AC3E}">
        <p14:creationId xmlns:p14="http://schemas.microsoft.com/office/powerpoint/2010/main" val="304506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5AAD5AE1-8DAA-4720-851B-5749129BDBE5}" type="slidenum">
              <a:rPr lang="en-GB" smtClean="0"/>
              <a:t>51</a:t>
            </a:fld>
            <a:endParaRPr lang="en-GB"/>
          </a:p>
        </p:txBody>
      </p:sp>
    </p:spTree>
    <p:extLst>
      <p:ext uri="{BB962C8B-B14F-4D97-AF65-F5344CB8AC3E}">
        <p14:creationId xmlns:p14="http://schemas.microsoft.com/office/powerpoint/2010/main" val="230669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8+(1 test </a:t>
            </a:r>
            <a:r>
              <a:rPr lang="en-GB" dirty="0" err="1" smtClean="0"/>
              <a:t>soudage</a:t>
            </a:r>
            <a:r>
              <a:rPr lang="en-GB" dirty="0" smtClean="0"/>
              <a:t>)</a:t>
            </a:r>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3</a:t>
            </a:fld>
            <a:endParaRPr lang="en-GB"/>
          </a:p>
        </p:txBody>
      </p:sp>
    </p:spTree>
    <p:extLst>
      <p:ext uri="{BB962C8B-B14F-4D97-AF65-F5344CB8AC3E}">
        <p14:creationId xmlns:p14="http://schemas.microsoft.com/office/powerpoint/2010/main" val="245023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5</a:t>
            </a:fld>
            <a:endParaRPr lang="fr-FR"/>
          </a:p>
        </p:txBody>
      </p:sp>
    </p:spTree>
    <p:extLst>
      <p:ext uri="{BB962C8B-B14F-4D97-AF65-F5344CB8AC3E}">
        <p14:creationId xmlns:p14="http://schemas.microsoft.com/office/powerpoint/2010/main" val="416834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5AAD5AE1-8DAA-4720-851B-5749129BDBE5}" type="slidenum">
              <a:rPr lang="en-GB" smtClean="0"/>
              <a:t>16</a:t>
            </a:fld>
            <a:endParaRPr lang="en-GB"/>
          </a:p>
        </p:txBody>
      </p:sp>
    </p:spTree>
    <p:extLst>
      <p:ext uri="{BB962C8B-B14F-4D97-AF65-F5344CB8AC3E}">
        <p14:creationId xmlns:p14="http://schemas.microsoft.com/office/powerpoint/2010/main" val="201355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5AAD5AE1-8DAA-4720-851B-5749129BDBE5}" type="slidenum">
              <a:rPr lang="en-GB" smtClean="0"/>
              <a:t>17</a:t>
            </a:fld>
            <a:endParaRPr lang="en-GB"/>
          </a:p>
        </p:txBody>
      </p:sp>
    </p:spTree>
    <p:extLst>
      <p:ext uri="{BB962C8B-B14F-4D97-AF65-F5344CB8AC3E}">
        <p14:creationId xmlns:p14="http://schemas.microsoft.com/office/powerpoint/2010/main" val="75988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want to re-use the elastomers</a:t>
            </a:r>
            <a:r>
              <a:rPr lang="en-GB" baseline="0" dirty="0" smtClean="0"/>
              <a:t> for the tests we will perform in the workshop.</a:t>
            </a:r>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18</a:t>
            </a:fld>
            <a:endParaRPr lang="en-GB"/>
          </a:p>
        </p:txBody>
      </p:sp>
    </p:spTree>
    <p:extLst>
      <p:ext uri="{BB962C8B-B14F-4D97-AF65-F5344CB8AC3E}">
        <p14:creationId xmlns:p14="http://schemas.microsoft.com/office/powerpoint/2010/main" val="375090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AAD5AE1-8DAA-4720-851B-5749129BDBE5}" type="slidenum">
              <a:rPr lang="en-GB" smtClean="0"/>
              <a:t>19</a:t>
            </a:fld>
            <a:endParaRPr lang="en-GB"/>
          </a:p>
        </p:txBody>
      </p:sp>
    </p:spTree>
    <p:extLst>
      <p:ext uri="{BB962C8B-B14F-4D97-AF65-F5344CB8AC3E}">
        <p14:creationId xmlns:p14="http://schemas.microsoft.com/office/powerpoint/2010/main" val="187451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tools ready. Pieces being formed and cut</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21</a:t>
            </a:fld>
            <a:endParaRPr lang="fr-FR"/>
          </a:p>
        </p:txBody>
      </p:sp>
    </p:spTree>
    <p:extLst>
      <p:ext uri="{BB962C8B-B14F-4D97-AF65-F5344CB8AC3E}">
        <p14:creationId xmlns:p14="http://schemas.microsoft.com/office/powerpoint/2010/main" val="196513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Accessibility, thus less weld time. How much time in the end?</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28</a:t>
            </a:fld>
            <a:endParaRPr lang="fr-FR"/>
          </a:p>
        </p:txBody>
      </p:sp>
    </p:spTree>
    <p:extLst>
      <p:ext uri="{BB962C8B-B14F-4D97-AF65-F5344CB8AC3E}">
        <p14:creationId xmlns:p14="http://schemas.microsoft.com/office/powerpoint/2010/main" val="1555437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1755150"/>
            <a:ext cx="7200000" cy="1350000"/>
          </a:xfrm>
        </p:spPr>
        <p:txBody>
          <a:bodyPr lIns="0" tIns="0" rIns="0" bIns="0" anchor="t" anchorCtr="0">
            <a:noAutofit/>
          </a:bodyPr>
          <a:lstStyle>
            <a:lvl1pPr algn="l">
              <a:defRPr sz="2800" b="1" baseline="0">
                <a:solidFill>
                  <a:schemeClr val="accent5"/>
                </a:solidFill>
              </a:defRPr>
            </a:lvl1pPr>
          </a:lstStyle>
          <a:p>
            <a:r>
              <a:rPr lang="en-GB" noProof="0" dirty="0" smtClean="0"/>
              <a:t>Presentation title - line 1 - Arial 30pt - bold </a:t>
            </a:r>
            <a:r>
              <a:rPr lang="en-GB" noProof="0" dirty="0" err="1" smtClean="0"/>
              <a:t>HiLumi</a:t>
            </a:r>
            <a:r>
              <a:rPr lang="en-GB" noProof="0" dirty="0" smtClean="0"/>
              <a:t> dark grey - line 2</a:t>
            </a:r>
            <a:br>
              <a:rPr lang="en-GB" noProof="0" dirty="0" smtClean="0"/>
            </a:br>
            <a:r>
              <a:rPr lang="en-GB" noProof="0" dirty="0" smtClean="0"/>
              <a:t>line 3</a:t>
            </a:r>
            <a:br>
              <a:rPr lang="en-GB" noProof="0" dirty="0" smtClean="0"/>
            </a:br>
            <a:r>
              <a:rPr lang="en-GB" noProof="0" dirty="0" smtClean="0"/>
              <a:t>line 4   </a:t>
            </a:r>
            <a:endParaRPr lang="en-GB" noProof="0" dirty="0"/>
          </a:p>
        </p:txBody>
      </p:sp>
      <p:sp>
        <p:nvSpPr>
          <p:cNvPr id="3" name="Sous-titre 2"/>
          <p:cNvSpPr>
            <a:spLocks noGrp="1"/>
          </p:cNvSpPr>
          <p:nvPr>
            <p:ph type="subTitle" idx="1" hasCustomPrompt="1"/>
          </p:nvPr>
        </p:nvSpPr>
        <p:spPr>
          <a:xfrm>
            <a:off x="1371600" y="3600450"/>
            <a:ext cx="6480000" cy="74295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371600" y="4767263"/>
            <a:ext cx="6309000" cy="270000"/>
          </a:xfrm>
        </p:spPr>
        <p:txBody>
          <a:bodyPr lIns="0" tIns="0" rIns="0" bIns="0" anchor="b" anchorCtr="0"/>
          <a:lstStyle>
            <a:lvl1pPr algn="r">
              <a:defRPr>
                <a:solidFill>
                  <a:schemeClr val="accent1"/>
                </a:solidFill>
              </a:defRPr>
            </a:lvl1pPr>
          </a:lstStyle>
          <a:p>
            <a:r>
              <a:rPr lang="fr-FR" noProof="0" smtClean="0"/>
              <a:t>LARP HiLumi May 2016 -- M. Garlasché (CERN EN/MME)</a:t>
            </a:r>
            <a:endParaRPr lang="en-GB" noProof="0" dirty="0"/>
          </a:p>
        </p:txBody>
      </p:sp>
      <p:sp>
        <p:nvSpPr>
          <p:cNvPr id="6" name="Espace réservé du numéro de diapositive 5"/>
          <p:cNvSpPr>
            <a:spLocks noGrp="1"/>
          </p:cNvSpPr>
          <p:nvPr>
            <p:ph type="sldNum" sz="quarter" idx="12"/>
          </p:nvPr>
        </p:nvSpPr>
        <p:spPr>
          <a:xfrm>
            <a:off x="8686800" y="4767263"/>
            <a:ext cx="360000" cy="27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2" y="285750"/>
            <a:ext cx="3134659" cy="1270627"/>
          </a:xfrm>
          <a:prstGeom prst="rect">
            <a:avLst/>
          </a:prstGeom>
        </p:spPr>
      </p:pic>
      <p:sp>
        <p:nvSpPr>
          <p:cNvPr id="15" name="Espace réservé du texte 14"/>
          <p:cNvSpPr>
            <a:spLocks noGrp="1"/>
          </p:cNvSpPr>
          <p:nvPr>
            <p:ph type="body" sz="quarter" idx="14" hasCustomPrompt="1"/>
          </p:nvPr>
        </p:nvSpPr>
        <p:spPr>
          <a:xfrm>
            <a:off x="1371600" y="4424362"/>
            <a:ext cx="6480000" cy="261938"/>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smtClean="0">
                <a:ln>
                  <a:noFill/>
                </a:ln>
                <a:solidFill>
                  <a:schemeClr val="bg2"/>
                </a:solidFill>
                <a:effectLst/>
                <a:uLnTx/>
                <a:uFillTx/>
                <a:latin typeface="+mn-lt"/>
                <a:ea typeface="+mn-ea"/>
                <a:cs typeface="+mn-cs"/>
              </a:rPr>
              <a:t>Conference - Location - Date</a:t>
            </a:r>
          </a:p>
          <a:p>
            <a:pPr lvl="0"/>
            <a:endParaRPr lang="en-GB" noProof="0" dirty="0"/>
          </a:p>
        </p:txBody>
      </p:sp>
      <p:grpSp>
        <p:nvGrpSpPr>
          <p:cNvPr id="9" name="Grouper 8"/>
          <p:cNvGrpSpPr/>
          <p:nvPr userDrawn="1"/>
        </p:nvGrpSpPr>
        <p:grpSpPr>
          <a:xfrm>
            <a:off x="457200" y="4552950"/>
            <a:ext cx="457200" cy="457200"/>
            <a:chOff x="1447800" y="4580063"/>
            <a:chExt cx="457200" cy="457200"/>
          </a:xfrm>
        </p:grpSpPr>
        <p:sp>
          <p:nvSpPr>
            <p:cNvPr id="10" name="Rectangle 9"/>
            <p:cNvSpPr/>
            <p:nvPr userDrawn="1"/>
          </p:nvSpPr>
          <p:spPr>
            <a:xfrm>
              <a:off x="1447800" y="458006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smtClean="0"/>
                <a:t>logo</a:t>
              </a:r>
            </a:p>
            <a:p>
              <a:pPr algn="ctr"/>
              <a:r>
                <a:rPr lang="en-GB" sz="900" dirty="0" smtClean="0"/>
                <a:t>area</a:t>
              </a:r>
              <a:endParaRPr lang="en-GB" sz="900" dirty="0"/>
            </a:p>
          </p:txBody>
        </p:sp>
      </p:grpSp>
      <p:sp>
        <p:nvSpPr>
          <p:cNvPr id="4" name="Rectangle 3"/>
          <p:cNvSpPr/>
          <p:nvPr userDrawn="1"/>
        </p:nvSpPr>
        <p:spPr>
          <a:xfrm>
            <a:off x="107504" y="4227934"/>
            <a:ext cx="1152128" cy="809329"/>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612000" y="914401"/>
            <a:ext cx="7920000" cy="3680222"/>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1905000" y="4767263"/>
            <a:ext cx="6627000" cy="270000"/>
          </a:xfrm>
        </p:spPr>
        <p:txBody>
          <a:bodyPr/>
          <a:lstStyle/>
          <a:p>
            <a:r>
              <a:rPr lang="fr-FR" noProof="0" smtClean="0"/>
              <a:t>LARP HiLumi May 2016 -- M. Garlasché (CERN EN/MME)</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sp>
        <p:nvSpPr>
          <p:cNvPr id="13" name="Rectangle 12"/>
          <p:cNvSpPr/>
          <p:nvPr userDrawn="1"/>
        </p:nvSpPr>
        <p:spPr>
          <a:xfrm>
            <a:off x="0" y="4564882"/>
            <a:ext cx="1367136" cy="472381"/>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1905000" y="4767263"/>
            <a:ext cx="6627000" cy="270000"/>
          </a:xfrm>
        </p:spPr>
        <p:txBody>
          <a:bodyPr/>
          <a:lstStyle/>
          <a:p>
            <a:r>
              <a:rPr lang="fr-FR" noProof="0" smtClean="0"/>
              <a:t>LARP HiLumi May 2016 -- M. Garlasché (CERN EN/MME)</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11" name="Rectangle 10"/>
          <p:cNvSpPr/>
          <p:nvPr userDrawn="1"/>
        </p:nvSpPr>
        <p:spPr>
          <a:xfrm>
            <a:off x="0" y="4443958"/>
            <a:ext cx="1367136" cy="593305"/>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4767263"/>
            <a:ext cx="6553200" cy="270000"/>
          </a:xfrm>
        </p:spPr>
        <p:txBody>
          <a:bodyPr/>
          <a:lstStyle/>
          <a:p>
            <a:r>
              <a:rPr lang="fr-FR" noProof="0" smtClean="0"/>
              <a:t>LARP HiLumi May 2016 -- M. Garlasché (CERN EN/MME)</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10" name="Rectangle 9"/>
          <p:cNvSpPr/>
          <p:nvPr userDrawn="1"/>
        </p:nvSpPr>
        <p:spPr>
          <a:xfrm>
            <a:off x="0" y="4564882"/>
            <a:ext cx="1367136" cy="472381"/>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031750"/>
            <a:ext cx="6440400" cy="1225800"/>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351800" y="4767263"/>
            <a:ext cx="6440400" cy="270000"/>
          </a:xfrm>
        </p:spPr>
        <p:txBody>
          <a:bodyPr/>
          <a:lstStyle/>
          <a:p>
            <a:r>
              <a:rPr lang="fr-FR" noProof="0" smtClean="0"/>
              <a:t>LARP HiLumi May 2016 -- M. Garlasché (CERN EN/MME)</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8" name="Espace réservé du texte 7"/>
          <p:cNvSpPr>
            <a:spLocks noGrp="1"/>
          </p:cNvSpPr>
          <p:nvPr>
            <p:ph type="body" sz="quarter" idx="14" hasCustomPrompt="1"/>
          </p:nvPr>
        </p:nvSpPr>
        <p:spPr>
          <a:xfrm>
            <a:off x="1351800" y="3714750"/>
            <a:ext cx="6440400" cy="9144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smtClean="0"/>
              <a:t>Credits if needed: reference 1, reference 2 ...</a:t>
            </a:r>
            <a:endParaRPr lang="en-GB" noProof="0"/>
          </a:p>
        </p:txBody>
      </p:sp>
      <p:pic>
        <p:nvPicPr>
          <p:cNvPr id="7" name="Image 6" descr="HLU-logoN-title.png"/>
          <p:cNvPicPr>
            <a:picLocks noChangeAspect="1"/>
          </p:cNvPicPr>
          <p:nvPr userDrawn="1"/>
        </p:nvPicPr>
        <p:blipFill>
          <a:blip r:embed="rId3"/>
          <a:stretch>
            <a:fillRect/>
          </a:stretch>
        </p:blipFill>
        <p:spPr>
          <a:xfrm>
            <a:off x="1371602" y="285750"/>
            <a:ext cx="3134659" cy="1270627"/>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smtClean="0"/>
              <a:t>Slide Title</a:t>
            </a:r>
            <a:endParaRPr lang="en-US" dirty="0"/>
          </a:p>
        </p:txBody>
      </p:sp>
      <p:sp>
        <p:nvSpPr>
          <p:cNvPr id="3" name="Date Placeholder 2"/>
          <p:cNvSpPr>
            <a:spLocks noGrp="1"/>
          </p:cNvSpPr>
          <p:nvPr>
            <p:ph type="dt" sz="half" idx="10"/>
          </p:nvPr>
        </p:nvSpPr>
        <p:spPr>
          <a:xfrm>
            <a:off x="2295326" y="4767263"/>
            <a:ext cx="1371108" cy="273844"/>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smtClean="0"/>
              <a:t>LARP HiLumi May 2016 -- M. Garlasché (CERN EN/MME)</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1" y="945000"/>
            <a:ext cx="8226425" cy="3762051"/>
          </a:xfrm>
        </p:spPr>
        <p:txBody>
          <a:bodyPr/>
          <a:lstStyle>
            <a:lvl2pPr>
              <a:defRPr baseline="0"/>
            </a:lvl2pPr>
          </a:lstStyle>
          <a:p>
            <a:pPr lvl="0"/>
            <a:r>
              <a:rPr lang="x-none" dirty="0" smtClean="0"/>
              <a:t>Slide text first level</a:t>
            </a:r>
          </a:p>
          <a:p>
            <a:pPr lvl="1"/>
            <a:r>
              <a:rPr lang="x-none" dirty="0" smtClean="0"/>
              <a:t>Slide text second level</a:t>
            </a:r>
          </a:p>
          <a:p>
            <a:pPr lvl="2"/>
            <a:r>
              <a:rPr lang="x-none" dirty="0" smtClean="0"/>
              <a:t>Slide text third level</a:t>
            </a:r>
          </a:p>
          <a:p>
            <a:pPr lvl="3"/>
            <a:r>
              <a:rPr lang="x-none" dirty="0" smtClean="0"/>
              <a:t>Slide text fourth level</a:t>
            </a:r>
          </a:p>
          <a:p>
            <a:pPr lvl="4"/>
            <a:r>
              <a:rPr lang="x-none" dirty="0" smtClean="0"/>
              <a:t>Slide text fifth level</a:t>
            </a:r>
            <a:endParaRPr lang="en-US" dirty="0"/>
          </a:p>
        </p:txBody>
      </p:sp>
    </p:spTree>
    <p:extLst>
      <p:ext uri="{BB962C8B-B14F-4D97-AF65-F5344CB8AC3E}">
        <p14:creationId xmlns:p14="http://schemas.microsoft.com/office/powerpoint/2010/main" val="37544710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fault Al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x-none" dirty="0" smtClean="0"/>
              <a:t>Slide Title</a:t>
            </a:r>
            <a:endParaRPr lang="en-US" dirty="0"/>
          </a:p>
        </p:txBody>
      </p:sp>
      <p:sp>
        <p:nvSpPr>
          <p:cNvPr id="3" name="Date Placeholder 2"/>
          <p:cNvSpPr>
            <a:spLocks noGrp="1"/>
          </p:cNvSpPr>
          <p:nvPr>
            <p:ph type="dt" sz="half" idx="10"/>
          </p:nvPr>
        </p:nvSpPr>
        <p:spPr>
          <a:xfrm>
            <a:off x="2295326" y="4767263"/>
            <a:ext cx="1371108" cy="273844"/>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smtClean="0"/>
              <a:t>LARP HiLumi May 2016 -- M. Garlasché (CERN EN/MME)</a:t>
            </a:r>
            <a:endParaRPr lang="en-US" dirty="0"/>
          </a:p>
        </p:txBody>
      </p:sp>
      <p:sp>
        <p:nvSpPr>
          <p:cNvPr id="5" name="Slide Number Placeholder 4"/>
          <p:cNvSpPr>
            <a:spLocks noGrp="1"/>
          </p:cNvSpPr>
          <p:nvPr>
            <p:ph type="sldNum" sz="quarter" idx="12"/>
          </p:nvPr>
        </p:nvSpPr>
        <p:spPr/>
        <p:txBody>
          <a:bodyPr/>
          <a:lstStyle/>
          <a:p>
            <a:fld id="{8D6C380F-326D-3C40-9EE7-7FBAB0953422}" type="slidenum">
              <a:rPr lang="en-US" smtClean="0"/>
              <a:pPr/>
              <a:t>‹#›</a:t>
            </a:fld>
            <a:endParaRPr lang="en-US"/>
          </a:p>
        </p:txBody>
      </p:sp>
      <p:sp>
        <p:nvSpPr>
          <p:cNvPr id="7" name="Content Placeholder 6"/>
          <p:cNvSpPr>
            <a:spLocks noGrp="1"/>
          </p:cNvSpPr>
          <p:nvPr>
            <p:ph sz="quarter" idx="13" hasCustomPrompt="1"/>
          </p:nvPr>
        </p:nvSpPr>
        <p:spPr>
          <a:xfrm>
            <a:off x="457201" y="934141"/>
            <a:ext cx="8226425" cy="3771209"/>
          </a:xfrm>
        </p:spPr>
        <p:txBody>
          <a:bodyPr/>
          <a:lstStyle>
            <a:lvl2pPr>
              <a:defRPr sz="1800" baseline="0"/>
            </a:lvl2pPr>
            <a:lvl3pPr>
              <a:defRPr sz="1800"/>
            </a:lvl3pPr>
            <a:lvl4pPr>
              <a:defRPr sz="1500"/>
            </a:lvl4pPr>
            <a:lvl5pPr>
              <a:defRPr sz="1500"/>
            </a:lvl5pPr>
          </a:lstStyle>
          <a:p>
            <a:pPr lvl="0"/>
            <a:r>
              <a:rPr lang="x-none" dirty="0" smtClean="0"/>
              <a:t>Slide text first level</a:t>
            </a:r>
          </a:p>
          <a:p>
            <a:pPr lvl="1"/>
            <a:r>
              <a:rPr lang="x-none" dirty="0" smtClean="0"/>
              <a:t>Slide text second level</a:t>
            </a:r>
          </a:p>
          <a:p>
            <a:pPr lvl="2"/>
            <a:r>
              <a:rPr lang="x-none" dirty="0" smtClean="0"/>
              <a:t>Slide text third level</a:t>
            </a:r>
          </a:p>
          <a:p>
            <a:pPr lvl="3"/>
            <a:r>
              <a:rPr lang="x-none" dirty="0" smtClean="0"/>
              <a:t>Slide text fourth level</a:t>
            </a:r>
          </a:p>
          <a:p>
            <a:pPr lvl="4"/>
            <a:r>
              <a:rPr lang="x-none" dirty="0" smtClean="0"/>
              <a:t>Slide text fifth level</a:t>
            </a:r>
            <a:endParaRPr lang="en-US" dirty="0"/>
          </a:p>
        </p:txBody>
      </p:sp>
    </p:spTree>
    <p:extLst>
      <p:ext uri="{BB962C8B-B14F-4D97-AF65-F5344CB8AC3E}">
        <p14:creationId xmlns:p14="http://schemas.microsoft.com/office/powerpoint/2010/main" val="29707012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GB"/>
          </a:p>
        </p:txBody>
      </p:sp>
      <p:sp>
        <p:nvSpPr>
          <p:cNvPr id="4" name="Date Placeholder 3"/>
          <p:cNvSpPr>
            <a:spLocks noGrp="1"/>
          </p:cNvSpPr>
          <p:nvPr>
            <p:ph type="dt" sz="half" idx="10"/>
          </p:nvPr>
        </p:nvSpPr>
        <p:spPr>
          <a:xfrm>
            <a:off x="2295326" y="4767263"/>
            <a:ext cx="1371108"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smtClean="0"/>
              <a:t>LARP HiLumi May 2016 -- M. Garlasché (CERN EN/MME)</a:t>
            </a:r>
            <a:endParaRPr lang="en-GB"/>
          </a:p>
        </p:txBody>
      </p:sp>
      <p:sp>
        <p:nvSpPr>
          <p:cNvPr id="6" name="Slide Number Placeholder 5"/>
          <p:cNvSpPr>
            <a:spLocks noGrp="1"/>
          </p:cNvSpPr>
          <p:nvPr>
            <p:ph type="sldNum" sz="quarter" idx="12"/>
          </p:nvPr>
        </p:nvSpPr>
        <p:spPr/>
        <p:txBody>
          <a:bodyPr/>
          <a:lstStyle/>
          <a:p>
            <a:fld id="{C3709F4E-387A-47D6-9530-0F95D0505514}" type="slidenum">
              <a:rPr lang="en-GB" smtClean="0"/>
              <a:t>‹#›</a:t>
            </a:fld>
            <a:endParaRPr lang="en-GB"/>
          </a:p>
        </p:txBody>
      </p:sp>
    </p:spTree>
    <p:extLst>
      <p:ext uri="{BB962C8B-B14F-4D97-AF65-F5344CB8AC3E}">
        <p14:creationId xmlns:p14="http://schemas.microsoft.com/office/powerpoint/2010/main" val="27175875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35000"/>
            <a:ext cx="7920000" cy="540000"/>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612000" y="1028701"/>
            <a:ext cx="7920000" cy="3551362"/>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2438400" y="4767263"/>
            <a:ext cx="6093600" cy="270000"/>
          </a:xfrm>
          <a:prstGeom prst="rect">
            <a:avLst/>
          </a:prstGeom>
        </p:spPr>
        <p:txBody>
          <a:bodyPr vert="horz" lIns="0" tIns="0" rIns="0" bIns="0" rtlCol="0" anchor="b"/>
          <a:lstStyle>
            <a:lvl1pPr algn="r">
              <a:defRPr sz="1100">
                <a:solidFill>
                  <a:schemeClr val="accent1"/>
                </a:solidFill>
              </a:defRPr>
            </a:lvl1pPr>
          </a:lstStyle>
          <a:p>
            <a:r>
              <a:rPr lang="fr-FR" smtClean="0"/>
              <a:t>LARP HiLumi May 2016 -- M. Garlasché (CERN EN/MME)</a:t>
            </a:r>
            <a:endParaRPr lang="en-GB" dirty="0"/>
          </a:p>
        </p:txBody>
      </p:sp>
      <p:sp>
        <p:nvSpPr>
          <p:cNvPr id="6" name="Espace réservé du numéro de diapositive 5"/>
          <p:cNvSpPr>
            <a:spLocks noGrp="1"/>
          </p:cNvSpPr>
          <p:nvPr>
            <p:ph type="sldNum" sz="quarter" idx="4"/>
          </p:nvPr>
        </p:nvSpPr>
        <p:spPr>
          <a:xfrm>
            <a:off x="8686800" y="4767263"/>
            <a:ext cx="360000" cy="27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
        <p:nvSpPr>
          <p:cNvPr id="7" name="Rectangle 6"/>
          <p:cNvSpPr/>
          <p:nvPr userDrawn="1"/>
        </p:nvSpPr>
        <p:spPr>
          <a:xfrm>
            <a:off x="0" y="3969892"/>
            <a:ext cx="1367136" cy="1067371"/>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8" r:id="rId5"/>
    <p:sldLayoutId id="2147483659" r:id="rId6"/>
    <p:sldLayoutId id="2147483660" r:id="rId7"/>
    <p:sldLayoutId id="2147483661" r:id="rId8"/>
  </p:sldLayoutIdLst>
  <p:timing>
    <p:tnLst>
      <p:par>
        <p:cTn id="1" dur="indefinite" restart="never" nodeType="tmRoot"/>
      </p:par>
    </p:tnLst>
  </p:timing>
  <p:hf sldNum="0"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ctr"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ctr"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ctr"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ctr"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ctr"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15.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ov"/><Relationship Id="rId7" Type="http://schemas.openxmlformats.org/officeDocument/2006/relationships/image" Target="../media/image6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2.mov"/><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cid:image001.png@01D19BC7.B3564E30" TargetMode="External"/><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5.xml"/><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video" Target="../media/media7.mov"/><Relationship Id="rId13" Type="http://schemas.openxmlformats.org/officeDocument/2006/relationships/image" Target="../media/image77.png"/><Relationship Id="rId3" Type="http://schemas.microsoft.com/office/2007/relationships/media" Target="../media/media5.mov"/><Relationship Id="rId7" Type="http://schemas.microsoft.com/office/2007/relationships/media" Target="../media/media7.mov"/><Relationship Id="rId12" Type="http://schemas.openxmlformats.org/officeDocument/2006/relationships/image" Target="../media/image76.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video" Target="../media/media6.mov"/><Relationship Id="rId11" Type="http://schemas.openxmlformats.org/officeDocument/2006/relationships/image" Target="../media/image75.png"/><Relationship Id="rId5" Type="http://schemas.microsoft.com/office/2007/relationships/media" Target="../media/media6.mov"/><Relationship Id="rId15" Type="http://schemas.openxmlformats.org/officeDocument/2006/relationships/image" Target="../media/image79.png"/><Relationship Id="rId10" Type="http://schemas.openxmlformats.org/officeDocument/2006/relationships/notesSlide" Target="../notesSlides/notesSlide6.xml"/><Relationship Id="rId4" Type="http://schemas.openxmlformats.org/officeDocument/2006/relationships/video" Target="../media/media5.mov"/><Relationship Id="rId9" Type="http://schemas.openxmlformats.org/officeDocument/2006/relationships/slideLayout" Target="../slideLayouts/slideLayout2.xml"/><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emf"/><Relationship Id="rId7" Type="http://schemas.openxmlformats.org/officeDocument/2006/relationships/image" Target="../media/image102.png"/><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emf"/><Relationship Id="rId10" Type="http://schemas.openxmlformats.org/officeDocument/2006/relationships/image" Target="../media/image105.png"/><Relationship Id="rId4" Type="http://schemas.openxmlformats.org/officeDocument/2006/relationships/image" Target="../media/image99.emf"/><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12.gif"/><Relationship Id="rId7"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5.gif"/><Relationship Id="rId5" Type="http://schemas.openxmlformats.org/officeDocument/2006/relationships/image" Target="../media/image114.gif"/><Relationship Id="rId4" Type="http://schemas.openxmlformats.org/officeDocument/2006/relationships/image" Target="../media/image113.gif"/></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22.jpeg"/><Relationship Id="rId4" Type="http://schemas.openxmlformats.org/officeDocument/2006/relationships/image" Target="../media/image1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4.jpeg"/><Relationship Id="rId4" Type="http://schemas.openxmlformats.org/officeDocument/2006/relationships/image" Target="../media/image123.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9.png"/><Relationship Id="rId4" Type="http://schemas.openxmlformats.org/officeDocument/2006/relationships/image" Target="../media/image1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11.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hyperlink" Target="https://edms.cern.ch/document/1562825/1" TargetMode="External"/><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145.png"/></Relationships>
</file>

<file path=ppt/slides/_rels/slide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image" Target="../media/image1710.png"/><Relationship Id="rId1" Type="http://schemas.openxmlformats.org/officeDocument/2006/relationships/slideLayout" Target="../slideLayouts/slideLayout8.xml"/><Relationship Id="rId4" Type="http://schemas.openxmlformats.org/officeDocument/2006/relationships/image" Target="../media/image1800.png"/></Relationships>
</file>

<file path=ppt/slides/_rels/slide49.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pn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7.jpeg"/><Relationship Id="rId7" Type="http://schemas.openxmlformats.org/officeDocument/2006/relationships/image" Target="../media/image17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6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87.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p:cNvSpPr>
            <a:spLocks noGrp="1"/>
          </p:cNvSpPr>
          <p:nvPr>
            <p:ph type="ctrTitle"/>
          </p:nvPr>
        </p:nvSpPr>
        <p:spPr/>
        <p:txBody>
          <a:bodyPr/>
          <a:lstStyle/>
          <a:p>
            <a:r>
              <a:rPr lang="en-GB" dirty="0"/>
              <a:t>Status of DQW cavity and auxiliary systems production</a:t>
            </a:r>
          </a:p>
        </p:txBody>
      </p:sp>
      <p:sp>
        <p:nvSpPr>
          <p:cNvPr id="19" name="Sous-titre 18"/>
          <p:cNvSpPr>
            <a:spLocks noGrp="1"/>
          </p:cNvSpPr>
          <p:nvPr>
            <p:ph type="subTitle" idx="1"/>
          </p:nvPr>
        </p:nvSpPr>
        <p:spPr/>
        <p:txBody>
          <a:bodyPr>
            <a:normAutofit fontScale="85000" lnSpcReduction="10000"/>
          </a:bodyPr>
          <a:lstStyle/>
          <a:p>
            <a:r>
              <a:rPr lang="en-GB" dirty="0" smtClean="0"/>
              <a:t>Marco </a:t>
            </a:r>
            <a:r>
              <a:rPr lang="en-GB" dirty="0" err="1" smtClean="0"/>
              <a:t>Garlaschè</a:t>
            </a:r>
            <a:endParaRPr lang="en-GB" dirty="0" smtClean="0"/>
          </a:p>
          <a:p>
            <a:r>
              <a:rPr lang="en-GB" dirty="0" smtClean="0">
                <a:solidFill>
                  <a:schemeClr val="bg1">
                    <a:lumMod val="65000"/>
                  </a:schemeClr>
                </a:solidFill>
              </a:rPr>
              <a:t>On behalf of EN-MME &amp; Crab Cavity Manufacturing Collaboration</a:t>
            </a:r>
            <a:endParaRPr lang="en-GB" dirty="0">
              <a:solidFill>
                <a:schemeClr val="bg1">
                  <a:lumMod val="65000"/>
                </a:schemeClr>
              </a:solidFill>
            </a:endParaRPr>
          </a:p>
        </p:txBody>
      </p:sp>
      <p:sp>
        <p:nvSpPr>
          <p:cNvPr id="20" name="Espace réservé du texte 19"/>
          <p:cNvSpPr>
            <a:spLocks noGrp="1"/>
          </p:cNvSpPr>
          <p:nvPr>
            <p:ph type="body" sz="quarter" idx="14"/>
          </p:nvPr>
        </p:nvSpPr>
        <p:spPr/>
        <p:txBody>
          <a:bodyPr/>
          <a:lstStyle/>
          <a:p>
            <a:r>
              <a:rPr lang="en-GB" b="0" i="0" dirty="0">
                <a:solidFill>
                  <a:schemeClr val="bg2"/>
                </a:solidFill>
              </a:rPr>
              <a:t>Joint LARP CM26/Hi-</a:t>
            </a:r>
            <a:r>
              <a:rPr lang="en-GB" b="0" i="0" dirty="0" err="1">
                <a:solidFill>
                  <a:schemeClr val="bg2"/>
                </a:solidFill>
              </a:rPr>
              <a:t>Lumi</a:t>
            </a:r>
            <a:r>
              <a:rPr lang="en-GB" b="0" i="0" dirty="0">
                <a:solidFill>
                  <a:schemeClr val="bg2"/>
                </a:solidFill>
              </a:rPr>
              <a:t> Meeting </a:t>
            </a:r>
            <a:r>
              <a:rPr lang="en-GB" b="0" i="0" dirty="0" smtClean="0">
                <a:solidFill>
                  <a:schemeClr val="bg2"/>
                </a:solidFill>
              </a:rPr>
              <a:t>– SLAC – May 2016</a:t>
            </a:r>
            <a:endParaRPr lang="en-GB" b="0" i="0" dirty="0">
              <a:solidFill>
                <a:schemeClr val="bg2"/>
              </a:solidFill>
            </a:endParaRPr>
          </a:p>
        </p:txBody>
      </p:sp>
      <p:pic>
        <p:nvPicPr>
          <p:cNvPr id="9" name="Image 8" descr="Logo-APO-LARP.png"/>
          <p:cNvPicPr>
            <a:picLocks noChangeAspect="1"/>
          </p:cNvPicPr>
          <p:nvPr/>
        </p:nvPicPr>
        <p:blipFill>
          <a:blip r:embed="rId3"/>
          <a:stretch>
            <a:fillRect/>
          </a:stretch>
        </p:blipFill>
        <p:spPr>
          <a:xfrm>
            <a:off x="251520" y="4022399"/>
            <a:ext cx="893893" cy="10639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35000"/>
            <a:ext cx="1944216" cy="540000"/>
          </a:xfrm>
        </p:spPr>
        <p:txBody>
          <a:bodyPr/>
          <a:lstStyle/>
          <a:p>
            <a:r>
              <a:rPr lang="en-GB" dirty="0" smtClean="0"/>
              <a:t>Cap</a:t>
            </a:r>
            <a:endParaRPr lang="en-GB" dirty="0"/>
          </a:p>
        </p:txBody>
      </p:sp>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dirty="0"/>
          </a:p>
        </p:txBody>
      </p:sp>
      <p:pic>
        <p:nvPicPr>
          <p:cNvPr id="6" name="Picture 5"/>
          <p:cNvPicPr>
            <a:picLocks noChangeAspect="1"/>
          </p:cNvPicPr>
          <p:nvPr/>
        </p:nvPicPr>
        <p:blipFill>
          <a:blip r:embed="rId2"/>
          <a:stretch>
            <a:fillRect/>
          </a:stretch>
        </p:blipFill>
        <p:spPr>
          <a:xfrm>
            <a:off x="467544" y="2877473"/>
            <a:ext cx="2569681" cy="2142549"/>
          </a:xfrm>
          <a:prstGeom prst="rect">
            <a:avLst/>
          </a:prstGeom>
        </p:spPr>
      </p:pic>
      <p:pic>
        <p:nvPicPr>
          <p:cNvPr id="7" name="Picture 6"/>
          <p:cNvPicPr>
            <a:picLocks noChangeAspect="1"/>
          </p:cNvPicPr>
          <p:nvPr/>
        </p:nvPicPr>
        <p:blipFill>
          <a:blip r:embed="rId3"/>
          <a:stretch>
            <a:fillRect/>
          </a:stretch>
        </p:blipFill>
        <p:spPr>
          <a:xfrm>
            <a:off x="341167" y="921736"/>
            <a:ext cx="2766570" cy="12922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46952" y="510705"/>
            <a:ext cx="1944005" cy="1458004"/>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628329881"/>
              </p:ext>
            </p:extLst>
          </p:nvPr>
        </p:nvGraphicFramePr>
        <p:xfrm>
          <a:off x="6313157" y="767040"/>
          <a:ext cx="2581764" cy="1402807"/>
        </p:xfrm>
        <a:graphic>
          <a:graphicData uri="http://schemas.openxmlformats.org/drawingml/2006/table">
            <a:tbl>
              <a:tblPr firstRow="1" bandRow="1">
                <a:tableStyleId>{5C22544A-7EE6-4342-B048-85BDC9FD1C3A}</a:tableStyleId>
              </a:tblPr>
              <a:tblGrid>
                <a:gridCol w="1717668"/>
                <a:gridCol w="864096"/>
              </a:tblGrid>
              <a:tr h="246709">
                <a:tc>
                  <a:txBody>
                    <a:bodyPr/>
                    <a:lstStyle/>
                    <a:p>
                      <a:pPr algn="ctr"/>
                      <a:r>
                        <a:rPr lang="en-GB" sz="1050" dirty="0" smtClean="0"/>
                        <a:t>Shaping + </a:t>
                      </a:r>
                      <a:r>
                        <a:rPr lang="en-GB" sz="1050" dirty="0" smtClean="0">
                          <a:solidFill>
                            <a:schemeClr val="tx1"/>
                          </a:solidFill>
                        </a:rPr>
                        <a:t>Punching</a:t>
                      </a:r>
                      <a:endParaRPr lang="en-GB" sz="1050" dirty="0">
                        <a:solidFill>
                          <a:schemeClr val="tx1"/>
                        </a:solidFill>
                      </a:endParaRPr>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GB" sz="1050" dirty="0" smtClean="0"/>
                        <a:t>[mm]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93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Planarity of flat surfaces</a:t>
                      </a:r>
                    </a:p>
                  </a:txBody>
                  <a:tcPr marL="74295" marR="74295" marT="37148" marB="37148">
                    <a:lnL w="12700" cap="flat" cmpd="sng" algn="ctr">
                      <a:solidFill>
                        <a:schemeClr val="tx1"/>
                      </a:solidFill>
                      <a:prstDash val="solid"/>
                      <a:round/>
                      <a:headEnd type="none" w="med" len="med"/>
                      <a:tailEnd type="none" w="med" len="med"/>
                    </a:lnL>
                  </a:tcPr>
                </a:tc>
                <a:tc>
                  <a:txBody>
                    <a:bodyPr/>
                    <a:lstStyle/>
                    <a:p>
                      <a:pPr algn="ctr"/>
                      <a:r>
                        <a:rPr lang="fr-CH" sz="1400" b="1" dirty="0" smtClean="0">
                          <a:solidFill>
                            <a:srgbClr val="00B050"/>
                          </a:solidFill>
                        </a:rPr>
                        <a:t>0.04</a:t>
                      </a:r>
                      <a:endParaRPr lang="en-GB" sz="1400" b="1" dirty="0">
                        <a:solidFill>
                          <a:srgbClr val="00B050"/>
                        </a:solidFill>
                      </a:endParaRPr>
                    </a:p>
                  </a:txBody>
                  <a:tcPr marL="74295" marR="74295" marT="37148" marB="37148">
                    <a:lnR w="12700" cap="flat" cmpd="sng" algn="ctr">
                      <a:solidFill>
                        <a:schemeClr val="tx1"/>
                      </a:solidFill>
                      <a:prstDash val="solid"/>
                      <a:round/>
                      <a:headEnd type="none" w="med" len="med"/>
                      <a:tailEnd type="none" w="med" len="med"/>
                    </a:lnR>
                  </a:tcPr>
                </a:tc>
              </a:tr>
              <a:tr h="2527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Profile error</a:t>
                      </a:r>
                      <a:r>
                        <a:rPr lang="en-GB" sz="1050" baseline="0" dirty="0" smtClean="0"/>
                        <a:t> inner surface</a:t>
                      </a:r>
                      <a:endParaRPr lang="en-GB" sz="1050" dirty="0" smtClean="0"/>
                    </a:p>
                  </a:txBody>
                  <a:tcPr marL="74295" marR="74295" marT="37148" marB="37148">
                    <a:lnL w="12700" cap="flat" cmpd="sng" algn="ctr">
                      <a:solidFill>
                        <a:schemeClr val="tx1"/>
                      </a:solidFill>
                      <a:prstDash val="solid"/>
                      <a:round/>
                      <a:headEnd type="none" w="med" len="med"/>
                      <a:tailEnd type="none" w="med" len="med"/>
                    </a:lnL>
                  </a:tcPr>
                </a:tc>
                <a:tc>
                  <a:txBody>
                    <a:bodyPr/>
                    <a:lstStyle/>
                    <a:p>
                      <a:pPr algn="ctr"/>
                      <a:r>
                        <a:rPr lang="fr-CH" sz="1400" b="1" dirty="0" smtClean="0">
                          <a:solidFill>
                            <a:srgbClr val="00B050"/>
                          </a:solidFill>
                        </a:rPr>
                        <a:t>0.4</a:t>
                      </a:r>
                      <a:endParaRPr lang="en-GB" sz="1400" b="1" dirty="0">
                        <a:solidFill>
                          <a:srgbClr val="00B050"/>
                        </a:solidFill>
                      </a:endParaRPr>
                    </a:p>
                  </a:txBody>
                  <a:tcPr marL="74295" marR="74295" marT="37148" marB="37148">
                    <a:lnR w="12700" cap="flat" cmpd="sng" algn="ctr">
                      <a:solidFill>
                        <a:schemeClr val="tx1"/>
                      </a:solidFill>
                      <a:prstDash val="solid"/>
                      <a:round/>
                      <a:headEnd type="none" w="med" len="med"/>
                      <a:tailEnd type="none" w="med" len="med"/>
                    </a:lnR>
                  </a:tcPr>
                </a:tc>
              </a:tr>
              <a:tr h="2792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err="1" smtClean="0"/>
                        <a:t>Cilindricity</a:t>
                      </a:r>
                      <a:endParaRPr lang="en-GB" sz="1050" dirty="0" smtClean="0"/>
                    </a:p>
                  </a:txBody>
                  <a:tcPr marL="74295" marR="74295" marT="37148" marB="37148">
                    <a:lnL w="12700" cap="flat" cmpd="sng" algn="ctr">
                      <a:solidFill>
                        <a:schemeClr val="tx1"/>
                      </a:solidFill>
                      <a:prstDash val="solid"/>
                      <a:round/>
                      <a:headEnd type="none" w="med" len="med"/>
                      <a:tailEnd type="none" w="med" len="med"/>
                    </a:lnL>
                  </a:tcPr>
                </a:tc>
                <a:tc>
                  <a:txBody>
                    <a:bodyPr/>
                    <a:lstStyle/>
                    <a:p>
                      <a:pPr algn="ctr"/>
                      <a:r>
                        <a:rPr lang="en-GB" sz="1400" b="1" dirty="0" smtClean="0">
                          <a:solidFill>
                            <a:srgbClr val="00B050"/>
                          </a:solidFill>
                        </a:rPr>
                        <a:t>0.13</a:t>
                      </a:r>
                      <a:endParaRPr lang="en-GB" sz="1400" b="1" dirty="0">
                        <a:solidFill>
                          <a:srgbClr val="00B050"/>
                        </a:solidFill>
                      </a:endParaRPr>
                    </a:p>
                  </a:txBody>
                  <a:tcPr marL="74295" marR="74295" marT="37148" marB="37148">
                    <a:lnR w="12700" cap="flat" cmpd="sng" algn="ctr">
                      <a:solidFill>
                        <a:schemeClr val="tx1"/>
                      </a:solidFill>
                      <a:prstDash val="solid"/>
                      <a:round/>
                      <a:headEnd type="none" w="med" len="med"/>
                      <a:tailEnd type="none" w="med" len="med"/>
                    </a:lnR>
                  </a:tcPr>
                </a:tc>
              </a:tr>
              <a:tr h="216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thickness</a:t>
                      </a:r>
                    </a:p>
                  </a:txBody>
                  <a:tcPr marL="74295" marR="74295" marT="37148" marB="3714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400" b="1" dirty="0" smtClean="0">
                          <a:solidFill>
                            <a:srgbClr val="00B050"/>
                          </a:solidFill>
                        </a:rPr>
                        <a:t>~3.6</a:t>
                      </a:r>
                      <a:endParaRPr lang="en-GB" sz="1400" b="1" dirty="0">
                        <a:solidFill>
                          <a:srgbClr val="00B050"/>
                        </a:solidFill>
                      </a:endParaRPr>
                    </a:p>
                  </a:txBody>
                  <a:tcPr marL="74295" marR="74295" marT="37148" marB="3714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2" name="TextBox 11"/>
          <p:cNvSpPr txBox="1"/>
          <p:nvPr/>
        </p:nvSpPr>
        <p:spPr>
          <a:xfrm>
            <a:off x="3992099" y="3782507"/>
            <a:ext cx="7342165" cy="954107"/>
          </a:xfrm>
          <a:prstGeom prst="rect">
            <a:avLst/>
          </a:prstGeom>
          <a:noFill/>
        </p:spPr>
        <p:txBody>
          <a:bodyPr wrap="square" rtlCol="0">
            <a:spAutoFit/>
          </a:bodyPr>
          <a:lstStyle/>
          <a:p>
            <a:r>
              <a:rPr lang="en-GB" sz="1400" dirty="0"/>
              <a:t>Metrology + Thickness Analysis + FE </a:t>
            </a:r>
            <a:r>
              <a:rPr lang="en-GB" sz="1400" dirty="0" err="1" smtClean="0"/>
              <a:t>Calcs</a:t>
            </a:r>
            <a:endParaRPr lang="en-GB" sz="1400" dirty="0"/>
          </a:p>
          <a:p>
            <a:r>
              <a:rPr lang="en-GB" sz="1400" dirty="0" smtClean="0">
                <a:sym typeface="Wingdings" panose="05000000000000000000" pitchFamily="2" charset="2"/>
              </a:rPr>
              <a:t> </a:t>
            </a:r>
            <a:r>
              <a:rPr lang="en-GB" sz="1400" dirty="0" smtClean="0"/>
              <a:t>Thickness</a:t>
            </a:r>
            <a:r>
              <a:rPr lang="en-GB" sz="1400" b="1" dirty="0" smtClean="0"/>
              <a:t> </a:t>
            </a:r>
            <a:r>
              <a:rPr lang="en-GB" sz="1400" b="1" dirty="0"/>
              <a:t>evaluation for elliptical </a:t>
            </a:r>
            <a:r>
              <a:rPr lang="en-GB" sz="1400" dirty="0" smtClean="0"/>
              <a:t>shape</a:t>
            </a:r>
          </a:p>
          <a:p>
            <a:pPr marL="21650"/>
            <a:endParaRPr lang="en-GB" sz="1400" b="1" dirty="0"/>
          </a:p>
          <a:p>
            <a:r>
              <a:rPr lang="en-GB" sz="1400" b="1" dirty="0" smtClean="0"/>
              <a:t>Elliptical Tool in production</a:t>
            </a:r>
            <a:r>
              <a:rPr lang="en-GB" sz="1400" dirty="0" smtClean="0"/>
              <a:t>, expected </a:t>
            </a:r>
            <a:r>
              <a:rPr lang="en-GB" sz="1400" dirty="0" smtClean="0"/>
              <a:t>beg June</a:t>
            </a:r>
            <a:endParaRPr lang="en-GB" sz="1400" dirty="0"/>
          </a:p>
        </p:txBody>
      </p:sp>
      <p:pic>
        <p:nvPicPr>
          <p:cNvPr id="15" name="Picture 14"/>
          <p:cNvPicPr>
            <a:picLocks noChangeAspect="1"/>
          </p:cNvPicPr>
          <p:nvPr/>
        </p:nvPicPr>
        <p:blipFill>
          <a:blip r:embed="rId5"/>
          <a:stretch>
            <a:fillRect/>
          </a:stretch>
        </p:blipFill>
        <p:spPr>
          <a:xfrm>
            <a:off x="5976682" y="2300126"/>
            <a:ext cx="3162485" cy="991704"/>
          </a:xfrm>
          <a:prstGeom prst="rect">
            <a:avLst/>
          </a:prstGeom>
        </p:spPr>
      </p:pic>
      <p:pic>
        <p:nvPicPr>
          <p:cNvPr id="19" name="Picture 18"/>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5047"/>
          <a:stretch/>
        </p:blipFill>
        <p:spPr bwMode="auto">
          <a:xfrm>
            <a:off x="3208861" y="2496012"/>
            <a:ext cx="2415612" cy="940880"/>
          </a:xfrm>
          <a:prstGeom prst="rect">
            <a:avLst/>
          </a:prstGeom>
          <a:noFill/>
          <a:ln>
            <a:noFill/>
          </a:ln>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6720" y="388344"/>
            <a:ext cx="1823559" cy="1367669"/>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63040"/>
            <a:ext cx="1205984" cy="815008"/>
          </a:xfrm>
          <a:prstGeom prst="rect">
            <a:avLst/>
          </a:prstGeom>
        </p:spPr>
      </p:pic>
      <p:sp>
        <p:nvSpPr>
          <p:cNvPr id="27" name="TextBox 26"/>
          <p:cNvSpPr txBox="1"/>
          <p:nvPr/>
        </p:nvSpPr>
        <p:spPr>
          <a:xfrm>
            <a:off x="35496" y="2144625"/>
            <a:ext cx="2293257" cy="276999"/>
          </a:xfrm>
          <a:prstGeom prst="rect">
            <a:avLst/>
          </a:prstGeom>
          <a:noFill/>
        </p:spPr>
        <p:txBody>
          <a:bodyPr wrap="square" rtlCol="0">
            <a:spAutoFit/>
          </a:bodyPr>
          <a:lstStyle/>
          <a:p>
            <a:r>
              <a:rPr lang="en-GB" sz="1200" dirty="0" smtClean="0"/>
              <a:t>Shape precision</a:t>
            </a:r>
            <a:endParaRPr lang="en-GB" sz="1200" dirty="0"/>
          </a:p>
        </p:txBody>
      </p:sp>
      <p:sp>
        <p:nvSpPr>
          <p:cNvPr id="28" name="TextBox 27"/>
          <p:cNvSpPr txBox="1"/>
          <p:nvPr/>
        </p:nvSpPr>
        <p:spPr>
          <a:xfrm>
            <a:off x="1595511" y="2144625"/>
            <a:ext cx="2293257" cy="276999"/>
          </a:xfrm>
          <a:prstGeom prst="rect">
            <a:avLst/>
          </a:prstGeom>
          <a:noFill/>
        </p:spPr>
        <p:txBody>
          <a:bodyPr wrap="square" rtlCol="0">
            <a:spAutoFit/>
          </a:bodyPr>
          <a:lstStyle/>
          <a:p>
            <a:r>
              <a:rPr lang="en-GB" sz="1200" dirty="0" smtClean="0"/>
              <a:t>Sheet thickness</a:t>
            </a:r>
            <a:endParaRPr lang="en-GB" sz="1200" dirty="0"/>
          </a:p>
        </p:txBody>
      </p:sp>
      <p:sp>
        <p:nvSpPr>
          <p:cNvPr id="30" name="TextBox 29"/>
          <p:cNvSpPr txBox="1"/>
          <p:nvPr/>
        </p:nvSpPr>
        <p:spPr>
          <a:xfrm rot="20659750">
            <a:off x="1173649" y="1981505"/>
            <a:ext cx="1028700" cy="369332"/>
          </a:xfrm>
          <a:prstGeom prst="rect">
            <a:avLst/>
          </a:prstGeom>
          <a:noFill/>
        </p:spPr>
        <p:txBody>
          <a:bodyPr wrap="square" rtlCol="0">
            <a:spAutoFit/>
          </a:bodyPr>
          <a:lstStyle/>
          <a:p>
            <a:r>
              <a:rPr lang="en-GB" b="1" dirty="0" smtClean="0">
                <a:ln w="22225">
                  <a:solidFill>
                    <a:schemeClr val="accent2"/>
                  </a:solidFill>
                  <a:prstDash val="solid"/>
                </a:ln>
                <a:solidFill>
                  <a:schemeClr val="accent2">
                    <a:lumMod val="40000"/>
                    <a:lumOff val="60000"/>
                  </a:schemeClr>
                </a:solidFill>
              </a:rPr>
              <a:t>Vs.</a:t>
            </a:r>
            <a:endParaRPr lang="en-GB" b="1" dirty="0">
              <a:ln w="22225">
                <a:solidFill>
                  <a:schemeClr val="accent2"/>
                </a:solidFill>
                <a:prstDash val="solid"/>
              </a:ln>
              <a:solidFill>
                <a:schemeClr val="accent2">
                  <a:lumMod val="40000"/>
                  <a:lumOff val="60000"/>
                </a:schemeClr>
              </a:solidFill>
            </a:endParaRPr>
          </a:p>
        </p:txBody>
      </p:sp>
      <p:sp>
        <p:nvSpPr>
          <p:cNvPr id="31" name="Multiply 30"/>
          <p:cNvSpPr/>
          <p:nvPr/>
        </p:nvSpPr>
        <p:spPr>
          <a:xfrm>
            <a:off x="526240" y="875302"/>
            <a:ext cx="2096094" cy="1325723"/>
          </a:xfrm>
          <a:prstGeom prst="mathMultiply">
            <a:avLst>
              <a:gd name="adj1" fmla="val 924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graphicFrame>
        <p:nvGraphicFramePr>
          <p:cNvPr id="33" name="Table 32"/>
          <p:cNvGraphicFramePr>
            <a:graphicFrameLocks noGrp="1"/>
          </p:cNvGraphicFramePr>
          <p:nvPr>
            <p:extLst>
              <p:ext uri="{D42A27DB-BD31-4B8C-83A1-F6EECF244321}">
                <p14:modId xmlns:p14="http://schemas.microsoft.com/office/powerpoint/2010/main" val="1144416407"/>
              </p:ext>
            </p:extLst>
          </p:nvPr>
        </p:nvGraphicFramePr>
        <p:xfrm>
          <a:off x="6302633" y="283878"/>
          <a:ext cx="2592288" cy="394336"/>
        </p:xfrm>
        <a:graphic>
          <a:graphicData uri="http://schemas.openxmlformats.org/drawingml/2006/table">
            <a:tbl>
              <a:tblPr firstRow="1" bandRow="1">
                <a:tableStyleId>{5C22544A-7EE6-4342-B048-85BDC9FD1C3A}</a:tableStyleId>
              </a:tblPr>
              <a:tblGrid>
                <a:gridCol w="1728192"/>
                <a:gridCol w="864096"/>
              </a:tblGrid>
              <a:tr h="246709">
                <a:tc>
                  <a:txBody>
                    <a:bodyPr/>
                    <a:lstStyle/>
                    <a:p>
                      <a:r>
                        <a:rPr lang="en-GB" sz="1050" dirty="0" smtClean="0"/>
                        <a:t>Profile Tolerance inner surface</a:t>
                      </a:r>
                      <a:endParaRPr lang="en-GB" sz="1050" dirty="0"/>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dirty="0" smtClean="0"/>
                        <a:t> 0.6 [mm]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4" name="TextBox 33"/>
          <p:cNvSpPr txBox="1"/>
          <p:nvPr/>
        </p:nvSpPr>
        <p:spPr>
          <a:xfrm>
            <a:off x="3107014" y="2389842"/>
            <a:ext cx="2306520" cy="253916"/>
          </a:xfrm>
          <a:prstGeom prst="rect">
            <a:avLst/>
          </a:prstGeom>
          <a:noFill/>
        </p:spPr>
        <p:txBody>
          <a:bodyPr wrap="square" rtlCol="0">
            <a:spAutoFit/>
          </a:bodyPr>
          <a:lstStyle/>
          <a:p>
            <a:r>
              <a:rPr lang="en-GB" sz="1050" dirty="0" smtClean="0">
                <a:solidFill>
                  <a:schemeClr val="tx1">
                    <a:lumMod val="50000"/>
                    <a:lumOff val="50000"/>
                  </a:schemeClr>
                </a:solidFill>
              </a:rPr>
              <a:t>LS-Dyna: </a:t>
            </a:r>
            <a:r>
              <a:rPr lang="en-GB" sz="1050" dirty="0" err="1" smtClean="0">
                <a:solidFill>
                  <a:schemeClr val="tx1">
                    <a:lumMod val="50000"/>
                    <a:lumOff val="50000"/>
                  </a:schemeClr>
                </a:solidFill>
              </a:rPr>
              <a:t>Nb</a:t>
            </a:r>
            <a:r>
              <a:rPr lang="en-GB" sz="1050" dirty="0" smtClean="0">
                <a:solidFill>
                  <a:schemeClr val="tx1">
                    <a:lumMod val="50000"/>
                    <a:lumOff val="50000"/>
                  </a:schemeClr>
                </a:solidFill>
              </a:rPr>
              <a:t> </a:t>
            </a:r>
            <a:r>
              <a:rPr lang="en-GB" sz="1050" dirty="0">
                <a:solidFill>
                  <a:schemeClr val="tx1">
                    <a:lumMod val="50000"/>
                    <a:lumOff val="50000"/>
                  </a:schemeClr>
                </a:solidFill>
              </a:rPr>
              <a:t>sheet </a:t>
            </a:r>
            <a:r>
              <a:rPr lang="en-GB" sz="1050" dirty="0" smtClean="0">
                <a:solidFill>
                  <a:schemeClr val="tx1">
                    <a:lumMod val="50000"/>
                    <a:lumOff val="50000"/>
                  </a:schemeClr>
                </a:solidFill>
              </a:rPr>
              <a:t>thickness [mm] </a:t>
            </a:r>
            <a:endParaRPr lang="en-GB" sz="1050" dirty="0">
              <a:solidFill>
                <a:schemeClr val="tx1">
                  <a:lumMod val="50000"/>
                  <a:lumOff val="50000"/>
                </a:schemeClr>
              </a:solidFill>
            </a:endParaRPr>
          </a:p>
        </p:txBody>
      </p:sp>
      <p:sp>
        <p:nvSpPr>
          <p:cNvPr id="3" name="TextBox 2"/>
          <p:cNvSpPr txBox="1"/>
          <p:nvPr/>
        </p:nvSpPr>
        <p:spPr>
          <a:xfrm>
            <a:off x="3739466" y="2626253"/>
            <a:ext cx="505267" cy="369332"/>
          </a:xfrm>
          <a:prstGeom prst="rect">
            <a:avLst/>
          </a:prstGeom>
          <a:noFill/>
        </p:spPr>
        <p:txBody>
          <a:bodyPr wrap="none" rtlCol="0">
            <a:spAutoFit/>
          </a:bodyPr>
          <a:lstStyle/>
          <a:p>
            <a:r>
              <a:rPr lang="en-GB" dirty="0" smtClean="0">
                <a:solidFill>
                  <a:srgbClr val="0000FF"/>
                </a:solidFill>
              </a:rPr>
              <a:t>3.6</a:t>
            </a:r>
            <a:endParaRPr lang="en-GB" dirty="0">
              <a:solidFill>
                <a:srgbClr val="0000FF"/>
              </a:solidFill>
            </a:endParaRPr>
          </a:p>
        </p:txBody>
      </p:sp>
      <p:sp>
        <p:nvSpPr>
          <p:cNvPr id="35" name="TextBox 34"/>
          <p:cNvSpPr txBox="1"/>
          <p:nvPr/>
        </p:nvSpPr>
        <p:spPr>
          <a:xfrm>
            <a:off x="3099224" y="3136929"/>
            <a:ext cx="505267" cy="369332"/>
          </a:xfrm>
          <a:prstGeom prst="rect">
            <a:avLst/>
          </a:prstGeom>
          <a:noFill/>
        </p:spPr>
        <p:txBody>
          <a:bodyPr wrap="none" rtlCol="0">
            <a:spAutoFit/>
          </a:bodyPr>
          <a:lstStyle/>
          <a:p>
            <a:r>
              <a:rPr lang="en-GB" dirty="0" smtClean="0">
                <a:solidFill>
                  <a:srgbClr val="FF0000"/>
                </a:solidFill>
              </a:rPr>
              <a:t>4.1</a:t>
            </a:r>
            <a:endParaRPr lang="en-GB" dirty="0">
              <a:solidFill>
                <a:srgbClr val="FF0000"/>
              </a:solidFill>
            </a:endParaRPr>
          </a:p>
        </p:txBody>
      </p:sp>
      <p:sp>
        <p:nvSpPr>
          <p:cNvPr id="10" name="Rectangle 9"/>
          <p:cNvSpPr/>
          <p:nvPr/>
        </p:nvSpPr>
        <p:spPr>
          <a:xfrm>
            <a:off x="1547664" y="0"/>
            <a:ext cx="1202365" cy="87804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2" name="Straight Connector 31"/>
          <p:cNvCxnSpPr/>
          <p:nvPr/>
        </p:nvCxnSpPr>
        <p:spPr>
          <a:xfrm>
            <a:off x="2781300" y="200025"/>
            <a:ext cx="16576" cy="46512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Right Arrow 17"/>
          <p:cNvSpPr/>
          <p:nvPr/>
        </p:nvSpPr>
        <p:spPr>
          <a:xfrm rot="20696207">
            <a:off x="4123884" y="868691"/>
            <a:ext cx="327267"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ight Arrow 35"/>
          <p:cNvSpPr/>
          <p:nvPr/>
        </p:nvSpPr>
        <p:spPr>
          <a:xfrm rot="465780">
            <a:off x="5989772" y="944052"/>
            <a:ext cx="327267"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ight Arrow 36"/>
          <p:cNvSpPr/>
          <p:nvPr/>
        </p:nvSpPr>
        <p:spPr>
          <a:xfrm rot="6665188">
            <a:off x="6656249" y="3319455"/>
            <a:ext cx="327267"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ight Arrow 37"/>
          <p:cNvSpPr/>
          <p:nvPr/>
        </p:nvSpPr>
        <p:spPr>
          <a:xfrm rot="3909322">
            <a:off x="4643383" y="3370175"/>
            <a:ext cx="327267"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tangle 38"/>
          <p:cNvSpPr/>
          <p:nvPr/>
        </p:nvSpPr>
        <p:spPr>
          <a:xfrm>
            <a:off x="6824535" y="2745253"/>
            <a:ext cx="1347865" cy="391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6516216" y="2821890"/>
            <a:ext cx="2306520" cy="253916"/>
          </a:xfrm>
          <a:prstGeom prst="rect">
            <a:avLst/>
          </a:prstGeom>
          <a:noFill/>
        </p:spPr>
        <p:txBody>
          <a:bodyPr wrap="square" rtlCol="0">
            <a:spAutoFit/>
          </a:bodyPr>
          <a:lstStyle/>
          <a:p>
            <a:r>
              <a:rPr lang="en-GB" sz="1050" dirty="0" smtClean="0">
                <a:solidFill>
                  <a:schemeClr val="tx1">
                    <a:lumMod val="50000"/>
                    <a:lumOff val="50000"/>
                  </a:schemeClr>
                </a:solidFill>
              </a:rPr>
              <a:t>Metrology:</a:t>
            </a:r>
            <a:r>
              <a:rPr lang="en-GB" sz="1050" dirty="0">
                <a:solidFill>
                  <a:schemeClr val="tx1">
                    <a:lumMod val="50000"/>
                    <a:lumOff val="50000"/>
                  </a:schemeClr>
                </a:solidFill>
              </a:rPr>
              <a:t> </a:t>
            </a:r>
            <a:r>
              <a:rPr lang="en-GB" sz="800" dirty="0" smtClean="0">
                <a:solidFill>
                  <a:schemeClr val="tx1">
                    <a:lumMod val="50000"/>
                    <a:lumOff val="50000"/>
                  </a:schemeClr>
                </a:solidFill>
              </a:rPr>
              <a:t>EDMS</a:t>
            </a:r>
            <a:r>
              <a:rPr lang="en-GB" sz="1050" dirty="0" smtClean="0">
                <a:solidFill>
                  <a:schemeClr val="tx1">
                    <a:lumMod val="50000"/>
                    <a:lumOff val="50000"/>
                  </a:schemeClr>
                </a:solidFill>
              </a:rPr>
              <a:t>1571689, </a:t>
            </a:r>
            <a:r>
              <a:rPr lang="it-IT" sz="1050" dirty="0" smtClean="0">
                <a:solidFill>
                  <a:schemeClr val="tx1">
                    <a:lumMod val="50000"/>
                    <a:lumOff val="50000"/>
                  </a:schemeClr>
                </a:solidFill>
              </a:rPr>
              <a:t>n.470</a:t>
            </a:r>
            <a:r>
              <a:rPr lang="en-GB" sz="1050" dirty="0" smtClean="0">
                <a:solidFill>
                  <a:schemeClr val="tx1">
                    <a:lumMod val="50000"/>
                    <a:lumOff val="50000"/>
                  </a:schemeClr>
                </a:solidFill>
              </a:rPr>
              <a:t> </a:t>
            </a:r>
            <a:endParaRPr lang="en-GB" sz="1050" dirty="0">
              <a:solidFill>
                <a:schemeClr val="tx1">
                  <a:lumMod val="50000"/>
                  <a:lumOff val="50000"/>
                </a:schemeClr>
              </a:solidFill>
            </a:endParaRPr>
          </a:p>
        </p:txBody>
      </p:sp>
      <p:sp>
        <p:nvSpPr>
          <p:cNvPr id="40" name="TextBox 39"/>
          <p:cNvSpPr txBox="1"/>
          <p:nvPr/>
        </p:nvSpPr>
        <p:spPr>
          <a:xfrm>
            <a:off x="370453" y="850071"/>
            <a:ext cx="2401347" cy="323165"/>
          </a:xfrm>
          <a:prstGeom prst="rect">
            <a:avLst/>
          </a:prstGeom>
          <a:solidFill>
            <a:schemeClr val="bg1"/>
          </a:solidFill>
        </p:spPr>
        <p:txBody>
          <a:bodyPr wrap="square" rtlCol="0">
            <a:spAutoFit/>
          </a:bodyPr>
          <a:lstStyle/>
          <a:p>
            <a:r>
              <a:rPr lang="en-GB" sz="1500" b="1" u="sng" dirty="0" smtClean="0"/>
              <a:t>Deep-Drawing Tool</a:t>
            </a:r>
            <a:endParaRPr lang="en-GB" sz="1500" b="1" u="sng" dirty="0"/>
          </a:p>
        </p:txBody>
      </p:sp>
      <p:sp>
        <p:nvSpPr>
          <p:cNvPr id="41" name="TextBox 40"/>
          <p:cNvSpPr txBox="1"/>
          <p:nvPr/>
        </p:nvSpPr>
        <p:spPr>
          <a:xfrm>
            <a:off x="298445" y="2531892"/>
            <a:ext cx="2401347" cy="323165"/>
          </a:xfrm>
          <a:prstGeom prst="rect">
            <a:avLst/>
          </a:prstGeom>
          <a:solidFill>
            <a:schemeClr val="bg1"/>
          </a:solidFill>
        </p:spPr>
        <p:txBody>
          <a:bodyPr wrap="square" rtlCol="0">
            <a:spAutoFit/>
          </a:bodyPr>
          <a:lstStyle/>
          <a:p>
            <a:r>
              <a:rPr lang="en-GB" sz="1500" b="1" u="sng" dirty="0" smtClean="0"/>
              <a:t>Sheet-Bending Tool</a:t>
            </a:r>
            <a:endParaRPr lang="en-GB" sz="1500" b="1" u="sng" dirty="0"/>
          </a:p>
        </p:txBody>
      </p:sp>
    </p:spTree>
    <p:extLst>
      <p:ext uri="{BB962C8B-B14F-4D97-AF65-F5344CB8AC3E}">
        <p14:creationId xmlns:p14="http://schemas.microsoft.com/office/powerpoint/2010/main" val="36515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animBg="1"/>
      <p:bldP spid="34" grpId="0"/>
      <p:bldP spid="3" grpId="0"/>
      <p:bldP spid="35" grpId="0"/>
      <p:bldP spid="18" grpId="0" animBg="1"/>
      <p:bldP spid="36" grpId="0" animBg="1"/>
      <p:bldP spid="37" grpId="0" animBg="1"/>
      <p:bldP spid="38" grpId="0" animBg="1"/>
      <p:bldP spid="39"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1" y="135000"/>
            <a:ext cx="7920440" cy="540000"/>
          </a:xfrm>
        </p:spPr>
        <p:txBody>
          <a:bodyPr/>
          <a:lstStyle/>
          <a:p>
            <a:r>
              <a:rPr lang="fr-CH" dirty="0" smtClean="0"/>
              <a:t>Cap: </a:t>
            </a:r>
            <a:r>
              <a:rPr lang="fr-CH" dirty="0" err="1" smtClean="0"/>
              <a:t>Machining</a:t>
            </a:r>
            <a:r>
              <a:rPr lang="fr-CH" dirty="0" smtClean="0"/>
              <a:t> Test</a:t>
            </a:r>
            <a:endParaRPr lang="en-GB" dirty="0"/>
          </a:p>
        </p:txBody>
      </p:sp>
      <p:sp>
        <p:nvSpPr>
          <p:cNvPr id="3" name="Content Placeholder 2"/>
          <p:cNvSpPr>
            <a:spLocks noGrp="1"/>
          </p:cNvSpPr>
          <p:nvPr>
            <p:ph idx="1"/>
          </p:nvPr>
        </p:nvSpPr>
        <p:spPr>
          <a:xfrm>
            <a:off x="3192077" y="977350"/>
            <a:ext cx="7920000" cy="2314480"/>
          </a:xfrm>
          <a:noFill/>
        </p:spPr>
        <p:txBody>
          <a:bodyPr wrap="square" rtlCol="0">
            <a:spAutoFit/>
          </a:bodyPr>
          <a:lstStyle/>
          <a:p>
            <a:pPr marL="0" indent="0" algn="l">
              <a:buNone/>
            </a:pPr>
            <a:r>
              <a:rPr lang="en-US" sz="1600" dirty="0" smtClean="0">
                <a:solidFill>
                  <a:schemeClr val="tx1"/>
                </a:solidFill>
              </a:rPr>
              <a:t>Test on:</a:t>
            </a:r>
          </a:p>
          <a:p>
            <a:pPr algn="l"/>
            <a:r>
              <a:rPr lang="en-US" sz="1600" b="1" dirty="0" smtClean="0">
                <a:solidFill>
                  <a:schemeClr val="tx1"/>
                </a:solidFill>
              </a:rPr>
              <a:t>Inner</a:t>
            </a:r>
            <a:r>
              <a:rPr lang="en-US" sz="1600" dirty="0" smtClean="0">
                <a:solidFill>
                  <a:schemeClr val="tx1"/>
                </a:solidFill>
              </a:rPr>
              <a:t> &amp; </a:t>
            </a:r>
            <a:r>
              <a:rPr lang="en-US" sz="1600" b="1" dirty="0" smtClean="0">
                <a:solidFill>
                  <a:schemeClr val="tx1"/>
                </a:solidFill>
              </a:rPr>
              <a:t>outer</a:t>
            </a:r>
            <a:r>
              <a:rPr lang="en-US" sz="1600" dirty="0" smtClean="0">
                <a:solidFill>
                  <a:schemeClr val="tx1"/>
                </a:solidFill>
              </a:rPr>
              <a:t> edges</a:t>
            </a:r>
          </a:p>
          <a:p>
            <a:pPr algn="l"/>
            <a:r>
              <a:rPr lang="en-US" sz="1600" dirty="0" smtClean="0">
                <a:solidFill>
                  <a:schemeClr val="tx1"/>
                </a:solidFill>
              </a:rPr>
              <a:t>Welding </a:t>
            </a:r>
            <a:r>
              <a:rPr lang="en-US" sz="1600" b="1" dirty="0">
                <a:solidFill>
                  <a:schemeClr val="tx1"/>
                </a:solidFill>
              </a:rPr>
              <a:t>lip</a:t>
            </a:r>
            <a:r>
              <a:rPr lang="en-US" sz="1600" dirty="0">
                <a:solidFill>
                  <a:schemeClr val="tx1"/>
                </a:solidFill>
              </a:rPr>
              <a:t>, </a:t>
            </a:r>
            <a:r>
              <a:rPr lang="en-US" sz="1600" b="1" dirty="0">
                <a:solidFill>
                  <a:schemeClr val="tx1"/>
                </a:solidFill>
              </a:rPr>
              <a:t>butt weld</a:t>
            </a:r>
            <a:r>
              <a:rPr lang="en-US" sz="1600" dirty="0">
                <a:solidFill>
                  <a:schemeClr val="tx1"/>
                </a:solidFill>
              </a:rPr>
              <a:t>, </a:t>
            </a:r>
            <a:r>
              <a:rPr lang="en-US" sz="1600" b="1" dirty="0">
                <a:solidFill>
                  <a:schemeClr val="tx1"/>
                </a:solidFill>
              </a:rPr>
              <a:t>transition</a:t>
            </a:r>
            <a:r>
              <a:rPr lang="en-US" sz="1600" dirty="0">
                <a:solidFill>
                  <a:schemeClr val="tx1"/>
                </a:solidFill>
              </a:rPr>
              <a:t> to RF surface</a:t>
            </a:r>
          </a:p>
          <a:p>
            <a:pPr marL="0" indent="0" algn="l">
              <a:buNone/>
            </a:pPr>
            <a:r>
              <a:rPr lang="en-US" sz="1600" dirty="0" smtClean="0">
                <a:solidFill>
                  <a:schemeClr val="tx1"/>
                </a:solidFill>
              </a:rPr>
              <a:t>Results:</a:t>
            </a:r>
          </a:p>
          <a:p>
            <a:pPr algn="l"/>
            <a:r>
              <a:rPr lang="en-US" sz="1600" dirty="0">
                <a:solidFill>
                  <a:schemeClr val="tx1"/>
                </a:solidFill>
              </a:rPr>
              <a:t>Shape accuracy in the order of </a:t>
            </a:r>
            <a:r>
              <a:rPr lang="en-US" sz="1600" b="1" dirty="0">
                <a:solidFill>
                  <a:schemeClr val="tx1"/>
                </a:solidFill>
              </a:rPr>
              <a:t>few hundredths of </a:t>
            </a:r>
            <a:r>
              <a:rPr lang="en-US" sz="1600" b="1" dirty="0" smtClean="0">
                <a:solidFill>
                  <a:schemeClr val="tx1"/>
                </a:solidFill>
              </a:rPr>
              <a:t>mm</a:t>
            </a:r>
          </a:p>
          <a:p>
            <a:pPr marL="400050" lvl="1" indent="0" algn="l">
              <a:buNone/>
            </a:pPr>
            <a:r>
              <a:rPr lang="en-US" sz="1200" dirty="0" smtClean="0">
                <a:solidFill>
                  <a:schemeClr val="tx1"/>
                </a:solidFill>
              </a:rPr>
              <a:t>(ATTENTION: </a:t>
            </a:r>
            <a:r>
              <a:rPr lang="en-US" sz="1200" dirty="0">
                <a:solidFill>
                  <a:schemeClr val="tx1"/>
                </a:solidFill>
              </a:rPr>
              <a:t>does not correct for </a:t>
            </a:r>
            <a:r>
              <a:rPr lang="en-US" sz="1200" dirty="0" smtClean="0">
                <a:solidFill>
                  <a:schemeClr val="tx1"/>
                </a:solidFill>
              </a:rPr>
              <a:t>planarity</a:t>
            </a:r>
            <a:r>
              <a:rPr lang="en-GB" sz="1200" dirty="0" smtClean="0">
                <a:solidFill>
                  <a:schemeClr val="tx1"/>
                </a:solidFill>
              </a:rPr>
              <a:t>/position</a:t>
            </a:r>
            <a:r>
              <a:rPr lang="en-US" sz="1200" dirty="0" smtClean="0">
                <a:solidFill>
                  <a:schemeClr val="tx1"/>
                </a:solidFill>
              </a:rPr>
              <a:t> </a:t>
            </a:r>
            <a:r>
              <a:rPr lang="en-US" sz="1200" dirty="0">
                <a:solidFill>
                  <a:schemeClr val="tx1"/>
                </a:solidFill>
              </a:rPr>
              <a:t>error after forming)</a:t>
            </a:r>
          </a:p>
          <a:p>
            <a:pPr algn="l"/>
            <a:r>
              <a:rPr lang="en-US" sz="1600" b="1" dirty="0" smtClean="0">
                <a:solidFill>
                  <a:schemeClr val="tx1"/>
                </a:solidFill>
              </a:rPr>
              <a:t>Smooth</a:t>
            </a:r>
            <a:r>
              <a:rPr lang="en-US" sz="1600" dirty="0" smtClean="0">
                <a:solidFill>
                  <a:schemeClr val="tx1"/>
                </a:solidFill>
              </a:rPr>
              <a:t> </a:t>
            </a:r>
            <a:r>
              <a:rPr lang="en-US" sz="1600" dirty="0">
                <a:solidFill>
                  <a:schemeClr val="tx1"/>
                </a:solidFill>
              </a:rPr>
              <a:t>continuous transition (no burrs) </a:t>
            </a:r>
            <a:endParaRPr lang="en-US" sz="1600" dirty="0" smtClean="0">
              <a:solidFill>
                <a:schemeClr val="tx1"/>
              </a:solidFill>
            </a:endParaRPr>
          </a:p>
          <a:p>
            <a:pPr marL="171450" lvl="1" indent="0" algn="l">
              <a:buNone/>
            </a:pPr>
            <a:endParaRPr lang="en-US" sz="1600" dirty="0">
              <a:solidFill>
                <a:schemeClr val="tx1"/>
              </a:solidFill>
            </a:endParaRPr>
          </a:p>
        </p:txBody>
      </p:sp>
      <p:grpSp>
        <p:nvGrpSpPr>
          <p:cNvPr id="13" name="Group 12"/>
          <p:cNvGrpSpPr/>
          <p:nvPr/>
        </p:nvGrpSpPr>
        <p:grpSpPr>
          <a:xfrm>
            <a:off x="411195" y="1886488"/>
            <a:ext cx="2694202" cy="1769747"/>
            <a:chOff x="5704482" y="3878111"/>
            <a:chExt cx="3592269" cy="2359663"/>
          </a:xfrm>
        </p:grpSpPr>
        <p:pic>
          <p:nvPicPr>
            <p:cNvPr id="4" name="Picture 3"/>
            <p:cNvPicPr>
              <a:picLocks noChangeAspect="1"/>
            </p:cNvPicPr>
            <p:nvPr/>
          </p:nvPicPr>
          <p:blipFill rotWithShape="1">
            <a:blip r:embed="rId2"/>
            <a:srcRect l="22007" t="38287" r="23829" b="8312"/>
            <a:stretch/>
          </p:blipFill>
          <p:spPr>
            <a:xfrm>
              <a:off x="5704482" y="4227331"/>
              <a:ext cx="2346994" cy="2010443"/>
            </a:xfrm>
            <a:prstGeom prst="rect">
              <a:avLst/>
            </a:prstGeom>
          </p:spPr>
        </p:pic>
        <p:cxnSp>
          <p:nvCxnSpPr>
            <p:cNvPr id="6" name="Straight Connector 5"/>
            <p:cNvCxnSpPr/>
            <p:nvPr/>
          </p:nvCxnSpPr>
          <p:spPr>
            <a:xfrm flipV="1">
              <a:off x="6598997" y="4342467"/>
              <a:ext cx="0" cy="69967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598997" y="4317003"/>
              <a:ext cx="169383" cy="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795503" y="4513510"/>
              <a:ext cx="233038" cy="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776129" y="4317003"/>
              <a:ext cx="0" cy="202595"/>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058433" y="4513510"/>
              <a:ext cx="0" cy="528626"/>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6563145" y="5059295"/>
              <a:ext cx="66815" cy="675314"/>
            </a:xfrm>
            <a:custGeom>
              <a:avLst/>
              <a:gdLst>
                <a:gd name="connsiteX0" fmla="*/ 0 w 67212"/>
                <a:gd name="connsiteY0" fmla="*/ 0 h 573882"/>
                <a:gd name="connsiteX1" fmla="*/ 42863 w 67212"/>
                <a:gd name="connsiteY1" fmla="*/ 200025 h 573882"/>
                <a:gd name="connsiteX2" fmla="*/ 66675 w 67212"/>
                <a:gd name="connsiteY2" fmla="*/ 419100 h 573882"/>
                <a:gd name="connsiteX3" fmla="*/ 57150 w 67212"/>
                <a:gd name="connsiteY3" fmla="*/ 573882 h 573882"/>
                <a:gd name="connsiteX0" fmla="*/ 0 w 50543"/>
                <a:gd name="connsiteY0" fmla="*/ 0 h 581025"/>
                <a:gd name="connsiteX1" fmla="*/ 26194 w 50543"/>
                <a:gd name="connsiteY1" fmla="*/ 207168 h 581025"/>
                <a:gd name="connsiteX2" fmla="*/ 50006 w 50543"/>
                <a:gd name="connsiteY2" fmla="*/ 426243 h 581025"/>
                <a:gd name="connsiteX3" fmla="*/ 40481 w 50543"/>
                <a:gd name="connsiteY3" fmla="*/ 581025 h 581025"/>
                <a:gd name="connsiteX0" fmla="*/ 0 w 50543"/>
                <a:gd name="connsiteY0" fmla="*/ 0 h 581025"/>
                <a:gd name="connsiteX1" fmla="*/ 26194 w 50543"/>
                <a:gd name="connsiteY1" fmla="*/ 207168 h 581025"/>
                <a:gd name="connsiteX2" fmla="*/ 50006 w 50543"/>
                <a:gd name="connsiteY2" fmla="*/ 426243 h 581025"/>
                <a:gd name="connsiteX3" fmla="*/ 40481 w 50543"/>
                <a:gd name="connsiteY3" fmla="*/ 581025 h 581025"/>
                <a:gd name="connsiteX0" fmla="*/ 0 w 63550"/>
                <a:gd name="connsiteY0" fmla="*/ 0 h 581025"/>
                <a:gd name="connsiteX1" fmla="*/ 26194 w 63550"/>
                <a:gd name="connsiteY1" fmla="*/ 207168 h 581025"/>
                <a:gd name="connsiteX2" fmla="*/ 50006 w 63550"/>
                <a:gd name="connsiteY2" fmla="*/ 426243 h 581025"/>
                <a:gd name="connsiteX3" fmla="*/ 40481 w 63550"/>
                <a:gd name="connsiteY3" fmla="*/ 581025 h 581025"/>
                <a:gd name="connsiteX0" fmla="*/ 0 w 57486"/>
                <a:gd name="connsiteY0" fmla="*/ 0 h 581025"/>
                <a:gd name="connsiteX1" fmla="*/ 26194 w 57486"/>
                <a:gd name="connsiteY1" fmla="*/ 207168 h 581025"/>
                <a:gd name="connsiteX2" fmla="*/ 50006 w 57486"/>
                <a:gd name="connsiteY2" fmla="*/ 426243 h 581025"/>
                <a:gd name="connsiteX3" fmla="*/ 40481 w 57486"/>
                <a:gd name="connsiteY3" fmla="*/ 581025 h 581025"/>
              </a:gdLst>
              <a:ahLst/>
              <a:cxnLst>
                <a:cxn ang="0">
                  <a:pos x="connsiteX0" y="connsiteY0"/>
                </a:cxn>
                <a:cxn ang="0">
                  <a:pos x="connsiteX1" y="connsiteY1"/>
                </a:cxn>
                <a:cxn ang="0">
                  <a:pos x="connsiteX2" y="connsiteY2"/>
                </a:cxn>
                <a:cxn ang="0">
                  <a:pos x="connsiteX3" y="connsiteY3"/>
                </a:cxn>
              </a:cxnLst>
              <a:rect l="l" t="t" r="r" b="b"/>
              <a:pathLst>
                <a:path w="57486" h="581025">
                  <a:moveTo>
                    <a:pt x="0" y="0"/>
                  </a:moveTo>
                  <a:cubicBezTo>
                    <a:pt x="3969" y="65087"/>
                    <a:pt x="17860" y="136128"/>
                    <a:pt x="26194" y="207168"/>
                  </a:cubicBezTo>
                  <a:cubicBezTo>
                    <a:pt x="34528" y="278208"/>
                    <a:pt x="47625" y="363934"/>
                    <a:pt x="50006" y="426243"/>
                  </a:cubicBezTo>
                  <a:cubicBezTo>
                    <a:pt x="52387" y="488552"/>
                    <a:pt x="70246" y="525263"/>
                    <a:pt x="40481" y="581025"/>
                  </a:cubicBezTo>
                </a:path>
              </a:pathLst>
            </a:custGeom>
            <a:noFill/>
            <a:ln w="5715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8" name="Freeform 17"/>
            <p:cNvSpPr/>
            <p:nvPr/>
          </p:nvSpPr>
          <p:spPr>
            <a:xfrm>
              <a:off x="7088326" y="5048223"/>
              <a:ext cx="301678" cy="846911"/>
            </a:xfrm>
            <a:custGeom>
              <a:avLst/>
              <a:gdLst>
                <a:gd name="connsiteX0" fmla="*/ 0 w 67212"/>
                <a:gd name="connsiteY0" fmla="*/ 0 h 573882"/>
                <a:gd name="connsiteX1" fmla="*/ 42863 w 67212"/>
                <a:gd name="connsiteY1" fmla="*/ 200025 h 573882"/>
                <a:gd name="connsiteX2" fmla="*/ 66675 w 67212"/>
                <a:gd name="connsiteY2" fmla="*/ 419100 h 573882"/>
                <a:gd name="connsiteX3" fmla="*/ 57150 w 67212"/>
                <a:gd name="connsiteY3" fmla="*/ 573882 h 573882"/>
                <a:gd name="connsiteX0" fmla="*/ 257474 w 258277"/>
                <a:gd name="connsiteY0" fmla="*/ 0 h 742951"/>
                <a:gd name="connsiteX1" fmla="*/ 12206 w 258277"/>
                <a:gd name="connsiteY1" fmla="*/ 369094 h 742951"/>
                <a:gd name="connsiteX2" fmla="*/ 36018 w 258277"/>
                <a:gd name="connsiteY2" fmla="*/ 588169 h 742951"/>
                <a:gd name="connsiteX3" fmla="*/ 26493 w 258277"/>
                <a:gd name="connsiteY3" fmla="*/ 742951 h 742951"/>
                <a:gd name="connsiteX0" fmla="*/ 242453 w 290422"/>
                <a:gd name="connsiteY0" fmla="*/ 0 h 742951"/>
                <a:gd name="connsiteX1" fmla="*/ 278172 w 290422"/>
                <a:gd name="connsiteY1" fmla="*/ 297657 h 742951"/>
                <a:gd name="connsiteX2" fmla="*/ 20997 w 290422"/>
                <a:gd name="connsiteY2" fmla="*/ 588169 h 742951"/>
                <a:gd name="connsiteX3" fmla="*/ 11472 w 290422"/>
                <a:gd name="connsiteY3" fmla="*/ 742951 h 742951"/>
                <a:gd name="connsiteX0" fmla="*/ 230981 w 351799"/>
                <a:gd name="connsiteY0" fmla="*/ 0 h 742951"/>
                <a:gd name="connsiteX1" fmla="*/ 266700 w 351799"/>
                <a:gd name="connsiteY1" fmla="*/ 297657 h 742951"/>
                <a:gd name="connsiteX2" fmla="*/ 340519 w 351799"/>
                <a:gd name="connsiteY2" fmla="*/ 497681 h 742951"/>
                <a:gd name="connsiteX3" fmla="*/ 0 w 351799"/>
                <a:gd name="connsiteY3" fmla="*/ 742951 h 742951"/>
                <a:gd name="connsiteX0" fmla="*/ 0 w 240755"/>
                <a:gd name="connsiteY0" fmla="*/ 0 h 731045"/>
                <a:gd name="connsiteX1" fmla="*/ 35719 w 240755"/>
                <a:gd name="connsiteY1" fmla="*/ 297657 h 731045"/>
                <a:gd name="connsiteX2" fmla="*/ 109538 w 240755"/>
                <a:gd name="connsiteY2" fmla="*/ 497681 h 731045"/>
                <a:gd name="connsiteX3" fmla="*/ 240507 w 240755"/>
                <a:gd name="connsiteY3" fmla="*/ 731045 h 731045"/>
                <a:gd name="connsiteX0" fmla="*/ 0 w 259773"/>
                <a:gd name="connsiteY0" fmla="*/ 0 h 728663"/>
                <a:gd name="connsiteX1" fmla="*/ 35719 w 259773"/>
                <a:gd name="connsiteY1" fmla="*/ 297657 h 728663"/>
                <a:gd name="connsiteX2" fmla="*/ 109538 w 259773"/>
                <a:gd name="connsiteY2" fmla="*/ 497681 h 728663"/>
                <a:gd name="connsiteX3" fmla="*/ 259557 w 259773"/>
                <a:gd name="connsiteY3" fmla="*/ 728663 h 728663"/>
                <a:gd name="connsiteX0" fmla="*/ 0 w 259769"/>
                <a:gd name="connsiteY0" fmla="*/ 0 h 728663"/>
                <a:gd name="connsiteX1" fmla="*/ 50007 w 259769"/>
                <a:gd name="connsiteY1" fmla="*/ 297657 h 728663"/>
                <a:gd name="connsiteX2" fmla="*/ 109538 w 259769"/>
                <a:gd name="connsiteY2" fmla="*/ 497681 h 728663"/>
                <a:gd name="connsiteX3" fmla="*/ 259557 w 259769"/>
                <a:gd name="connsiteY3" fmla="*/ 728663 h 728663"/>
                <a:gd name="connsiteX0" fmla="*/ 0 w 259818"/>
                <a:gd name="connsiteY0" fmla="*/ 0 h 728663"/>
                <a:gd name="connsiteX1" fmla="*/ 50007 w 259818"/>
                <a:gd name="connsiteY1" fmla="*/ 297657 h 728663"/>
                <a:gd name="connsiteX2" fmla="*/ 133351 w 259818"/>
                <a:gd name="connsiteY2" fmla="*/ 495299 h 728663"/>
                <a:gd name="connsiteX3" fmla="*/ 259557 w 259818"/>
                <a:gd name="connsiteY3" fmla="*/ 728663 h 728663"/>
                <a:gd name="connsiteX0" fmla="*/ 0 w 259557"/>
                <a:gd name="connsiteY0" fmla="*/ 0 h 728663"/>
                <a:gd name="connsiteX1" fmla="*/ 50007 w 259557"/>
                <a:gd name="connsiteY1" fmla="*/ 297657 h 728663"/>
                <a:gd name="connsiteX2" fmla="*/ 133351 w 259557"/>
                <a:gd name="connsiteY2" fmla="*/ 495299 h 728663"/>
                <a:gd name="connsiteX3" fmla="*/ 259557 w 259557"/>
                <a:gd name="connsiteY3" fmla="*/ 728663 h 728663"/>
              </a:gdLst>
              <a:ahLst/>
              <a:cxnLst>
                <a:cxn ang="0">
                  <a:pos x="connsiteX0" y="connsiteY0"/>
                </a:cxn>
                <a:cxn ang="0">
                  <a:pos x="connsiteX1" y="connsiteY1"/>
                </a:cxn>
                <a:cxn ang="0">
                  <a:pos x="connsiteX2" y="connsiteY2"/>
                </a:cxn>
                <a:cxn ang="0">
                  <a:pos x="connsiteX3" y="connsiteY3"/>
                </a:cxn>
              </a:cxnLst>
              <a:rect l="l" t="t" r="r" b="b"/>
              <a:pathLst>
                <a:path w="259557" h="728663">
                  <a:moveTo>
                    <a:pt x="0" y="0"/>
                  </a:moveTo>
                  <a:cubicBezTo>
                    <a:pt x="15875" y="65087"/>
                    <a:pt x="27782" y="215107"/>
                    <a:pt x="50007" y="297657"/>
                  </a:cubicBezTo>
                  <a:cubicBezTo>
                    <a:pt x="72232" y="380207"/>
                    <a:pt x="98426" y="423465"/>
                    <a:pt x="133351" y="495299"/>
                  </a:cubicBezTo>
                  <a:cubicBezTo>
                    <a:pt x="168276" y="567133"/>
                    <a:pt x="232172" y="675282"/>
                    <a:pt x="259557" y="728663"/>
                  </a:cubicBezTo>
                </a:path>
              </a:pathLst>
            </a:custGeom>
            <a:noFill/>
            <a:ln w="5715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20" name="TextBox 19"/>
            <p:cNvSpPr txBox="1"/>
            <p:nvPr/>
          </p:nvSpPr>
          <p:spPr>
            <a:xfrm>
              <a:off x="7212102" y="4707258"/>
              <a:ext cx="1169551" cy="348813"/>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fr-CH" sz="1100" dirty="0" err="1">
                  <a:solidFill>
                    <a:schemeClr val="tx1"/>
                  </a:solidFill>
                </a:rPr>
                <a:t>Welding</a:t>
              </a:r>
              <a:r>
                <a:rPr lang="fr-CH" sz="1100" dirty="0">
                  <a:solidFill>
                    <a:schemeClr val="tx1"/>
                  </a:solidFill>
                </a:rPr>
                <a:t> </a:t>
              </a:r>
              <a:r>
                <a:rPr lang="fr-CH" sz="1100" dirty="0" err="1">
                  <a:solidFill>
                    <a:schemeClr val="tx1"/>
                  </a:solidFill>
                </a:rPr>
                <a:t>lip</a:t>
              </a:r>
              <a:endParaRPr lang="en-GB" sz="1100" dirty="0">
                <a:solidFill>
                  <a:schemeClr val="tx1"/>
                </a:solidFill>
              </a:endParaRPr>
            </a:p>
          </p:txBody>
        </p:sp>
        <p:sp>
          <p:nvSpPr>
            <p:cNvPr id="21" name="TextBox 20"/>
            <p:cNvSpPr txBox="1"/>
            <p:nvPr/>
          </p:nvSpPr>
          <p:spPr>
            <a:xfrm>
              <a:off x="7208146" y="5121462"/>
              <a:ext cx="2088605" cy="348813"/>
            </a:xfrm>
            <a:prstGeom prst="rect">
              <a:avLst/>
            </a:prstGeom>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fr-CH" sz="1100" dirty="0" err="1">
                  <a:solidFill>
                    <a:schemeClr val="tx1"/>
                  </a:solidFill>
                </a:rPr>
                <a:t>Thickness</a:t>
              </a:r>
              <a:r>
                <a:rPr lang="fr-CH" sz="1100" dirty="0">
                  <a:solidFill>
                    <a:schemeClr val="tx1"/>
                  </a:solidFill>
                </a:rPr>
                <a:t> + </a:t>
              </a:r>
              <a:r>
                <a:rPr lang="fr-CH" sz="1100" dirty="0" err="1">
                  <a:solidFill>
                    <a:schemeClr val="tx1"/>
                  </a:solidFill>
                </a:rPr>
                <a:t>curvature</a:t>
              </a:r>
              <a:endParaRPr lang="en-GB" sz="1100" dirty="0">
                <a:solidFill>
                  <a:schemeClr val="tx1"/>
                </a:solidFill>
              </a:endParaRPr>
            </a:p>
          </p:txBody>
        </p:sp>
        <p:cxnSp>
          <p:nvCxnSpPr>
            <p:cNvPr id="8" name="Straight Connector 7"/>
            <p:cNvCxnSpPr/>
            <p:nvPr/>
          </p:nvCxnSpPr>
          <p:spPr>
            <a:xfrm flipV="1">
              <a:off x="6555525" y="3878580"/>
              <a:ext cx="0" cy="463887"/>
            </a:xfrm>
            <a:prstGeom prst="line">
              <a:avLst/>
            </a:prstGeom>
            <a:ln w="57150">
              <a:solidFill>
                <a:srgbClr val="FFFF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088326" y="3878580"/>
              <a:ext cx="0" cy="463887"/>
            </a:xfrm>
            <a:prstGeom prst="line">
              <a:avLst/>
            </a:prstGeom>
            <a:ln w="57150">
              <a:solidFill>
                <a:srgbClr val="FFFF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571810" y="3878111"/>
              <a:ext cx="504177" cy="1"/>
            </a:xfrm>
            <a:prstGeom prst="line">
              <a:avLst/>
            </a:prstGeom>
            <a:ln w="57150">
              <a:solidFill>
                <a:srgbClr val="FFFF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208145" y="3943636"/>
              <a:ext cx="1030625" cy="348813"/>
            </a:xfrm>
            <a:prstGeom prst="rect">
              <a:avLst/>
            </a:prstGeom>
            <a:ln>
              <a:solidFill>
                <a:srgbClr val="FFFF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fr-CH" sz="1100" dirty="0" err="1">
                  <a:solidFill>
                    <a:schemeClr val="tx1"/>
                  </a:solidFill>
                </a:rPr>
                <a:t>Trimming</a:t>
              </a:r>
              <a:endParaRPr lang="en-GB" sz="1100" dirty="0">
                <a:solidFill>
                  <a:schemeClr val="tx1"/>
                </a:solidFill>
              </a:endParaRPr>
            </a:p>
          </p:txBody>
        </p:sp>
      </p:gr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52" y="135000"/>
            <a:ext cx="1880015" cy="1410011"/>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80321" y="3025618"/>
            <a:ext cx="2160000" cy="1620000"/>
          </a:xfrm>
          <a:prstGeom prst="rect">
            <a:avLst/>
          </a:prstGeom>
          <a:noFill/>
          <a:ln w="38100">
            <a:noFill/>
          </a:ln>
          <a:effectLst/>
        </p:spPr>
      </p:pic>
      <p:pic>
        <p:nvPicPr>
          <p:cNvPr id="28" name="Picture 27"/>
          <p:cNvPicPr>
            <a:picLocks noChangeAspect="1"/>
          </p:cNvPicPr>
          <p:nvPr/>
        </p:nvPicPr>
        <p:blipFill>
          <a:blip r:embed="rId5"/>
          <a:stretch>
            <a:fillRect/>
          </a:stretch>
        </p:blipFill>
        <p:spPr>
          <a:xfrm>
            <a:off x="5023374" y="3240863"/>
            <a:ext cx="1572679" cy="1377311"/>
          </a:xfrm>
          <a:prstGeom prst="rect">
            <a:avLst/>
          </a:prstGeom>
        </p:spPr>
      </p:pic>
      <p:pic>
        <p:nvPicPr>
          <p:cNvPr id="29" name="Picture 28"/>
          <p:cNvPicPr>
            <a:picLocks noChangeAspect="1"/>
          </p:cNvPicPr>
          <p:nvPr/>
        </p:nvPicPr>
        <p:blipFill>
          <a:blip r:embed="rId6"/>
          <a:stretch>
            <a:fillRect/>
          </a:stretch>
        </p:blipFill>
        <p:spPr>
          <a:xfrm>
            <a:off x="2538437" y="3287950"/>
            <a:ext cx="2356004" cy="1330224"/>
          </a:xfrm>
          <a:prstGeom prst="rect">
            <a:avLst/>
          </a:prstGeom>
        </p:spPr>
      </p:pic>
      <p:sp>
        <p:nvSpPr>
          <p:cNvPr id="15" name="Oval 14"/>
          <p:cNvSpPr/>
          <p:nvPr/>
        </p:nvSpPr>
        <p:spPr>
          <a:xfrm>
            <a:off x="1095786" y="852418"/>
            <a:ext cx="309941" cy="31188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50"/>
              </a:solidFill>
            </a:endParaRPr>
          </a:p>
        </p:txBody>
      </p:sp>
      <p:sp>
        <p:nvSpPr>
          <p:cNvPr id="26" name="Oval 25"/>
          <p:cNvSpPr/>
          <p:nvPr/>
        </p:nvSpPr>
        <p:spPr>
          <a:xfrm>
            <a:off x="1289902" y="1125955"/>
            <a:ext cx="309941" cy="311888"/>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B050"/>
              </a:solidFill>
            </a:endParaRPr>
          </a:p>
        </p:txBody>
      </p:sp>
      <p:cxnSp>
        <p:nvCxnSpPr>
          <p:cNvPr id="9" name="Straight Arrow Connector 8"/>
          <p:cNvCxnSpPr/>
          <p:nvPr/>
        </p:nvCxnSpPr>
        <p:spPr>
          <a:xfrm flipH="1">
            <a:off x="1386468" y="1437843"/>
            <a:ext cx="53356" cy="33024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5" name="Footer Placeholder 4"/>
          <p:cNvSpPr>
            <a:spLocks noGrp="1"/>
          </p:cNvSpPr>
          <p:nvPr>
            <p:ph type="ftr" sz="quarter" idx="11"/>
          </p:nvPr>
        </p:nvSpPr>
        <p:spPr/>
        <p:txBody>
          <a:bodyPr/>
          <a:lstStyle/>
          <a:p>
            <a:r>
              <a:rPr lang="fr-FR" noProof="0" smtClean="0"/>
              <a:t>LARP HiLumi May 2016 -- M. Garlasché (CERN EN/MME)</a:t>
            </a:r>
            <a:endParaRPr lang="en-GB" noProof="0"/>
          </a:p>
        </p:txBody>
      </p:sp>
      <p:sp>
        <p:nvSpPr>
          <p:cNvPr id="31" name="Rectangle 30"/>
          <p:cNvSpPr/>
          <p:nvPr/>
        </p:nvSpPr>
        <p:spPr>
          <a:xfrm>
            <a:off x="7740353" y="18883"/>
            <a:ext cx="1403648"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7915" y="63040"/>
            <a:ext cx="1205984" cy="815008"/>
          </a:xfrm>
          <a:prstGeom prst="rect">
            <a:avLst/>
          </a:prstGeom>
        </p:spPr>
      </p:pic>
      <p:sp>
        <p:nvSpPr>
          <p:cNvPr id="33" name="Rectangle 32"/>
          <p:cNvSpPr/>
          <p:nvPr/>
        </p:nvSpPr>
        <p:spPr>
          <a:xfrm>
            <a:off x="7907915" y="0"/>
            <a:ext cx="1202365" cy="87804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8807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7856" y="135000"/>
            <a:ext cx="3884144" cy="540000"/>
          </a:xfrm>
        </p:spPr>
        <p:txBody>
          <a:bodyPr/>
          <a:lstStyle/>
          <a:p>
            <a:r>
              <a:rPr lang="en-GB" dirty="0" smtClean="0"/>
              <a:t>Cap Extrusion</a:t>
            </a:r>
            <a:endParaRPr lang="en-GB"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22887" y="317012"/>
            <a:ext cx="1306004" cy="1913675"/>
          </a:xfrm>
          <a:prstGeom prst="rect">
            <a:avLst/>
          </a:prstGeom>
        </p:spPr>
      </p:pic>
      <p:sp>
        <p:nvSpPr>
          <p:cNvPr id="6" name="TextBox 5"/>
          <p:cNvSpPr txBox="1"/>
          <p:nvPr/>
        </p:nvSpPr>
        <p:spPr>
          <a:xfrm>
            <a:off x="243235" y="100988"/>
            <a:ext cx="2239940" cy="323165"/>
          </a:xfrm>
          <a:prstGeom prst="rect">
            <a:avLst/>
          </a:prstGeom>
          <a:noFill/>
        </p:spPr>
        <p:txBody>
          <a:bodyPr wrap="square" rtlCol="0">
            <a:spAutoFit/>
          </a:bodyPr>
          <a:lstStyle/>
          <a:p>
            <a:r>
              <a:rPr lang="en-GB" sz="1500" b="1" u="sng" dirty="0" smtClean="0"/>
              <a:t>Punching Tool</a:t>
            </a:r>
            <a:endParaRPr lang="en-GB" sz="1500" b="1" u="sng"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800" y="432860"/>
            <a:ext cx="2297373" cy="1723030"/>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643758"/>
            <a:ext cx="1329430" cy="1772573"/>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9667" y="3120910"/>
            <a:ext cx="2247900" cy="1685925"/>
          </a:xfrm>
          <a:prstGeom prst="rect">
            <a:avLst/>
          </a:prstGeom>
        </p:spPr>
      </p:pic>
      <p:sp>
        <p:nvSpPr>
          <p:cNvPr id="32" name="TextBox 31"/>
          <p:cNvSpPr txBox="1"/>
          <p:nvPr/>
        </p:nvSpPr>
        <p:spPr>
          <a:xfrm>
            <a:off x="4456999" y="3902976"/>
            <a:ext cx="4653281" cy="1169551"/>
          </a:xfrm>
          <a:prstGeom prst="rect">
            <a:avLst/>
          </a:prstGeom>
          <a:noFill/>
        </p:spPr>
        <p:txBody>
          <a:bodyPr wrap="square" rtlCol="0">
            <a:spAutoFit/>
          </a:bodyPr>
          <a:lstStyle/>
          <a:p>
            <a:pPr marL="171450" indent="-171450">
              <a:buFont typeface="Arial" panose="020B0604020202020204" pitchFamily="34" charset="0"/>
              <a:buChar char="•"/>
            </a:pPr>
            <a:r>
              <a:rPr lang="en-GB" sz="1400" b="1" dirty="0" smtClean="0">
                <a:solidFill>
                  <a:srgbClr val="FF0000"/>
                </a:solidFill>
              </a:rPr>
              <a:t>Friction</a:t>
            </a:r>
            <a:r>
              <a:rPr lang="en-GB" sz="1400" b="1" dirty="0" smtClean="0">
                <a:solidFill>
                  <a:srgbClr val="FFC000"/>
                </a:solidFill>
              </a:rPr>
              <a:t> </a:t>
            </a:r>
            <a:r>
              <a:rPr lang="en-GB" sz="1400" dirty="0" smtClean="0"/>
              <a:t>on </a:t>
            </a:r>
            <a:r>
              <a:rPr lang="en-GB" sz="1400" dirty="0" err="1" smtClean="0"/>
              <a:t>Nb</a:t>
            </a:r>
            <a:r>
              <a:rPr lang="en-GB" sz="1400" dirty="0" smtClean="0"/>
              <a:t> during last phase of shaping </a:t>
            </a:r>
            <a:r>
              <a:rPr lang="en-GB" sz="1400" dirty="0" smtClean="0">
                <a:sym typeface="Wingdings" panose="05000000000000000000" pitchFamily="2" charset="2"/>
              </a:rPr>
              <a:t> </a:t>
            </a:r>
            <a:r>
              <a:rPr lang="en-GB" sz="1400" b="1" dirty="0" smtClean="0"/>
              <a:t>CuSn12</a:t>
            </a:r>
            <a:r>
              <a:rPr lang="en-GB" sz="1400" dirty="0" smtClean="0"/>
              <a:t> </a:t>
            </a:r>
            <a:r>
              <a:rPr lang="en-GB" sz="1400" dirty="0"/>
              <a:t>&amp; </a:t>
            </a:r>
            <a:r>
              <a:rPr lang="en-GB" sz="1400" dirty="0" smtClean="0"/>
              <a:t>Steel </a:t>
            </a:r>
            <a:r>
              <a:rPr lang="en-GB" sz="1400" b="1" dirty="0" smtClean="0"/>
              <a:t>1.2343</a:t>
            </a:r>
            <a:r>
              <a:rPr lang="en-GB" sz="1400" dirty="0" smtClean="0"/>
              <a:t> for tools sliding on </a:t>
            </a:r>
            <a:r>
              <a:rPr lang="en-GB" sz="1400" dirty="0" err="1" smtClean="0"/>
              <a:t>Nb</a:t>
            </a:r>
            <a:r>
              <a:rPr lang="en-GB" sz="1400" dirty="0" smtClean="0"/>
              <a:t> </a:t>
            </a:r>
          </a:p>
          <a:p>
            <a:pPr marL="171450" indent="-171450">
              <a:buFont typeface="Arial" panose="020B0604020202020204" pitchFamily="34" charset="0"/>
              <a:buChar char="•"/>
            </a:pPr>
            <a:r>
              <a:rPr lang="en-GB" sz="1400" dirty="0" smtClean="0"/>
              <a:t>Thickness may be ameliorated via collar dimensions</a:t>
            </a:r>
          </a:p>
          <a:p>
            <a:pPr marL="171450" indent="-171450">
              <a:buFont typeface="Arial" panose="020B0604020202020204" pitchFamily="34" charset="0"/>
              <a:buChar char="•"/>
            </a:pPr>
            <a:r>
              <a:rPr lang="en-GB" sz="1400" dirty="0" smtClean="0"/>
              <a:t>STATUS: Elliptical tool in </a:t>
            </a:r>
            <a:r>
              <a:rPr lang="en-GB" sz="1400" b="1" dirty="0" smtClean="0"/>
              <a:t>production</a:t>
            </a:r>
            <a:r>
              <a:rPr lang="en-GB" sz="1400" dirty="0" smtClean="0"/>
              <a:t>, expected </a:t>
            </a:r>
            <a:r>
              <a:rPr lang="en-GB" sz="1400" dirty="0" smtClean="0"/>
              <a:t>beg. June</a:t>
            </a:r>
            <a:endParaRPr lang="en-GB" sz="1400" dirty="0"/>
          </a:p>
        </p:txBody>
      </p:sp>
      <p:pic>
        <p:nvPicPr>
          <p:cNvPr id="33" name="Picture 32"/>
          <p:cNvPicPr>
            <a:picLocks noChangeAspect="1"/>
          </p:cNvPicPr>
          <p:nvPr/>
        </p:nvPicPr>
        <p:blipFill rotWithShape="1">
          <a:blip r:embed="rId6">
            <a:clrChange>
              <a:clrFrom>
                <a:srgbClr val="FFFFFF"/>
              </a:clrFrom>
              <a:clrTo>
                <a:srgbClr val="FFFFFF">
                  <a:alpha val="0"/>
                </a:srgbClr>
              </a:clrTo>
            </a:clrChange>
          </a:blip>
          <a:srcRect t="18973"/>
          <a:stretch/>
        </p:blipFill>
        <p:spPr>
          <a:xfrm>
            <a:off x="6493212" y="2598252"/>
            <a:ext cx="2650788" cy="110062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499742"/>
            <a:ext cx="1852330" cy="1389248"/>
          </a:xfrm>
          <a:prstGeom prst="rect">
            <a:avLst/>
          </a:prstGeom>
        </p:spPr>
      </p:pic>
      <p:sp>
        <p:nvSpPr>
          <p:cNvPr id="21" name="Multiply 20"/>
          <p:cNvSpPr/>
          <p:nvPr/>
        </p:nvSpPr>
        <p:spPr>
          <a:xfrm>
            <a:off x="949408" y="361947"/>
            <a:ext cx="1471447" cy="1238570"/>
          </a:xfrm>
          <a:prstGeom prst="mathMultiply">
            <a:avLst>
              <a:gd name="adj1" fmla="val 924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350"/>
          </a:p>
        </p:txBody>
      </p:sp>
      <p:graphicFrame>
        <p:nvGraphicFramePr>
          <p:cNvPr id="27" name="Table 26"/>
          <p:cNvGraphicFramePr>
            <a:graphicFrameLocks noGrp="1"/>
          </p:cNvGraphicFramePr>
          <p:nvPr>
            <p:extLst>
              <p:ext uri="{D42A27DB-BD31-4B8C-83A1-F6EECF244321}">
                <p14:modId xmlns:p14="http://schemas.microsoft.com/office/powerpoint/2010/main" val="602502570"/>
              </p:ext>
            </p:extLst>
          </p:nvPr>
        </p:nvGraphicFramePr>
        <p:xfrm>
          <a:off x="5052055" y="1275279"/>
          <a:ext cx="2581764" cy="822021"/>
        </p:xfrm>
        <a:graphic>
          <a:graphicData uri="http://schemas.openxmlformats.org/drawingml/2006/table">
            <a:tbl>
              <a:tblPr firstRow="1" bandRow="1">
                <a:tableStyleId>{5C22544A-7EE6-4342-B048-85BDC9FD1C3A}</a:tableStyleId>
              </a:tblPr>
              <a:tblGrid>
                <a:gridCol w="1717668"/>
                <a:gridCol w="864096"/>
              </a:tblGrid>
              <a:tr h="246709">
                <a:tc>
                  <a:txBody>
                    <a:bodyPr/>
                    <a:lstStyle/>
                    <a:p>
                      <a:pPr algn="ctr"/>
                      <a:r>
                        <a:rPr lang="en-GB" sz="1050" dirty="0" smtClean="0"/>
                        <a:t>Shaping + </a:t>
                      </a:r>
                      <a:r>
                        <a:rPr lang="en-GB" sz="1050" dirty="0" smtClean="0">
                          <a:solidFill>
                            <a:schemeClr val="tx1"/>
                          </a:solidFill>
                        </a:rPr>
                        <a:t>Punching</a:t>
                      </a:r>
                      <a:endParaRPr lang="en-GB" sz="1050" dirty="0">
                        <a:solidFill>
                          <a:schemeClr val="tx1"/>
                        </a:solidFill>
                      </a:endParaRPr>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GB" sz="1050" dirty="0" smtClean="0"/>
                        <a:t>[mm]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527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Profile error</a:t>
                      </a:r>
                      <a:r>
                        <a:rPr lang="en-GB" sz="1050" baseline="0" dirty="0" smtClean="0"/>
                        <a:t> inner surface</a:t>
                      </a:r>
                      <a:endParaRPr lang="en-GB" sz="1050" dirty="0" smtClean="0"/>
                    </a:p>
                  </a:txBody>
                  <a:tcPr marL="74295" marR="74295" marT="37148" marB="37148">
                    <a:lnL w="12700" cap="flat" cmpd="sng" algn="ctr">
                      <a:solidFill>
                        <a:schemeClr val="tx1"/>
                      </a:solidFill>
                      <a:prstDash val="solid"/>
                      <a:round/>
                      <a:headEnd type="none" w="med" len="med"/>
                      <a:tailEnd type="none" w="med" len="med"/>
                    </a:lnL>
                  </a:tcPr>
                </a:tc>
                <a:tc>
                  <a:txBody>
                    <a:bodyPr/>
                    <a:lstStyle/>
                    <a:p>
                      <a:pPr algn="ctr"/>
                      <a:r>
                        <a:rPr lang="fr-CH" sz="1400" b="1" dirty="0" smtClean="0">
                          <a:solidFill>
                            <a:srgbClr val="00B050"/>
                          </a:solidFill>
                        </a:rPr>
                        <a:t>&lt;0.6*</a:t>
                      </a:r>
                      <a:endParaRPr lang="en-GB" sz="1400" b="1" dirty="0">
                        <a:solidFill>
                          <a:srgbClr val="00B050"/>
                        </a:solidFill>
                      </a:endParaRPr>
                    </a:p>
                  </a:txBody>
                  <a:tcPr marL="74295" marR="74295" marT="37148" marB="37148">
                    <a:lnR w="12700" cap="flat" cmpd="sng" algn="ctr">
                      <a:solidFill>
                        <a:schemeClr val="tx1"/>
                      </a:solidFill>
                      <a:prstDash val="solid"/>
                      <a:round/>
                      <a:headEnd type="none" w="med" len="med"/>
                      <a:tailEnd type="none" w="med" len="med"/>
                    </a:lnR>
                  </a:tcPr>
                </a:tc>
              </a:tr>
              <a:tr h="216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thickness</a:t>
                      </a:r>
                    </a:p>
                  </a:txBody>
                  <a:tcPr marL="74295" marR="74295" marT="37148" marB="3714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400" b="1" dirty="0" smtClean="0">
                          <a:solidFill>
                            <a:srgbClr val="FFC000"/>
                          </a:solidFill>
                        </a:rPr>
                        <a:t>~3.0</a:t>
                      </a:r>
                      <a:endParaRPr lang="en-GB" sz="1400" b="1" dirty="0">
                        <a:solidFill>
                          <a:srgbClr val="FFC000"/>
                        </a:solidFill>
                      </a:endParaRPr>
                    </a:p>
                  </a:txBody>
                  <a:tcPr marL="74295" marR="74295" marT="37148" marB="3714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687015844"/>
              </p:ext>
            </p:extLst>
          </p:nvPr>
        </p:nvGraphicFramePr>
        <p:xfrm>
          <a:off x="5041531" y="792117"/>
          <a:ext cx="2592288" cy="394336"/>
        </p:xfrm>
        <a:graphic>
          <a:graphicData uri="http://schemas.openxmlformats.org/drawingml/2006/table">
            <a:tbl>
              <a:tblPr firstRow="1" bandRow="1">
                <a:tableStyleId>{5C22544A-7EE6-4342-B048-85BDC9FD1C3A}</a:tableStyleId>
              </a:tblPr>
              <a:tblGrid>
                <a:gridCol w="1728192"/>
                <a:gridCol w="864096"/>
              </a:tblGrid>
              <a:tr h="246709">
                <a:tc>
                  <a:txBody>
                    <a:bodyPr/>
                    <a:lstStyle/>
                    <a:p>
                      <a:r>
                        <a:rPr lang="en-GB" sz="1050" dirty="0" smtClean="0"/>
                        <a:t>Profile Tolerance inner surface</a:t>
                      </a:r>
                      <a:endParaRPr lang="en-GB" sz="1050" dirty="0"/>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dirty="0" smtClean="0"/>
                        <a:t> 0.6 [mm]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3120809" y="268428"/>
            <a:ext cx="1005403" cy="369332"/>
          </a:xfrm>
          <a:prstGeom prst="rect">
            <a:avLst/>
          </a:prstGeom>
        </p:spPr>
        <p:txBody>
          <a:bodyPr wrap="none">
            <a:spAutoFit/>
          </a:bodyPr>
          <a:lstStyle/>
          <a:p>
            <a:r>
              <a:rPr lang="it-IT" dirty="0">
                <a:solidFill>
                  <a:srgbClr val="FF0000"/>
                </a:solidFill>
              </a:rPr>
              <a:t>Rupture</a:t>
            </a:r>
          </a:p>
        </p:txBody>
      </p:sp>
      <p:sp>
        <p:nvSpPr>
          <p:cNvPr id="11" name="TextBox 10"/>
          <p:cNvSpPr txBox="1"/>
          <p:nvPr/>
        </p:nvSpPr>
        <p:spPr>
          <a:xfrm>
            <a:off x="1561118" y="1549990"/>
            <a:ext cx="2650842" cy="661720"/>
          </a:xfrm>
          <a:prstGeom prst="rect">
            <a:avLst/>
          </a:prstGeom>
          <a:noFill/>
        </p:spPr>
        <p:txBody>
          <a:bodyPr wrap="square" rtlCol="0">
            <a:spAutoFit/>
          </a:bodyPr>
          <a:lstStyle/>
          <a:p>
            <a:r>
              <a:rPr lang="it-IT" sz="1350" b="1" dirty="0">
                <a:solidFill>
                  <a:srgbClr val="FF0000"/>
                </a:solidFill>
              </a:rPr>
              <a:t>Extreme Thickness Reduction</a:t>
            </a:r>
          </a:p>
          <a:p>
            <a:endParaRPr lang="it-IT" sz="1000" b="1" dirty="0" smtClean="0">
              <a:solidFill>
                <a:srgbClr val="FF0000"/>
              </a:solidFill>
            </a:endParaRPr>
          </a:p>
          <a:p>
            <a:r>
              <a:rPr lang="it-IT" sz="1350" b="1" dirty="0" smtClean="0">
                <a:solidFill>
                  <a:srgbClr val="FF0000"/>
                </a:solidFill>
              </a:rPr>
              <a:t>Material Loss</a:t>
            </a:r>
            <a:endParaRPr lang="it-IT" sz="1350" b="1" dirty="0">
              <a:solidFill>
                <a:srgbClr val="FF0000"/>
              </a:solidFill>
            </a:endParaRPr>
          </a:p>
        </p:txBody>
      </p:sp>
      <p:cxnSp>
        <p:nvCxnSpPr>
          <p:cNvPr id="39" name="Straight Connector 38"/>
          <p:cNvCxnSpPr/>
          <p:nvPr/>
        </p:nvCxnSpPr>
        <p:spPr>
          <a:xfrm>
            <a:off x="4321536" y="356593"/>
            <a:ext cx="16576" cy="4651224"/>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13301" y="2110085"/>
            <a:ext cx="3187091" cy="461665"/>
          </a:xfrm>
          <a:prstGeom prst="rect">
            <a:avLst/>
          </a:prstGeom>
          <a:noFill/>
        </p:spPr>
        <p:txBody>
          <a:bodyPr wrap="none" rtlCol="0">
            <a:spAutoFit/>
          </a:bodyPr>
          <a:lstStyle/>
          <a:p>
            <a:r>
              <a:rPr lang="en-GB" sz="1200" dirty="0" smtClean="0"/>
              <a:t>*Except local area due to tool nonconformity</a:t>
            </a:r>
          </a:p>
          <a:p>
            <a:endParaRPr lang="en-GB" sz="1200" dirty="0"/>
          </a:p>
        </p:txBody>
      </p:sp>
      <p:sp>
        <p:nvSpPr>
          <p:cNvPr id="40" name="TextBox 39"/>
          <p:cNvSpPr txBox="1"/>
          <p:nvPr/>
        </p:nvSpPr>
        <p:spPr>
          <a:xfrm>
            <a:off x="120800" y="2292102"/>
            <a:ext cx="3468053" cy="323165"/>
          </a:xfrm>
          <a:prstGeom prst="rect">
            <a:avLst/>
          </a:prstGeom>
          <a:noFill/>
        </p:spPr>
        <p:txBody>
          <a:bodyPr wrap="square" rtlCol="0">
            <a:spAutoFit/>
          </a:bodyPr>
          <a:lstStyle/>
          <a:p>
            <a:r>
              <a:rPr lang="en-GB" sz="1500" b="1" u="sng" dirty="0" smtClean="0"/>
              <a:t>‘Extrusion + Punching’ Tool</a:t>
            </a:r>
            <a:endParaRPr lang="en-GB" sz="1500" b="1" u="sng" dirty="0"/>
          </a:p>
        </p:txBody>
      </p:sp>
      <p:sp>
        <p:nvSpPr>
          <p:cNvPr id="8" name="Oval 7"/>
          <p:cNvSpPr/>
          <p:nvPr/>
        </p:nvSpPr>
        <p:spPr>
          <a:xfrm>
            <a:off x="2486755" y="3221247"/>
            <a:ext cx="285992" cy="15451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2486755" y="3298506"/>
            <a:ext cx="0" cy="249593"/>
          </a:xfrm>
          <a:prstGeom prst="lin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41" name="Straight Connector 40"/>
          <p:cNvCxnSpPr/>
          <p:nvPr/>
        </p:nvCxnSpPr>
        <p:spPr>
          <a:xfrm>
            <a:off x="2772747" y="3326109"/>
            <a:ext cx="0" cy="249593"/>
          </a:xfrm>
          <a:prstGeom prst="lin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cxnSp>
      <p:sp>
        <p:nvSpPr>
          <p:cNvPr id="13" name="Arc 12"/>
          <p:cNvSpPr/>
          <p:nvPr/>
        </p:nvSpPr>
        <p:spPr>
          <a:xfrm rot="7770430">
            <a:off x="2431252" y="3257124"/>
            <a:ext cx="360633" cy="391803"/>
          </a:xfrm>
          <a:prstGeom prst="arc">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TextBox 41"/>
          <p:cNvSpPr txBox="1"/>
          <p:nvPr/>
        </p:nvSpPr>
        <p:spPr>
          <a:xfrm>
            <a:off x="1835730" y="2769435"/>
            <a:ext cx="2261004" cy="461665"/>
          </a:xfrm>
          <a:prstGeom prst="rect">
            <a:avLst/>
          </a:prstGeom>
          <a:noFill/>
        </p:spPr>
        <p:txBody>
          <a:bodyPr wrap="none" rtlCol="0">
            <a:spAutoFit/>
          </a:bodyPr>
          <a:lstStyle/>
          <a:p>
            <a:r>
              <a:rPr lang="en-GB" sz="1200" dirty="0" smtClean="0"/>
              <a:t>Welding of intermediate collar</a:t>
            </a:r>
          </a:p>
          <a:p>
            <a:endParaRPr lang="en-GB" sz="1200" dirty="0"/>
          </a:p>
        </p:txBody>
      </p:sp>
      <p:sp>
        <p:nvSpPr>
          <p:cNvPr id="31" name="Rectangle 30"/>
          <p:cNvSpPr/>
          <p:nvPr/>
        </p:nvSpPr>
        <p:spPr>
          <a:xfrm>
            <a:off x="7907915" y="18883"/>
            <a:ext cx="1236086"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7915" y="63040"/>
            <a:ext cx="1205984" cy="815008"/>
          </a:xfrm>
          <a:prstGeom prst="rect">
            <a:avLst/>
          </a:prstGeom>
        </p:spPr>
      </p:pic>
      <p:sp>
        <p:nvSpPr>
          <p:cNvPr id="35" name="Rectangle 34"/>
          <p:cNvSpPr/>
          <p:nvPr/>
        </p:nvSpPr>
        <p:spPr>
          <a:xfrm>
            <a:off x="7907915" y="0"/>
            <a:ext cx="1202365" cy="87804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58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1" grpId="0" animBg="1"/>
      <p:bldP spid="11"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000" y="135000"/>
            <a:ext cx="1479629" cy="540000"/>
          </a:xfrm>
        </p:spPr>
        <p:txBody>
          <a:bodyPr/>
          <a:lstStyle/>
          <a:p>
            <a:r>
              <a:rPr lang="en-GB" dirty="0" smtClean="0"/>
              <a:t>Bowl:</a:t>
            </a:r>
            <a:endParaRPr lang="en-GB" dirty="0"/>
          </a:p>
        </p:txBody>
      </p:sp>
      <p:pic>
        <p:nvPicPr>
          <p:cNvPr id="6" name="Picture 5"/>
          <p:cNvPicPr>
            <a:picLocks noChangeAspect="1"/>
          </p:cNvPicPr>
          <p:nvPr/>
        </p:nvPicPr>
        <p:blipFill>
          <a:blip r:embed="rId2"/>
          <a:stretch>
            <a:fillRect/>
          </a:stretch>
        </p:blipFill>
        <p:spPr>
          <a:xfrm>
            <a:off x="3373581" y="417744"/>
            <a:ext cx="2539878" cy="1586084"/>
          </a:xfrm>
          <a:prstGeom prst="rect">
            <a:avLst/>
          </a:prstGeom>
        </p:spPr>
      </p:pic>
      <p:pic>
        <p:nvPicPr>
          <p:cNvPr id="7" name="Picture 6"/>
          <p:cNvPicPr>
            <a:picLocks noChangeAspect="1"/>
          </p:cNvPicPr>
          <p:nvPr/>
        </p:nvPicPr>
        <p:blipFill>
          <a:blip r:embed="rId3"/>
          <a:stretch>
            <a:fillRect/>
          </a:stretch>
        </p:blipFill>
        <p:spPr>
          <a:xfrm>
            <a:off x="509185" y="1007916"/>
            <a:ext cx="2395986" cy="1203794"/>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t="52473" b="11613"/>
          <a:stretch/>
        </p:blipFill>
        <p:spPr>
          <a:xfrm>
            <a:off x="5913459" y="483518"/>
            <a:ext cx="3133341" cy="843981"/>
          </a:xfrm>
          <a:prstGeom prst="rect">
            <a:avLst/>
          </a:prstGeom>
        </p:spPr>
      </p:pic>
      <p:cxnSp>
        <p:nvCxnSpPr>
          <p:cNvPr id="30" name="Straight Connector 29"/>
          <p:cNvCxnSpPr/>
          <p:nvPr/>
        </p:nvCxnSpPr>
        <p:spPr>
          <a:xfrm>
            <a:off x="3203848" y="613239"/>
            <a:ext cx="0" cy="3910382"/>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882439" y="1421822"/>
            <a:ext cx="3136403" cy="738664"/>
          </a:xfrm>
          <a:prstGeom prst="rect">
            <a:avLst/>
          </a:prstGeom>
          <a:noFill/>
        </p:spPr>
        <p:txBody>
          <a:bodyPr wrap="square" rtlCol="0">
            <a:spAutoFit/>
          </a:bodyPr>
          <a:lstStyle/>
          <a:p>
            <a:r>
              <a:rPr lang="it-IT" sz="1400" dirty="0"/>
              <a:t>Cu </a:t>
            </a:r>
            <a:r>
              <a:rPr lang="it-IT" sz="1400" dirty="0" smtClean="0"/>
              <a:t>Tests: many parameters permutations </a:t>
            </a:r>
            <a:r>
              <a:rPr lang="en-GB" sz="1400" dirty="0" smtClean="0"/>
              <a:t>(</a:t>
            </a:r>
            <a:r>
              <a:rPr lang="en-GB" sz="1400" dirty="0" smtClean="0"/>
              <a:t>press-pads</a:t>
            </a:r>
            <a:r>
              <a:rPr lang="en-GB" sz="1400" dirty="0" smtClean="0"/>
              <a:t>)</a:t>
            </a:r>
            <a:r>
              <a:rPr lang="it-IT" sz="1400" dirty="0" smtClean="0"/>
              <a:t> for </a:t>
            </a:r>
            <a:r>
              <a:rPr lang="it-IT" sz="1400" dirty="0"/>
              <a:t>optimal </a:t>
            </a:r>
            <a:r>
              <a:rPr lang="it-IT" sz="1400" dirty="0" smtClean="0"/>
              <a:t>result</a:t>
            </a:r>
            <a:endParaRPr lang="en-GB" sz="1400" dirty="0"/>
          </a:p>
        </p:txBody>
      </p:sp>
      <p:graphicFrame>
        <p:nvGraphicFramePr>
          <p:cNvPr id="9" name="Table 8"/>
          <p:cNvGraphicFramePr>
            <a:graphicFrameLocks noGrp="1"/>
          </p:cNvGraphicFramePr>
          <p:nvPr>
            <p:extLst>
              <p:ext uri="{D42A27DB-BD31-4B8C-83A1-F6EECF244321}">
                <p14:modId xmlns:p14="http://schemas.microsoft.com/office/powerpoint/2010/main" val="178802174"/>
              </p:ext>
            </p:extLst>
          </p:nvPr>
        </p:nvGraphicFramePr>
        <p:xfrm>
          <a:off x="150062" y="3830112"/>
          <a:ext cx="2930428" cy="1272540"/>
        </p:xfrm>
        <a:graphic>
          <a:graphicData uri="http://schemas.openxmlformats.org/drawingml/2006/table">
            <a:tbl>
              <a:tblPr firstRow="1" bandRow="1">
                <a:tableStyleId>{5C22544A-7EE6-4342-B048-85BDC9FD1C3A}</a:tableStyleId>
              </a:tblPr>
              <a:tblGrid>
                <a:gridCol w="1488324"/>
                <a:gridCol w="1442104"/>
              </a:tblGrid>
              <a:tr h="278130">
                <a:tc>
                  <a:txBody>
                    <a:bodyPr/>
                    <a:lstStyle/>
                    <a:p>
                      <a:r>
                        <a:rPr lang="en-GB" sz="1400" dirty="0" smtClean="0">
                          <a:solidFill>
                            <a:srgbClr val="00B050"/>
                          </a:solidFill>
                        </a:rPr>
                        <a:t>No pleating</a:t>
                      </a:r>
                      <a:endParaRPr lang="en-GB" sz="1400" dirty="0">
                        <a:solidFill>
                          <a:srgbClr val="00B050"/>
                        </a:solidFill>
                      </a:endParaRPr>
                    </a:p>
                  </a:txBody>
                  <a:tcPr marL="68580" marR="68580" marT="34290" marB="34290"/>
                </a:tc>
                <a:tc>
                  <a:txBody>
                    <a:bodyPr/>
                    <a:lstStyle/>
                    <a:p>
                      <a:r>
                        <a:rPr lang="en-GB" sz="1400" dirty="0" smtClean="0">
                          <a:solidFill>
                            <a:srgbClr val="FF0000"/>
                          </a:solidFill>
                        </a:rPr>
                        <a:t>More tools</a:t>
                      </a:r>
                      <a:endParaRPr lang="en-GB" sz="1400" dirty="0">
                        <a:solidFill>
                          <a:srgbClr val="FF0000"/>
                        </a:solidFill>
                      </a:endParaRPr>
                    </a:p>
                  </a:txBody>
                  <a:tcPr marL="68580" marR="68580" marT="34290" marB="34290"/>
                </a:tc>
              </a:tr>
              <a:tr h="278130">
                <a:tc>
                  <a:txBody>
                    <a:bodyPr/>
                    <a:lstStyle/>
                    <a:p>
                      <a:pPr marL="0" marR="0" indent="0" algn="l" defTabSz="457230" rtl="0" eaLnBrk="1" fontAlgn="auto" latinLnBrk="0" hangingPunct="1">
                        <a:lnSpc>
                          <a:spcPct val="100000"/>
                        </a:lnSpc>
                        <a:spcBef>
                          <a:spcPts val="0"/>
                        </a:spcBef>
                        <a:spcAft>
                          <a:spcPts val="0"/>
                        </a:spcAft>
                        <a:buClrTx/>
                        <a:buSzTx/>
                        <a:buFontTx/>
                        <a:buNone/>
                        <a:tabLst/>
                        <a:defRPr/>
                      </a:pPr>
                      <a:r>
                        <a:rPr lang="en-GB" sz="1400" dirty="0" smtClean="0">
                          <a:solidFill>
                            <a:srgbClr val="00B050"/>
                          </a:solidFill>
                        </a:rPr>
                        <a:t>no friction</a:t>
                      </a:r>
                    </a:p>
                  </a:txBody>
                  <a:tcPr marL="68580" marR="68580" marT="34290" marB="34290"/>
                </a:tc>
                <a:tc>
                  <a:txBody>
                    <a:bodyPr/>
                    <a:lstStyle/>
                    <a:p>
                      <a:r>
                        <a:rPr lang="en-GB" sz="1400" dirty="0" smtClean="0">
                          <a:solidFill>
                            <a:srgbClr val="FF0000"/>
                          </a:solidFill>
                        </a:rPr>
                        <a:t>Longer process</a:t>
                      </a:r>
                      <a:endParaRPr lang="en-GB" sz="1400" dirty="0">
                        <a:solidFill>
                          <a:srgbClr val="FF0000"/>
                        </a:solidFill>
                      </a:endParaRPr>
                    </a:p>
                  </a:txBody>
                  <a:tcPr marL="68580" marR="68580" marT="34290" marB="34290"/>
                </a:tc>
              </a:tr>
              <a:tr h="480060">
                <a:tc>
                  <a:txBody>
                    <a:bodyPr/>
                    <a:lstStyle/>
                    <a:p>
                      <a:pPr marL="0" marR="0" indent="0" algn="l" defTabSz="457230" rtl="0" eaLnBrk="1" fontAlgn="auto" latinLnBrk="0" hangingPunct="1">
                        <a:lnSpc>
                          <a:spcPct val="100000"/>
                        </a:lnSpc>
                        <a:spcBef>
                          <a:spcPts val="0"/>
                        </a:spcBef>
                        <a:spcAft>
                          <a:spcPts val="0"/>
                        </a:spcAft>
                        <a:buClrTx/>
                        <a:buSzTx/>
                        <a:buFontTx/>
                        <a:buNone/>
                        <a:tabLst/>
                        <a:defRPr/>
                      </a:pPr>
                      <a:r>
                        <a:rPr lang="en-GB" sz="1400" dirty="0" smtClean="0">
                          <a:solidFill>
                            <a:srgbClr val="00B050"/>
                          </a:solidFill>
                        </a:rPr>
                        <a:t>Higher</a:t>
                      </a:r>
                      <a:r>
                        <a:rPr lang="en-GB" sz="1400" baseline="0" dirty="0" smtClean="0">
                          <a:solidFill>
                            <a:srgbClr val="00B050"/>
                          </a:solidFill>
                        </a:rPr>
                        <a:t> thickness w.r.t. tool 2</a:t>
                      </a:r>
                      <a:endParaRPr lang="en-GB" sz="1400" dirty="0" smtClean="0">
                        <a:solidFill>
                          <a:srgbClr val="00B050"/>
                        </a:solidFill>
                      </a:endParaRPr>
                    </a:p>
                  </a:txBody>
                  <a:tcPr marL="68580" marR="68580" marT="34290" marB="34290"/>
                </a:tc>
                <a:tc>
                  <a:txBody>
                    <a:bodyPr/>
                    <a:lstStyle/>
                    <a:p>
                      <a:r>
                        <a:rPr lang="en-GB" sz="1400" dirty="0" smtClean="0">
                          <a:solidFill>
                            <a:srgbClr val="FF0000"/>
                          </a:solidFill>
                        </a:rPr>
                        <a:t>Intermediate</a:t>
                      </a:r>
                      <a:r>
                        <a:rPr lang="en-GB" sz="1400" baseline="0" dirty="0" smtClean="0">
                          <a:solidFill>
                            <a:srgbClr val="FF0000"/>
                          </a:solidFill>
                        </a:rPr>
                        <a:t> cutting of external edges..</a:t>
                      </a:r>
                      <a:endParaRPr lang="en-GB" sz="1400" dirty="0">
                        <a:solidFill>
                          <a:srgbClr val="FF0000"/>
                        </a:solidFill>
                      </a:endParaRPr>
                    </a:p>
                  </a:txBody>
                  <a:tcPr marL="68580" marR="68580" marT="34290" marB="34290"/>
                </a:tc>
              </a:tr>
            </a:tbl>
          </a:graphicData>
        </a:graphic>
      </p:graphicFrame>
      <p:sp>
        <p:nvSpPr>
          <p:cNvPr id="10" name="AutoShape 2" descr="Image result for snowman clipart"/>
          <p:cNvSpPr>
            <a:spLocks noChangeAspect="1" noChangeArrowheads="1"/>
          </p:cNvSpPr>
          <p:nvPr/>
        </p:nvSpPr>
        <p:spPr bwMode="auto">
          <a:xfrm>
            <a:off x="833438"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859" y="2213242"/>
            <a:ext cx="2110192" cy="1582644"/>
          </a:xfrm>
          <a:prstGeom prst="rect">
            <a:avLst/>
          </a:prstGeom>
        </p:spPr>
      </p:pic>
      <p:sp>
        <p:nvSpPr>
          <p:cNvPr id="47" name="Footer Placeholder 46"/>
          <p:cNvSpPr>
            <a:spLocks noGrp="1"/>
          </p:cNvSpPr>
          <p:nvPr>
            <p:ph type="ftr" sz="quarter" idx="4294967295"/>
          </p:nvPr>
        </p:nvSpPr>
        <p:spPr>
          <a:xfrm>
            <a:off x="3395663" y="4733973"/>
            <a:ext cx="4920753" cy="178792"/>
          </a:xfrm>
          <a:prstGeom prst="rect">
            <a:avLst/>
          </a:prstGeom>
        </p:spPr>
        <p:txBody>
          <a:bodyPr/>
          <a:lstStyle/>
          <a:p>
            <a:r>
              <a:rPr lang="en-GB" dirty="0" smtClean="0"/>
              <a:t>LARP </a:t>
            </a:r>
            <a:r>
              <a:rPr lang="en-GB" dirty="0" err="1" smtClean="0"/>
              <a:t>HiLumi</a:t>
            </a:r>
            <a:r>
              <a:rPr lang="en-GB" dirty="0" smtClean="0"/>
              <a:t> May 2016 -- M. </a:t>
            </a:r>
            <a:r>
              <a:rPr lang="en-GB" dirty="0" err="1" smtClean="0"/>
              <a:t>Garlasché</a:t>
            </a:r>
            <a:r>
              <a:rPr lang="en-GB" dirty="0" smtClean="0"/>
              <a:t> (CERN EN/MME)</a:t>
            </a:r>
            <a:endParaRPr lang="en-GB" dirty="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b="24930"/>
          <a:stretch/>
        </p:blipFill>
        <p:spPr>
          <a:xfrm>
            <a:off x="3379167" y="2211710"/>
            <a:ext cx="1853540" cy="2473694"/>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16561" t="15329" r="26063" b="9376"/>
          <a:stretch/>
        </p:blipFill>
        <p:spPr>
          <a:xfrm>
            <a:off x="5275383" y="2468568"/>
            <a:ext cx="2085754" cy="153964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9912" y="2788043"/>
            <a:ext cx="1626888" cy="1220166"/>
          </a:xfrm>
          <a:prstGeom prst="rect">
            <a:avLst/>
          </a:prstGeom>
          <a:ln w="38100">
            <a:solidFill>
              <a:srgbClr val="FF0000"/>
            </a:solidFill>
          </a:ln>
        </p:spPr>
      </p:pic>
      <p:sp>
        <p:nvSpPr>
          <p:cNvPr id="26" name="Oval 25"/>
          <p:cNvSpPr/>
          <p:nvPr/>
        </p:nvSpPr>
        <p:spPr>
          <a:xfrm>
            <a:off x="5908912" y="3462616"/>
            <a:ext cx="1294020" cy="2189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33" name="Content Placeholder 4"/>
          <p:cNvPicPr>
            <a:picLocks noGrp="1" noChangeAspect="1"/>
          </p:cNvPicPr>
          <p:nvPr>
            <p:ph idx="1"/>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9044" y="0"/>
            <a:ext cx="1368767" cy="1038731"/>
          </a:xfrm>
        </p:spPr>
      </p:pic>
      <p:sp>
        <p:nvSpPr>
          <p:cNvPr id="34" name="Rectangle 33"/>
          <p:cNvSpPr/>
          <p:nvPr/>
        </p:nvSpPr>
        <p:spPr>
          <a:xfrm>
            <a:off x="1835696" y="64934"/>
            <a:ext cx="1245267" cy="914716"/>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5244408" y="4136762"/>
            <a:ext cx="3576064" cy="523220"/>
          </a:xfrm>
          <a:prstGeom prst="rect">
            <a:avLst/>
          </a:prstGeom>
          <a:noFill/>
        </p:spPr>
        <p:txBody>
          <a:bodyPr wrap="square" rtlCol="0">
            <a:spAutoFit/>
          </a:bodyPr>
          <a:lstStyle/>
          <a:p>
            <a:pPr marL="285750" indent="-285750">
              <a:buFont typeface="Arial" panose="020B0604020202020204" pitchFamily="34" charset="0"/>
              <a:buChar char="•"/>
            </a:pPr>
            <a:r>
              <a:rPr lang="it-IT" sz="1400" b="1" dirty="0" smtClean="0"/>
              <a:t>Bronze collar</a:t>
            </a:r>
            <a:r>
              <a:rPr lang="it-IT" sz="1400" dirty="0" smtClean="0"/>
              <a:t> to reduce friction</a:t>
            </a:r>
          </a:p>
          <a:p>
            <a:pPr marL="285750" indent="-285750">
              <a:buFont typeface="Arial" panose="020B0604020202020204" pitchFamily="34" charset="0"/>
              <a:buChar char="•"/>
            </a:pPr>
            <a:r>
              <a:rPr lang="it-IT" sz="1400" dirty="0" smtClean="0"/>
              <a:t>Rougness @ </a:t>
            </a:r>
            <a:r>
              <a:rPr lang="it-IT" sz="1400" b="1" dirty="0"/>
              <a:t>scratches</a:t>
            </a:r>
            <a:r>
              <a:rPr lang="it-IT" sz="1400" dirty="0"/>
              <a:t> : </a:t>
            </a:r>
            <a:r>
              <a:rPr lang="it-IT" sz="1400" dirty="0" smtClean="0"/>
              <a:t>Ra1.9 , Rt15</a:t>
            </a:r>
          </a:p>
        </p:txBody>
      </p:sp>
      <p:sp>
        <p:nvSpPr>
          <p:cNvPr id="41" name="TextBox 40"/>
          <p:cNvSpPr txBox="1"/>
          <p:nvPr/>
        </p:nvSpPr>
        <p:spPr>
          <a:xfrm>
            <a:off x="5148064" y="93583"/>
            <a:ext cx="3576064" cy="338554"/>
          </a:xfrm>
          <a:prstGeom prst="rect">
            <a:avLst/>
          </a:prstGeom>
          <a:noFill/>
        </p:spPr>
        <p:txBody>
          <a:bodyPr wrap="square" rtlCol="0">
            <a:spAutoFit/>
          </a:bodyPr>
          <a:lstStyle/>
          <a:p>
            <a:r>
              <a:rPr lang="it-IT" sz="1600" b="1" u="sng" dirty="0" smtClean="0"/>
              <a:t>Deep Drawing Tool</a:t>
            </a:r>
            <a:endParaRPr lang="en-GB" sz="1600" b="1" u="sng" dirty="0"/>
          </a:p>
        </p:txBody>
      </p:sp>
      <p:sp>
        <p:nvSpPr>
          <p:cNvPr id="22" name="TextBox 21"/>
          <p:cNvSpPr txBox="1"/>
          <p:nvPr/>
        </p:nvSpPr>
        <p:spPr>
          <a:xfrm>
            <a:off x="27384" y="640723"/>
            <a:ext cx="3576064" cy="338554"/>
          </a:xfrm>
          <a:prstGeom prst="rect">
            <a:avLst/>
          </a:prstGeom>
          <a:noFill/>
        </p:spPr>
        <p:txBody>
          <a:bodyPr wrap="square" rtlCol="0">
            <a:spAutoFit/>
          </a:bodyPr>
          <a:lstStyle/>
          <a:p>
            <a:r>
              <a:rPr lang="it-IT" sz="1600" b="1" u="sng" dirty="0" smtClean="0"/>
              <a:t>Punching Tool</a:t>
            </a:r>
            <a:endParaRPr lang="en-GB" sz="1600" b="1" u="sng" dirty="0"/>
          </a:p>
        </p:txBody>
      </p:sp>
      <p:sp>
        <p:nvSpPr>
          <p:cNvPr id="2" name="Rectangle 1"/>
          <p:cNvSpPr/>
          <p:nvPr/>
        </p:nvSpPr>
        <p:spPr>
          <a:xfrm>
            <a:off x="7987684" y="2715766"/>
            <a:ext cx="1120820" cy="338554"/>
          </a:xfrm>
          <a:prstGeom prst="rect">
            <a:avLst/>
          </a:prstGeom>
        </p:spPr>
        <p:txBody>
          <a:bodyPr wrap="none">
            <a:spAutoFit/>
          </a:bodyPr>
          <a:lstStyle/>
          <a:p>
            <a:r>
              <a:rPr lang="it-IT" sz="1600" dirty="0">
                <a:solidFill>
                  <a:schemeClr val="bg1"/>
                </a:solidFill>
              </a:rPr>
              <a:t>scratches </a:t>
            </a:r>
            <a:endParaRPr lang="en-GB" sz="1600" dirty="0">
              <a:solidFill>
                <a:schemeClr val="bg1"/>
              </a:solidFill>
            </a:endParaRPr>
          </a:p>
        </p:txBody>
      </p:sp>
      <p:sp>
        <p:nvSpPr>
          <p:cNvPr id="44" name="Multiply 43"/>
          <p:cNvSpPr/>
          <p:nvPr/>
        </p:nvSpPr>
        <p:spPr>
          <a:xfrm>
            <a:off x="88358" y="585758"/>
            <a:ext cx="2763428" cy="4598570"/>
          </a:xfrm>
          <a:prstGeom prst="mathMultiply">
            <a:avLst>
              <a:gd name="adj1" fmla="val 924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1350"/>
          </a:p>
        </p:txBody>
      </p:sp>
    </p:spTree>
    <p:extLst>
      <p:ext uri="{BB962C8B-B14F-4D97-AF65-F5344CB8AC3E}">
        <p14:creationId xmlns:p14="http://schemas.microsoft.com/office/powerpoint/2010/main" val="415847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animBg="1"/>
      <p:bldP spid="35" grpId="0"/>
      <p:bldP spid="41" grpId="0"/>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Bowl</a:t>
            </a:r>
            <a:endParaRPr lang="en-GB" dirty="0"/>
          </a:p>
        </p:txBody>
      </p:sp>
      <p:sp>
        <p:nvSpPr>
          <p:cNvPr id="6" name="TextBox 5"/>
          <p:cNvSpPr txBox="1"/>
          <p:nvPr/>
        </p:nvSpPr>
        <p:spPr>
          <a:xfrm>
            <a:off x="3635896" y="3196187"/>
            <a:ext cx="5328591" cy="1377300"/>
          </a:xfrm>
          <a:prstGeom prst="rect">
            <a:avLst/>
          </a:prstGeom>
          <a:noFill/>
        </p:spPr>
        <p:txBody>
          <a:bodyPr wrap="square" rtlCol="0">
            <a:spAutoFit/>
          </a:bodyPr>
          <a:lstStyle/>
          <a:p>
            <a:r>
              <a:rPr lang="en-GB" sz="1350" dirty="0" smtClean="0"/>
              <a:t>High </a:t>
            </a:r>
            <a:r>
              <a:rPr lang="en-GB" sz="1350" b="1" dirty="0" smtClean="0"/>
              <a:t>non-axisymmetric</a:t>
            </a:r>
            <a:r>
              <a:rPr lang="en-GB" sz="1350" dirty="0" smtClean="0"/>
              <a:t> results</a:t>
            </a:r>
            <a:r>
              <a:rPr lang="en-GB" sz="1350" dirty="0"/>
              <a:t> </a:t>
            </a:r>
            <a:r>
              <a:rPr lang="en-GB" sz="1350" dirty="0" smtClean="0"/>
              <a:t>on </a:t>
            </a:r>
            <a:r>
              <a:rPr lang="en-GB" sz="1350" dirty="0" err="1" smtClean="0"/>
              <a:t>Nb</a:t>
            </a:r>
            <a:r>
              <a:rPr lang="en-GB" sz="1350" dirty="0" smtClean="0"/>
              <a:t> w.r.t. Cu test </a:t>
            </a:r>
            <a:r>
              <a:rPr lang="en-GB" sz="1350" dirty="0" smtClean="0">
                <a:sym typeface="Wingdings" panose="05000000000000000000" pitchFamily="2" charset="2"/>
              </a:rPr>
              <a:t> </a:t>
            </a:r>
            <a:r>
              <a:rPr lang="en-GB" sz="1350" b="1" dirty="0" smtClean="0"/>
              <a:t>friction</a:t>
            </a:r>
            <a:endParaRPr lang="en-GB" sz="1350" b="1" dirty="0"/>
          </a:p>
          <a:p>
            <a:endParaRPr lang="en-GB" sz="800" dirty="0" smtClean="0"/>
          </a:p>
          <a:p>
            <a:r>
              <a:rPr lang="en-GB" sz="1350" dirty="0" smtClean="0"/>
              <a:t>Punching step being performed this week:</a:t>
            </a:r>
          </a:p>
          <a:p>
            <a:pPr marL="285750" indent="-285750">
              <a:buFont typeface="Arial" panose="020B0604020202020204" pitchFamily="34" charset="0"/>
              <a:buChar char="•"/>
            </a:pPr>
            <a:r>
              <a:rPr lang="en-GB" sz="1350" dirty="0" smtClean="0"/>
              <a:t>Shall reduce plate flatness (as for Cu test)</a:t>
            </a:r>
          </a:p>
          <a:p>
            <a:pPr marL="285750" indent="-285750">
              <a:buFont typeface="Arial" panose="020B0604020202020204" pitchFamily="34" charset="0"/>
              <a:buChar char="•"/>
            </a:pPr>
            <a:r>
              <a:rPr lang="en-GB" sz="1350" dirty="0" smtClean="0"/>
              <a:t>To what extent shall it reduce conical error?</a:t>
            </a:r>
          </a:p>
          <a:p>
            <a:endParaRPr lang="en-GB" sz="800" dirty="0" smtClean="0"/>
          </a:p>
          <a:p>
            <a:r>
              <a:rPr lang="en-GB" sz="1350" b="1" dirty="0" smtClean="0"/>
              <a:t>Lower-friction </a:t>
            </a:r>
            <a:r>
              <a:rPr lang="en-GB" sz="1350" b="1" dirty="0" smtClean="0"/>
              <a:t>design </a:t>
            </a:r>
            <a:r>
              <a:rPr lang="en-GB" sz="1350" dirty="0" smtClean="0"/>
              <a:t>for elliptical tool</a:t>
            </a:r>
          </a:p>
        </p:txBody>
      </p:sp>
      <p:sp>
        <p:nvSpPr>
          <p:cNvPr id="9" name="Footer Placeholder 8"/>
          <p:cNvSpPr>
            <a:spLocks noGrp="1"/>
          </p:cNvSpPr>
          <p:nvPr>
            <p:ph type="ftr" sz="quarter" idx="4294967295"/>
          </p:nvPr>
        </p:nvSpPr>
        <p:spPr>
          <a:xfrm>
            <a:off x="3395663" y="4733973"/>
            <a:ext cx="2352675" cy="273844"/>
          </a:xfrm>
          <a:prstGeom prst="rect">
            <a:avLst/>
          </a:prstGeom>
        </p:spPr>
        <p:txBody>
          <a:bodyPr/>
          <a:lstStyle/>
          <a:p>
            <a:r>
              <a:rPr lang="en-GB" smtClean="0"/>
              <a:t>LARP HiLumi May 2016 -- M. Garlasché (CERN EN/MME)</a:t>
            </a:r>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625824496"/>
              </p:ext>
            </p:extLst>
          </p:nvPr>
        </p:nvGraphicFramePr>
        <p:xfrm>
          <a:off x="229133" y="3678384"/>
          <a:ext cx="2830699" cy="1178409"/>
        </p:xfrm>
        <a:graphic>
          <a:graphicData uri="http://schemas.openxmlformats.org/drawingml/2006/table">
            <a:tbl>
              <a:tblPr firstRow="1" bandRow="1">
                <a:tableStyleId>{5C22544A-7EE6-4342-B048-85BDC9FD1C3A}</a:tableStyleId>
              </a:tblPr>
              <a:tblGrid>
                <a:gridCol w="1678571"/>
                <a:gridCol w="1152128"/>
              </a:tblGrid>
              <a:tr h="246709">
                <a:tc>
                  <a:txBody>
                    <a:bodyPr/>
                    <a:lstStyle/>
                    <a:p>
                      <a:pPr algn="ctr"/>
                      <a:r>
                        <a:rPr lang="fr-FR" sz="1050" dirty="0" err="1" smtClean="0"/>
                        <a:t>Only</a:t>
                      </a:r>
                      <a:r>
                        <a:rPr lang="fr-FR" sz="1050" dirty="0" smtClean="0"/>
                        <a:t> </a:t>
                      </a:r>
                      <a:r>
                        <a:rPr lang="fr-FR" sz="1050" dirty="0" err="1" smtClean="0"/>
                        <a:t>shaping</a:t>
                      </a:r>
                      <a:endParaRPr lang="en-GB" sz="1050" dirty="0"/>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GB" sz="1050" dirty="0" smtClean="0"/>
                        <a:t>[mm]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243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Planarity of flat surface</a:t>
                      </a:r>
                    </a:p>
                  </a:txBody>
                  <a:tcPr marL="74295" marR="74295" marT="37148" marB="37148">
                    <a:lnL w="12700" cap="flat" cmpd="sng" algn="ctr">
                      <a:solidFill>
                        <a:schemeClr val="tx1"/>
                      </a:solidFill>
                      <a:prstDash val="solid"/>
                      <a:round/>
                      <a:headEnd type="none" w="med" len="med"/>
                      <a:tailEnd type="none" w="med" len="med"/>
                    </a:lnL>
                  </a:tcPr>
                </a:tc>
                <a:tc>
                  <a:txBody>
                    <a:bodyPr/>
                    <a:lstStyle/>
                    <a:p>
                      <a:pPr algn="ctr"/>
                      <a:r>
                        <a:rPr lang="en-GB" sz="1400" b="1" dirty="0" smtClean="0">
                          <a:solidFill>
                            <a:srgbClr val="FFC000"/>
                          </a:solidFill>
                        </a:rPr>
                        <a:t>0.3</a:t>
                      </a:r>
                      <a:endParaRPr lang="en-GB" sz="1400" b="1" dirty="0">
                        <a:solidFill>
                          <a:srgbClr val="FFC000"/>
                        </a:solidFill>
                      </a:endParaRPr>
                    </a:p>
                  </a:txBody>
                  <a:tcPr marL="74295" marR="74295" marT="37148" marB="37148">
                    <a:lnR w="12700" cap="flat" cmpd="sng" algn="ctr">
                      <a:solidFill>
                        <a:schemeClr val="tx1"/>
                      </a:solidFill>
                      <a:prstDash val="solid"/>
                      <a:round/>
                      <a:headEnd type="none" w="med" len="med"/>
                      <a:tailEnd type="none" w="med" len="med"/>
                    </a:lnR>
                  </a:tcPr>
                </a:tc>
              </a:tr>
              <a:tr h="3196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Profile error</a:t>
                      </a:r>
                      <a:r>
                        <a:rPr lang="en-GB" sz="1050" baseline="0" dirty="0" smtClean="0"/>
                        <a:t> inner surface</a:t>
                      </a:r>
                      <a:endParaRPr lang="en-GB" sz="1050" dirty="0" smtClean="0"/>
                    </a:p>
                  </a:txBody>
                  <a:tcPr marL="74295" marR="74295" marT="37148" marB="37148">
                    <a:lnL w="12700" cap="flat" cmpd="sng" algn="ctr">
                      <a:solidFill>
                        <a:schemeClr val="tx1"/>
                      </a:solidFill>
                      <a:prstDash val="solid"/>
                      <a:round/>
                      <a:headEnd type="none" w="med" len="med"/>
                      <a:tailEnd type="none" w="med" len="med"/>
                    </a:lnL>
                  </a:tcPr>
                </a:tc>
                <a:tc>
                  <a:txBody>
                    <a:bodyPr/>
                    <a:lstStyle/>
                    <a:p>
                      <a:pPr algn="ctr"/>
                      <a:r>
                        <a:rPr lang="en-GB" sz="1400" b="0" dirty="0" smtClean="0">
                          <a:solidFill>
                            <a:schemeClr val="tx1"/>
                          </a:solidFill>
                        </a:rPr>
                        <a:t>Up to </a:t>
                      </a:r>
                      <a:r>
                        <a:rPr lang="en-GB" sz="1400" b="1" dirty="0" smtClean="0">
                          <a:solidFill>
                            <a:srgbClr val="FF0000"/>
                          </a:solidFill>
                        </a:rPr>
                        <a:t>~1mm</a:t>
                      </a:r>
                      <a:endParaRPr lang="en-GB" sz="1400" b="1" dirty="0">
                        <a:solidFill>
                          <a:srgbClr val="FF0000"/>
                        </a:solidFill>
                      </a:endParaRPr>
                    </a:p>
                  </a:txBody>
                  <a:tcPr marL="74295" marR="74295" marT="37148" marB="37148">
                    <a:lnR w="12700" cap="flat" cmpd="sng" algn="ctr">
                      <a:solidFill>
                        <a:schemeClr val="tx1"/>
                      </a:solidFill>
                      <a:prstDash val="solid"/>
                      <a:round/>
                      <a:headEnd type="none" w="med" len="med"/>
                      <a:tailEnd type="none" w="med" len="med"/>
                    </a:lnR>
                  </a:tcPr>
                </a:tc>
              </a:tr>
              <a:tr h="2564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Thickness</a:t>
                      </a:r>
                    </a:p>
                  </a:txBody>
                  <a:tcPr marL="74295" marR="74295" marT="37148" marB="3714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GB" sz="1400" b="1" dirty="0" smtClean="0">
                          <a:solidFill>
                            <a:srgbClr val="00B050"/>
                          </a:solidFill>
                        </a:rPr>
                        <a:t>3.6</a:t>
                      </a:r>
                      <a:r>
                        <a:rPr lang="en-GB" sz="1400" b="1" dirty="0" smtClean="0">
                          <a:solidFill>
                            <a:schemeClr val="tx1"/>
                          </a:solidFill>
                        </a:rPr>
                        <a:t> </a:t>
                      </a:r>
                      <a:r>
                        <a:rPr lang="en-GB" sz="1100" b="0" dirty="0" smtClean="0">
                          <a:solidFill>
                            <a:schemeClr val="tx1"/>
                          </a:solidFill>
                        </a:rPr>
                        <a:t>@radius</a:t>
                      </a:r>
                      <a:endParaRPr lang="en-GB" sz="1400" b="0" dirty="0">
                        <a:solidFill>
                          <a:schemeClr val="tx1"/>
                        </a:solidFill>
                      </a:endParaRPr>
                    </a:p>
                  </a:txBody>
                  <a:tcPr marL="74295" marR="74295" marT="37148" marB="3714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4" name="Picture 3"/>
          <p:cNvPicPr>
            <a:picLocks noChangeAspect="1"/>
          </p:cNvPicPr>
          <p:nvPr/>
        </p:nvPicPr>
        <p:blipFill rotWithShape="1">
          <a:blip r:embed="rId2"/>
          <a:srcRect l="16794" t="11610" r="14580" b="13579"/>
          <a:stretch/>
        </p:blipFill>
        <p:spPr>
          <a:xfrm>
            <a:off x="3451397" y="654571"/>
            <a:ext cx="3137483" cy="1922973"/>
          </a:xfrm>
          <a:prstGeom prst="rect">
            <a:avLst/>
          </a:prstGeom>
        </p:spPr>
      </p:pic>
      <p:pic>
        <p:nvPicPr>
          <p:cNvPr id="5" name="Picture 4"/>
          <p:cNvPicPr>
            <a:picLocks noChangeAspect="1"/>
          </p:cNvPicPr>
          <p:nvPr/>
        </p:nvPicPr>
        <p:blipFill rotWithShape="1">
          <a:blip r:embed="rId3"/>
          <a:srcRect l="41685" t="12399" r="16254" b="5899"/>
          <a:stretch/>
        </p:blipFill>
        <p:spPr>
          <a:xfrm>
            <a:off x="6632742" y="277351"/>
            <a:ext cx="2414058" cy="2636406"/>
          </a:xfrm>
          <a:prstGeom prst="rect">
            <a:avLst/>
          </a:prstGeom>
        </p:spPr>
      </p:pic>
      <p:pic>
        <p:nvPicPr>
          <p:cNvPr id="12" name="Picture 11"/>
          <p:cNvPicPr>
            <a:picLocks noChangeAspect="1"/>
          </p:cNvPicPr>
          <p:nvPr/>
        </p:nvPicPr>
        <p:blipFill>
          <a:blip r:embed="rId4"/>
          <a:stretch>
            <a:fillRect/>
          </a:stretch>
        </p:blipFill>
        <p:spPr>
          <a:xfrm>
            <a:off x="211039" y="437736"/>
            <a:ext cx="2725558" cy="2530429"/>
          </a:xfrm>
          <a:prstGeom prst="rect">
            <a:avLst/>
          </a:prstGeom>
        </p:spPr>
      </p:pic>
      <p:cxnSp>
        <p:nvCxnSpPr>
          <p:cNvPr id="14" name="Straight Connector 13"/>
          <p:cNvCxnSpPr/>
          <p:nvPr/>
        </p:nvCxnSpPr>
        <p:spPr>
          <a:xfrm>
            <a:off x="1370345" y="339502"/>
            <a:ext cx="72008" cy="23739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23528" y="1526484"/>
            <a:ext cx="22376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18" name="Table 17"/>
          <p:cNvGraphicFramePr>
            <a:graphicFrameLocks noGrp="1"/>
          </p:cNvGraphicFramePr>
          <p:nvPr>
            <p:extLst>
              <p:ext uri="{D42A27DB-BD31-4B8C-83A1-F6EECF244321}">
                <p14:modId xmlns:p14="http://schemas.microsoft.com/office/powerpoint/2010/main" val="1869387016"/>
              </p:ext>
            </p:extLst>
          </p:nvPr>
        </p:nvGraphicFramePr>
        <p:xfrm>
          <a:off x="251520" y="3075806"/>
          <a:ext cx="2808312" cy="240762"/>
        </p:xfrm>
        <a:graphic>
          <a:graphicData uri="http://schemas.openxmlformats.org/drawingml/2006/table">
            <a:tbl>
              <a:tblPr firstRow="1" bandRow="1">
                <a:tableStyleId>{5C22544A-7EE6-4342-B048-85BDC9FD1C3A}</a:tableStyleId>
              </a:tblPr>
              <a:tblGrid>
                <a:gridCol w="1872208"/>
                <a:gridCol w="936104"/>
              </a:tblGrid>
              <a:tr h="240762">
                <a:tc>
                  <a:txBody>
                    <a:bodyPr/>
                    <a:lstStyle/>
                    <a:p>
                      <a:r>
                        <a:rPr lang="en-GB" sz="1050" dirty="0" smtClean="0"/>
                        <a:t>Profile Toler. RF surface</a:t>
                      </a:r>
                      <a:endParaRPr lang="en-GB" sz="1050" dirty="0"/>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dirty="0" smtClean="0"/>
                        <a:t> 0.6 [mm]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294387945"/>
              </p:ext>
            </p:extLst>
          </p:nvPr>
        </p:nvGraphicFramePr>
        <p:xfrm>
          <a:off x="251520" y="3374043"/>
          <a:ext cx="2808312" cy="259150"/>
        </p:xfrm>
        <a:graphic>
          <a:graphicData uri="http://schemas.openxmlformats.org/drawingml/2006/table">
            <a:tbl>
              <a:tblPr firstRow="1" bandRow="1">
                <a:tableStyleId>{5C22544A-7EE6-4342-B048-85BDC9FD1C3A}</a:tableStyleId>
              </a:tblPr>
              <a:tblGrid>
                <a:gridCol w="1872208"/>
                <a:gridCol w="936104"/>
              </a:tblGrid>
              <a:tr h="259150">
                <a:tc>
                  <a:txBody>
                    <a:bodyPr/>
                    <a:lstStyle/>
                    <a:p>
                      <a:r>
                        <a:rPr lang="en-GB" sz="1050" dirty="0" smtClean="0"/>
                        <a:t>Planarity</a:t>
                      </a:r>
                      <a:r>
                        <a:rPr lang="en-GB" sz="1050" baseline="0" dirty="0" smtClean="0"/>
                        <a:t> lower</a:t>
                      </a:r>
                      <a:r>
                        <a:rPr lang="en-GB" sz="1050" dirty="0" smtClean="0"/>
                        <a:t> RF surface</a:t>
                      </a:r>
                      <a:endParaRPr lang="en-GB" sz="1050" dirty="0"/>
                    </a:p>
                  </a:txBody>
                  <a:tcPr marL="74295" marR="74295" marT="37148" marB="3714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50" dirty="0" smtClean="0"/>
                        <a:t> 0.3 [mm]</a:t>
                      </a:r>
                      <a:endParaRPr lang="en-GB" sz="1050" dirty="0"/>
                    </a:p>
                  </a:txBody>
                  <a:tcPr marL="74295" marR="74295" marT="37148" marB="3714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75656" y="2499742"/>
            <a:ext cx="576064" cy="369332"/>
          </a:xfrm>
          <a:prstGeom prst="rect">
            <a:avLst/>
          </a:prstGeom>
          <a:noFill/>
        </p:spPr>
        <p:txBody>
          <a:bodyPr wrap="square" rtlCol="0">
            <a:spAutoFit/>
          </a:bodyPr>
          <a:lstStyle/>
          <a:p>
            <a:r>
              <a:rPr lang="en-GB" b="1" dirty="0" smtClean="0">
                <a:solidFill>
                  <a:srgbClr val="FF0000"/>
                </a:solidFill>
              </a:rPr>
              <a:t>A1</a:t>
            </a:r>
            <a:endParaRPr lang="en-GB" b="1" dirty="0">
              <a:solidFill>
                <a:srgbClr val="FF0000"/>
              </a:solidFill>
            </a:endParaRPr>
          </a:p>
        </p:txBody>
      </p:sp>
      <p:sp>
        <p:nvSpPr>
          <p:cNvPr id="16" name="TextBox 15"/>
          <p:cNvSpPr txBox="1"/>
          <p:nvPr/>
        </p:nvSpPr>
        <p:spPr>
          <a:xfrm>
            <a:off x="1403648" y="411510"/>
            <a:ext cx="648072" cy="369332"/>
          </a:xfrm>
          <a:prstGeom prst="rect">
            <a:avLst/>
          </a:prstGeom>
          <a:noFill/>
        </p:spPr>
        <p:txBody>
          <a:bodyPr wrap="square" rtlCol="0">
            <a:spAutoFit/>
          </a:bodyPr>
          <a:lstStyle/>
          <a:p>
            <a:r>
              <a:rPr lang="en-GB" b="1" dirty="0" smtClean="0">
                <a:solidFill>
                  <a:srgbClr val="FF0000"/>
                </a:solidFill>
              </a:rPr>
              <a:t>A2</a:t>
            </a:r>
            <a:endParaRPr lang="en-GB" b="1" dirty="0">
              <a:solidFill>
                <a:srgbClr val="FF0000"/>
              </a:solidFill>
            </a:endParaRPr>
          </a:p>
        </p:txBody>
      </p:sp>
      <p:sp>
        <p:nvSpPr>
          <p:cNvPr id="17" name="TextBox 16"/>
          <p:cNvSpPr txBox="1"/>
          <p:nvPr/>
        </p:nvSpPr>
        <p:spPr>
          <a:xfrm>
            <a:off x="6732240" y="785034"/>
            <a:ext cx="576064" cy="369332"/>
          </a:xfrm>
          <a:prstGeom prst="rect">
            <a:avLst/>
          </a:prstGeom>
          <a:noFill/>
        </p:spPr>
        <p:txBody>
          <a:bodyPr wrap="square" rtlCol="0">
            <a:spAutoFit/>
          </a:bodyPr>
          <a:lstStyle/>
          <a:p>
            <a:r>
              <a:rPr lang="en-GB" b="1" dirty="0" smtClean="0">
                <a:solidFill>
                  <a:srgbClr val="FF0000"/>
                </a:solidFill>
              </a:rPr>
              <a:t>A1</a:t>
            </a:r>
            <a:endParaRPr lang="en-GB" b="1" dirty="0">
              <a:solidFill>
                <a:srgbClr val="FF0000"/>
              </a:solidFill>
            </a:endParaRPr>
          </a:p>
        </p:txBody>
      </p:sp>
      <p:sp>
        <p:nvSpPr>
          <p:cNvPr id="20" name="TextBox 19"/>
          <p:cNvSpPr txBox="1"/>
          <p:nvPr/>
        </p:nvSpPr>
        <p:spPr>
          <a:xfrm>
            <a:off x="6732240" y="2297867"/>
            <a:ext cx="576064" cy="369332"/>
          </a:xfrm>
          <a:prstGeom prst="rect">
            <a:avLst/>
          </a:prstGeom>
          <a:noFill/>
        </p:spPr>
        <p:txBody>
          <a:bodyPr wrap="square" rtlCol="0">
            <a:spAutoFit/>
          </a:bodyPr>
          <a:lstStyle/>
          <a:p>
            <a:r>
              <a:rPr lang="en-GB" b="1" dirty="0" smtClean="0">
                <a:solidFill>
                  <a:srgbClr val="FF0000"/>
                </a:solidFill>
              </a:rPr>
              <a:t>A2</a:t>
            </a:r>
            <a:endParaRPr lang="en-GB" b="1" dirty="0">
              <a:solidFill>
                <a:srgbClr val="FF0000"/>
              </a:solidFill>
            </a:endParaRPr>
          </a:p>
        </p:txBody>
      </p:sp>
      <p:sp>
        <p:nvSpPr>
          <p:cNvPr id="21" name="TextBox 20"/>
          <p:cNvSpPr txBox="1"/>
          <p:nvPr/>
        </p:nvSpPr>
        <p:spPr>
          <a:xfrm>
            <a:off x="2430322" y="1200553"/>
            <a:ext cx="576064" cy="369332"/>
          </a:xfrm>
          <a:prstGeom prst="rect">
            <a:avLst/>
          </a:prstGeom>
          <a:noFill/>
        </p:spPr>
        <p:txBody>
          <a:bodyPr wrap="square" rtlCol="0">
            <a:spAutoFit/>
          </a:bodyPr>
          <a:lstStyle/>
          <a:p>
            <a:r>
              <a:rPr lang="en-GB" b="1" dirty="0">
                <a:solidFill>
                  <a:srgbClr val="FF0000"/>
                </a:solidFill>
              </a:rPr>
              <a:t>B</a:t>
            </a:r>
            <a:r>
              <a:rPr lang="en-GB" b="1" dirty="0" smtClean="0">
                <a:solidFill>
                  <a:srgbClr val="FF0000"/>
                </a:solidFill>
              </a:rPr>
              <a:t>2</a:t>
            </a:r>
            <a:endParaRPr lang="en-GB" b="1" dirty="0">
              <a:solidFill>
                <a:srgbClr val="FF0000"/>
              </a:solidFill>
            </a:endParaRPr>
          </a:p>
        </p:txBody>
      </p:sp>
      <p:sp>
        <p:nvSpPr>
          <p:cNvPr id="22" name="TextBox 21"/>
          <p:cNvSpPr txBox="1"/>
          <p:nvPr/>
        </p:nvSpPr>
        <p:spPr>
          <a:xfrm>
            <a:off x="184914" y="1197806"/>
            <a:ext cx="576064" cy="369332"/>
          </a:xfrm>
          <a:prstGeom prst="rect">
            <a:avLst/>
          </a:prstGeom>
          <a:noFill/>
        </p:spPr>
        <p:txBody>
          <a:bodyPr wrap="square" rtlCol="0">
            <a:spAutoFit/>
          </a:bodyPr>
          <a:lstStyle/>
          <a:p>
            <a:r>
              <a:rPr lang="en-GB" b="1" dirty="0" smtClean="0">
                <a:solidFill>
                  <a:srgbClr val="FF0000"/>
                </a:solidFill>
              </a:rPr>
              <a:t>B1</a:t>
            </a:r>
            <a:endParaRPr lang="en-GB" b="1" dirty="0">
              <a:solidFill>
                <a:srgbClr val="FF0000"/>
              </a:solidFill>
            </a:endParaRPr>
          </a:p>
        </p:txBody>
      </p:sp>
      <p:sp>
        <p:nvSpPr>
          <p:cNvPr id="23" name="TextBox 22"/>
          <p:cNvSpPr txBox="1"/>
          <p:nvPr/>
        </p:nvSpPr>
        <p:spPr>
          <a:xfrm>
            <a:off x="3851920" y="2067694"/>
            <a:ext cx="576064" cy="369332"/>
          </a:xfrm>
          <a:prstGeom prst="rect">
            <a:avLst/>
          </a:prstGeom>
          <a:noFill/>
        </p:spPr>
        <p:txBody>
          <a:bodyPr wrap="square" rtlCol="0">
            <a:spAutoFit/>
          </a:bodyPr>
          <a:lstStyle/>
          <a:p>
            <a:r>
              <a:rPr lang="en-GB" b="1" dirty="0">
                <a:solidFill>
                  <a:srgbClr val="FF0000"/>
                </a:solidFill>
              </a:rPr>
              <a:t>B</a:t>
            </a:r>
            <a:r>
              <a:rPr lang="en-GB" b="1" dirty="0" smtClean="0">
                <a:solidFill>
                  <a:srgbClr val="FF0000"/>
                </a:solidFill>
              </a:rPr>
              <a:t>2</a:t>
            </a:r>
            <a:endParaRPr lang="en-GB" b="1" dirty="0">
              <a:solidFill>
                <a:srgbClr val="FF0000"/>
              </a:solidFill>
            </a:endParaRPr>
          </a:p>
        </p:txBody>
      </p:sp>
      <p:sp>
        <p:nvSpPr>
          <p:cNvPr id="24" name="TextBox 23"/>
          <p:cNvSpPr txBox="1"/>
          <p:nvPr/>
        </p:nvSpPr>
        <p:spPr>
          <a:xfrm>
            <a:off x="5713938" y="2090759"/>
            <a:ext cx="576064" cy="369332"/>
          </a:xfrm>
          <a:prstGeom prst="rect">
            <a:avLst/>
          </a:prstGeom>
          <a:noFill/>
        </p:spPr>
        <p:txBody>
          <a:bodyPr wrap="square" rtlCol="0">
            <a:spAutoFit/>
          </a:bodyPr>
          <a:lstStyle/>
          <a:p>
            <a:r>
              <a:rPr lang="en-GB" b="1" dirty="0" smtClean="0">
                <a:solidFill>
                  <a:srgbClr val="FF0000"/>
                </a:solidFill>
              </a:rPr>
              <a:t>B1</a:t>
            </a:r>
            <a:endParaRPr lang="en-GB" b="1" dirty="0">
              <a:solidFill>
                <a:srgbClr val="FF0000"/>
              </a:solidFill>
            </a:endParaRPr>
          </a:p>
        </p:txBody>
      </p:sp>
      <p:cxnSp>
        <p:nvCxnSpPr>
          <p:cNvPr id="8" name="Straight Connector 7"/>
          <p:cNvCxnSpPr/>
          <p:nvPr/>
        </p:nvCxnSpPr>
        <p:spPr>
          <a:xfrm>
            <a:off x="7575956" y="1851670"/>
            <a:ext cx="4524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596336" y="1771278"/>
            <a:ext cx="156012" cy="22440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800364" y="1779662"/>
            <a:ext cx="156012" cy="224408"/>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028384" y="1707654"/>
            <a:ext cx="731290" cy="307777"/>
          </a:xfrm>
          <a:prstGeom prst="rect">
            <a:avLst/>
          </a:prstGeom>
          <a:noFill/>
        </p:spPr>
        <p:txBody>
          <a:bodyPr wrap="none" rtlCol="0">
            <a:spAutoFit/>
          </a:bodyPr>
          <a:lstStyle/>
          <a:p>
            <a:r>
              <a:rPr lang="en-GB" sz="1400" dirty="0" smtClean="0"/>
              <a:t>0.4mm</a:t>
            </a:r>
            <a:endParaRPr lang="en-GB" sz="1400" dirty="0"/>
          </a:p>
        </p:txBody>
      </p:sp>
    </p:spTree>
    <p:extLst>
      <p:ext uri="{BB962C8B-B14F-4D97-AF65-F5344CB8AC3E}">
        <p14:creationId xmlns:p14="http://schemas.microsoft.com/office/powerpoint/2010/main" val="2118584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511762" y="160464"/>
            <a:ext cx="2275782" cy="2580506"/>
          </a:xfrm>
          <a:prstGeom prst="rect">
            <a:avLst/>
          </a:prstGeom>
        </p:spPr>
      </p:pic>
      <p:sp>
        <p:nvSpPr>
          <p:cNvPr id="3" name="Title 2"/>
          <p:cNvSpPr>
            <a:spLocks noGrp="1"/>
          </p:cNvSpPr>
          <p:nvPr>
            <p:ph type="title"/>
          </p:nvPr>
        </p:nvSpPr>
        <p:spPr>
          <a:xfrm>
            <a:off x="377845" y="135000"/>
            <a:ext cx="1596098" cy="540000"/>
          </a:xfrm>
        </p:spPr>
        <p:txBody>
          <a:bodyPr/>
          <a:lstStyle/>
          <a:p>
            <a:r>
              <a:rPr lang="en-GB" dirty="0" err="1" smtClean="0"/>
              <a:t>Diabolo</a:t>
            </a:r>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578" y="606880"/>
            <a:ext cx="2452429" cy="2054248"/>
          </a:xfrm>
          <a:prstGeom prst="rect">
            <a:avLst/>
          </a:prstGeom>
        </p:spPr>
      </p:pic>
      <p:grpSp>
        <p:nvGrpSpPr>
          <p:cNvPr id="6" name="Group 5"/>
          <p:cNvGrpSpPr/>
          <p:nvPr/>
        </p:nvGrpSpPr>
        <p:grpSpPr>
          <a:xfrm>
            <a:off x="1928540" y="1270204"/>
            <a:ext cx="79356" cy="1363380"/>
            <a:chOff x="3207657" y="2351314"/>
            <a:chExt cx="174172" cy="2220686"/>
          </a:xfrm>
        </p:grpSpPr>
        <p:cxnSp>
          <p:nvCxnSpPr>
            <p:cNvPr id="7" name="Straight Connector 6"/>
            <p:cNvCxnSpPr/>
            <p:nvPr/>
          </p:nvCxnSpPr>
          <p:spPr>
            <a:xfrm flipH="1">
              <a:off x="3207657" y="2351314"/>
              <a:ext cx="174172" cy="885372"/>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3207657" y="3236686"/>
              <a:ext cx="0" cy="232228"/>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3207657" y="3468914"/>
              <a:ext cx="174172" cy="1103086"/>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10" name="Group 9"/>
          <p:cNvGrpSpPr/>
          <p:nvPr/>
        </p:nvGrpSpPr>
        <p:grpSpPr>
          <a:xfrm rot="10800000">
            <a:off x="1169285" y="672630"/>
            <a:ext cx="99180" cy="1363380"/>
            <a:chOff x="3207657" y="2351314"/>
            <a:chExt cx="174172" cy="2220686"/>
          </a:xfrm>
        </p:grpSpPr>
        <p:cxnSp>
          <p:nvCxnSpPr>
            <p:cNvPr id="11" name="Straight Connector 10"/>
            <p:cNvCxnSpPr/>
            <p:nvPr/>
          </p:nvCxnSpPr>
          <p:spPr>
            <a:xfrm flipH="1">
              <a:off x="3207657" y="2351314"/>
              <a:ext cx="174172" cy="885372"/>
            </a:xfrm>
            <a:prstGeom prst="line">
              <a:avLst/>
            </a:prstGeom>
            <a:ln>
              <a:prstDash val="sysDot"/>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3207657" y="3236686"/>
              <a:ext cx="0" cy="232228"/>
            </a:xfrm>
            <a:prstGeom prst="line">
              <a:avLst/>
            </a:prstGeom>
            <a:ln>
              <a:prstDash val="sysDot"/>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3207657" y="3468914"/>
              <a:ext cx="174172" cy="1103086"/>
            </a:xfrm>
            <a:prstGeom prst="line">
              <a:avLst/>
            </a:prstGeom>
          </p:spPr>
          <p:style>
            <a:lnRef idx="3">
              <a:schemeClr val="accent2"/>
            </a:lnRef>
            <a:fillRef idx="0">
              <a:schemeClr val="accent2"/>
            </a:fillRef>
            <a:effectRef idx="2">
              <a:schemeClr val="accent2"/>
            </a:effectRef>
            <a:fontRef idx="minor">
              <a:schemeClr val="tx1"/>
            </a:fontRef>
          </p:style>
        </p:cxnSp>
      </p:grpSp>
      <p:sp>
        <p:nvSpPr>
          <p:cNvPr id="14" name="TextBox 13"/>
          <p:cNvSpPr txBox="1"/>
          <p:nvPr/>
        </p:nvSpPr>
        <p:spPr>
          <a:xfrm>
            <a:off x="4826643" y="363738"/>
            <a:ext cx="4268232" cy="838691"/>
          </a:xfrm>
          <a:prstGeom prst="rect">
            <a:avLst/>
          </a:prstGeom>
          <a:noFill/>
        </p:spPr>
        <p:txBody>
          <a:bodyPr wrap="square" rtlCol="0">
            <a:spAutoFit/>
          </a:bodyPr>
          <a:lstStyle/>
          <a:p>
            <a:r>
              <a:rPr lang="en-GB" sz="1350" dirty="0"/>
              <a:t>Design Change </a:t>
            </a:r>
            <a:r>
              <a:rPr lang="en-GB" sz="1350" b="1" dirty="0"/>
              <a:t>2x</a:t>
            </a:r>
            <a:r>
              <a:rPr lang="en-GB" sz="1350" dirty="0"/>
              <a:t> </a:t>
            </a:r>
            <a:r>
              <a:rPr lang="en-GB" sz="1350" dirty="0" smtClean="0"/>
              <a:t>longitudinal </a:t>
            </a:r>
            <a:r>
              <a:rPr lang="en-GB" sz="1350" b="1" dirty="0" smtClean="0"/>
              <a:t>welds</a:t>
            </a:r>
            <a:endParaRPr lang="en-GB" sz="1350" dirty="0" smtClean="0"/>
          </a:p>
          <a:p>
            <a:endParaRPr lang="en-GB" sz="800" dirty="0" smtClean="0"/>
          </a:p>
          <a:p>
            <a:r>
              <a:rPr lang="en-GB" sz="1350" dirty="0" smtClean="0"/>
              <a:t>STATUS: All components @ CERN, Cu tests by next week </a:t>
            </a:r>
            <a:endParaRPr lang="en-GB" sz="1350" dirty="0"/>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926" y="1259138"/>
            <a:ext cx="1811111" cy="1358333"/>
          </a:xfrm>
          <a:prstGeom prst="rect">
            <a:avLst/>
          </a:prstGeom>
        </p:spPr>
      </p:pic>
      <p:sp>
        <p:nvSpPr>
          <p:cNvPr id="23" name="TextBox 22"/>
          <p:cNvSpPr txBox="1"/>
          <p:nvPr/>
        </p:nvSpPr>
        <p:spPr>
          <a:xfrm>
            <a:off x="4742821" y="1233722"/>
            <a:ext cx="1468471" cy="300082"/>
          </a:xfrm>
          <a:prstGeom prst="rect">
            <a:avLst/>
          </a:prstGeom>
          <a:noFill/>
        </p:spPr>
        <p:txBody>
          <a:bodyPr wrap="square" rtlCol="0">
            <a:spAutoFit/>
          </a:bodyPr>
          <a:lstStyle/>
          <a:p>
            <a:r>
              <a:rPr lang="en-GB" sz="1350" dirty="0">
                <a:solidFill>
                  <a:schemeClr val="bg1"/>
                </a:solidFill>
              </a:rPr>
              <a:t>Polymer Shapes</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5163" y="1217951"/>
            <a:ext cx="2178844" cy="1225600"/>
          </a:xfrm>
          <a:prstGeom prst="rect">
            <a:avLst/>
          </a:prstGeom>
        </p:spPr>
      </p:pic>
      <p:sp>
        <p:nvSpPr>
          <p:cNvPr id="30" name="Title 1"/>
          <p:cNvSpPr txBox="1">
            <a:spLocks/>
          </p:cNvSpPr>
          <p:nvPr/>
        </p:nvSpPr>
        <p:spPr>
          <a:xfrm>
            <a:off x="377844" y="2660274"/>
            <a:ext cx="2133918" cy="540000"/>
          </a:xfrm>
          <a:prstGeom prst="rect">
            <a:avLst/>
          </a:prstGeom>
        </p:spPr>
        <p:txBody>
          <a:bodyPr vert="horz" lIns="0" tIns="0" rIns="0" bIns="0" rtlCol="0" anchor="ctr" anchorCtr="1">
            <a:noAutofit/>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GB" dirty="0" smtClean="0"/>
              <a:t>Extremities</a:t>
            </a:r>
            <a:endParaRPr lang="en-GB" dirty="0"/>
          </a:p>
        </p:txBody>
      </p:sp>
      <p:sp>
        <p:nvSpPr>
          <p:cNvPr id="31" name="TextBox 30"/>
          <p:cNvSpPr txBox="1"/>
          <p:nvPr/>
        </p:nvSpPr>
        <p:spPr>
          <a:xfrm>
            <a:off x="265376" y="3204879"/>
            <a:ext cx="5802174" cy="338554"/>
          </a:xfrm>
          <a:prstGeom prst="rect">
            <a:avLst/>
          </a:prstGeom>
          <a:noFill/>
        </p:spPr>
        <p:txBody>
          <a:bodyPr wrap="square" rtlCol="0">
            <a:spAutoFit/>
          </a:bodyPr>
          <a:lstStyle/>
          <a:p>
            <a:r>
              <a:rPr lang="en-GB" sz="1600" dirty="0" smtClean="0"/>
              <a:t>STATUS: production ongoing, ready for welding by mid July</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307448" y="3400191"/>
            <a:ext cx="1870939" cy="1403204"/>
          </a:xfrm>
          <a:prstGeom prst="rect">
            <a:avLst/>
          </a:prstGeom>
        </p:spPr>
      </p:pic>
      <p:sp>
        <p:nvSpPr>
          <p:cNvPr id="33" name="TextBox 32"/>
          <p:cNvSpPr txBox="1"/>
          <p:nvPr/>
        </p:nvSpPr>
        <p:spPr>
          <a:xfrm>
            <a:off x="7566095" y="2848364"/>
            <a:ext cx="2411760" cy="523220"/>
          </a:xfrm>
          <a:prstGeom prst="rect">
            <a:avLst/>
          </a:prstGeom>
          <a:noFill/>
        </p:spPr>
        <p:txBody>
          <a:bodyPr wrap="square" rtlCol="0">
            <a:spAutoFit/>
          </a:bodyPr>
          <a:lstStyle/>
          <a:p>
            <a:r>
              <a:rPr lang="en-GB" sz="1400" dirty="0" smtClean="0"/>
              <a:t>BCP-</a:t>
            </a:r>
            <a:r>
              <a:rPr lang="en-GB" sz="1400" dirty="0" err="1" smtClean="0"/>
              <a:t>ed</a:t>
            </a:r>
            <a:endParaRPr lang="en-GB" sz="1400" dirty="0" smtClean="0"/>
          </a:p>
          <a:p>
            <a:r>
              <a:rPr lang="en-GB" sz="1400" dirty="0" smtClean="0"/>
              <a:t>HOM Collars</a:t>
            </a:r>
            <a:endParaRPr lang="en-GB" sz="1400" dirty="0"/>
          </a:p>
        </p:txBody>
      </p:sp>
      <p:pic>
        <p:nvPicPr>
          <p:cNvPr id="34" name="Picture 52" descr="image0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312" y="3667810"/>
            <a:ext cx="1953960" cy="124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467545" y="3608402"/>
            <a:ext cx="4847254" cy="1169551"/>
          </a:xfrm>
          <a:prstGeom prst="rect">
            <a:avLst/>
          </a:prstGeom>
          <a:noFill/>
        </p:spPr>
        <p:txBody>
          <a:bodyPr wrap="square" rtlCol="0">
            <a:spAutoFit/>
          </a:bodyPr>
          <a:lstStyle/>
          <a:p>
            <a:r>
              <a:rPr lang="en-GB" sz="1400" b="1" dirty="0" smtClean="0">
                <a:solidFill>
                  <a:srgbClr val="FF0000"/>
                </a:solidFill>
              </a:rPr>
              <a:t>Alumina particles </a:t>
            </a:r>
            <a:r>
              <a:rPr lang="en-GB" sz="1400" dirty="0" smtClean="0"/>
              <a:t>(&lt;=25um) found on sheets by supplier</a:t>
            </a:r>
          </a:p>
          <a:p>
            <a:r>
              <a:rPr lang="en-GB" sz="1400" dirty="0" smtClean="0"/>
              <a:t>Effects of BCP and targeted removal </a:t>
            </a:r>
            <a:r>
              <a:rPr lang="en-GB" sz="1400" b="1" dirty="0" smtClean="0"/>
              <a:t>being</a:t>
            </a:r>
            <a:r>
              <a:rPr lang="en-GB" sz="1400" dirty="0" smtClean="0"/>
              <a:t> </a:t>
            </a:r>
            <a:r>
              <a:rPr lang="en-GB" sz="1400" b="1" dirty="0" smtClean="0"/>
              <a:t>investigated</a:t>
            </a:r>
          </a:p>
          <a:p>
            <a:r>
              <a:rPr lang="en-GB" sz="1400" dirty="0" smtClean="0"/>
              <a:t>Baseline: material from </a:t>
            </a:r>
            <a:r>
              <a:rPr lang="en-GB" sz="1400" b="1" dirty="0" smtClean="0"/>
              <a:t>2</a:t>
            </a:r>
            <a:r>
              <a:rPr lang="en-GB" sz="1400" b="1" baseline="30000" dirty="0" smtClean="0"/>
              <a:t>nd</a:t>
            </a:r>
            <a:r>
              <a:rPr lang="en-GB" sz="1400" dirty="0" smtClean="0"/>
              <a:t> </a:t>
            </a:r>
            <a:r>
              <a:rPr lang="en-GB" sz="1400" b="1" dirty="0" smtClean="0"/>
              <a:t>supplier</a:t>
            </a:r>
            <a:r>
              <a:rPr lang="en-GB" sz="1400" dirty="0" smtClean="0"/>
              <a:t> for all upcoming tests/parts</a:t>
            </a:r>
          </a:p>
          <a:p>
            <a:r>
              <a:rPr lang="en-GB" sz="1400" dirty="0" smtClean="0"/>
              <a:t>BCP on </a:t>
            </a:r>
            <a:r>
              <a:rPr lang="en-GB" sz="1400" dirty="0" smtClean="0"/>
              <a:t>already-produced </a:t>
            </a:r>
            <a:r>
              <a:rPr lang="en-GB" sz="1400" dirty="0" smtClean="0"/>
              <a:t>parts (i.e. extremities) </a:t>
            </a:r>
            <a:endParaRPr lang="en-GB" sz="1400" dirty="0"/>
          </a:p>
        </p:txBody>
      </p:sp>
      <p:sp>
        <p:nvSpPr>
          <p:cNvPr id="37" name="Rounded Rectangle 36"/>
          <p:cNvSpPr/>
          <p:nvPr/>
        </p:nvSpPr>
        <p:spPr>
          <a:xfrm>
            <a:off x="467544" y="3592426"/>
            <a:ext cx="6767504" cy="1350986"/>
          </a:xfrm>
          <a:prstGeom prst="roundRect">
            <a:avLst>
              <a:gd name="adj" fmla="val 1102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8" name="Picture 37" descr="G:\Departments\EN\Groups\MME\MM\Metallurgy\Fellows\Konrad\Nb\Nb molykote\ring water jet cut\1001.t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7550" y="3271288"/>
            <a:ext cx="1294797" cy="1019844"/>
          </a:xfrm>
          <a:prstGeom prst="rect">
            <a:avLst/>
          </a:prstGeom>
          <a:noFill/>
          <a:ln>
            <a:noFill/>
          </a:ln>
        </p:spPr>
      </p:pic>
      <p:sp>
        <p:nvSpPr>
          <p:cNvPr id="35" name="TextBox 34"/>
          <p:cNvSpPr txBox="1"/>
          <p:nvPr/>
        </p:nvSpPr>
        <p:spPr>
          <a:xfrm>
            <a:off x="6105074" y="3277969"/>
            <a:ext cx="1563540" cy="307777"/>
          </a:xfrm>
          <a:prstGeom prst="rect">
            <a:avLst/>
          </a:prstGeom>
          <a:noFill/>
        </p:spPr>
        <p:txBody>
          <a:bodyPr wrap="square" rtlCol="0">
            <a:spAutoFit/>
          </a:bodyPr>
          <a:lstStyle/>
          <a:p>
            <a:r>
              <a:rPr lang="en-GB" sz="1400" dirty="0" smtClean="0">
                <a:solidFill>
                  <a:schemeClr val="bg1"/>
                </a:solidFill>
              </a:rPr>
              <a:t>Al</a:t>
            </a:r>
            <a:r>
              <a:rPr lang="en-GB" sz="1400" baseline="-25000" dirty="0" smtClean="0">
                <a:solidFill>
                  <a:schemeClr val="bg1"/>
                </a:solidFill>
              </a:rPr>
              <a:t>2</a:t>
            </a:r>
            <a:r>
              <a:rPr lang="en-GB" sz="1400" dirty="0" smtClean="0">
                <a:solidFill>
                  <a:schemeClr val="bg1"/>
                </a:solidFill>
              </a:rPr>
              <a:t>O</a:t>
            </a:r>
            <a:r>
              <a:rPr lang="en-GB" sz="1400" baseline="-25000" dirty="0" smtClean="0">
                <a:solidFill>
                  <a:schemeClr val="bg1"/>
                </a:solidFill>
              </a:rPr>
              <a:t>3</a:t>
            </a:r>
            <a:endParaRPr lang="en-GB" sz="1400" dirty="0">
              <a:solidFill>
                <a:schemeClr val="bg1"/>
              </a:solidFill>
            </a:endParaRPr>
          </a:p>
        </p:txBody>
      </p:sp>
      <p:sp>
        <p:nvSpPr>
          <p:cNvPr id="4" name="Oval 3"/>
          <p:cNvSpPr/>
          <p:nvPr/>
        </p:nvSpPr>
        <p:spPr>
          <a:xfrm>
            <a:off x="5364088" y="4094229"/>
            <a:ext cx="222385" cy="2057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Footer Placeholder 14"/>
          <p:cNvSpPr>
            <a:spLocks noGrp="1"/>
          </p:cNvSpPr>
          <p:nvPr>
            <p:ph type="ftr" sz="quarter" idx="11"/>
          </p:nvPr>
        </p:nvSpPr>
        <p:spPr/>
        <p:txBody>
          <a:bodyPr/>
          <a:lstStyle/>
          <a:p>
            <a:r>
              <a:rPr lang="fr-FR" noProof="0" smtClean="0"/>
              <a:t>LARP HiLumi May 2016 -- M. Garlasché (CERN EN/MME)</a:t>
            </a:r>
            <a:endParaRPr lang="en-GB" noProof="0"/>
          </a:p>
        </p:txBody>
      </p:sp>
    </p:spTree>
    <p:extLst>
      <p:ext uri="{BB962C8B-B14F-4D97-AF65-F5344CB8AC3E}">
        <p14:creationId xmlns:p14="http://schemas.microsoft.com/office/powerpoint/2010/main" val="1292911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58100" y="4829509"/>
            <a:ext cx="342900" cy="240030"/>
          </a:xfrm>
        </p:spPr>
        <p:txBody>
          <a:bodyPr/>
          <a:lstStyle/>
          <a:p>
            <a:fld id="{0FA004B2-1541-5046-B6F2-22AF56585712}" type="slidenum">
              <a:rPr lang="en-US" smtClean="0"/>
              <a:t>16</a:t>
            </a:fld>
            <a:endParaRPr lang="en-US"/>
          </a:p>
        </p:txBody>
      </p:sp>
      <p:sp>
        <p:nvSpPr>
          <p:cNvPr id="5" name="Footer Placeholder 4"/>
          <p:cNvSpPr>
            <a:spLocks noGrp="1"/>
          </p:cNvSpPr>
          <p:nvPr>
            <p:ph type="ftr" sz="quarter" idx="4294967295"/>
          </p:nvPr>
        </p:nvSpPr>
        <p:spPr>
          <a:xfrm>
            <a:off x="3305908" y="4747418"/>
            <a:ext cx="2351942" cy="273844"/>
          </a:xfrm>
          <a:prstGeom prst="rect">
            <a:avLst/>
          </a:prstGeom>
        </p:spPr>
        <p:txBody>
          <a:bodyPr/>
          <a:lstStyle/>
          <a:p>
            <a:endParaRPr lang="en-GB" dirty="0"/>
          </a:p>
        </p:txBody>
      </p:sp>
      <p:sp>
        <p:nvSpPr>
          <p:cNvPr id="18" name="TextBox 17"/>
          <p:cNvSpPr txBox="1"/>
          <p:nvPr/>
        </p:nvSpPr>
        <p:spPr>
          <a:xfrm>
            <a:off x="6012160" y="179274"/>
            <a:ext cx="2808312" cy="523220"/>
          </a:xfrm>
          <a:prstGeom prst="rect">
            <a:avLst/>
          </a:prstGeom>
        </p:spPr>
        <p:txBody>
          <a:bodyPr vert="horz" lIns="0" tIns="0" rIns="0" bIns="0" rtlCol="0" anchor="ctr" anchorCtr="1">
            <a:noAutofit/>
          </a:bodyPr>
          <a:lstStyle>
            <a:lvl1pPr algn="ctr">
              <a:spcBef>
                <a:spcPct val="0"/>
              </a:spcBef>
              <a:buNone/>
              <a:defRPr sz="2800" b="1">
                <a:solidFill>
                  <a:schemeClr val="bg2"/>
                </a:solidFill>
                <a:latin typeface="+mj-lt"/>
                <a:ea typeface="+mj-ea"/>
                <a:cs typeface="+mj-cs"/>
              </a:defRPr>
            </a:lvl1pPr>
          </a:lstStyle>
          <a:p>
            <a:r>
              <a:rPr lang="en-GB" dirty="0" smtClean="0"/>
              <a:t>F.E Analyses</a:t>
            </a:r>
            <a:endParaRPr lang="en-GB" dirty="0"/>
          </a:p>
        </p:txBody>
      </p:sp>
      <p:sp>
        <p:nvSpPr>
          <p:cNvPr id="27" name="TextBox 26"/>
          <p:cNvSpPr txBox="1"/>
          <p:nvPr/>
        </p:nvSpPr>
        <p:spPr>
          <a:xfrm>
            <a:off x="5142549" y="1134901"/>
            <a:ext cx="2727709" cy="300082"/>
          </a:xfrm>
          <a:prstGeom prst="rect">
            <a:avLst/>
          </a:prstGeom>
          <a:noFill/>
        </p:spPr>
        <p:txBody>
          <a:bodyPr wrap="square" rtlCol="0">
            <a:spAutoFit/>
          </a:bodyPr>
          <a:lstStyle/>
          <a:p>
            <a:pPr algn="ctr"/>
            <a:r>
              <a:rPr lang="en-GB" sz="1350" dirty="0" smtClean="0"/>
              <a:t>Elliptical Cap</a:t>
            </a:r>
            <a:endParaRPr lang="en-GB" sz="1350" dirty="0"/>
          </a:p>
        </p:txBody>
      </p:sp>
      <p:pic>
        <p:nvPicPr>
          <p:cNvPr id="3" name="Lunette_V2_Mesh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3832" t="21677" r="6822" b="31869"/>
          <a:stretch/>
        </p:blipFill>
        <p:spPr>
          <a:xfrm>
            <a:off x="5711328" y="3894245"/>
            <a:ext cx="3307057" cy="1106248"/>
          </a:xfrm>
          <a:prstGeom prst="rect">
            <a:avLst/>
          </a:prstGeom>
        </p:spPr>
      </p:pic>
      <p:pic>
        <p:nvPicPr>
          <p:cNvPr id="4" name="Picture 3"/>
          <p:cNvPicPr>
            <a:picLocks noChangeAspect="1"/>
          </p:cNvPicPr>
          <p:nvPr/>
        </p:nvPicPr>
        <p:blipFill>
          <a:blip r:embed="rId8"/>
          <a:stretch>
            <a:fillRect/>
          </a:stretch>
        </p:blipFill>
        <p:spPr>
          <a:xfrm>
            <a:off x="7357434" y="987574"/>
            <a:ext cx="1655211" cy="2126772"/>
          </a:xfrm>
          <a:prstGeom prst="rect">
            <a:avLst/>
          </a:prstGeom>
        </p:spPr>
      </p:pic>
      <p:sp>
        <p:nvSpPr>
          <p:cNvPr id="7" name="TextBox 6"/>
          <p:cNvSpPr txBox="1"/>
          <p:nvPr/>
        </p:nvSpPr>
        <p:spPr>
          <a:xfrm>
            <a:off x="598760" y="234882"/>
            <a:ext cx="5112568" cy="3416320"/>
          </a:xfrm>
          <a:prstGeom prst="rect">
            <a:avLst/>
          </a:prstGeom>
          <a:noFill/>
        </p:spPr>
        <p:txBody>
          <a:bodyPr wrap="square" rtlCol="0">
            <a:spAutoFit/>
          </a:bodyPr>
          <a:lstStyle/>
          <a:p>
            <a:r>
              <a:rPr lang="en-GB" dirty="0" smtClean="0"/>
              <a:t>Numerical Modelling all main shaping processes (also </a:t>
            </a:r>
            <a:r>
              <a:rPr lang="en-GB" dirty="0" err="1" smtClean="0"/>
              <a:t>springback</a:t>
            </a:r>
            <a:r>
              <a:rPr lang="en-GB" dirty="0" smtClean="0"/>
              <a:t>, trimming)</a:t>
            </a:r>
          </a:p>
          <a:p>
            <a:endParaRPr lang="en-GB" dirty="0" smtClean="0"/>
          </a:p>
          <a:p>
            <a:r>
              <a:rPr lang="en-GB" b="1" dirty="0" smtClean="0"/>
              <a:t>Outputs</a:t>
            </a:r>
            <a:r>
              <a:rPr lang="en-GB" dirty="0" smtClean="0"/>
              <a:t>:</a:t>
            </a:r>
          </a:p>
          <a:p>
            <a:pPr marL="285750" indent="-285750">
              <a:buFont typeface="Arial" panose="020B0604020202020204" pitchFamily="34" charset="0"/>
              <a:buChar char="•"/>
            </a:pPr>
            <a:r>
              <a:rPr lang="en-GB" dirty="0" smtClean="0"/>
              <a:t>Process feasibility (rupture, buckling) and parameters (expected loads)</a:t>
            </a:r>
          </a:p>
          <a:p>
            <a:pPr marL="285750" indent="-285750">
              <a:buFont typeface="Arial" panose="020B0604020202020204" pitchFamily="34" charset="0"/>
              <a:buChar char="•"/>
            </a:pPr>
            <a:r>
              <a:rPr lang="en-GB" dirty="0" smtClean="0"/>
              <a:t>Process efficiency </a:t>
            </a:r>
            <a:r>
              <a:rPr lang="en-GB" dirty="0" smtClean="0">
                <a:sym typeface="Wingdings" panose="05000000000000000000" pitchFamily="2" charset="2"/>
              </a:rPr>
              <a:t>tool design</a:t>
            </a:r>
            <a:endParaRPr lang="en-GB" dirty="0" smtClean="0"/>
          </a:p>
          <a:p>
            <a:pPr marL="285750" indent="-285750">
              <a:buFont typeface="Arial" panose="020B0604020202020204" pitchFamily="34" charset="0"/>
              <a:buChar char="•"/>
            </a:pPr>
            <a:r>
              <a:rPr lang="en-GB" dirty="0" smtClean="0"/>
              <a:t>Thickness</a:t>
            </a:r>
          </a:p>
          <a:p>
            <a:endParaRPr lang="en-GB" dirty="0"/>
          </a:p>
          <a:p>
            <a:r>
              <a:rPr lang="en-GB" dirty="0" smtClean="0"/>
              <a:t>Needed </a:t>
            </a:r>
            <a:r>
              <a:rPr lang="en-GB" b="1" dirty="0" smtClean="0"/>
              <a:t>Inputs</a:t>
            </a:r>
            <a:r>
              <a:rPr lang="en-GB" dirty="0" smtClean="0"/>
              <a:t>:</a:t>
            </a:r>
          </a:p>
          <a:p>
            <a:pPr marL="285750" indent="-285750">
              <a:buFont typeface="Arial" panose="020B0604020202020204" pitchFamily="34" charset="0"/>
              <a:buChar char="•"/>
            </a:pPr>
            <a:r>
              <a:rPr lang="en-GB" dirty="0" smtClean="0"/>
              <a:t>Material properties</a:t>
            </a:r>
          </a:p>
          <a:p>
            <a:r>
              <a:rPr lang="en-GB" dirty="0" smtClean="0">
                <a:sym typeface="Wingdings" panose="05000000000000000000" pitchFamily="2" charset="2"/>
              </a:rPr>
              <a:t> </a:t>
            </a:r>
            <a:r>
              <a:rPr lang="en-GB" dirty="0" smtClean="0"/>
              <a:t>Characterization of : </a:t>
            </a:r>
            <a:r>
              <a:rPr lang="en-GB" dirty="0" err="1" smtClean="0"/>
              <a:t>Nb</a:t>
            </a:r>
            <a:r>
              <a:rPr lang="en-GB" dirty="0" smtClean="0"/>
              <a:t>, polymers  </a:t>
            </a:r>
          </a:p>
        </p:txBody>
      </p:sp>
      <p:pic>
        <p:nvPicPr>
          <p:cNvPr id="25" name="Elliptical_Lunette_Mes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1131" t="16445" r="24607" b="10384"/>
          <a:stretch/>
        </p:blipFill>
        <p:spPr>
          <a:xfrm>
            <a:off x="4431770" y="1706710"/>
            <a:ext cx="2719652" cy="2184548"/>
          </a:xfrm>
          <a:prstGeom prst="rect">
            <a:avLst/>
          </a:prstGeom>
        </p:spPr>
      </p:pic>
    </p:spTree>
    <p:extLst>
      <p:ext uri="{BB962C8B-B14F-4D97-AF65-F5344CB8AC3E}">
        <p14:creationId xmlns:p14="http://schemas.microsoft.com/office/powerpoint/2010/main" val="3237239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58100" y="4829509"/>
            <a:ext cx="342900" cy="240030"/>
          </a:xfrm>
        </p:spPr>
        <p:txBody>
          <a:bodyPr/>
          <a:lstStyle/>
          <a:p>
            <a:fld id="{0FA004B2-1541-5046-B6F2-22AF56585712}" type="slidenum">
              <a:rPr lang="en-US" smtClean="0"/>
              <a:t>17</a:t>
            </a:fld>
            <a:endParaRPr lang="en-US"/>
          </a:p>
        </p:txBody>
      </p:sp>
      <p:sp>
        <p:nvSpPr>
          <p:cNvPr id="5" name="Footer Placeholder 4"/>
          <p:cNvSpPr>
            <a:spLocks noGrp="1"/>
          </p:cNvSpPr>
          <p:nvPr>
            <p:ph type="ftr" sz="quarter" idx="4294967295"/>
          </p:nvPr>
        </p:nvSpPr>
        <p:spPr>
          <a:xfrm>
            <a:off x="3305908" y="4747418"/>
            <a:ext cx="2351942" cy="273844"/>
          </a:xfrm>
          <a:prstGeom prst="rect">
            <a:avLst/>
          </a:prstGeom>
        </p:spPr>
        <p:txBody>
          <a:bodyPr/>
          <a:lstStyle/>
          <a:p>
            <a:endParaRPr lang="en-GB" dirty="0"/>
          </a:p>
        </p:txBody>
      </p:sp>
      <p:pic>
        <p:nvPicPr>
          <p:cNvPr id="26" name="Elliptical_Lunette_Thickn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255" b="50380"/>
          <a:stretch/>
        </p:blipFill>
        <p:spPr>
          <a:xfrm>
            <a:off x="1365763" y="1018325"/>
            <a:ext cx="3499958" cy="1648728"/>
          </a:xfrm>
          <a:prstGeom prst="rect">
            <a:avLst/>
          </a:prstGeom>
        </p:spPr>
      </p:pic>
      <p:pic>
        <p:nvPicPr>
          <p:cNvPr id="22" name="Picture 21"/>
          <p:cNvPicPr>
            <a:picLocks noChangeAspect="1"/>
          </p:cNvPicPr>
          <p:nvPr/>
        </p:nvPicPr>
        <p:blipFill>
          <a:blip r:embed="rId6"/>
          <a:stretch>
            <a:fillRect/>
          </a:stretch>
        </p:blipFill>
        <p:spPr>
          <a:xfrm>
            <a:off x="5058796" y="112596"/>
            <a:ext cx="2770754" cy="1413711"/>
          </a:xfrm>
          <a:prstGeom prst="rect">
            <a:avLst/>
          </a:prstGeom>
        </p:spPr>
      </p:pic>
      <p:sp>
        <p:nvSpPr>
          <p:cNvPr id="23" name="TextBox 22"/>
          <p:cNvSpPr txBox="1"/>
          <p:nvPr/>
        </p:nvSpPr>
        <p:spPr>
          <a:xfrm>
            <a:off x="539553" y="253266"/>
            <a:ext cx="4519244" cy="523220"/>
          </a:xfrm>
          <a:prstGeom prst="rect">
            <a:avLst/>
          </a:prstGeom>
        </p:spPr>
        <p:txBody>
          <a:bodyPr vert="horz" lIns="0" tIns="0" rIns="0" bIns="0" rtlCol="0" anchor="ctr" anchorCtr="1">
            <a:noAutofit/>
          </a:bodyPr>
          <a:lstStyle>
            <a:defPPr>
              <a:defRPr lang="fr-FR"/>
            </a:defPPr>
            <a:lvl1pPr algn="ctr">
              <a:spcBef>
                <a:spcPct val="0"/>
              </a:spcBef>
              <a:buNone/>
              <a:defRPr sz="2800" b="1">
                <a:solidFill>
                  <a:schemeClr val="bg2"/>
                </a:solidFill>
                <a:latin typeface="+mj-lt"/>
                <a:ea typeface="+mj-ea"/>
                <a:cs typeface="+mj-cs"/>
              </a:defRPr>
            </a:lvl1pPr>
          </a:lstStyle>
          <a:p>
            <a:r>
              <a:rPr lang="en-GB" dirty="0"/>
              <a:t>F.E Analyses: Cap Results</a:t>
            </a:r>
          </a:p>
        </p:txBody>
      </p:sp>
      <p:pic>
        <p:nvPicPr>
          <p:cNvPr id="13" name="Chart 1" descr="cid:image001.png@01D19BC7.B3564E3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966419" y="1895488"/>
            <a:ext cx="2863131" cy="125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0885" t="65246" r="8552" b="7598"/>
          <a:stretch/>
        </p:blipFill>
        <p:spPr>
          <a:xfrm>
            <a:off x="1156447" y="3434349"/>
            <a:ext cx="6817659" cy="1297641"/>
          </a:xfrm>
          <a:prstGeom prst="rect">
            <a:avLst/>
          </a:prstGeom>
        </p:spPr>
      </p:pic>
      <p:sp>
        <p:nvSpPr>
          <p:cNvPr id="16" name="TextBox 15"/>
          <p:cNvSpPr txBox="1"/>
          <p:nvPr/>
        </p:nvSpPr>
        <p:spPr>
          <a:xfrm>
            <a:off x="2984898" y="3335733"/>
            <a:ext cx="3193677" cy="300082"/>
          </a:xfrm>
          <a:prstGeom prst="rect">
            <a:avLst/>
          </a:prstGeom>
          <a:solidFill>
            <a:schemeClr val="bg1"/>
          </a:solidFill>
        </p:spPr>
        <p:txBody>
          <a:bodyPr wrap="square" rtlCol="0">
            <a:spAutoFit/>
          </a:bodyPr>
          <a:lstStyle/>
          <a:p>
            <a:pPr algn="ctr"/>
            <a:r>
              <a:rPr lang="en-GB" sz="1350" dirty="0"/>
              <a:t>Thickness </a:t>
            </a:r>
            <a:r>
              <a:rPr lang="en-GB" sz="1350" dirty="0" smtClean="0"/>
              <a:t>Error [mm]: sim VS. reality</a:t>
            </a:r>
            <a:endParaRPr lang="en-GB" sz="1350" dirty="0"/>
          </a:p>
        </p:txBody>
      </p:sp>
      <p:sp>
        <p:nvSpPr>
          <p:cNvPr id="21" name="TextBox 20"/>
          <p:cNvSpPr txBox="1"/>
          <p:nvPr/>
        </p:nvSpPr>
        <p:spPr>
          <a:xfrm>
            <a:off x="6716321" y="1604361"/>
            <a:ext cx="2569358" cy="507831"/>
          </a:xfrm>
          <a:prstGeom prst="rect">
            <a:avLst/>
          </a:prstGeom>
          <a:noFill/>
        </p:spPr>
        <p:txBody>
          <a:bodyPr wrap="square" rtlCol="0">
            <a:spAutoFit/>
          </a:bodyPr>
          <a:lstStyle/>
          <a:p>
            <a:pPr algn="ctr"/>
            <a:r>
              <a:rPr lang="en-GB" sz="1350" dirty="0"/>
              <a:t>Sheet metal forming (thickness)</a:t>
            </a:r>
          </a:p>
        </p:txBody>
      </p:sp>
      <p:sp>
        <p:nvSpPr>
          <p:cNvPr id="3" name="TextBox 2"/>
          <p:cNvSpPr txBox="1"/>
          <p:nvPr/>
        </p:nvSpPr>
        <p:spPr>
          <a:xfrm>
            <a:off x="683568" y="3335733"/>
            <a:ext cx="633507" cy="369332"/>
          </a:xfrm>
          <a:prstGeom prst="rect">
            <a:avLst/>
          </a:prstGeom>
          <a:solidFill>
            <a:schemeClr val="bg1"/>
          </a:solidFill>
        </p:spPr>
        <p:txBody>
          <a:bodyPr wrap="none" rtlCol="0">
            <a:spAutoFit/>
          </a:bodyPr>
          <a:lstStyle/>
          <a:p>
            <a:r>
              <a:rPr lang="en-GB" dirty="0" smtClean="0"/>
              <a:t>0.05</a:t>
            </a:r>
            <a:endParaRPr lang="en-GB" dirty="0"/>
          </a:p>
        </p:txBody>
      </p:sp>
      <p:sp>
        <p:nvSpPr>
          <p:cNvPr id="17" name="TextBox 16"/>
          <p:cNvSpPr txBox="1"/>
          <p:nvPr/>
        </p:nvSpPr>
        <p:spPr>
          <a:xfrm>
            <a:off x="683568" y="4103029"/>
            <a:ext cx="582211" cy="369332"/>
          </a:xfrm>
          <a:prstGeom prst="rect">
            <a:avLst/>
          </a:prstGeom>
          <a:solidFill>
            <a:schemeClr val="bg1"/>
          </a:solidFill>
        </p:spPr>
        <p:txBody>
          <a:bodyPr wrap="none" rtlCol="0">
            <a:spAutoFit/>
          </a:bodyPr>
          <a:lstStyle/>
          <a:p>
            <a:r>
              <a:rPr lang="en-GB" dirty="0" smtClean="0"/>
              <a:t>-0.1</a:t>
            </a:r>
            <a:endParaRPr lang="en-GB" dirty="0"/>
          </a:p>
        </p:txBody>
      </p:sp>
    </p:spTree>
    <p:extLst>
      <p:ext uri="{BB962C8B-B14F-4D97-AF65-F5344CB8AC3E}">
        <p14:creationId xmlns:p14="http://schemas.microsoft.com/office/powerpoint/2010/main" val="434123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
                                        </p:tgtEl>
                                      </p:cBhvr>
                                    </p:cmd>
                                  </p:childTnLst>
                                </p:cTn>
                              </p:par>
                            </p:childTnLst>
                          </p:cTn>
                        </p:par>
                      </p:childTnLst>
                    </p:cTn>
                  </p:par>
                </p:childTnLst>
              </p:cTn>
              <p:nextCondLst>
                <p:cond evt="onClick" delay="0">
                  <p:tgtEl>
                    <p:spTgt spid="26"/>
                  </p:tgtEl>
                </p:cond>
              </p:nextCondLst>
            </p:seq>
            <p:video>
              <p:cMediaNode vol="80000">
                <p:cTn id="7" fill="hold" display="0">
                  <p:stCondLst>
                    <p:cond delay="indefinite"/>
                  </p:stCondLst>
                </p:cTn>
                <p:tgtEl>
                  <p:spTgt spid="2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11"/>
          <a:srcRect l="2511" t="13884" r="32960" b="13445"/>
          <a:stretch/>
        </p:blipFill>
        <p:spPr>
          <a:xfrm>
            <a:off x="4667392" y="360749"/>
            <a:ext cx="4251398" cy="1440136"/>
          </a:xfrm>
          <a:prstGeom prst="rect">
            <a:avLst/>
          </a:prstGeom>
        </p:spPr>
      </p:pic>
      <p:sp>
        <p:nvSpPr>
          <p:cNvPr id="2" name="Slide Number Placeholder 1"/>
          <p:cNvSpPr>
            <a:spLocks noGrp="1"/>
          </p:cNvSpPr>
          <p:nvPr>
            <p:ph type="sldNum" sz="quarter" idx="12"/>
          </p:nvPr>
        </p:nvSpPr>
        <p:spPr>
          <a:xfrm>
            <a:off x="7658100" y="4829509"/>
            <a:ext cx="342900" cy="240030"/>
          </a:xfrm>
        </p:spPr>
        <p:txBody>
          <a:bodyPr/>
          <a:lstStyle/>
          <a:p>
            <a:fld id="{0FA004B2-1541-5046-B6F2-22AF56585712}" type="slidenum">
              <a:rPr lang="en-US" smtClean="0"/>
              <a:t>18</a:t>
            </a:fld>
            <a:endParaRPr lang="en-US"/>
          </a:p>
        </p:txBody>
      </p:sp>
      <p:sp>
        <p:nvSpPr>
          <p:cNvPr id="5" name="Footer Placeholder 4"/>
          <p:cNvSpPr>
            <a:spLocks noGrp="1"/>
          </p:cNvSpPr>
          <p:nvPr>
            <p:ph type="ftr" sz="quarter" idx="4294967295"/>
          </p:nvPr>
        </p:nvSpPr>
        <p:spPr>
          <a:xfrm>
            <a:off x="3305908" y="4747418"/>
            <a:ext cx="2351942" cy="273844"/>
          </a:xfrm>
          <a:prstGeom prst="rect">
            <a:avLst/>
          </a:prstGeom>
        </p:spPr>
        <p:txBody>
          <a:bodyPr/>
          <a:lstStyle/>
          <a:p>
            <a:endParaRPr lang="en-GB" dirty="0"/>
          </a:p>
        </p:txBody>
      </p:sp>
      <p:pic>
        <p:nvPicPr>
          <p:cNvPr id="3" name="Diabolo_Me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9411" t="4341" r="41765" b="28672"/>
          <a:stretch/>
        </p:blipFill>
        <p:spPr>
          <a:xfrm>
            <a:off x="5080862" y="1888704"/>
            <a:ext cx="1976717" cy="2736476"/>
          </a:xfrm>
          <a:prstGeom prst="rect">
            <a:avLst/>
          </a:prstGeom>
        </p:spPr>
      </p:pic>
      <p:pic>
        <p:nvPicPr>
          <p:cNvPr id="10" name="Diabolo_Bad_Side_Mes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30196" t="2860" r="43333" b="30264"/>
          <a:stretch/>
        </p:blipFill>
        <p:spPr>
          <a:xfrm>
            <a:off x="7048729" y="1899991"/>
            <a:ext cx="1847735" cy="2780643"/>
          </a:xfrm>
          <a:prstGeom prst="rect">
            <a:avLst/>
          </a:prstGeom>
        </p:spPr>
      </p:pic>
      <p:sp>
        <p:nvSpPr>
          <p:cNvPr id="12" name="TextBox 11"/>
          <p:cNvSpPr txBox="1"/>
          <p:nvPr/>
        </p:nvSpPr>
        <p:spPr>
          <a:xfrm>
            <a:off x="536289" y="320501"/>
            <a:ext cx="4131103" cy="523220"/>
          </a:xfrm>
          <a:prstGeom prst="rect">
            <a:avLst/>
          </a:prstGeom>
        </p:spPr>
        <p:txBody>
          <a:bodyPr vert="horz" lIns="0" tIns="0" rIns="0" bIns="0" rtlCol="0" anchor="ctr" anchorCtr="1">
            <a:noAutofit/>
          </a:bodyPr>
          <a:lstStyle>
            <a:defPPr>
              <a:defRPr lang="fr-FR"/>
            </a:defPPr>
            <a:lvl1pPr algn="ctr">
              <a:spcBef>
                <a:spcPct val="0"/>
              </a:spcBef>
              <a:buNone/>
              <a:defRPr sz="2800" b="1">
                <a:solidFill>
                  <a:schemeClr val="bg2"/>
                </a:solidFill>
                <a:latin typeface="+mj-lt"/>
                <a:ea typeface="+mj-ea"/>
                <a:cs typeface="+mj-cs"/>
              </a:defRPr>
            </a:lvl1pPr>
          </a:lstStyle>
          <a:p>
            <a:r>
              <a:rPr lang="en-GB" dirty="0" smtClean="0"/>
              <a:t>F.E: Main Body &amp; Bowl</a:t>
            </a:r>
            <a:endParaRPr lang="en-GB" dirty="0"/>
          </a:p>
        </p:txBody>
      </p:sp>
      <p:pic>
        <p:nvPicPr>
          <p:cNvPr id="13" name="Cuvette_Axisymm_No_Mesh">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1373" t="14381" r="23137" b="23569"/>
          <a:stretch/>
        </p:blipFill>
        <p:spPr>
          <a:xfrm>
            <a:off x="536289" y="1165089"/>
            <a:ext cx="2889225" cy="1924449"/>
          </a:xfrm>
          <a:prstGeom prst="rect">
            <a:avLst/>
          </a:prstGeom>
        </p:spPr>
      </p:pic>
      <p:pic>
        <p:nvPicPr>
          <p:cNvPr id="14" name="Cuvette_Axisym_Plastic_Strain">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5"/>
          <a:srcRect l="51471" b="50726"/>
          <a:stretch/>
        </p:blipFill>
        <p:spPr>
          <a:xfrm>
            <a:off x="529482" y="3131644"/>
            <a:ext cx="3326491" cy="2011856"/>
          </a:xfrm>
          <a:prstGeom prst="rect">
            <a:avLst/>
          </a:prstGeom>
        </p:spPr>
      </p:pic>
    </p:spTree>
    <p:extLst>
      <p:ext uri="{BB962C8B-B14F-4D97-AF65-F5344CB8AC3E}">
        <p14:creationId xmlns:p14="http://schemas.microsoft.com/office/powerpoint/2010/main" val="3250581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4"/>
                                        </p:tgtEl>
                                      </p:cBhvr>
                                    </p:cmd>
                                  </p:childTnLst>
                                </p:cTn>
                              </p:par>
                            </p:childTnLst>
                          </p:cTn>
                        </p:par>
                      </p:childTnLst>
                    </p:cTn>
                  </p:par>
                </p:childTnLst>
              </p:cTn>
              <p:nextCondLst>
                <p:cond evt="onClick" delay="0">
                  <p:tgtEl>
                    <p:spTgt spid="14"/>
                  </p:tgtEl>
                </p:cond>
              </p:nextCondLst>
            </p:seq>
            <p:video>
              <p:cMediaNode vol="80000">
                <p:cTn id="24" fill="hold" display="0">
                  <p:stCondLst>
                    <p:cond delay="indefinite"/>
                  </p:stCondLst>
                </p:cTn>
                <p:tgtEl>
                  <p:spTgt spid="13"/>
                </p:tgtEl>
              </p:cMediaNode>
            </p:video>
            <p:video>
              <p:cMediaNode vol="80000">
                <p:cTn id="25" fill="hold" display="0">
                  <p:stCondLst>
                    <p:cond delay="indefinite"/>
                  </p:stCondLst>
                </p:cTn>
                <p:tgtEl>
                  <p:spTgt spid="1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562619" y="2636158"/>
            <a:ext cx="2095481" cy="2214317"/>
          </a:xfrm>
          <a:prstGeom prst="rect">
            <a:avLst/>
          </a:prstGeom>
        </p:spPr>
      </p:pic>
      <p:sp>
        <p:nvSpPr>
          <p:cNvPr id="2" name="Slide Number Placeholder 1"/>
          <p:cNvSpPr>
            <a:spLocks noGrp="1"/>
          </p:cNvSpPr>
          <p:nvPr>
            <p:ph type="sldNum" sz="quarter" idx="12"/>
          </p:nvPr>
        </p:nvSpPr>
        <p:spPr/>
        <p:txBody>
          <a:bodyPr/>
          <a:lstStyle/>
          <a:p>
            <a:fld id="{0FA004B2-1541-5046-B6F2-22AF56585712}" type="slidenum">
              <a:rPr lang="en-US" smtClean="0"/>
              <a:t>19</a:t>
            </a:fld>
            <a:endParaRPr lang="en-US"/>
          </a:p>
        </p:txBody>
      </p:sp>
      <p:sp>
        <p:nvSpPr>
          <p:cNvPr id="9" name="TextBox 8"/>
          <p:cNvSpPr txBox="1"/>
          <p:nvPr/>
        </p:nvSpPr>
        <p:spPr>
          <a:xfrm>
            <a:off x="1439563" y="775839"/>
            <a:ext cx="2168180" cy="1338828"/>
          </a:xfrm>
          <a:prstGeom prst="rect">
            <a:avLst/>
          </a:prstGeom>
          <a:noFill/>
        </p:spPr>
        <p:txBody>
          <a:bodyPr wrap="square" rtlCol="0">
            <a:spAutoFit/>
          </a:bodyPr>
          <a:lstStyle/>
          <a:p>
            <a:r>
              <a:rPr lang="en-GB" sz="1350" dirty="0"/>
              <a:t>Properties of Niobium </a:t>
            </a:r>
          </a:p>
          <a:p>
            <a:r>
              <a:rPr lang="en-GB" sz="1350" i="1" dirty="0"/>
              <a:t>Tensile tests of Niobium by </a:t>
            </a:r>
            <a:r>
              <a:rPr lang="en-GB" sz="1350" i="1" dirty="0" smtClean="0"/>
              <a:t>MME-MM</a:t>
            </a:r>
            <a:endParaRPr lang="en-GB" sz="1350" i="1" dirty="0"/>
          </a:p>
          <a:p>
            <a:endParaRPr lang="en-GB" sz="1350" dirty="0"/>
          </a:p>
          <a:p>
            <a:pPr algn="r"/>
            <a:r>
              <a:rPr lang="en-GB" sz="1350" u="sng" dirty="0"/>
              <a:t>Swift law</a:t>
            </a:r>
            <a:r>
              <a:rPr lang="en-GB" sz="1350" dirty="0"/>
              <a:t> approximation</a:t>
            </a:r>
          </a:p>
          <a:p>
            <a:pPr algn="r"/>
            <a:r>
              <a:rPr lang="en-GB" sz="1350" dirty="0"/>
              <a:t>for the stress strain curve</a:t>
            </a:r>
          </a:p>
        </p:txBody>
      </p:sp>
      <p:pic>
        <p:nvPicPr>
          <p:cNvPr id="10" name="Picture 9"/>
          <p:cNvPicPr/>
          <p:nvPr/>
        </p:nvPicPr>
        <p:blipFill rotWithShape="1">
          <a:blip r:embed="rId4">
            <a:extLst>
              <a:ext uri="{28A0092B-C50C-407E-A947-70E740481C1C}">
                <a14:useLocalDpi xmlns:a14="http://schemas.microsoft.com/office/drawing/2010/main" val="0"/>
              </a:ext>
            </a:extLst>
          </a:blip>
          <a:srcRect t="33244" b="10584"/>
          <a:stretch/>
        </p:blipFill>
        <p:spPr bwMode="auto">
          <a:xfrm>
            <a:off x="3677383" y="705684"/>
            <a:ext cx="4298633" cy="1400175"/>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1487793" y="320501"/>
            <a:ext cx="4769980" cy="415498"/>
          </a:xfrm>
          <a:prstGeom prst="rect">
            <a:avLst/>
          </a:prstGeom>
          <a:noFill/>
        </p:spPr>
        <p:txBody>
          <a:bodyPr wrap="square" rtlCol="0">
            <a:spAutoFit/>
          </a:bodyPr>
          <a:lstStyle/>
          <a:p>
            <a:r>
              <a:rPr lang="en-GB" sz="2100" b="1" dirty="0"/>
              <a:t>Niobium Properties</a:t>
            </a:r>
          </a:p>
        </p:txBody>
      </p:sp>
      <p:sp>
        <p:nvSpPr>
          <p:cNvPr id="12" name="TextBox 11"/>
          <p:cNvSpPr txBox="1"/>
          <p:nvPr/>
        </p:nvSpPr>
        <p:spPr>
          <a:xfrm>
            <a:off x="1439562" y="2350373"/>
            <a:ext cx="5566357" cy="738664"/>
          </a:xfrm>
          <a:prstGeom prst="rect">
            <a:avLst/>
          </a:prstGeom>
          <a:noFill/>
        </p:spPr>
        <p:txBody>
          <a:bodyPr wrap="square" rtlCol="0">
            <a:spAutoFit/>
          </a:bodyPr>
          <a:lstStyle/>
          <a:p>
            <a:r>
              <a:rPr lang="en-GB" sz="2100" b="1" dirty="0"/>
              <a:t>Future improvements on the material model</a:t>
            </a:r>
          </a:p>
        </p:txBody>
      </p:sp>
      <p:sp>
        <p:nvSpPr>
          <p:cNvPr id="3" name="TextBox 2"/>
          <p:cNvSpPr txBox="1"/>
          <p:nvPr/>
        </p:nvSpPr>
        <p:spPr>
          <a:xfrm>
            <a:off x="1439563" y="3113921"/>
            <a:ext cx="3912368" cy="923330"/>
          </a:xfrm>
          <a:prstGeom prst="rect">
            <a:avLst/>
          </a:prstGeom>
          <a:noFill/>
        </p:spPr>
        <p:txBody>
          <a:bodyPr wrap="square" rtlCol="0">
            <a:spAutoFit/>
          </a:bodyPr>
          <a:lstStyle/>
          <a:p>
            <a:pPr marL="214313" indent="-214313">
              <a:buFont typeface="Arial" panose="020B0604020202020204" pitchFamily="34" charset="0"/>
              <a:buChar char="•"/>
            </a:pPr>
            <a:r>
              <a:rPr lang="en-GB" sz="1350" dirty="0"/>
              <a:t>Tensile tests at 0⁰, 45 ⁰ and 90 ⁰ for </a:t>
            </a:r>
            <a:r>
              <a:rPr lang="en-GB" sz="1350" u="sng" dirty="0"/>
              <a:t>anisotropy</a:t>
            </a:r>
            <a:r>
              <a:rPr lang="en-GB" sz="1350" dirty="0"/>
              <a:t>;</a:t>
            </a:r>
          </a:p>
          <a:p>
            <a:pPr marL="214313" indent="-214313">
              <a:buFont typeface="Arial" panose="020B0604020202020204" pitchFamily="34" charset="0"/>
              <a:buChar char="•"/>
            </a:pPr>
            <a:r>
              <a:rPr lang="en-GB" sz="1350" dirty="0"/>
              <a:t>Cyclic tension-compression tests for </a:t>
            </a:r>
            <a:r>
              <a:rPr lang="en-GB" sz="1350" u="sng" dirty="0"/>
              <a:t>Kinematic hardening model</a:t>
            </a:r>
            <a:r>
              <a:rPr lang="en-GB" sz="1350" dirty="0"/>
              <a:t>;</a:t>
            </a:r>
          </a:p>
        </p:txBody>
      </p:sp>
      <p:cxnSp>
        <p:nvCxnSpPr>
          <p:cNvPr id="14" name="Straight Arrow Connector 13"/>
          <p:cNvCxnSpPr/>
          <p:nvPr/>
        </p:nvCxnSpPr>
        <p:spPr>
          <a:xfrm>
            <a:off x="4686301" y="3613097"/>
            <a:ext cx="66563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261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Overvie</a:t>
            </a:r>
            <a:r>
              <a:rPr lang="en-GB" dirty="0" smtClean="0"/>
              <a:t>w</a:t>
            </a:r>
            <a:endParaRPr lang="en-GB" dirty="0"/>
          </a:p>
        </p:txBody>
      </p:sp>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a:p>
        </p:txBody>
      </p:sp>
      <p:sp>
        <p:nvSpPr>
          <p:cNvPr id="6" name="TextBox 5"/>
          <p:cNvSpPr txBox="1"/>
          <p:nvPr/>
        </p:nvSpPr>
        <p:spPr>
          <a:xfrm>
            <a:off x="5838311" y="1476529"/>
            <a:ext cx="3500743" cy="2031325"/>
          </a:xfrm>
          <a:prstGeom prst="rect">
            <a:avLst/>
          </a:prstGeom>
          <a:noFill/>
        </p:spPr>
        <p:txBody>
          <a:bodyPr wrap="square" rtlCol="0">
            <a:spAutoFit/>
          </a:bodyPr>
          <a:lstStyle/>
          <a:p>
            <a:pPr marL="285750" indent="-285750">
              <a:buFont typeface="Arial" panose="020B0604020202020204" pitchFamily="34" charset="0"/>
              <a:buChar char="•"/>
            </a:pPr>
            <a:r>
              <a:rPr lang="en-GB" dirty="0" smtClean="0"/>
              <a:t>HOM</a:t>
            </a:r>
            <a:endParaRPr lang="en-GB" dirty="0"/>
          </a:p>
          <a:p>
            <a:pPr marL="285750" indent="-285750">
              <a:buFont typeface="Arial" panose="020B0604020202020204" pitchFamily="34" charset="0"/>
              <a:buChar char="•"/>
            </a:pPr>
            <a:r>
              <a:rPr lang="en-GB" dirty="0" smtClean="0"/>
              <a:t>Cavity</a:t>
            </a:r>
          </a:p>
          <a:p>
            <a:pPr marL="285750" indent="-285750">
              <a:buFont typeface="Arial" panose="020B0604020202020204" pitchFamily="34" charset="0"/>
              <a:buChar char="•"/>
            </a:pPr>
            <a:r>
              <a:rPr lang="en-GB" dirty="0" smtClean="0">
                <a:solidFill>
                  <a:schemeClr val="bg1">
                    <a:lumMod val="65000"/>
                  </a:schemeClr>
                </a:solidFill>
              </a:rPr>
              <a:t>Pick-up</a:t>
            </a:r>
          </a:p>
          <a:p>
            <a:pPr marL="285750" indent="-285750">
              <a:buFont typeface="Arial" panose="020B0604020202020204" pitchFamily="34" charset="0"/>
              <a:buChar char="•"/>
            </a:pPr>
            <a:r>
              <a:rPr lang="en-GB" dirty="0" smtClean="0">
                <a:solidFill>
                  <a:schemeClr val="bg1">
                    <a:lumMod val="65000"/>
                  </a:schemeClr>
                </a:solidFill>
              </a:rPr>
              <a:t>Feedthrough</a:t>
            </a:r>
            <a:endParaRPr lang="en-GB" dirty="0">
              <a:solidFill>
                <a:schemeClr val="bg1">
                  <a:lumMod val="65000"/>
                </a:schemeClr>
              </a:solidFill>
            </a:endParaRPr>
          </a:p>
          <a:p>
            <a:pPr marL="285750" indent="-285750">
              <a:buFont typeface="Arial" panose="020B0604020202020204" pitchFamily="34" charset="0"/>
              <a:buChar char="•"/>
            </a:pPr>
            <a:r>
              <a:rPr lang="en-GB" dirty="0" smtClean="0">
                <a:solidFill>
                  <a:schemeClr val="bg1">
                    <a:lumMod val="65000"/>
                  </a:schemeClr>
                </a:solidFill>
              </a:rPr>
              <a:t>Cold Magnetic Shield</a:t>
            </a:r>
          </a:p>
          <a:p>
            <a:pPr marL="285750" indent="-285750">
              <a:buFont typeface="Arial" panose="020B0604020202020204" pitchFamily="34" charset="0"/>
              <a:buChar char="•"/>
            </a:pPr>
            <a:r>
              <a:rPr lang="en-GB" dirty="0"/>
              <a:t>Tank</a:t>
            </a:r>
          </a:p>
          <a:p>
            <a:pPr marL="285750" indent="-285750">
              <a:buFont typeface="Arial" panose="020B0604020202020204" pitchFamily="34" charset="0"/>
              <a:buChar char="•"/>
            </a:pPr>
            <a:r>
              <a:rPr lang="en-GB" dirty="0" smtClean="0">
                <a:solidFill>
                  <a:schemeClr val="bg1">
                    <a:lumMod val="65000"/>
                  </a:schemeClr>
                </a:solidFill>
              </a:rPr>
              <a:t>Tuner</a:t>
            </a:r>
          </a:p>
        </p:txBody>
      </p:sp>
      <p:pic>
        <p:nvPicPr>
          <p:cNvPr id="7" name="Pictur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0608" y="575057"/>
            <a:ext cx="7545973" cy="3923705"/>
          </a:xfrm>
          <a:prstGeom prst="rect">
            <a:avLst/>
          </a:prstGeom>
        </p:spPr>
      </p:pic>
      <p:sp>
        <p:nvSpPr>
          <p:cNvPr id="3" name="Rectangle 2"/>
          <p:cNvSpPr/>
          <p:nvPr/>
        </p:nvSpPr>
        <p:spPr>
          <a:xfrm>
            <a:off x="1547664" y="2283718"/>
            <a:ext cx="1584176" cy="12241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2127920" y="1186178"/>
            <a:ext cx="423664" cy="160159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5218500" y="925361"/>
            <a:ext cx="3813865" cy="369332"/>
          </a:xfrm>
          <a:prstGeom prst="rect">
            <a:avLst/>
          </a:prstGeom>
        </p:spPr>
        <p:txBody>
          <a:bodyPr wrap="none">
            <a:spAutoFit/>
          </a:bodyPr>
          <a:lstStyle/>
          <a:p>
            <a:r>
              <a:rPr lang="en-GB" dirty="0"/>
              <a:t>An update of production inside out..</a:t>
            </a:r>
          </a:p>
        </p:txBody>
      </p:sp>
    </p:spTree>
    <p:extLst>
      <p:ext uri="{BB962C8B-B14F-4D97-AF65-F5344CB8AC3E}">
        <p14:creationId xmlns:p14="http://schemas.microsoft.com/office/powerpoint/2010/main" val="2397796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584904" y="242572"/>
            <a:ext cx="5379867" cy="4705073"/>
          </a:xfrm>
          <a:prstGeom prst="rect">
            <a:avLst/>
          </a:prstGeom>
        </p:spPr>
      </p:pic>
      <p:sp>
        <p:nvSpPr>
          <p:cNvPr id="8" name="Titre 7"/>
          <p:cNvSpPr>
            <a:spLocks noGrp="1"/>
          </p:cNvSpPr>
          <p:nvPr>
            <p:ph type="title"/>
          </p:nvPr>
        </p:nvSpPr>
        <p:spPr/>
        <p:txBody>
          <a:bodyPr/>
          <a:lstStyle/>
          <a:p>
            <a:r>
              <a:rPr lang="en-GB" dirty="0" smtClean="0"/>
              <a:t>Weld Sequence</a:t>
            </a:r>
            <a:endParaRPr lang="en-GB" dirty="0"/>
          </a:p>
        </p:txBody>
      </p:sp>
      <p:sp>
        <p:nvSpPr>
          <p:cNvPr id="4" name="Espace réservé du pied de page 3"/>
          <p:cNvSpPr>
            <a:spLocks noGrp="1"/>
          </p:cNvSpPr>
          <p:nvPr>
            <p:ph type="ftr" sz="quarter" idx="11"/>
          </p:nvPr>
        </p:nvSpPr>
        <p:spPr/>
        <p:txBody>
          <a:bodyPr/>
          <a:lstStyle/>
          <a:p>
            <a:r>
              <a:rPr lang="fr-FR" noProof="0" smtClean="0"/>
              <a:t>LARP HiLumi May 2016 -- M. Garlasché (CERN EN/MME)</a:t>
            </a:r>
            <a:endParaRPr lang="en-GB" noProof="0" dirty="0"/>
          </a:p>
        </p:txBody>
      </p:sp>
      <p:sp>
        <p:nvSpPr>
          <p:cNvPr id="13" name="TextBox 12"/>
          <p:cNvSpPr txBox="1"/>
          <p:nvPr/>
        </p:nvSpPr>
        <p:spPr>
          <a:xfrm>
            <a:off x="3239632" y="649020"/>
            <a:ext cx="1620400" cy="338554"/>
          </a:xfrm>
          <a:prstGeom prst="rect">
            <a:avLst/>
          </a:prstGeom>
          <a:noFill/>
        </p:spPr>
        <p:txBody>
          <a:bodyPr wrap="square" rtlCol="0">
            <a:spAutoFit/>
          </a:bodyPr>
          <a:lstStyle/>
          <a:p>
            <a:r>
              <a:rPr lang="en-GB" sz="1600" b="1" dirty="0" smtClean="0">
                <a:solidFill>
                  <a:srgbClr val="FF0000"/>
                </a:solidFill>
              </a:rPr>
              <a:t>W. #8</a:t>
            </a:r>
          </a:p>
        </p:txBody>
      </p:sp>
      <p:sp>
        <p:nvSpPr>
          <p:cNvPr id="14" name="TextBox 13"/>
          <p:cNvSpPr txBox="1"/>
          <p:nvPr/>
        </p:nvSpPr>
        <p:spPr>
          <a:xfrm>
            <a:off x="4281724" y="4387627"/>
            <a:ext cx="944603" cy="369332"/>
          </a:xfrm>
          <a:prstGeom prst="rect">
            <a:avLst/>
          </a:prstGeom>
          <a:noFill/>
        </p:spPr>
        <p:txBody>
          <a:bodyPr wrap="square" rtlCol="0">
            <a:spAutoFit/>
          </a:bodyPr>
          <a:lstStyle/>
          <a:p>
            <a:r>
              <a:rPr lang="en-GB" b="1" dirty="0" smtClean="0">
                <a:solidFill>
                  <a:srgbClr val="FF0000"/>
                </a:solidFill>
              </a:rPr>
              <a:t>W. #9</a:t>
            </a:r>
            <a:endParaRPr lang="en-GB" b="1" dirty="0">
              <a:solidFill>
                <a:srgbClr val="FF0000"/>
              </a:solidFill>
            </a:endParaRPr>
          </a:p>
        </p:txBody>
      </p:sp>
      <p:sp>
        <p:nvSpPr>
          <p:cNvPr id="15" name="TextBox 14"/>
          <p:cNvSpPr txBox="1"/>
          <p:nvPr/>
        </p:nvSpPr>
        <p:spPr>
          <a:xfrm>
            <a:off x="3277410" y="2558239"/>
            <a:ext cx="1282615" cy="646331"/>
          </a:xfrm>
          <a:prstGeom prst="rect">
            <a:avLst/>
          </a:prstGeom>
          <a:noFill/>
        </p:spPr>
        <p:txBody>
          <a:bodyPr wrap="square" rtlCol="0">
            <a:spAutoFit/>
          </a:bodyPr>
          <a:lstStyle/>
          <a:p>
            <a:r>
              <a:rPr lang="en-GB" b="1" dirty="0" smtClean="0"/>
              <a:t>W #1</a:t>
            </a:r>
          </a:p>
          <a:p>
            <a:r>
              <a:rPr lang="en-GB" b="1" dirty="0" smtClean="0"/>
              <a:t> </a:t>
            </a:r>
            <a:endParaRPr lang="en-GB" b="1" dirty="0"/>
          </a:p>
        </p:txBody>
      </p:sp>
      <p:sp>
        <p:nvSpPr>
          <p:cNvPr id="16" name="TextBox 15"/>
          <p:cNvSpPr txBox="1"/>
          <p:nvPr/>
        </p:nvSpPr>
        <p:spPr>
          <a:xfrm>
            <a:off x="4932040" y="1707654"/>
            <a:ext cx="1300853" cy="369332"/>
          </a:xfrm>
          <a:prstGeom prst="rect">
            <a:avLst/>
          </a:prstGeom>
          <a:noFill/>
        </p:spPr>
        <p:txBody>
          <a:bodyPr wrap="square" rtlCol="0">
            <a:spAutoFit/>
          </a:bodyPr>
          <a:lstStyle/>
          <a:p>
            <a:r>
              <a:rPr lang="en-GB" b="1" dirty="0" smtClean="0"/>
              <a:t>W. #3</a:t>
            </a:r>
            <a:endParaRPr lang="en-GB" b="1" dirty="0"/>
          </a:p>
        </p:txBody>
      </p:sp>
      <p:sp>
        <p:nvSpPr>
          <p:cNvPr id="17" name="TextBox 16"/>
          <p:cNvSpPr txBox="1"/>
          <p:nvPr/>
        </p:nvSpPr>
        <p:spPr>
          <a:xfrm>
            <a:off x="1730094" y="2119434"/>
            <a:ext cx="893267" cy="369332"/>
          </a:xfrm>
          <a:prstGeom prst="rect">
            <a:avLst/>
          </a:prstGeom>
          <a:noFill/>
        </p:spPr>
        <p:txBody>
          <a:bodyPr wrap="square" rtlCol="0">
            <a:spAutoFit/>
          </a:bodyPr>
          <a:lstStyle/>
          <a:p>
            <a:r>
              <a:rPr lang="en-GB" b="1" dirty="0" smtClean="0"/>
              <a:t>W. #2</a:t>
            </a:r>
          </a:p>
        </p:txBody>
      </p:sp>
      <p:sp>
        <p:nvSpPr>
          <p:cNvPr id="18" name="TextBox 17"/>
          <p:cNvSpPr txBox="1"/>
          <p:nvPr/>
        </p:nvSpPr>
        <p:spPr>
          <a:xfrm>
            <a:off x="2990789" y="4367392"/>
            <a:ext cx="944603" cy="369332"/>
          </a:xfrm>
          <a:prstGeom prst="rect">
            <a:avLst/>
          </a:prstGeom>
          <a:noFill/>
        </p:spPr>
        <p:txBody>
          <a:bodyPr wrap="square" rtlCol="0">
            <a:spAutoFit/>
          </a:bodyPr>
          <a:lstStyle/>
          <a:p>
            <a:r>
              <a:rPr lang="en-GB" b="1" dirty="0" smtClean="0">
                <a:solidFill>
                  <a:srgbClr val="FF0000"/>
                </a:solidFill>
              </a:rPr>
              <a:t>W. #6 </a:t>
            </a:r>
          </a:p>
        </p:txBody>
      </p:sp>
      <p:sp>
        <p:nvSpPr>
          <p:cNvPr id="19" name="TextBox 18"/>
          <p:cNvSpPr txBox="1"/>
          <p:nvPr/>
        </p:nvSpPr>
        <p:spPr>
          <a:xfrm>
            <a:off x="557319" y="920998"/>
            <a:ext cx="1311704" cy="369332"/>
          </a:xfrm>
          <a:prstGeom prst="rect">
            <a:avLst/>
          </a:prstGeom>
          <a:noFill/>
        </p:spPr>
        <p:txBody>
          <a:bodyPr wrap="square" rtlCol="0">
            <a:spAutoFit/>
          </a:bodyPr>
          <a:lstStyle/>
          <a:p>
            <a:r>
              <a:rPr lang="en-GB" b="1" dirty="0" smtClean="0"/>
              <a:t>W. #5</a:t>
            </a:r>
          </a:p>
        </p:txBody>
      </p:sp>
      <p:sp>
        <p:nvSpPr>
          <p:cNvPr id="21" name="TextBox 20"/>
          <p:cNvSpPr txBox="1"/>
          <p:nvPr/>
        </p:nvSpPr>
        <p:spPr>
          <a:xfrm>
            <a:off x="-35230" y="1779662"/>
            <a:ext cx="1006830" cy="369332"/>
          </a:xfrm>
          <a:prstGeom prst="rect">
            <a:avLst/>
          </a:prstGeom>
          <a:noFill/>
        </p:spPr>
        <p:txBody>
          <a:bodyPr wrap="square" rtlCol="0">
            <a:spAutoFit/>
          </a:bodyPr>
          <a:lstStyle/>
          <a:p>
            <a:r>
              <a:rPr lang="en-GB" b="1" dirty="0" smtClean="0">
                <a:solidFill>
                  <a:schemeClr val="tx1">
                    <a:lumMod val="65000"/>
                    <a:lumOff val="35000"/>
                  </a:schemeClr>
                </a:solidFill>
              </a:rPr>
              <a:t>W. </a:t>
            </a:r>
            <a:r>
              <a:rPr lang="en-GB" b="1" dirty="0" err="1" smtClean="0">
                <a:solidFill>
                  <a:schemeClr val="tx1">
                    <a:lumMod val="65000"/>
                    <a:lumOff val="35000"/>
                  </a:schemeClr>
                </a:solidFill>
              </a:rPr>
              <a:t>Extr</a:t>
            </a:r>
            <a:endParaRPr lang="en-GB" b="1" dirty="0" smtClean="0">
              <a:solidFill>
                <a:schemeClr val="tx1">
                  <a:lumMod val="65000"/>
                  <a:lumOff val="35000"/>
                </a:schemeClr>
              </a:solidFill>
            </a:endParaRPr>
          </a:p>
        </p:txBody>
      </p:sp>
      <p:cxnSp>
        <p:nvCxnSpPr>
          <p:cNvPr id="22" name="Straight Arrow Connector 21"/>
          <p:cNvCxnSpPr/>
          <p:nvPr/>
        </p:nvCxnSpPr>
        <p:spPr>
          <a:xfrm flipH="1">
            <a:off x="3463091" y="979933"/>
            <a:ext cx="86500" cy="4806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4138283" y="3883012"/>
            <a:ext cx="422258" cy="5028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813243" y="2015360"/>
            <a:ext cx="387815" cy="4470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476650" y="2379305"/>
            <a:ext cx="305452" cy="1823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2576772" y="4071047"/>
            <a:ext cx="399649" cy="4355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236921" y="1300542"/>
            <a:ext cx="133350" cy="7829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281621" y="2138005"/>
            <a:ext cx="25400" cy="17065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87303" y="28669"/>
            <a:ext cx="2182102" cy="369332"/>
          </a:xfrm>
          <a:prstGeom prst="rect">
            <a:avLst/>
          </a:prstGeom>
          <a:noFill/>
        </p:spPr>
        <p:txBody>
          <a:bodyPr wrap="square" rtlCol="0">
            <a:spAutoFit/>
          </a:bodyPr>
          <a:lstStyle/>
          <a:p>
            <a:r>
              <a:rPr lang="en-GB" b="1" dirty="0" smtClean="0">
                <a:solidFill>
                  <a:schemeClr val="tx1">
                    <a:lumMod val="65000"/>
                    <a:lumOff val="35000"/>
                  </a:schemeClr>
                </a:solidFill>
              </a:rPr>
              <a:t>W. </a:t>
            </a:r>
            <a:r>
              <a:rPr lang="en-GB" b="1" dirty="0" err="1" smtClean="0">
                <a:solidFill>
                  <a:schemeClr val="tx1">
                    <a:lumMod val="65000"/>
                    <a:lumOff val="35000"/>
                  </a:schemeClr>
                </a:solidFill>
              </a:rPr>
              <a:t>Extr</a:t>
            </a:r>
            <a:endParaRPr lang="en-GB" b="1" dirty="0" smtClean="0">
              <a:solidFill>
                <a:schemeClr val="tx1">
                  <a:lumMod val="65000"/>
                  <a:lumOff val="35000"/>
                </a:schemeClr>
              </a:solidFill>
            </a:endParaRPr>
          </a:p>
        </p:txBody>
      </p:sp>
      <p:cxnSp>
        <p:nvCxnSpPr>
          <p:cNvPr id="31" name="Straight Arrow Connector 30"/>
          <p:cNvCxnSpPr/>
          <p:nvPr/>
        </p:nvCxnSpPr>
        <p:spPr>
          <a:xfrm>
            <a:off x="1673260" y="395787"/>
            <a:ext cx="338361" cy="66547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35391" y="2138005"/>
            <a:ext cx="398330" cy="1008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572648" y="3003362"/>
            <a:ext cx="944603" cy="369332"/>
          </a:xfrm>
          <a:prstGeom prst="rect">
            <a:avLst/>
          </a:prstGeom>
          <a:noFill/>
        </p:spPr>
        <p:txBody>
          <a:bodyPr wrap="square" rtlCol="0">
            <a:spAutoFit/>
          </a:bodyPr>
          <a:lstStyle/>
          <a:p>
            <a:r>
              <a:rPr lang="en-GB" b="1" dirty="0" smtClean="0"/>
              <a:t>W. #4</a:t>
            </a:r>
          </a:p>
        </p:txBody>
      </p:sp>
      <p:cxnSp>
        <p:nvCxnSpPr>
          <p:cNvPr id="37" name="Straight Arrow Connector 36"/>
          <p:cNvCxnSpPr/>
          <p:nvPr/>
        </p:nvCxnSpPr>
        <p:spPr>
          <a:xfrm flipH="1" flipV="1">
            <a:off x="1476650" y="2723226"/>
            <a:ext cx="196610" cy="2680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3"/>
          <a:stretch>
            <a:fillRect/>
          </a:stretch>
        </p:blipFill>
        <p:spPr>
          <a:xfrm>
            <a:off x="6446679" y="205454"/>
            <a:ext cx="1980013" cy="1453119"/>
          </a:xfrm>
          <a:prstGeom prst="rect">
            <a:avLst/>
          </a:prstGeom>
        </p:spPr>
      </p:pic>
      <p:sp>
        <p:nvSpPr>
          <p:cNvPr id="39" name="TextBox 38"/>
          <p:cNvSpPr txBox="1"/>
          <p:nvPr/>
        </p:nvSpPr>
        <p:spPr>
          <a:xfrm>
            <a:off x="5536925" y="743311"/>
            <a:ext cx="1041851" cy="369332"/>
          </a:xfrm>
          <a:prstGeom prst="rect">
            <a:avLst/>
          </a:prstGeom>
          <a:noFill/>
        </p:spPr>
        <p:txBody>
          <a:bodyPr wrap="square" rtlCol="0">
            <a:spAutoFit/>
          </a:bodyPr>
          <a:lstStyle/>
          <a:p>
            <a:r>
              <a:rPr lang="en-GB" b="1" dirty="0" smtClean="0">
                <a:solidFill>
                  <a:srgbClr val="FF0000"/>
                </a:solidFill>
              </a:rPr>
              <a:t>W. #7.2</a:t>
            </a:r>
            <a:endParaRPr lang="en-GB" b="1" dirty="0">
              <a:solidFill>
                <a:srgbClr val="FF0000"/>
              </a:solidFill>
            </a:endParaRPr>
          </a:p>
        </p:txBody>
      </p:sp>
      <p:sp>
        <p:nvSpPr>
          <p:cNvPr id="40" name="TextBox 39"/>
          <p:cNvSpPr txBox="1"/>
          <p:nvPr/>
        </p:nvSpPr>
        <p:spPr>
          <a:xfrm>
            <a:off x="6928113" y="367680"/>
            <a:ext cx="999053" cy="369332"/>
          </a:xfrm>
          <a:prstGeom prst="rect">
            <a:avLst/>
          </a:prstGeom>
          <a:noFill/>
        </p:spPr>
        <p:txBody>
          <a:bodyPr wrap="square" rtlCol="0">
            <a:spAutoFit/>
          </a:bodyPr>
          <a:lstStyle/>
          <a:p>
            <a:r>
              <a:rPr lang="en-GB" b="1" dirty="0" smtClean="0">
                <a:solidFill>
                  <a:srgbClr val="FF0000"/>
                </a:solidFill>
              </a:rPr>
              <a:t>W. #7.1</a:t>
            </a:r>
          </a:p>
        </p:txBody>
      </p:sp>
      <p:cxnSp>
        <p:nvCxnSpPr>
          <p:cNvPr id="42" name="Straight Arrow Connector 41"/>
          <p:cNvCxnSpPr/>
          <p:nvPr/>
        </p:nvCxnSpPr>
        <p:spPr>
          <a:xfrm>
            <a:off x="6220804" y="1112643"/>
            <a:ext cx="503415" cy="392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0" idx="2"/>
          </p:cNvCxnSpPr>
          <p:nvPr/>
        </p:nvCxnSpPr>
        <p:spPr>
          <a:xfrm>
            <a:off x="7427640" y="737012"/>
            <a:ext cx="0" cy="1950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5878528" y="2630331"/>
            <a:ext cx="2629246" cy="584775"/>
          </a:xfrm>
          <a:prstGeom prst="rect">
            <a:avLst/>
          </a:prstGeom>
          <a:noFill/>
        </p:spPr>
        <p:txBody>
          <a:bodyPr wrap="none" rtlCol="0">
            <a:spAutoFit/>
          </a:bodyPr>
          <a:lstStyle/>
          <a:p>
            <a:pPr marL="285750" indent="-285750">
              <a:buFont typeface="Arial" panose="020B0604020202020204" pitchFamily="34" charset="0"/>
              <a:buChar char="•"/>
            </a:pPr>
            <a:r>
              <a:rPr lang="en-GB" sz="1600" dirty="0" smtClean="0"/>
              <a:t>Extremities on Cap (#6)</a:t>
            </a:r>
          </a:p>
          <a:p>
            <a:pPr lvl="1"/>
            <a:r>
              <a:rPr lang="en-GB" sz="1600" dirty="0" smtClean="0"/>
              <a:t>[</a:t>
            </a:r>
            <a:r>
              <a:rPr lang="en-GB" sz="1600" dirty="0" err="1" smtClean="0"/>
              <a:t>thck</a:t>
            </a:r>
            <a:r>
              <a:rPr lang="en-GB" sz="1600" dirty="0" smtClean="0"/>
              <a:t>=3mm]</a:t>
            </a:r>
            <a:endParaRPr lang="en-GB" sz="1600" dirty="0"/>
          </a:p>
        </p:txBody>
      </p:sp>
      <p:sp>
        <p:nvSpPr>
          <p:cNvPr id="46" name="TextBox 45"/>
          <p:cNvSpPr txBox="1"/>
          <p:nvPr/>
        </p:nvSpPr>
        <p:spPr>
          <a:xfrm>
            <a:off x="5876580" y="3267008"/>
            <a:ext cx="2406852"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Elliptical Cap &amp; Bowl </a:t>
            </a:r>
            <a:r>
              <a:rPr lang="en-GB" sz="1600" dirty="0"/>
              <a:t>on </a:t>
            </a:r>
            <a:r>
              <a:rPr lang="en-GB" sz="1600" dirty="0" err="1"/>
              <a:t>Diabolo</a:t>
            </a:r>
            <a:r>
              <a:rPr lang="en-GB" sz="1600" dirty="0"/>
              <a:t> </a:t>
            </a:r>
            <a:r>
              <a:rPr lang="en-GB" sz="1600" dirty="0" smtClean="0"/>
              <a:t>(#8-9)</a:t>
            </a:r>
          </a:p>
          <a:p>
            <a:pPr lvl="1"/>
            <a:r>
              <a:rPr lang="en-GB" sz="1600" dirty="0" smtClean="0"/>
              <a:t>[</a:t>
            </a:r>
            <a:r>
              <a:rPr lang="en-GB" sz="1600" dirty="0" err="1" smtClean="0"/>
              <a:t>thck</a:t>
            </a:r>
            <a:r>
              <a:rPr lang="en-GB" sz="1600" dirty="0" smtClean="0"/>
              <a:t>=3mm]</a:t>
            </a:r>
            <a:endParaRPr lang="en-GB" sz="1600" dirty="0"/>
          </a:p>
        </p:txBody>
      </p:sp>
      <p:sp>
        <p:nvSpPr>
          <p:cNvPr id="47" name="TextBox 46"/>
          <p:cNvSpPr txBox="1"/>
          <p:nvPr/>
        </p:nvSpPr>
        <p:spPr>
          <a:xfrm>
            <a:off x="5869200" y="4155926"/>
            <a:ext cx="2802755" cy="584775"/>
          </a:xfrm>
          <a:prstGeom prst="rect">
            <a:avLst/>
          </a:prstGeom>
          <a:noFill/>
        </p:spPr>
        <p:txBody>
          <a:bodyPr wrap="none" rtlCol="0">
            <a:spAutoFit/>
          </a:bodyPr>
          <a:lstStyle/>
          <a:p>
            <a:pPr marL="285750" indent="-285750">
              <a:buFont typeface="Arial" panose="020B0604020202020204" pitchFamily="34" charset="0"/>
              <a:buChar char="•"/>
            </a:pPr>
            <a:r>
              <a:rPr lang="en-GB" sz="1600" dirty="0" smtClean="0"/>
              <a:t>Half-Moons: </a:t>
            </a:r>
            <a:r>
              <a:rPr lang="en-GB" sz="1600" dirty="0" err="1"/>
              <a:t>Nb</a:t>
            </a:r>
            <a:r>
              <a:rPr lang="en-GB" sz="1600" dirty="0"/>
              <a:t>/</a:t>
            </a:r>
            <a:r>
              <a:rPr lang="en-GB" sz="1600" dirty="0" err="1"/>
              <a:t>NbTi</a:t>
            </a:r>
            <a:r>
              <a:rPr lang="en-GB" sz="1600" dirty="0"/>
              <a:t> </a:t>
            </a:r>
            <a:r>
              <a:rPr lang="en-GB" sz="1600" dirty="0" smtClean="0"/>
              <a:t>(#7)</a:t>
            </a:r>
            <a:endParaRPr lang="en-GB" sz="1600" dirty="0"/>
          </a:p>
          <a:p>
            <a:pPr lvl="1"/>
            <a:r>
              <a:rPr lang="en-GB" sz="1600" dirty="0" smtClean="0"/>
              <a:t>[</a:t>
            </a:r>
            <a:r>
              <a:rPr lang="en-GB" sz="1600" dirty="0" err="1" smtClean="0"/>
              <a:t>thck</a:t>
            </a:r>
            <a:r>
              <a:rPr lang="en-GB" sz="1600" dirty="0" smtClean="0"/>
              <a:t>=2mm]</a:t>
            </a:r>
            <a:endParaRPr lang="en-GB" sz="1600" dirty="0"/>
          </a:p>
        </p:txBody>
      </p:sp>
      <p:sp>
        <p:nvSpPr>
          <p:cNvPr id="48" name="TextBox 47"/>
          <p:cNvSpPr txBox="1"/>
          <p:nvPr/>
        </p:nvSpPr>
        <p:spPr>
          <a:xfrm>
            <a:off x="6340316" y="2211918"/>
            <a:ext cx="1655261" cy="369332"/>
          </a:xfrm>
          <a:prstGeom prst="rect">
            <a:avLst/>
          </a:prstGeom>
          <a:noFill/>
        </p:spPr>
        <p:txBody>
          <a:bodyPr wrap="none" rtlCol="0">
            <a:spAutoFit/>
          </a:bodyPr>
          <a:lstStyle/>
          <a:p>
            <a:r>
              <a:rPr lang="en-GB" dirty="0" smtClean="0"/>
              <a:t>Critical Welds:</a:t>
            </a: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Cavity - Extremities</a:t>
            </a:r>
            <a:endParaRPr lang="en-GB" dirty="0"/>
          </a:p>
        </p:txBody>
      </p:sp>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a:p>
        </p:txBody>
      </p:sp>
      <p:pic>
        <p:nvPicPr>
          <p:cNvPr id="12" name="Picture 11"/>
          <p:cNvPicPr>
            <a:picLocks noChangeAspect="1"/>
          </p:cNvPicPr>
          <p:nvPr/>
        </p:nvPicPr>
        <p:blipFill>
          <a:blip r:embed="rId3"/>
          <a:stretch>
            <a:fillRect/>
          </a:stretch>
        </p:blipFill>
        <p:spPr>
          <a:xfrm>
            <a:off x="3779912" y="689634"/>
            <a:ext cx="2759316" cy="1743647"/>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62260" t="18052" r="8152" b="37575"/>
          <a:stretch/>
        </p:blipFill>
        <p:spPr>
          <a:xfrm>
            <a:off x="6647881" y="316789"/>
            <a:ext cx="2470927" cy="2110945"/>
          </a:xfrm>
          <a:prstGeom prst="rect">
            <a:avLst/>
          </a:prstGeom>
        </p:spPr>
      </p:pic>
      <p:sp>
        <p:nvSpPr>
          <p:cNvPr id="15" name="TextBox 14"/>
          <p:cNvSpPr txBox="1"/>
          <p:nvPr/>
        </p:nvSpPr>
        <p:spPr>
          <a:xfrm>
            <a:off x="395536" y="411510"/>
            <a:ext cx="3528392" cy="1569660"/>
          </a:xfrm>
          <a:prstGeom prst="rect">
            <a:avLst/>
          </a:prstGeom>
          <a:noFill/>
        </p:spPr>
        <p:txBody>
          <a:bodyPr wrap="square" rtlCol="0">
            <a:spAutoFit/>
          </a:bodyPr>
          <a:lstStyle/>
          <a:p>
            <a:r>
              <a:rPr lang="en-GB" sz="1600" b="1" u="sng" dirty="0" smtClean="0"/>
              <a:t>Welds #6</a:t>
            </a:r>
          </a:p>
          <a:p>
            <a:pPr marL="285750" indent="-285750">
              <a:buFont typeface="Arial" panose="020B0604020202020204" pitchFamily="34" charset="0"/>
              <a:buChar char="•"/>
            </a:pPr>
            <a:r>
              <a:rPr lang="en-GB" sz="1600" b="1" dirty="0" smtClean="0"/>
              <a:t>Staggered </a:t>
            </a:r>
            <a:r>
              <a:rPr lang="en-GB" sz="1600" dirty="0" smtClean="0"/>
              <a:t>weld sequence, with dedicated tooling</a:t>
            </a:r>
          </a:p>
          <a:p>
            <a:pPr marL="285750" indent="-285750">
              <a:buFont typeface="Arial" panose="020B0604020202020204" pitchFamily="34" charset="0"/>
              <a:buChar char="•"/>
            </a:pPr>
            <a:r>
              <a:rPr lang="en-GB" sz="1600" b="1" dirty="0" smtClean="0"/>
              <a:t>Design modification </a:t>
            </a:r>
            <a:r>
              <a:rPr lang="en-GB" sz="1600" dirty="0" smtClean="0"/>
              <a:t>to facilitate weld of Extremities to Cap</a:t>
            </a:r>
          </a:p>
          <a:p>
            <a:endParaRPr lang="en-GB" sz="1600" dirty="0"/>
          </a:p>
        </p:txBody>
      </p:sp>
      <p:pic>
        <p:nvPicPr>
          <p:cNvPr id="16" name="Picture 1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69041"/>
          <a:stretch/>
        </p:blipFill>
        <p:spPr>
          <a:xfrm>
            <a:off x="-148977" y="1563638"/>
            <a:ext cx="5153025" cy="909034"/>
          </a:xfrm>
          <a:prstGeom prst="rect">
            <a:avLst/>
          </a:prstGeom>
        </p:spPr>
      </p:pic>
      <p:pic>
        <p:nvPicPr>
          <p:cNvPr id="20" name="Picture 19"/>
          <p:cNvPicPr>
            <a:picLocks noChangeAspect="1"/>
          </p:cNvPicPr>
          <p:nvPr/>
        </p:nvPicPr>
        <p:blipFill rotWithShape="1">
          <a:blip r:embed="rId6"/>
          <a:srcRect t="4052" r="28915"/>
          <a:stretch/>
        </p:blipFill>
        <p:spPr>
          <a:xfrm>
            <a:off x="261685" y="3116468"/>
            <a:ext cx="1638146" cy="1416160"/>
          </a:xfrm>
          <a:prstGeom prst="rect">
            <a:avLst/>
          </a:prstGeom>
          <a:ln w="19050">
            <a:solidFill>
              <a:schemeClr val="tx1"/>
            </a:solidFill>
          </a:ln>
        </p:spPr>
      </p:pic>
      <p:pic>
        <p:nvPicPr>
          <p:cNvPr id="21" name="Picture 20"/>
          <p:cNvPicPr>
            <a:picLocks noChangeAspect="1"/>
          </p:cNvPicPr>
          <p:nvPr/>
        </p:nvPicPr>
        <p:blipFill>
          <a:blip r:embed="rId7"/>
          <a:stretch>
            <a:fillRect/>
          </a:stretch>
        </p:blipFill>
        <p:spPr>
          <a:xfrm>
            <a:off x="1711645" y="4042661"/>
            <a:ext cx="1814513" cy="1055489"/>
          </a:xfrm>
          <a:prstGeom prst="rect">
            <a:avLst/>
          </a:prstGeom>
          <a:ln w="19050">
            <a:solidFill>
              <a:schemeClr val="tx1"/>
            </a:solidFill>
          </a:ln>
        </p:spPr>
      </p:pic>
      <p:sp>
        <p:nvSpPr>
          <p:cNvPr id="22" name="TextBox 21"/>
          <p:cNvSpPr txBox="1"/>
          <p:nvPr/>
        </p:nvSpPr>
        <p:spPr>
          <a:xfrm>
            <a:off x="1597711" y="4825725"/>
            <a:ext cx="588167" cy="300082"/>
          </a:xfrm>
          <a:prstGeom prst="rect">
            <a:avLst/>
          </a:prstGeom>
          <a:noFill/>
        </p:spPr>
        <p:txBody>
          <a:bodyPr wrap="square" rtlCol="0">
            <a:spAutoFit/>
          </a:bodyPr>
          <a:lstStyle/>
          <a:p>
            <a:r>
              <a:rPr lang="en-GB" sz="1350" b="1" i="1" dirty="0" err="1"/>
              <a:t>NbTi</a:t>
            </a:r>
            <a:endParaRPr lang="en-GB" sz="1350" b="1" i="1" dirty="0"/>
          </a:p>
        </p:txBody>
      </p:sp>
      <p:pic>
        <p:nvPicPr>
          <p:cNvPr id="23" name="Picture 22"/>
          <p:cNvPicPr>
            <a:picLocks noChangeAspect="1"/>
          </p:cNvPicPr>
          <p:nvPr/>
        </p:nvPicPr>
        <p:blipFill>
          <a:blip r:embed="rId8"/>
          <a:stretch>
            <a:fillRect/>
          </a:stretch>
        </p:blipFill>
        <p:spPr>
          <a:xfrm>
            <a:off x="2065398" y="3019178"/>
            <a:ext cx="2059186" cy="1094780"/>
          </a:xfrm>
          <a:prstGeom prst="rect">
            <a:avLst/>
          </a:prstGeom>
          <a:ln w="19050">
            <a:solidFill>
              <a:schemeClr val="tx1"/>
            </a:solidFill>
          </a:ln>
        </p:spPr>
      </p:pic>
      <p:sp>
        <p:nvSpPr>
          <p:cNvPr id="24" name="TextBox 23"/>
          <p:cNvSpPr txBox="1"/>
          <p:nvPr/>
        </p:nvSpPr>
        <p:spPr>
          <a:xfrm>
            <a:off x="1978129" y="2981281"/>
            <a:ext cx="415498" cy="300082"/>
          </a:xfrm>
          <a:prstGeom prst="rect">
            <a:avLst/>
          </a:prstGeom>
          <a:noFill/>
        </p:spPr>
        <p:txBody>
          <a:bodyPr wrap="none" rtlCol="0">
            <a:spAutoFit/>
          </a:bodyPr>
          <a:lstStyle/>
          <a:p>
            <a:r>
              <a:rPr lang="en-GB" sz="1350" b="1" i="1" dirty="0"/>
              <a:t>Nb</a:t>
            </a:r>
          </a:p>
        </p:txBody>
      </p:sp>
      <p:sp>
        <p:nvSpPr>
          <p:cNvPr id="25" name="TextBox 24"/>
          <p:cNvSpPr txBox="1"/>
          <p:nvPr/>
        </p:nvSpPr>
        <p:spPr>
          <a:xfrm>
            <a:off x="4124584" y="2859782"/>
            <a:ext cx="5019416" cy="584775"/>
          </a:xfrm>
          <a:prstGeom prst="rect">
            <a:avLst/>
          </a:prstGeom>
          <a:noFill/>
        </p:spPr>
        <p:txBody>
          <a:bodyPr wrap="square" rtlCol="0">
            <a:spAutoFit/>
          </a:bodyPr>
          <a:lstStyle/>
          <a:p>
            <a:r>
              <a:rPr lang="en-GB" sz="1600" dirty="0" smtClean="0"/>
              <a:t>Both </a:t>
            </a:r>
            <a:r>
              <a:rPr lang="en-GB" sz="1600" dirty="0" err="1" smtClean="0"/>
              <a:t>Nb</a:t>
            </a:r>
            <a:r>
              <a:rPr lang="en-GB" sz="1600" dirty="0" smtClean="0"/>
              <a:t> and </a:t>
            </a:r>
            <a:r>
              <a:rPr lang="en-GB" sz="1600" dirty="0" err="1" smtClean="0"/>
              <a:t>NbTi</a:t>
            </a:r>
            <a:r>
              <a:rPr lang="en-GB" sz="1600" dirty="0" smtClean="0"/>
              <a:t> Half Moons to be tested</a:t>
            </a:r>
          </a:p>
          <a:p>
            <a:r>
              <a:rPr lang="en-GB" sz="1600" dirty="0" smtClean="0"/>
              <a:t>Currently </a:t>
            </a:r>
            <a:r>
              <a:rPr lang="en-GB" sz="1600" dirty="0" smtClean="0"/>
              <a:t>developing </a:t>
            </a:r>
            <a:r>
              <a:rPr lang="en-GB" sz="1600" dirty="0"/>
              <a:t>of a program to follow the </a:t>
            </a:r>
            <a:r>
              <a:rPr lang="en-GB" sz="1600" dirty="0" smtClean="0"/>
              <a:t>shape </a:t>
            </a:r>
            <a:endParaRPr lang="en-GB" sz="1600" dirty="0"/>
          </a:p>
        </p:txBody>
      </p:sp>
      <p:pic>
        <p:nvPicPr>
          <p:cNvPr id="26" name="Picture 25"/>
          <p:cNvPicPr>
            <a:picLocks noChangeAspect="1"/>
          </p:cNvPicPr>
          <p:nvPr/>
        </p:nvPicPr>
        <p:blipFill>
          <a:blip r:embed="rId9"/>
          <a:stretch>
            <a:fillRect/>
          </a:stretch>
        </p:blipFill>
        <p:spPr>
          <a:xfrm>
            <a:off x="4390522" y="3420449"/>
            <a:ext cx="1321042" cy="1698482"/>
          </a:xfrm>
          <a:prstGeom prst="rect">
            <a:avLst/>
          </a:prstGeom>
        </p:spPr>
      </p:pic>
      <p:sp>
        <p:nvSpPr>
          <p:cNvPr id="6" name="Rectangle 5"/>
          <p:cNvSpPr/>
          <p:nvPr/>
        </p:nvSpPr>
        <p:spPr>
          <a:xfrm>
            <a:off x="255184" y="2596590"/>
            <a:ext cx="1790362" cy="338554"/>
          </a:xfrm>
          <a:prstGeom prst="rect">
            <a:avLst/>
          </a:prstGeom>
        </p:spPr>
        <p:txBody>
          <a:bodyPr wrap="none">
            <a:spAutoFit/>
          </a:bodyPr>
          <a:lstStyle/>
          <a:p>
            <a:r>
              <a:rPr lang="en-GB" sz="1600" b="1" u="sng" dirty="0"/>
              <a:t>Welds #7.1 &amp; 7.2</a:t>
            </a:r>
          </a:p>
        </p:txBody>
      </p:sp>
    </p:spTree>
    <p:extLst>
      <p:ext uri="{BB962C8B-B14F-4D97-AF65-F5344CB8AC3E}">
        <p14:creationId xmlns:p14="http://schemas.microsoft.com/office/powerpoint/2010/main" val="2450084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9512" y="3993634"/>
            <a:ext cx="4264944" cy="1026388"/>
          </a:xfrm>
          <a:prstGeom prst="rect">
            <a:avLst/>
          </a:prstGeom>
        </p:spPr>
      </p:pic>
      <p:pic>
        <p:nvPicPr>
          <p:cNvPr id="9"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4456" y="4025320"/>
            <a:ext cx="1150715" cy="852857"/>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9177" y="2643758"/>
            <a:ext cx="5784917" cy="584775"/>
          </a:xfrm>
          <a:prstGeom prst="rect">
            <a:avLst/>
          </a:prstGeom>
          <a:noFill/>
        </p:spPr>
        <p:txBody>
          <a:bodyPr wrap="none" rtlCol="0">
            <a:spAutoFit/>
          </a:bodyPr>
          <a:lstStyle/>
          <a:p>
            <a:pPr marL="285750" indent="-285750">
              <a:buFont typeface="Arial" panose="020B0604020202020204" pitchFamily="34" charset="0"/>
              <a:buChar char="•"/>
            </a:pPr>
            <a:r>
              <a:rPr lang="en-GB" sz="1600" dirty="0" smtClean="0"/>
              <a:t>Linear weld tests performed</a:t>
            </a:r>
            <a:endParaRPr lang="en-GB" sz="1600" dirty="0"/>
          </a:p>
          <a:p>
            <a:pPr marL="285750" indent="-285750">
              <a:buFont typeface="Arial" panose="020B0604020202020204" pitchFamily="34" charset="0"/>
              <a:buChar char="•"/>
            </a:pPr>
            <a:r>
              <a:rPr lang="en-GB" sz="1600" dirty="0"/>
              <a:t>Two </a:t>
            </a:r>
            <a:r>
              <a:rPr lang="en-GB" sz="1600" dirty="0" smtClean="0"/>
              <a:t>configurations: </a:t>
            </a:r>
            <a:r>
              <a:rPr lang="en-GB" sz="1600" dirty="0"/>
              <a:t>Key (</a:t>
            </a:r>
            <a:r>
              <a:rPr lang="en-GB" sz="1600" i="1" dirty="0" err="1"/>
              <a:t>Clé</a:t>
            </a:r>
            <a:r>
              <a:rPr lang="en-GB" sz="1600" dirty="0"/>
              <a:t>) and </a:t>
            </a:r>
            <a:r>
              <a:rPr lang="en-GB" sz="1600" dirty="0" smtClean="0"/>
              <a:t>Butt Weld </a:t>
            </a:r>
            <a:r>
              <a:rPr lang="en-GB" sz="1600" dirty="0"/>
              <a:t>(</a:t>
            </a:r>
            <a:r>
              <a:rPr lang="en-GB" sz="1600" i="1" dirty="0" err="1"/>
              <a:t>Bords</a:t>
            </a:r>
            <a:r>
              <a:rPr lang="en-GB" sz="1600" dirty="0"/>
              <a:t> </a:t>
            </a:r>
            <a:r>
              <a:rPr lang="en-GB" sz="1600" i="1" dirty="0"/>
              <a:t>droits</a:t>
            </a:r>
            <a:r>
              <a:rPr lang="en-GB" sz="1600" u="sng" dirty="0" smtClean="0"/>
              <a:t>)</a:t>
            </a:r>
            <a:endParaRPr lang="en-GB" sz="1600" u="sng" dirty="0"/>
          </a:p>
        </p:txBody>
      </p:sp>
      <p:sp>
        <p:nvSpPr>
          <p:cNvPr id="15" name="Title 1"/>
          <p:cNvSpPr txBox="1">
            <a:spLocks/>
          </p:cNvSpPr>
          <p:nvPr/>
        </p:nvSpPr>
        <p:spPr>
          <a:xfrm>
            <a:off x="612000" y="135000"/>
            <a:ext cx="7920000" cy="54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GB" dirty="0" smtClean="0"/>
              <a:t>Cavity - Extremities</a:t>
            </a:r>
            <a:endParaRPr lang="en-GB" dirty="0"/>
          </a:p>
        </p:txBody>
      </p:sp>
      <p:sp>
        <p:nvSpPr>
          <p:cNvPr id="13" name="TextBox 12"/>
          <p:cNvSpPr txBox="1"/>
          <p:nvPr/>
        </p:nvSpPr>
        <p:spPr>
          <a:xfrm>
            <a:off x="2813116" y="4739250"/>
            <a:ext cx="1498310" cy="253916"/>
          </a:xfrm>
          <a:prstGeom prst="rect">
            <a:avLst/>
          </a:prstGeom>
          <a:solidFill>
            <a:schemeClr val="accent1">
              <a:lumMod val="40000"/>
              <a:lumOff val="60000"/>
            </a:schemeClr>
          </a:solidFill>
          <a:ln>
            <a:solidFill>
              <a:schemeClr val="tx2"/>
            </a:solidFill>
          </a:ln>
        </p:spPr>
        <p:txBody>
          <a:bodyPr wrap="square" rtlCol="0">
            <a:spAutoFit/>
          </a:bodyPr>
          <a:lstStyle>
            <a:defPPr>
              <a:defRPr lang="fr-FR"/>
            </a:defPPr>
            <a:lvl1pPr>
              <a:defRPr sz="1400"/>
            </a:lvl1pPr>
          </a:lstStyle>
          <a:p>
            <a:r>
              <a:rPr lang="en-GB" sz="1050" dirty="0"/>
              <a:t>INTERNAL SIDE - RF</a:t>
            </a:r>
          </a:p>
        </p:txBody>
      </p:sp>
      <p:sp>
        <p:nvSpPr>
          <p:cNvPr id="18" name="TextBox 17"/>
          <p:cNvSpPr txBox="1"/>
          <p:nvPr/>
        </p:nvSpPr>
        <p:spPr>
          <a:xfrm>
            <a:off x="745102" y="3253199"/>
            <a:ext cx="5483082" cy="646331"/>
          </a:xfrm>
          <a:prstGeom prst="rect">
            <a:avLst/>
          </a:prstGeom>
          <a:solidFill>
            <a:srgbClr val="92D050"/>
          </a:solidFill>
          <a:ln w="19050">
            <a:solidFill>
              <a:schemeClr val="tx1"/>
            </a:solidFill>
          </a:ln>
        </p:spPr>
        <p:txBody>
          <a:bodyPr wrap="square">
            <a:spAutoFit/>
          </a:bodyPr>
          <a:lstStyle>
            <a:defPPr>
              <a:defRPr lang="fr-FR"/>
            </a:defPPr>
            <a:lvl1pPr marL="285750" indent="-285750">
              <a:buFont typeface="Wingdings" panose="05000000000000000000" pitchFamily="2" charset="2"/>
              <a:buChar char="Ø"/>
              <a:defRPr sz="1600"/>
            </a:lvl1pPr>
          </a:lstStyle>
          <a:p>
            <a:r>
              <a:rPr lang="en-GB" sz="1200" dirty="0"/>
              <a:t>BOTH CONFIGURATIONS WITH SATISFACTORY RESULTS</a:t>
            </a:r>
          </a:p>
          <a:p>
            <a:r>
              <a:rPr lang="en-GB" sz="1200" dirty="0"/>
              <a:t>NO VOLUMETRIC DEFECTS FOUND</a:t>
            </a:r>
          </a:p>
          <a:p>
            <a:r>
              <a:rPr lang="en-GB" sz="1200" dirty="0"/>
              <a:t>WELDING IMPERFECTIONS COMPLIANT WITH ISO 13919-2 LEVEL </a:t>
            </a:r>
            <a:r>
              <a:rPr lang="en-GB" sz="1200" dirty="0" smtClean="0"/>
              <a:t>B</a:t>
            </a:r>
            <a:endParaRPr lang="en-GB" sz="1200" dirty="0"/>
          </a:p>
        </p:txBody>
      </p:sp>
      <p:pic>
        <p:nvPicPr>
          <p:cNvPr id="20" name="Picture 19"/>
          <p:cNvPicPr>
            <a:picLocks noChangeAspect="1"/>
          </p:cNvPicPr>
          <p:nvPr/>
        </p:nvPicPr>
        <p:blipFill rotWithShape="1">
          <a:blip r:embed="rId4"/>
          <a:srcRect t="11097"/>
          <a:stretch/>
        </p:blipFill>
        <p:spPr>
          <a:xfrm>
            <a:off x="4466338" y="3996882"/>
            <a:ext cx="4592093" cy="1003440"/>
          </a:xfrm>
          <a:prstGeom prst="rect">
            <a:avLst/>
          </a:prstGeom>
        </p:spPr>
      </p:pic>
      <p:sp>
        <p:nvSpPr>
          <p:cNvPr id="21" name="TextBox 20"/>
          <p:cNvSpPr txBox="1"/>
          <p:nvPr/>
        </p:nvSpPr>
        <p:spPr>
          <a:xfrm>
            <a:off x="4483191" y="4669911"/>
            <a:ext cx="1498310" cy="253916"/>
          </a:xfrm>
          <a:prstGeom prst="rect">
            <a:avLst/>
          </a:prstGeom>
          <a:solidFill>
            <a:schemeClr val="accent1">
              <a:lumMod val="40000"/>
              <a:lumOff val="60000"/>
            </a:schemeClr>
          </a:solidFill>
          <a:ln>
            <a:solidFill>
              <a:schemeClr val="tx2"/>
            </a:solidFill>
          </a:ln>
        </p:spPr>
        <p:txBody>
          <a:bodyPr wrap="square" rtlCol="0">
            <a:spAutoFit/>
          </a:bodyPr>
          <a:lstStyle>
            <a:defPPr>
              <a:defRPr lang="fr-FR"/>
            </a:defPPr>
            <a:lvl1pPr>
              <a:defRPr sz="1400"/>
            </a:lvl1pPr>
          </a:lstStyle>
          <a:p>
            <a:r>
              <a:rPr lang="en-GB" sz="1050" dirty="0"/>
              <a:t>INTERNAL SIDE - RF</a:t>
            </a:r>
          </a:p>
        </p:txBody>
      </p:sp>
      <p:pic>
        <p:nvPicPr>
          <p:cNvPr id="17" name="Picture 1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24110" y="4033132"/>
            <a:ext cx="1303321" cy="600529"/>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64455" y="575457"/>
            <a:ext cx="3997693" cy="2062103"/>
          </a:xfrm>
          <a:prstGeom prst="rect">
            <a:avLst/>
          </a:prstGeom>
          <a:noFill/>
        </p:spPr>
        <p:txBody>
          <a:bodyPr wrap="square" rtlCol="0">
            <a:spAutoFit/>
          </a:bodyPr>
          <a:lstStyle/>
          <a:p>
            <a:r>
              <a:rPr lang="en-GB" sz="1600" b="1" u="sng" dirty="0" smtClean="0"/>
              <a:t>Welds #8 &amp; #9</a:t>
            </a:r>
          </a:p>
          <a:p>
            <a:pPr marL="285750" indent="-285750">
              <a:buFont typeface="Arial" panose="020B0604020202020204" pitchFamily="34" charset="0"/>
              <a:buChar char="•"/>
            </a:pPr>
            <a:r>
              <a:rPr lang="en-GB" sz="1600" dirty="0" smtClean="0"/>
              <a:t>Dedicated </a:t>
            </a:r>
            <a:r>
              <a:rPr lang="en-GB" sz="1600" b="1" dirty="0" smtClean="0"/>
              <a:t>circular and elliptical tests</a:t>
            </a:r>
          </a:p>
          <a:p>
            <a:pPr marL="285750" indent="-285750">
              <a:buFont typeface="Arial" panose="020B0604020202020204" pitchFamily="34" charset="0"/>
              <a:buChar char="•"/>
            </a:pPr>
            <a:r>
              <a:rPr lang="en-GB" sz="1600" dirty="0" smtClean="0"/>
              <a:t>Baseline: beam parameters w. </a:t>
            </a:r>
            <a:r>
              <a:rPr lang="en-GB" sz="1600" b="1" dirty="0" smtClean="0"/>
              <a:t>large acceptance</a:t>
            </a:r>
          </a:p>
          <a:p>
            <a:pPr marL="285750" indent="-285750">
              <a:buFont typeface="Arial" panose="020B0604020202020204" pitchFamily="34" charset="0"/>
              <a:buChar char="•"/>
            </a:pPr>
            <a:r>
              <a:rPr lang="en-GB" sz="1600" dirty="0" smtClean="0"/>
              <a:t>Options: transversal movement, change of focus</a:t>
            </a:r>
          </a:p>
          <a:p>
            <a:pPr marL="285750" indent="-285750">
              <a:buFont typeface="Arial" panose="020B0604020202020204" pitchFamily="34" charset="0"/>
              <a:buChar char="•"/>
            </a:pPr>
            <a:r>
              <a:rPr lang="en-GB" sz="1600" dirty="0" smtClean="0"/>
              <a:t>Finalizing test equipment now</a:t>
            </a:r>
          </a:p>
          <a:p>
            <a:endParaRPr lang="en-GB" sz="1600" dirty="0"/>
          </a:p>
        </p:txBody>
      </p:sp>
      <p:sp>
        <p:nvSpPr>
          <p:cNvPr id="31" name="Arc 30"/>
          <p:cNvSpPr/>
          <p:nvPr/>
        </p:nvSpPr>
        <p:spPr>
          <a:xfrm>
            <a:off x="5076056" y="756304"/>
            <a:ext cx="217976" cy="1800200"/>
          </a:xfrm>
          <a:prstGeom prst="arc">
            <a:avLst>
              <a:gd name="adj1" fmla="val 16163429"/>
              <a:gd name="adj2" fmla="val 4932733"/>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GB"/>
          </a:p>
        </p:txBody>
      </p:sp>
      <p:pic>
        <p:nvPicPr>
          <p:cNvPr id="34" name="Picture 33"/>
          <p:cNvPicPr>
            <a:picLocks noChangeAspect="1"/>
          </p:cNvPicPr>
          <p:nvPr/>
        </p:nvPicPr>
        <p:blipFill>
          <a:blip r:embed="rId6"/>
          <a:stretch>
            <a:fillRect/>
          </a:stretch>
        </p:blipFill>
        <p:spPr>
          <a:xfrm>
            <a:off x="6654654" y="1074098"/>
            <a:ext cx="2218045" cy="1164363"/>
          </a:xfrm>
          <a:prstGeom prst="rect">
            <a:avLst/>
          </a:prstGeom>
          <a:ln>
            <a:solidFill>
              <a:schemeClr val="tx1"/>
            </a:solidFill>
          </a:ln>
        </p:spPr>
      </p:pic>
      <p:sp>
        <p:nvSpPr>
          <p:cNvPr id="37" name="Arc 36"/>
          <p:cNvSpPr/>
          <p:nvPr/>
        </p:nvSpPr>
        <p:spPr>
          <a:xfrm flipH="1">
            <a:off x="5495389" y="766237"/>
            <a:ext cx="205688" cy="1800200"/>
          </a:xfrm>
          <a:prstGeom prst="arc">
            <a:avLst>
              <a:gd name="adj1" fmla="val 16163429"/>
              <a:gd name="adj2" fmla="val 4932733"/>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GB"/>
          </a:p>
        </p:txBody>
      </p:sp>
      <p:sp>
        <p:nvSpPr>
          <p:cNvPr id="3" name="Oval 2"/>
          <p:cNvSpPr/>
          <p:nvPr/>
        </p:nvSpPr>
        <p:spPr>
          <a:xfrm>
            <a:off x="5215309" y="665952"/>
            <a:ext cx="358803" cy="11511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33" name="Oval 32"/>
          <p:cNvSpPr/>
          <p:nvPr/>
        </p:nvSpPr>
        <p:spPr>
          <a:xfrm>
            <a:off x="4951267" y="1237153"/>
            <a:ext cx="864096" cy="133459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Plus 4"/>
          <p:cNvSpPr/>
          <p:nvPr/>
        </p:nvSpPr>
        <p:spPr>
          <a:xfrm>
            <a:off x="5281554" y="1778762"/>
            <a:ext cx="203523" cy="251379"/>
          </a:xfrm>
          <a:prstGeom prst="mathPlus">
            <a:avLst>
              <a:gd name="adj1" fmla="val 17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p:cNvSpPr/>
          <p:nvPr/>
        </p:nvSpPr>
        <p:spPr>
          <a:xfrm rot="5400000">
            <a:off x="4951267" y="1237153"/>
            <a:ext cx="864096" cy="133459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H="1">
            <a:off x="5260307" y="1275606"/>
            <a:ext cx="2688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260307" y="1491630"/>
            <a:ext cx="2688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08400" y="571659"/>
            <a:ext cx="1225917" cy="276999"/>
          </a:xfrm>
          <a:prstGeom prst="rect">
            <a:avLst/>
          </a:prstGeom>
          <a:noFill/>
        </p:spPr>
        <p:txBody>
          <a:bodyPr wrap="square" rtlCol="0">
            <a:spAutoFit/>
          </a:bodyPr>
          <a:lstStyle/>
          <a:p>
            <a:r>
              <a:rPr lang="en-GB" sz="1200" dirty="0" smtClean="0">
                <a:solidFill>
                  <a:schemeClr val="tx1">
                    <a:lumMod val="50000"/>
                    <a:lumOff val="50000"/>
                  </a:schemeClr>
                </a:solidFill>
                <a:effectLst>
                  <a:outerShdw blurRad="38100" dist="38100" dir="2700000" algn="tl">
                    <a:srgbClr val="000000">
                      <a:alpha val="43137"/>
                    </a:srgbClr>
                  </a:outerShdw>
                </a:effectLst>
              </a:rPr>
              <a:t>E. Beam</a:t>
            </a:r>
            <a:endParaRPr lang="en-GB" sz="1200" dirty="0">
              <a:solidFill>
                <a:schemeClr val="tx1">
                  <a:lumMod val="50000"/>
                  <a:lumOff val="50000"/>
                </a:schemeClr>
              </a:solidFill>
              <a:effectLst>
                <a:outerShdw blurRad="38100" dist="38100" dir="2700000" algn="tl">
                  <a:srgbClr val="000000">
                    <a:alpha val="43137"/>
                  </a:srgbClr>
                </a:outerShdw>
              </a:effectLst>
            </a:endParaRPr>
          </a:p>
        </p:txBody>
      </p:sp>
      <p:sp>
        <p:nvSpPr>
          <p:cNvPr id="40" name="TextBox 39"/>
          <p:cNvSpPr txBox="1"/>
          <p:nvPr/>
        </p:nvSpPr>
        <p:spPr>
          <a:xfrm>
            <a:off x="4354195" y="1358647"/>
            <a:ext cx="1225917" cy="276999"/>
          </a:xfrm>
          <a:prstGeom prst="rect">
            <a:avLst/>
          </a:prstGeom>
          <a:noFill/>
        </p:spPr>
        <p:txBody>
          <a:bodyPr wrap="square" rtlCol="0">
            <a:spAutoFit/>
          </a:bodyPr>
          <a:lstStyle/>
          <a:p>
            <a:r>
              <a:rPr lang="en-GB" sz="1200" dirty="0" smtClean="0">
                <a:solidFill>
                  <a:schemeClr val="tx1">
                    <a:lumMod val="50000"/>
                    <a:lumOff val="50000"/>
                  </a:schemeClr>
                </a:solidFill>
                <a:effectLst>
                  <a:outerShdw blurRad="38100" dist="38100" dir="2700000" algn="tl">
                    <a:srgbClr val="000000">
                      <a:alpha val="43137"/>
                    </a:srgbClr>
                  </a:outerShdw>
                </a:effectLst>
              </a:rPr>
              <a:t>Cavity</a:t>
            </a:r>
            <a:endParaRPr lang="en-GB" sz="1200" dirty="0">
              <a:solidFill>
                <a:schemeClr val="tx1">
                  <a:lumMod val="50000"/>
                  <a:lumOff val="50000"/>
                </a:schemeClr>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fr-FR" noProof="0" dirty="0" smtClean="0"/>
              <a:t>LARP </a:t>
            </a:r>
            <a:r>
              <a:rPr lang="fr-FR" noProof="0" dirty="0" err="1" smtClean="0"/>
              <a:t>HiLumi</a:t>
            </a:r>
            <a:r>
              <a:rPr lang="fr-FR" noProof="0" dirty="0" smtClean="0"/>
              <a:t> May 2016 -- M. </a:t>
            </a:r>
            <a:r>
              <a:rPr lang="fr-FR" noProof="0" dirty="0" err="1" smtClean="0"/>
              <a:t>Garlasché</a:t>
            </a:r>
            <a:r>
              <a:rPr lang="fr-FR" noProof="0" dirty="0" smtClean="0"/>
              <a:t> (CERN EN/MME)</a:t>
            </a:r>
            <a:endParaRPr lang="en-GB" noProof="0" dirty="0"/>
          </a:p>
        </p:txBody>
      </p:sp>
    </p:spTree>
    <p:extLst>
      <p:ext uri="{BB962C8B-B14F-4D97-AF65-F5344CB8AC3E}">
        <p14:creationId xmlns:p14="http://schemas.microsoft.com/office/powerpoint/2010/main" val="3303159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1581150" y="3578"/>
            <a:ext cx="6153150" cy="5033685"/>
          </a:xfrm>
          <a:prstGeom prst="rect">
            <a:avLst/>
          </a:prstGeom>
        </p:spPr>
      </p:pic>
    </p:spTree>
    <p:extLst>
      <p:ext uri="{BB962C8B-B14F-4D97-AF65-F5344CB8AC3E}">
        <p14:creationId xmlns:p14="http://schemas.microsoft.com/office/powerpoint/2010/main" val="248725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Ongoing</a:t>
            </a:r>
            <a:endParaRPr lang="en-US" dirty="0"/>
          </a:p>
        </p:txBody>
      </p:sp>
      <p:grpSp>
        <p:nvGrpSpPr>
          <p:cNvPr id="18" name="Group 17"/>
          <p:cNvGrpSpPr/>
          <p:nvPr/>
        </p:nvGrpSpPr>
        <p:grpSpPr>
          <a:xfrm>
            <a:off x="148706" y="22426"/>
            <a:ext cx="1726117" cy="2019114"/>
            <a:chOff x="166255" y="1895362"/>
            <a:chExt cx="2864640" cy="3350894"/>
          </a:xfrm>
        </p:grpSpPr>
        <p:pic>
          <p:nvPicPr>
            <p:cNvPr id="9" name="Picture 8"/>
            <p:cNvPicPr>
              <a:picLocks noChangeAspect="1"/>
            </p:cNvPicPr>
            <p:nvPr/>
          </p:nvPicPr>
          <p:blipFill rotWithShape="1">
            <a:blip r:embed="rId2">
              <a:clrChange>
                <a:clrFrom>
                  <a:srgbClr val="FFFFFF"/>
                </a:clrFrom>
                <a:clrTo>
                  <a:srgbClr val="FFFFFF">
                    <a:alpha val="0"/>
                  </a:srgbClr>
                </a:clrTo>
              </a:clrChange>
            </a:blip>
            <a:srcRect l="7832" t="3471" r="2418"/>
            <a:stretch/>
          </p:blipFill>
          <p:spPr>
            <a:xfrm>
              <a:off x="729406" y="3410426"/>
              <a:ext cx="2301489" cy="1835830"/>
            </a:xfrm>
            <a:prstGeom prst="rect">
              <a:avLst/>
            </a:prstGeom>
          </p:spPr>
        </p:pic>
        <p:pic>
          <p:nvPicPr>
            <p:cNvPr id="7" name="Picture 6"/>
            <p:cNvPicPr>
              <a:picLocks noChangeAspect="1"/>
            </p:cNvPicPr>
            <p:nvPr/>
          </p:nvPicPr>
          <p:blipFill rotWithShape="1">
            <a:blip r:embed="rId3">
              <a:clrChange>
                <a:clrFrom>
                  <a:srgbClr val="FFFFFF"/>
                </a:clrFrom>
                <a:clrTo>
                  <a:srgbClr val="FFFFFF">
                    <a:alpha val="0"/>
                  </a:srgbClr>
                </a:clrTo>
              </a:clrChange>
            </a:blip>
            <a:srcRect l="3600"/>
            <a:stretch/>
          </p:blipFill>
          <p:spPr>
            <a:xfrm>
              <a:off x="166255" y="1895362"/>
              <a:ext cx="2327563" cy="1790673"/>
            </a:xfrm>
            <a:prstGeom prst="rect">
              <a:avLst/>
            </a:prstGeom>
          </p:spPr>
        </p:pic>
      </p:gr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546435" y="2549868"/>
            <a:ext cx="1366245" cy="2018780"/>
          </a:xfrm>
          <a:prstGeom prst="rect">
            <a:avLst/>
          </a:prstGeom>
        </p:spPr>
      </p:pic>
      <p:pic>
        <p:nvPicPr>
          <p:cNvPr id="17" name="Picture 16"/>
          <p:cNvPicPr>
            <a:picLocks noChangeAspect="1"/>
          </p:cNvPicPr>
          <p:nvPr/>
        </p:nvPicPr>
        <p:blipFill>
          <a:blip r:embed="rId5">
            <a:clrChange>
              <a:clrFrom>
                <a:srgbClr val="FFFFFF"/>
              </a:clrFrom>
              <a:clrTo>
                <a:srgbClr val="FFFFFF">
                  <a:alpha val="0"/>
                </a:srgbClr>
              </a:clrTo>
            </a:clrChange>
          </a:blip>
          <a:stretch>
            <a:fillRect/>
          </a:stretch>
        </p:blipFill>
        <p:spPr>
          <a:xfrm>
            <a:off x="1551202" y="153131"/>
            <a:ext cx="2021795" cy="1663559"/>
          </a:xfrm>
          <a:prstGeom prst="rect">
            <a:avLst/>
          </a:prstGeom>
        </p:spPr>
      </p:pic>
      <p:sp>
        <p:nvSpPr>
          <p:cNvPr id="6" name="TextBox 5"/>
          <p:cNvSpPr txBox="1"/>
          <p:nvPr/>
        </p:nvSpPr>
        <p:spPr>
          <a:xfrm>
            <a:off x="181166" y="1916528"/>
            <a:ext cx="2086578" cy="646331"/>
          </a:xfrm>
          <a:prstGeom prst="rect">
            <a:avLst/>
          </a:prstGeom>
          <a:noFill/>
        </p:spPr>
        <p:txBody>
          <a:bodyPr wrap="square" rtlCol="0">
            <a:spAutoFit/>
          </a:bodyPr>
          <a:lstStyle/>
          <a:p>
            <a:r>
              <a:rPr lang="en-GB" dirty="0" smtClean="0"/>
              <a:t>Production of Machining Tools</a:t>
            </a:r>
          </a:p>
        </p:txBody>
      </p:sp>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31431" t="16401" r="22146" b="10801"/>
          <a:stretch/>
        </p:blipFill>
        <p:spPr>
          <a:xfrm>
            <a:off x="6553532" y="97275"/>
            <a:ext cx="2124139" cy="2008277"/>
          </a:xfrm>
          <a:prstGeom prst="rect">
            <a:avLst/>
          </a:prstGeom>
        </p:spPr>
      </p:pic>
      <p:pic>
        <p:nvPicPr>
          <p:cNvPr id="19" name="Picture 18"/>
          <p:cNvPicPr>
            <a:picLocks noChangeAspect="1"/>
          </p:cNvPicPr>
          <p:nvPr/>
        </p:nvPicPr>
        <p:blipFill>
          <a:blip r:embed="rId7"/>
          <a:stretch>
            <a:fillRect/>
          </a:stretch>
        </p:blipFill>
        <p:spPr>
          <a:xfrm>
            <a:off x="5763249" y="3755915"/>
            <a:ext cx="1535339" cy="1218072"/>
          </a:xfrm>
          <a:prstGeom prst="rect">
            <a:avLst/>
          </a:prstGeom>
          <a:ln w="19050">
            <a:solidFill>
              <a:schemeClr val="tx1"/>
            </a:solidFill>
          </a:ln>
        </p:spPr>
      </p:pic>
      <p:pic>
        <p:nvPicPr>
          <p:cNvPr id="20" name="Picture 19"/>
          <p:cNvPicPr>
            <a:picLocks noChangeAspect="1"/>
          </p:cNvPicPr>
          <p:nvPr/>
        </p:nvPicPr>
        <p:blipFill>
          <a:blip r:embed="rId8"/>
          <a:stretch>
            <a:fillRect/>
          </a:stretch>
        </p:blipFill>
        <p:spPr>
          <a:xfrm>
            <a:off x="6729294" y="2494960"/>
            <a:ext cx="2386334" cy="1178719"/>
          </a:xfrm>
          <a:prstGeom prst="rect">
            <a:avLst/>
          </a:prstGeom>
        </p:spPr>
      </p:pic>
      <p:sp>
        <p:nvSpPr>
          <p:cNvPr id="21" name="TextBox 20"/>
          <p:cNvSpPr txBox="1"/>
          <p:nvPr/>
        </p:nvSpPr>
        <p:spPr>
          <a:xfrm>
            <a:off x="7340457" y="3699033"/>
            <a:ext cx="1803543" cy="1200329"/>
          </a:xfrm>
          <a:prstGeom prst="rect">
            <a:avLst/>
          </a:prstGeom>
          <a:noFill/>
        </p:spPr>
        <p:txBody>
          <a:bodyPr wrap="square" rtlCol="0">
            <a:spAutoFit/>
          </a:bodyPr>
          <a:lstStyle/>
          <a:p>
            <a:r>
              <a:rPr lang="en-GB" sz="1200" b="1" dirty="0" smtClean="0"/>
              <a:t>Extremities</a:t>
            </a:r>
            <a:r>
              <a:rPr lang="en-GB" sz="1200" dirty="0" smtClean="0"/>
              <a:t>:</a:t>
            </a:r>
          </a:p>
          <a:p>
            <a:r>
              <a:rPr lang="en-GB" sz="1200" dirty="0" smtClean="0"/>
              <a:t>Testing of </a:t>
            </a:r>
            <a:r>
              <a:rPr lang="en-GB" sz="1200" dirty="0" err="1" smtClean="0"/>
              <a:t>Nb</a:t>
            </a:r>
            <a:r>
              <a:rPr lang="en-GB" sz="1200" dirty="0" smtClean="0"/>
              <a:t> / </a:t>
            </a:r>
            <a:r>
              <a:rPr lang="en-GB" sz="1200" dirty="0" err="1" smtClean="0"/>
              <a:t>NbTi</a:t>
            </a:r>
            <a:r>
              <a:rPr lang="en-GB" sz="1200" dirty="0" smtClean="0"/>
              <a:t> interface (1side 4mm weld)</a:t>
            </a:r>
          </a:p>
          <a:p>
            <a:r>
              <a:rPr lang="en-GB" sz="1200" dirty="0" smtClean="0"/>
              <a:t>Qualification specimens ready</a:t>
            </a:r>
            <a:endParaRPr lang="en-GB" sz="1200" dirty="0"/>
          </a:p>
        </p:txBody>
      </p:sp>
      <p:pic>
        <p:nvPicPr>
          <p:cNvPr id="16" name="Picture 15"/>
          <p:cNvPicPr>
            <a:picLocks noChangeAspect="1"/>
          </p:cNvPicPr>
          <p:nvPr/>
        </p:nvPicPr>
        <p:blipFill>
          <a:blip r:embed="rId9"/>
          <a:stretch>
            <a:fillRect/>
          </a:stretch>
        </p:blipFill>
        <p:spPr>
          <a:xfrm>
            <a:off x="5495882" y="3082514"/>
            <a:ext cx="758122" cy="1250155"/>
          </a:xfrm>
          <a:prstGeom prst="rect">
            <a:avLst/>
          </a:prstGeom>
          <a:ln w="19050">
            <a:solidFill>
              <a:schemeClr val="tx1"/>
            </a:solidFill>
          </a:ln>
        </p:spPr>
      </p:pic>
      <p:sp>
        <p:nvSpPr>
          <p:cNvPr id="22" name="TextBox 21"/>
          <p:cNvSpPr txBox="1"/>
          <p:nvPr/>
        </p:nvSpPr>
        <p:spPr>
          <a:xfrm>
            <a:off x="5874943" y="1743230"/>
            <a:ext cx="2347822" cy="369332"/>
          </a:xfrm>
          <a:prstGeom prst="rect">
            <a:avLst/>
          </a:prstGeom>
          <a:noFill/>
        </p:spPr>
        <p:txBody>
          <a:bodyPr wrap="none" rtlCol="0">
            <a:spAutoFit/>
          </a:bodyPr>
          <a:lstStyle/>
          <a:p>
            <a:r>
              <a:rPr lang="en-GB" dirty="0" smtClean="0"/>
              <a:t>Desig</a:t>
            </a:r>
            <a:r>
              <a:rPr lang="en-GB" dirty="0" smtClean="0">
                <a:solidFill>
                  <a:schemeClr val="bg1"/>
                </a:solidFill>
              </a:rPr>
              <a:t>n Of weld Tools</a:t>
            </a:r>
          </a:p>
        </p:txBody>
      </p:sp>
      <p:pic>
        <p:nvPicPr>
          <p:cNvPr id="5" name="Picture 4"/>
          <p:cNvPicPr>
            <a:picLocks noChangeAspect="1"/>
          </p:cNvPicPr>
          <p:nvPr/>
        </p:nvPicPr>
        <p:blipFill rotWithShape="1">
          <a:blip r:embed="rId10"/>
          <a:srcRect l="72692" t="13579" r="4617" b="13579"/>
          <a:stretch/>
        </p:blipFill>
        <p:spPr>
          <a:xfrm>
            <a:off x="2994873" y="1867021"/>
            <a:ext cx="1730580" cy="3123484"/>
          </a:xfrm>
          <a:prstGeom prst="rect">
            <a:avLst/>
          </a:prstGeom>
        </p:spPr>
      </p:pic>
      <p:sp>
        <p:nvSpPr>
          <p:cNvPr id="23" name="TextBox 22"/>
          <p:cNvSpPr txBox="1"/>
          <p:nvPr/>
        </p:nvSpPr>
        <p:spPr>
          <a:xfrm>
            <a:off x="3569503" y="1419437"/>
            <a:ext cx="2086578" cy="646331"/>
          </a:xfrm>
          <a:prstGeom prst="rect">
            <a:avLst/>
          </a:prstGeom>
          <a:noFill/>
        </p:spPr>
        <p:txBody>
          <a:bodyPr wrap="square" rtlCol="0">
            <a:spAutoFit/>
          </a:bodyPr>
          <a:lstStyle/>
          <a:p>
            <a:r>
              <a:rPr lang="en-GB" dirty="0" smtClean="0"/>
              <a:t>Production Main Body Extrusion</a:t>
            </a:r>
          </a:p>
        </p:txBody>
      </p:sp>
    </p:spTree>
    <p:extLst>
      <p:ext uri="{BB962C8B-B14F-4D97-AF65-F5344CB8AC3E}">
        <p14:creationId xmlns:p14="http://schemas.microsoft.com/office/powerpoint/2010/main" val="405866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Cavity: Conclusion</a:t>
            </a:r>
            <a:endParaRPr lang="en-GB" dirty="0"/>
          </a:p>
        </p:txBody>
      </p:sp>
      <p:sp>
        <p:nvSpPr>
          <p:cNvPr id="3" name="Content Placeholder 2"/>
          <p:cNvSpPr>
            <a:spLocks noGrp="1"/>
          </p:cNvSpPr>
          <p:nvPr>
            <p:ph idx="1"/>
          </p:nvPr>
        </p:nvSpPr>
        <p:spPr>
          <a:xfrm>
            <a:off x="612000" y="771550"/>
            <a:ext cx="8532000" cy="3680222"/>
          </a:xfrm>
        </p:spPr>
        <p:txBody>
          <a:bodyPr>
            <a:noAutofit/>
          </a:bodyPr>
          <a:lstStyle/>
          <a:p>
            <a:pPr algn="l">
              <a:buFont typeface="Arial" panose="020B0604020202020204" pitchFamily="34" charset="0"/>
              <a:buChar char="•"/>
            </a:pPr>
            <a:r>
              <a:rPr lang="en-GB" sz="1600" dirty="0" smtClean="0"/>
              <a:t>Initial ‘circular’ phase concluded (Copper &amp; </a:t>
            </a:r>
            <a:r>
              <a:rPr lang="en-GB" sz="1600" dirty="0" err="1" smtClean="0"/>
              <a:t>Nb</a:t>
            </a:r>
            <a:r>
              <a:rPr lang="en-GB" sz="1600" dirty="0" smtClean="0"/>
              <a:t>)</a:t>
            </a:r>
          </a:p>
          <a:p>
            <a:pPr lvl="1" algn="l">
              <a:buFont typeface="Arial" panose="020B0604020202020204" pitchFamily="34" charset="0"/>
              <a:buChar char="•"/>
            </a:pPr>
            <a:r>
              <a:rPr lang="en-GB" sz="1400" dirty="0" smtClean="0"/>
              <a:t>Very good results for cap and extrusion</a:t>
            </a:r>
          </a:p>
          <a:p>
            <a:pPr lvl="1" algn="l">
              <a:buFont typeface="Arial" panose="020B0604020202020204" pitchFamily="34" charset="0"/>
              <a:buChar char="•"/>
            </a:pPr>
            <a:r>
              <a:rPr lang="en-GB" sz="1400" dirty="0" smtClean="0"/>
              <a:t>Watch out for Main Body &amp; Cap (friction)</a:t>
            </a:r>
          </a:p>
          <a:p>
            <a:pPr marL="457200" lvl="1" indent="0" algn="l">
              <a:buNone/>
            </a:pPr>
            <a:endParaRPr lang="en-GB" sz="700" dirty="0" smtClean="0"/>
          </a:p>
          <a:p>
            <a:pPr algn="l">
              <a:buFont typeface="Arial" panose="020B0604020202020204" pitchFamily="34" charset="0"/>
              <a:buChar char="•"/>
            </a:pPr>
            <a:r>
              <a:rPr lang="en-GB" sz="1600" dirty="0"/>
              <a:t>Main </a:t>
            </a:r>
            <a:r>
              <a:rPr lang="en-GB" sz="1600" dirty="0" smtClean="0"/>
              <a:t>parts </a:t>
            </a:r>
            <a:r>
              <a:rPr lang="en-GB" sz="1600" dirty="0"/>
              <a:t>Production in line with schedule (caveat: no major showstoppers </a:t>
            </a:r>
            <a:r>
              <a:rPr lang="en-GB" sz="1600" dirty="0" smtClean="0"/>
              <a:t>during </a:t>
            </a:r>
            <a:r>
              <a:rPr lang="en-GB" sz="1600" dirty="0"/>
              <a:t>elliptical phase</a:t>
            </a:r>
            <a:r>
              <a:rPr lang="en-GB" sz="1600" dirty="0" smtClean="0"/>
              <a:t>)</a:t>
            </a:r>
          </a:p>
          <a:p>
            <a:pPr algn="l">
              <a:buFont typeface="Arial" panose="020B0604020202020204" pitchFamily="34" charset="0"/>
              <a:buChar char="•"/>
            </a:pPr>
            <a:endParaRPr lang="en-GB" sz="800" dirty="0"/>
          </a:p>
          <a:p>
            <a:pPr algn="l">
              <a:buFont typeface="Arial" panose="020B0604020202020204" pitchFamily="34" charset="0"/>
              <a:buChar char="•"/>
            </a:pPr>
            <a:r>
              <a:rPr lang="en-GB" sz="1600" dirty="0" smtClean="0"/>
              <a:t>Planning Milestones:</a:t>
            </a:r>
          </a:p>
          <a:p>
            <a:pPr lvl="1" algn="l">
              <a:buFont typeface="Arial" panose="020B0604020202020204" pitchFamily="34" charset="0"/>
              <a:buChar char="•"/>
            </a:pPr>
            <a:r>
              <a:rPr lang="en-GB" sz="1400" dirty="0" smtClean="0"/>
              <a:t>Extremities ready for EB @ mid/end July</a:t>
            </a:r>
          </a:p>
          <a:p>
            <a:pPr lvl="1" algn="l">
              <a:buFont typeface="Arial" panose="020B0604020202020204" pitchFamily="34" charset="0"/>
              <a:buChar char="•"/>
            </a:pPr>
            <a:r>
              <a:rPr lang="en-GB" sz="1400" dirty="0" smtClean="0"/>
              <a:t>Cavity parts shaped by summer</a:t>
            </a:r>
          </a:p>
          <a:p>
            <a:pPr lvl="1" algn="l">
              <a:buFont typeface="Arial" panose="020B0604020202020204" pitchFamily="34" charset="0"/>
              <a:buChar char="•"/>
            </a:pPr>
            <a:r>
              <a:rPr lang="en-GB" sz="1400" dirty="0" smtClean="0"/>
              <a:t>…</a:t>
            </a:r>
          </a:p>
          <a:p>
            <a:pPr lvl="1" algn="l">
              <a:buFont typeface="Arial" panose="020B0604020202020204" pitchFamily="34" charset="0"/>
              <a:buChar char="•"/>
            </a:pPr>
            <a:r>
              <a:rPr lang="en-GB" sz="1400" dirty="0" smtClean="0"/>
              <a:t>Beg. 10/2016 : main parts welded for RF</a:t>
            </a:r>
          </a:p>
          <a:p>
            <a:pPr lvl="1" algn="l">
              <a:buFont typeface="Arial" panose="020B0604020202020204" pitchFamily="34" charset="0"/>
              <a:buChar char="•"/>
            </a:pPr>
            <a:r>
              <a:rPr lang="en-GB" sz="1400" dirty="0" smtClean="0"/>
              <a:t>End 11/2016: 1</a:t>
            </a:r>
            <a:r>
              <a:rPr lang="en-GB" sz="1400" baseline="30000" dirty="0" smtClean="0"/>
              <a:t>st</a:t>
            </a:r>
            <a:r>
              <a:rPr lang="en-GB" sz="1400" dirty="0" smtClean="0"/>
              <a:t> cavity ready</a:t>
            </a:r>
          </a:p>
          <a:p>
            <a:pPr lvl="1" algn="l">
              <a:buFont typeface="Arial" panose="020B0604020202020204" pitchFamily="34" charset="0"/>
              <a:buChar char="•"/>
            </a:pPr>
            <a:r>
              <a:rPr lang="en-GB" sz="1400" dirty="0" smtClean="0"/>
              <a:t>Beg 01/2017: 2</a:t>
            </a:r>
            <a:r>
              <a:rPr lang="en-GB" sz="1400" baseline="30000" dirty="0" smtClean="0"/>
              <a:t>nd</a:t>
            </a:r>
            <a:r>
              <a:rPr lang="en-GB" sz="1400" dirty="0" smtClean="0"/>
              <a:t> cavity ready </a:t>
            </a:r>
          </a:p>
          <a:p>
            <a:pPr marL="457200" lvl="1" indent="0" algn="l">
              <a:buNone/>
            </a:pPr>
            <a:endParaRPr lang="en-GB" sz="700" dirty="0" smtClean="0"/>
          </a:p>
          <a:p>
            <a:pPr algn="l">
              <a:buFont typeface="Arial" panose="020B0604020202020204" pitchFamily="34" charset="0"/>
              <a:buChar char="•"/>
            </a:pPr>
            <a:r>
              <a:rPr lang="en-GB" sz="1600" dirty="0"/>
              <a:t>Al</a:t>
            </a:r>
            <a:r>
              <a:rPr lang="en-GB" sz="1600" baseline="-25000" dirty="0"/>
              <a:t>2</a:t>
            </a:r>
            <a:r>
              <a:rPr lang="en-GB" sz="1600" dirty="0"/>
              <a:t>O</a:t>
            </a:r>
            <a:r>
              <a:rPr lang="en-GB" sz="1600" baseline="-25000" dirty="0"/>
              <a:t>3</a:t>
            </a:r>
            <a:r>
              <a:rPr lang="en-GB" sz="1600" dirty="0"/>
              <a:t> issue being addressed</a:t>
            </a:r>
          </a:p>
          <a:p>
            <a:pPr lvl="1" algn="l">
              <a:buFont typeface="Arial" panose="020B0604020202020204" pitchFamily="34" charset="0"/>
              <a:buChar char="•"/>
            </a:pPr>
            <a:endParaRPr lang="en-GB" sz="1400" dirty="0" smtClean="0"/>
          </a:p>
          <a:p>
            <a:pPr algn="l">
              <a:buFont typeface="Arial" panose="020B0604020202020204" pitchFamily="34" charset="0"/>
              <a:buChar char="•"/>
            </a:pPr>
            <a:endParaRPr lang="en-GB" sz="1600" dirty="0"/>
          </a:p>
        </p:txBody>
      </p:sp>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a:p>
        </p:txBody>
      </p:sp>
    </p:spTree>
    <p:extLst>
      <p:ext uri="{BB962C8B-B14F-4D97-AF65-F5344CB8AC3E}">
        <p14:creationId xmlns:p14="http://schemas.microsoft.com/office/powerpoint/2010/main" val="2656410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Helium TANK</a:t>
            </a:r>
            <a:endParaRPr lang="en-GB" dirty="0"/>
          </a:p>
        </p:txBody>
      </p:sp>
      <p:sp>
        <p:nvSpPr>
          <p:cNvPr id="4" name="Espace réservé du pied de page 3"/>
          <p:cNvSpPr>
            <a:spLocks noGrp="1"/>
          </p:cNvSpPr>
          <p:nvPr>
            <p:ph type="ftr" sz="quarter" idx="11"/>
          </p:nvPr>
        </p:nvSpPr>
        <p:spPr/>
        <p:txBody>
          <a:bodyPr/>
          <a:lstStyle/>
          <a:p>
            <a:r>
              <a:rPr lang="fr-FR" noProof="0" smtClean="0"/>
              <a:t>LARP HiLumi May 2016 -- M. Garlasché (CERN EN/MME)</a:t>
            </a:r>
            <a:endParaRPr lang="en-GB" noProof="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131590"/>
            <a:ext cx="3427380" cy="271776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657886"/>
            <a:ext cx="3160717" cy="3867894"/>
          </a:xfrm>
          <a:prstGeom prst="rect">
            <a:avLst/>
          </a:prstGeom>
        </p:spPr>
      </p:pic>
    </p:spTree>
    <p:extLst>
      <p:ext uri="{BB962C8B-B14F-4D97-AF65-F5344CB8AC3E}">
        <p14:creationId xmlns:p14="http://schemas.microsoft.com/office/powerpoint/2010/main" val="1853086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Tank: Weld Test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192" y="885063"/>
            <a:ext cx="3140968" cy="23557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7103">
            <a:off x="79918" y="9988"/>
            <a:ext cx="1476625" cy="163564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6324" r="4121" b="14017"/>
          <a:stretch/>
        </p:blipFill>
        <p:spPr>
          <a:xfrm>
            <a:off x="361192" y="3317565"/>
            <a:ext cx="3167912" cy="1674183"/>
          </a:xfrm>
          <a:prstGeom prst="rect">
            <a:avLst/>
          </a:prstGeom>
        </p:spPr>
      </p:pic>
      <p:pic>
        <p:nvPicPr>
          <p:cNvPr id="18" name="Content Placeholder 10"/>
          <p:cNvPicPr>
            <a:picLocks noGrp="1" noChangeAspect="1"/>
          </p:cNvPicPr>
          <p:nvPr>
            <p:ph sz="quarter" idx="13"/>
          </p:nvPr>
        </p:nvPicPr>
        <p:blipFill rotWithShape="1">
          <a:blip r:embed="rId5"/>
          <a:srcRect l="3998"/>
          <a:stretch/>
        </p:blipFill>
        <p:spPr>
          <a:xfrm>
            <a:off x="3635896" y="2039810"/>
            <a:ext cx="4097436" cy="2736304"/>
          </a:xfrm>
          <a:prstGeom prst="rect">
            <a:avLst/>
          </a:prstGeom>
        </p:spPr>
      </p:pic>
      <p:sp>
        <p:nvSpPr>
          <p:cNvPr id="19" name="TextBox 18"/>
          <p:cNvSpPr txBox="1"/>
          <p:nvPr/>
        </p:nvSpPr>
        <p:spPr>
          <a:xfrm>
            <a:off x="7526699" y="2149425"/>
            <a:ext cx="1750423" cy="2654573"/>
          </a:xfrm>
          <a:prstGeom prst="rect">
            <a:avLst/>
          </a:prstGeom>
          <a:noFill/>
        </p:spPr>
        <p:txBody>
          <a:bodyPr wrap="square" rtlCol="0">
            <a:spAutoFit/>
          </a:bodyPr>
          <a:lstStyle/>
          <a:p>
            <a:pPr marL="257175" indent="-257175">
              <a:buFont typeface="+mj-lt"/>
              <a:buAutoNum type="arabicPeriod"/>
            </a:pPr>
            <a:r>
              <a:rPr lang="en-US" sz="900" dirty="0"/>
              <a:t>Tank after assembly (screws tightening)</a:t>
            </a:r>
            <a:endParaRPr lang="en-GB" sz="900" dirty="0"/>
          </a:p>
          <a:p>
            <a:pPr marL="257175" indent="-257175">
              <a:buFont typeface="+mj-lt"/>
              <a:buAutoNum type="arabicPeriod"/>
            </a:pPr>
            <a:r>
              <a:rPr lang="en-US" sz="900" dirty="0"/>
              <a:t>Vertical (i.e. along z) welds</a:t>
            </a:r>
            <a:endParaRPr lang="en-GB" sz="900" dirty="0"/>
          </a:p>
          <a:p>
            <a:pPr marL="257175" indent="-257175">
              <a:buFont typeface="+mj-lt"/>
              <a:buAutoNum type="arabicPeriod"/>
            </a:pPr>
            <a:r>
              <a:rPr lang="en-US" sz="900" dirty="0"/>
              <a:t>Welds around the top plate</a:t>
            </a:r>
            <a:endParaRPr lang="en-GB" sz="900" dirty="0"/>
          </a:p>
          <a:p>
            <a:pPr marL="257175" indent="-257175">
              <a:buFont typeface="+mj-lt"/>
              <a:buAutoNum type="arabicPeriod"/>
            </a:pPr>
            <a:r>
              <a:rPr lang="en-US" sz="900" dirty="0"/>
              <a:t>Welds around the bottom plate</a:t>
            </a:r>
            <a:endParaRPr lang="en-GB" sz="900" dirty="0"/>
          </a:p>
          <a:p>
            <a:pPr marL="257175" indent="-257175">
              <a:buFont typeface="+mj-lt"/>
              <a:buAutoNum type="arabicPeriod"/>
            </a:pPr>
            <a:r>
              <a:rPr lang="en-US" sz="900" dirty="0"/>
              <a:t>Longitudinal </a:t>
            </a:r>
            <a:r>
              <a:rPr lang="en-US" sz="900" dirty="0">
                <a:solidFill>
                  <a:schemeClr val="bg2">
                    <a:lumMod val="75000"/>
                  </a:schemeClr>
                </a:solidFill>
              </a:rPr>
              <a:t>covers</a:t>
            </a:r>
            <a:endParaRPr lang="en-GB" sz="900" dirty="0">
              <a:solidFill>
                <a:schemeClr val="bg2">
                  <a:lumMod val="75000"/>
                </a:schemeClr>
              </a:solidFill>
            </a:endParaRPr>
          </a:p>
          <a:p>
            <a:pPr marL="257175" indent="-257175">
              <a:buFont typeface="+mj-lt"/>
              <a:buAutoNum type="arabicPeriod"/>
            </a:pPr>
            <a:r>
              <a:rPr lang="en-US" sz="900" dirty="0"/>
              <a:t>Circular </a:t>
            </a:r>
            <a:r>
              <a:rPr lang="en-US" sz="900" dirty="0">
                <a:solidFill>
                  <a:schemeClr val="bg2">
                    <a:lumMod val="75000"/>
                  </a:schemeClr>
                </a:solidFill>
              </a:rPr>
              <a:t>covers</a:t>
            </a:r>
            <a:r>
              <a:rPr lang="en-US" sz="900" dirty="0"/>
              <a:t> on interfaces on cavity beam axis</a:t>
            </a:r>
            <a:endParaRPr lang="en-GB" sz="900" dirty="0"/>
          </a:p>
          <a:p>
            <a:pPr marL="257175" indent="-257175">
              <a:buFont typeface="+mj-lt"/>
              <a:buAutoNum type="arabicPeriod"/>
            </a:pPr>
            <a:r>
              <a:rPr lang="en-US" sz="900" dirty="0"/>
              <a:t>Circular covers on top and bottom faces</a:t>
            </a:r>
            <a:endParaRPr lang="en-GB" sz="900" dirty="0"/>
          </a:p>
          <a:p>
            <a:pPr marL="257175" indent="-257175">
              <a:buFont typeface="+mj-lt"/>
              <a:buAutoNum type="arabicPeriod"/>
            </a:pPr>
            <a:r>
              <a:rPr lang="en-US" sz="900" dirty="0"/>
              <a:t>Second beam tube</a:t>
            </a:r>
          </a:p>
          <a:p>
            <a:pPr marL="257175" indent="-257175">
              <a:buFont typeface="+mj-lt"/>
              <a:buAutoNum type="arabicPeriod"/>
            </a:pPr>
            <a:r>
              <a:rPr lang="en-US" sz="900" dirty="0">
                <a:solidFill>
                  <a:schemeClr val="tx1">
                    <a:lumMod val="60000"/>
                    <a:lumOff val="40000"/>
                  </a:schemeClr>
                </a:solidFill>
              </a:rPr>
              <a:t>Pressure test</a:t>
            </a:r>
          </a:p>
          <a:p>
            <a:pPr marL="257175" indent="-257175">
              <a:buFont typeface="+mj-lt"/>
              <a:buAutoNum type="arabicPeriod"/>
            </a:pPr>
            <a:r>
              <a:rPr lang="en-US" sz="900" dirty="0">
                <a:solidFill>
                  <a:schemeClr val="tx1">
                    <a:lumMod val="60000"/>
                    <a:lumOff val="40000"/>
                  </a:schemeClr>
                </a:solidFill>
              </a:rPr>
              <a:t>Thermal test</a:t>
            </a:r>
            <a:endParaRPr lang="en-GB" sz="900" dirty="0">
              <a:solidFill>
                <a:schemeClr val="tx1">
                  <a:lumMod val="60000"/>
                  <a:lumOff val="40000"/>
                </a:schemeClr>
              </a:solidFill>
            </a:endParaRPr>
          </a:p>
          <a:p>
            <a:endParaRPr lang="en-GB" sz="1350" dirty="0"/>
          </a:p>
        </p:txBody>
      </p:sp>
      <p:sp>
        <p:nvSpPr>
          <p:cNvPr id="16" name="TextBox 15"/>
          <p:cNvSpPr txBox="1"/>
          <p:nvPr/>
        </p:nvSpPr>
        <p:spPr>
          <a:xfrm>
            <a:off x="3529105" y="771550"/>
            <a:ext cx="5614896" cy="1138773"/>
          </a:xfrm>
          <a:prstGeom prst="rect">
            <a:avLst/>
          </a:prstGeom>
          <a:noFill/>
        </p:spPr>
        <p:txBody>
          <a:bodyPr wrap="square" rtlCol="0">
            <a:spAutoFit/>
          </a:bodyPr>
          <a:lstStyle/>
          <a:p>
            <a:pPr marL="285750" indent="-285750">
              <a:buFont typeface="Arial" panose="020B0604020202020204" pitchFamily="34" charset="0"/>
              <a:buChar char="•"/>
            </a:pPr>
            <a:r>
              <a:rPr lang="en-GB" sz="1700" dirty="0" smtClean="0"/>
              <a:t>TIG Welding of Titanium tank under protective atmosphere</a:t>
            </a:r>
          </a:p>
          <a:p>
            <a:pPr marL="285750" indent="-285750">
              <a:buFont typeface="Arial" panose="020B0604020202020204" pitchFamily="34" charset="0"/>
              <a:buChar char="•"/>
            </a:pPr>
            <a:r>
              <a:rPr lang="en-GB" sz="1700" dirty="0" smtClean="0"/>
              <a:t>Iterative weld + metrology steps</a:t>
            </a:r>
          </a:p>
          <a:p>
            <a:pPr marL="285750" indent="-285750">
              <a:buFont typeface="Arial" panose="020B0604020202020204" pitchFamily="34" charset="0"/>
              <a:buChar char="•"/>
            </a:pPr>
            <a:r>
              <a:rPr lang="en-GB" sz="1700" dirty="0" smtClean="0"/>
              <a:t>Maxima deformations: 0.3mm along cavity beam axis </a:t>
            </a:r>
            <a:endParaRPr lang="en-GB" sz="1700" dirty="0"/>
          </a:p>
        </p:txBody>
      </p:sp>
      <p:sp>
        <p:nvSpPr>
          <p:cNvPr id="4" name="Rounded Rectangle 3"/>
          <p:cNvSpPr/>
          <p:nvPr/>
        </p:nvSpPr>
        <p:spPr>
          <a:xfrm>
            <a:off x="7526699" y="2715766"/>
            <a:ext cx="1617301" cy="72008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2481394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96552" y="667265"/>
            <a:ext cx="3108944" cy="3256619"/>
          </a:xfrm>
        </p:spPr>
      </p:pic>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850" y="-106237"/>
            <a:ext cx="1940642" cy="167622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2881" y="1337209"/>
            <a:ext cx="1622580" cy="224028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712" y="3327764"/>
            <a:ext cx="2729739" cy="1709499"/>
          </a:xfrm>
          <a:prstGeom prst="rect">
            <a:avLst/>
          </a:prstGeom>
        </p:spPr>
      </p:pic>
      <p:sp>
        <p:nvSpPr>
          <p:cNvPr id="10" name="TextBox 9"/>
          <p:cNvSpPr txBox="1"/>
          <p:nvPr/>
        </p:nvSpPr>
        <p:spPr>
          <a:xfrm>
            <a:off x="4205462" y="191418"/>
            <a:ext cx="4930082" cy="2308324"/>
          </a:xfrm>
          <a:prstGeom prst="rect">
            <a:avLst/>
          </a:prstGeom>
          <a:noFill/>
        </p:spPr>
        <p:txBody>
          <a:bodyPr wrap="square" rtlCol="0">
            <a:spAutoFit/>
          </a:bodyPr>
          <a:lstStyle/>
          <a:p>
            <a:r>
              <a:rPr lang="en-GB" sz="1600" dirty="0" smtClean="0"/>
              <a:t>Highest deformation (0.3mm):</a:t>
            </a:r>
          </a:p>
          <a:p>
            <a:r>
              <a:rPr lang="en-GB" sz="1600" dirty="0" smtClean="0"/>
              <a:t>@ Beam Axis after top/bottom plates’ weld;</a:t>
            </a:r>
          </a:p>
          <a:p>
            <a:r>
              <a:rPr lang="en-GB" sz="1600" dirty="0" smtClean="0"/>
              <a:t>cavity may still not be joined to tank</a:t>
            </a:r>
          </a:p>
          <a:p>
            <a:endParaRPr lang="en-GB" sz="1600" dirty="0" smtClean="0"/>
          </a:p>
          <a:p>
            <a:r>
              <a:rPr lang="en-GB" sz="1600" dirty="0" smtClean="0"/>
              <a:t>Feedback for minor redesign of weld joints: better accessibility, lower deformations</a:t>
            </a:r>
          </a:p>
          <a:p>
            <a:endParaRPr lang="en-GB" sz="1600" dirty="0" smtClean="0"/>
          </a:p>
          <a:p>
            <a:r>
              <a:rPr lang="en-GB" sz="1600" dirty="0" smtClean="0"/>
              <a:t>Stress @ weld (study ongoing):</a:t>
            </a:r>
          </a:p>
          <a:p>
            <a:r>
              <a:rPr lang="en-GB" sz="1600" dirty="0" err="1" smtClean="0"/>
              <a:t>Ti</a:t>
            </a:r>
            <a:r>
              <a:rPr lang="en-GB" sz="1600" dirty="0" smtClean="0"/>
              <a:t> near to yield @ 2.5mm, well below yield @ 10mm</a:t>
            </a:r>
            <a:endParaRPr lang="en-GB" sz="1600" dirty="0"/>
          </a:p>
        </p:txBody>
      </p:sp>
      <p:pic>
        <p:nvPicPr>
          <p:cNvPr id="15" name="Picture 14"/>
          <p:cNvPicPr>
            <a:picLocks noChangeAspect="1"/>
          </p:cNvPicPr>
          <p:nvPr/>
        </p:nvPicPr>
        <p:blipFill>
          <a:blip r:embed="rId7"/>
          <a:stretch>
            <a:fillRect/>
          </a:stretch>
        </p:blipFill>
        <p:spPr>
          <a:xfrm>
            <a:off x="5089691" y="2662950"/>
            <a:ext cx="4045852" cy="2448443"/>
          </a:xfrm>
          <a:prstGeom prst="rect">
            <a:avLst/>
          </a:prstGeom>
        </p:spPr>
      </p:pic>
      <p:sp>
        <p:nvSpPr>
          <p:cNvPr id="2" name="Title 1"/>
          <p:cNvSpPr>
            <a:spLocks noGrp="1"/>
          </p:cNvSpPr>
          <p:nvPr>
            <p:ph type="title"/>
          </p:nvPr>
        </p:nvSpPr>
        <p:spPr>
          <a:xfrm>
            <a:off x="395976" y="135000"/>
            <a:ext cx="2231808" cy="540000"/>
          </a:xfrm>
        </p:spPr>
        <p:txBody>
          <a:bodyPr/>
          <a:lstStyle/>
          <a:p>
            <a:pPr algn="l"/>
            <a:r>
              <a:rPr lang="en-GB" sz="2400" dirty="0" smtClean="0"/>
              <a:t>Weld Results</a:t>
            </a:r>
            <a:endParaRPr lang="en-GB" sz="2400" dirty="0"/>
          </a:p>
        </p:txBody>
      </p:sp>
    </p:spTree>
    <p:extLst>
      <p:ext uri="{BB962C8B-B14F-4D97-AF65-F5344CB8AC3E}">
        <p14:creationId xmlns:p14="http://schemas.microsoft.com/office/powerpoint/2010/main" val="3975889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135000"/>
            <a:ext cx="3898736" cy="540000"/>
          </a:xfrm>
        </p:spPr>
        <p:txBody>
          <a:bodyPr/>
          <a:lstStyle/>
          <a:p>
            <a:pPr algn="r"/>
            <a:r>
              <a:rPr lang="en-GB" dirty="0" smtClean="0"/>
              <a:t>Pressure Test</a:t>
            </a:r>
            <a:endParaRPr lang="en-GB"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85" y="982160"/>
            <a:ext cx="1555142" cy="2340336"/>
          </a:xfrm>
          <a:prstGeom prst="rect">
            <a:avLst/>
          </a:prstGeom>
        </p:spPr>
      </p:pic>
      <p:sp>
        <p:nvSpPr>
          <p:cNvPr id="14" name="TextBox 13"/>
          <p:cNvSpPr txBox="1"/>
          <p:nvPr/>
        </p:nvSpPr>
        <p:spPr>
          <a:xfrm>
            <a:off x="1519933" y="2325464"/>
            <a:ext cx="1224136" cy="307777"/>
          </a:xfrm>
          <a:prstGeom prst="rect">
            <a:avLst/>
          </a:prstGeom>
          <a:noFill/>
        </p:spPr>
        <p:txBody>
          <a:bodyPr wrap="square" rtlCol="0">
            <a:spAutoFit/>
          </a:bodyPr>
          <a:lstStyle/>
          <a:p>
            <a:r>
              <a:rPr lang="en-GB" sz="1400" dirty="0" smtClean="0">
                <a:solidFill>
                  <a:srgbClr val="FF0000"/>
                </a:solidFill>
              </a:rPr>
              <a:t>LVDT</a:t>
            </a:r>
            <a:endParaRPr lang="en-GB" sz="1400" dirty="0">
              <a:solidFill>
                <a:srgbClr val="FF0000"/>
              </a:solidFill>
            </a:endParaRPr>
          </a:p>
        </p:txBody>
      </p:sp>
      <p:sp>
        <p:nvSpPr>
          <p:cNvPr id="15" name="TextBox 14"/>
          <p:cNvSpPr txBox="1"/>
          <p:nvPr/>
        </p:nvSpPr>
        <p:spPr>
          <a:xfrm>
            <a:off x="758318" y="2310321"/>
            <a:ext cx="1224136" cy="307777"/>
          </a:xfrm>
          <a:prstGeom prst="rect">
            <a:avLst/>
          </a:prstGeom>
          <a:noFill/>
        </p:spPr>
        <p:txBody>
          <a:bodyPr wrap="square" rtlCol="0">
            <a:spAutoFit/>
          </a:bodyPr>
          <a:lstStyle/>
          <a:p>
            <a:r>
              <a:rPr lang="en-GB" sz="1400" dirty="0" smtClean="0">
                <a:solidFill>
                  <a:srgbClr val="FF0000"/>
                </a:solidFill>
              </a:rPr>
              <a:t>LVDT</a:t>
            </a:r>
            <a:endParaRPr lang="en-GB" sz="1400" dirty="0">
              <a:solidFill>
                <a:srgbClr val="FF0000"/>
              </a:solidFill>
            </a:endParaRPr>
          </a:p>
        </p:txBody>
      </p:sp>
      <p:sp>
        <p:nvSpPr>
          <p:cNvPr id="16" name="TextBox 15"/>
          <p:cNvSpPr txBox="1"/>
          <p:nvPr/>
        </p:nvSpPr>
        <p:spPr>
          <a:xfrm>
            <a:off x="589906" y="983333"/>
            <a:ext cx="1224136" cy="307777"/>
          </a:xfrm>
          <a:prstGeom prst="rect">
            <a:avLst/>
          </a:prstGeom>
          <a:noFill/>
        </p:spPr>
        <p:txBody>
          <a:bodyPr wrap="square" rtlCol="0">
            <a:spAutoFit/>
          </a:bodyPr>
          <a:lstStyle/>
          <a:p>
            <a:r>
              <a:rPr lang="en-GB" sz="1400" b="1" dirty="0" smtClean="0">
                <a:solidFill>
                  <a:schemeClr val="bg1"/>
                </a:solidFill>
              </a:rPr>
              <a:t>@ Bunker</a:t>
            </a:r>
            <a:endParaRPr lang="en-GB" sz="1400" b="1" dirty="0">
              <a:solidFill>
                <a:schemeClr val="bg1"/>
              </a:solidFill>
            </a:endParaRPr>
          </a:p>
        </p:txBody>
      </p:sp>
      <p:sp>
        <p:nvSpPr>
          <p:cNvPr id="17" name="TextBox 16"/>
          <p:cNvSpPr txBox="1"/>
          <p:nvPr/>
        </p:nvSpPr>
        <p:spPr>
          <a:xfrm>
            <a:off x="2411760" y="765160"/>
            <a:ext cx="6635040" cy="1446550"/>
          </a:xfrm>
          <a:prstGeom prst="rect">
            <a:avLst/>
          </a:prstGeom>
          <a:noFill/>
        </p:spPr>
        <p:txBody>
          <a:bodyPr wrap="square" rtlCol="0">
            <a:spAutoFit/>
          </a:bodyPr>
          <a:lstStyle/>
          <a:p>
            <a:r>
              <a:rPr lang="en-GB" dirty="0" smtClean="0"/>
              <a:t>Load increment on screws not critical</a:t>
            </a:r>
          </a:p>
          <a:p>
            <a:endParaRPr lang="en-GB" sz="800" dirty="0" smtClean="0"/>
          </a:p>
          <a:p>
            <a:r>
              <a:rPr lang="en-GB" dirty="0" smtClean="0"/>
              <a:t>Validation of F.E. model for assembly and weld/screw behaviour</a:t>
            </a:r>
          </a:p>
          <a:p>
            <a:endParaRPr lang="en-GB" sz="800" dirty="0" smtClean="0"/>
          </a:p>
          <a:p>
            <a:r>
              <a:rPr lang="en-GB" dirty="0" smtClean="0"/>
              <a:t>Defined preload sufficient to avoid failure of weld (no </a:t>
            </a:r>
            <a:r>
              <a:rPr lang="en-GB" dirty="0" smtClean="0"/>
              <a:t>leaks </a:t>
            </a:r>
            <a:r>
              <a:rPr lang="en-GB" dirty="0" smtClean="0"/>
              <a:t>/ hysteresis effects on geometry) </a:t>
            </a:r>
            <a:endParaRPr lang="en-GB" dirty="0"/>
          </a:p>
        </p:txBody>
      </p:sp>
      <p:sp>
        <p:nvSpPr>
          <p:cNvPr id="3" name="TextBox 2"/>
          <p:cNvSpPr txBox="1"/>
          <p:nvPr/>
        </p:nvSpPr>
        <p:spPr>
          <a:xfrm>
            <a:off x="2642654" y="339502"/>
            <a:ext cx="1951240" cy="369332"/>
          </a:xfrm>
          <a:prstGeom prst="rect">
            <a:avLst/>
          </a:prstGeom>
          <a:noFill/>
        </p:spPr>
        <p:txBody>
          <a:bodyPr wrap="none" rtlCol="0">
            <a:spAutoFit/>
          </a:bodyPr>
          <a:lstStyle/>
          <a:p>
            <a:r>
              <a:rPr lang="en-GB" dirty="0" smtClean="0"/>
              <a:t>Test @ p=2.6 bar</a:t>
            </a:r>
            <a:endParaRPr lang="en-GB" dirty="0"/>
          </a:p>
        </p:txBody>
      </p:sp>
      <p:pic>
        <p:nvPicPr>
          <p:cNvPr id="5" name="Picture 4"/>
          <p:cNvPicPr>
            <a:picLocks noChangeAspect="1"/>
          </p:cNvPicPr>
          <p:nvPr/>
        </p:nvPicPr>
        <p:blipFill>
          <a:blip r:embed="rId3"/>
          <a:stretch>
            <a:fillRect/>
          </a:stretch>
        </p:blipFill>
        <p:spPr>
          <a:xfrm>
            <a:off x="3129480" y="2355726"/>
            <a:ext cx="5261304" cy="2908044"/>
          </a:xfrm>
          <a:prstGeom prst="rect">
            <a:avLst/>
          </a:prstGeom>
        </p:spPr>
      </p:pic>
      <p:sp>
        <p:nvSpPr>
          <p:cNvPr id="6" name="Footer Placeholder 5"/>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987476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en-GB" dirty="0" smtClean="0"/>
              <a:t>HOM : Production Status</a:t>
            </a:r>
            <a:endParaRPr lang="en-GB" dirty="0"/>
          </a:p>
        </p:txBody>
      </p:sp>
      <p:sp>
        <p:nvSpPr>
          <p:cNvPr id="5" name="Footer Placeholder 4"/>
          <p:cNvSpPr>
            <a:spLocks noGrp="1"/>
          </p:cNvSpPr>
          <p:nvPr>
            <p:ph type="ftr" sz="quarter" idx="4294967295"/>
          </p:nvPr>
        </p:nvSpPr>
        <p:spPr>
          <a:xfrm>
            <a:off x="2423146" y="4903470"/>
            <a:ext cx="5234954" cy="273844"/>
          </a:xfrm>
          <a:prstGeom prst="rect">
            <a:avLst/>
          </a:prstGeom>
        </p:spPr>
        <p:txBody>
          <a:bodyPr/>
          <a:lstStyle/>
          <a:p>
            <a:r>
              <a:rPr lang="en-GB" smtClean="0"/>
              <a:t>LARP HiLumi May 2016 -- M. Garlasché (CERN EN/MME)</a:t>
            </a:r>
            <a:endParaRPr lang="en-GB" dirty="0"/>
          </a:p>
        </p:txBody>
      </p:sp>
      <p:sp>
        <p:nvSpPr>
          <p:cNvPr id="18" name="Rectangle 17"/>
          <p:cNvSpPr/>
          <p:nvPr/>
        </p:nvSpPr>
        <p:spPr>
          <a:xfrm>
            <a:off x="3910013" y="3164252"/>
            <a:ext cx="4910459" cy="1723549"/>
          </a:xfrm>
          <a:prstGeom prst="rect">
            <a:avLst/>
          </a:prstGeom>
          <a:solidFill>
            <a:schemeClr val="bg1"/>
          </a:solidFill>
        </p:spPr>
        <p:txBody>
          <a:bodyPr wrap="square">
            <a:spAutoFit/>
          </a:bodyPr>
          <a:lstStyle/>
          <a:p>
            <a:r>
              <a:rPr lang="en-US" sz="1600" b="1" dirty="0" smtClean="0"/>
              <a:t>Cleaning</a:t>
            </a:r>
          </a:p>
          <a:p>
            <a:r>
              <a:rPr lang="en-US" sz="1600" dirty="0" smtClean="0"/>
              <a:t>Bulk BCP</a:t>
            </a:r>
            <a:r>
              <a:rPr lang="en-US" sz="1600" baseline="-25000" dirty="0" smtClean="0"/>
              <a:t>60um</a:t>
            </a:r>
            <a:r>
              <a:rPr lang="en-US" sz="1600" dirty="0" smtClean="0"/>
              <a:t> done</a:t>
            </a:r>
            <a:endParaRPr lang="en-US" sz="1600" dirty="0"/>
          </a:p>
          <a:p>
            <a:r>
              <a:rPr lang="en-US" sz="1600" dirty="0" smtClean="0"/>
              <a:t>Light preparation for brazing done</a:t>
            </a:r>
            <a:endParaRPr lang="en-US" sz="1600" dirty="0"/>
          </a:p>
          <a:p>
            <a:endParaRPr lang="en-US" sz="1000" dirty="0" smtClean="0"/>
          </a:p>
          <a:p>
            <a:r>
              <a:rPr lang="en-US" sz="1600" b="1" dirty="0" smtClean="0"/>
              <a:t>Joining</a:t>
            </a:r>
          </a:p>
          <a:p>
            <a:r>
              <a:rPr lang="en-US" sz="1600" dirty="0" smtClean="0"/>
              <a:t>Brazing of flanged extremities ongoing (by end May)</a:t>
            </a:r>
          </a:p>
          <a:p>
            <a:r>
              <a:rPr lang="en-US" sz="1600" dirty="0" smtClean="0"/>
              <a:t>EB: see next slide </a:t>
            </a:r>
          </a:p>
        </p:txBody>
      </p:sp>
      <p:sp>
        <p:nvSpPr>
          <p:cNvPr id="31" name="TextBox 30"/>
          <p:cNvSpPr txBox="1"/>
          <p:nvPr/>
        </p:nvSpPr>
        <p:spPr>
          <a:xfrm>
            <a:off x="1" y="3736454"/>
            <a:ext cx="1015354" cy="307777"/>
          </a:xfrm>
          <a:prstGeom prst="rect">
            <a:avLst/>
          </a:prstGeom>
          <a:noFill/>
        </p:spPr>
        <p:txBody>
          <a:bodyPr wrap="square" rtlCol="0">
            <a:spAutoFit/>
          </a:bodyPr>
          <a:lstStyle/>
          <a:p>
            <a:r>
              <a:rPr lang="en-GB" sz="1400" dirty="0" smtClean="0">
                <a:solidFill>
                  <a:srgbClr val="FFC000"/>
                </a:solidFill>
                <a:effectLst>
                  <a:outerShdw blurRad="38100" dist="38100" dir="2700000" algn="tl">
                    <a:srgbClr val="000000">
                      <a:alpha val="43137"/>
                    </a:srgbClr>
                  </a:outerShdw>
                </a:effectLst>
              </a:rPr>
              <a:t>6x in </a:t>
            </a:r>
            <a:r>
              <a:rPr lang="en-GB" sz="1400" dirty="0" err="1" smtClean="0">
                <a:solidFill>
                  <a:srgbClr val="FFC000"/>
                </a:solidFill>
                <a:effectLst>
                  <a:outerShdw blurRad="38100" dist="38100" dir="2700000" algn="tl">
                    <a:srgbClr val="000000">
                      <a:alpha val="43137"/>
                    </a:srgbClr>
                  </a:outerShdw>
                </a:effectLst>
              </a:rPr>
              <a:t>Stby</a:t>
            </a:r>
            <a:endParaRPr lang="en-GB" sz="1400" dirty="0">
              <a:solidFill>
                <a:srgbClr val="FFC000"/>
              </a:solidFill>
              <a:effectLst>
                <a:outerShdw blurRad="38100" dist="38100" dir="2700000" algn="tl">
                  <a:srgbClr val="000000">
                    <a:alpha val="43137"/>
                  </a:srgbClr>
                </a:outerShdw>
              </a:effectLst>
            </a:endParaRPr>
          </a:p>
        </p:txBody>
      </p:sp>
      <p:pic>
        <p:nvPicPr>
          <p:cNvPr id="33" name="Picture 32" descr="\\cernhomet.cern.ch\t\tcapelli\Public\CRAB\BNL\HOM\ASSY ROUND SHAPE\Coupe.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1" b="285"/>
          <a:stretch/>
        </p:blipFill>
        <p:spPr bwMode="auto">
          <a:xfrm>
            <a:off x="7973254" y="18884"/>
            <a:ext cx="847218" cy="102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5150" b="16895"/>
          <a:stretch/>
        </p:blipFill>
        <p:spPr>
          <a:xfrm rot="16200000">
            <a:off x="7364009" y="2308881"/>
            <a:ext cx="1678339" cy="981246"/>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69138" y="2141700"/>
            <a:ext cx="1472618" cy="1104463"/>
          </a:xfrm>
          <a:prstGeom prst="rect">
            <a:avLst/>
          </a:prstGeom>
        </p:spPr>
      </p:pic>
      <p:pic>
        <p:nvPicPr>
          <p:cNvPr id="4" name="Picture 3"/>
          <p:cNvPicPr>
            <a:picLocks noChangeAspect="1"/>
          </p:cNvPicPr>
          <p:nvPr/>
        </p:nvPicPr>
        <p:blipFill>
          <a:blip r:embed="rId6"/>
          <a:stretch>
            <a:fillRect/>
          </a:stretch>
        </p:blipFill>
        <p:spPr>
          <a:xfrm>
            <a:off x="-108520" y="481485"/>
            <a:ext cx="5357451" cy="4124960"/>
          </a:xfrm>
          <a:prstGeom prst="rect">
            <a:avLst/>
          </a:prstGeom>
        </p:spPr>
      </p:pic>
      <p:sp>
        <p:nvSpPr>
          <p:cNvPr id="36" name="Rectangle 35"/>
          <p:cNvSpPr/>
          <p:nvPr/>
        </p:nvSpPr>
        <p:spPr>
          <a:xfrm>
            <a:off x="7898733" y="18883"/>
            <a:ext cx="1245267"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4968552" y="846460"/>
            <a:ext cx="4572000" cy="1077218"/>
          </a:xfrm>
          <a:prstGeom prst="rect">
            <a:avLst/>
          </a:prstGeom>
        </p:spPr>
        <p:txBody>
          <a:bodyPr>
            <a:spAutoFit/>
          </a:bodyPr>
          <a:lstStyle/>
          <a:p>
            <a:r>
              <a:rPr lang="en-US" sz="1600" b="1" dirty="0" smtClean="0"/>
              <a:t>Machining</a:t>
            </a:r>
          </a:p>
          <a:p>
            <a:pPr marL="285750" indent="-285750">
              <a:buFont typeface="Arial" panose="020B0604020202020204" pitchFamily="34" charset="0"/>
              <a:buChar char="•"/>
            </a:pPr>
            <a:r>
              <a:rPr lang="en-US" sz="1600" dirty="0" smtClean="0"/>
              <a:t>~ </a:t>
            </a:r>
            <a:r>
              <a:rPr lang="en-US" sz="1600" dirty="0"/>
              <a:t>all </a:t>
            </a:r>
            <a:r>
              <a:rPr lang="en-US" sz="1600" dirty="0" err="1"/>
              <a:t>Nb</a:t>
            </a:r>
            <a:r>
              <a:rPr lang="en-US" sz="1600" dirty="0"/>
              <a:t> parts have been produced</a:t>
            </a:r>
          </a:p>
          <a:p>
            <a:pPr marL="285750" indent="-285750">
              <a:buFont typeface="Arial" panose="020B0604020202020204" pitchFamily="34" charset="0"/>
              <a:buChar char="•"/>
            </a:pPr>
            <a:r>
              <a:rPr lang="en-US" sz="1600" dirty="0"/>
              <a:t>steel parts and tools (EB, brazing) </a:t>
            </a:r>
            <a:r>
              <a:rPr lang="en-US" sz="1600" dirty="0" smtClean="0"/>
              <a:t>ready</a:t>
            </a:r>
          </a:p>
          <a:p>
            <a:pPr marL="285750" indent="-285750">
              <a:buFont typeface="Arial" panose="020B0604020202020204" pitchFamily="34" charset="0"/>
              <a:buChar char="•"/>
            </a:pPr>
            <a:r>
              <a:rPr lang="en-US" sz="1600" dirty="0"/>
              <a:t>Prototype assembly for EB test </a:t>
            </a:r>
            <a:r>
              <a:rPr lang="en-US" sz="1600" dirty="0" smtClean="0"/>
              <a:t>ready</a:t>
            </a:r>
            <a:endParaRPr lang="en-US" sz="1600" dirty="0"/>
          </a:p>
        </p:txBody>
      </p:sp>
    </p:spTree>
    <p:extLst>
      <p:ext uri="{BB962C8B-B14F-4D97-AF65-F5344CB8AC3E}">
        <p14:creationId xmlns:p14="http://schemas.microsoft.com/office/powerpoint/2010/main" val="2208649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9608" y="135000"/>
            <a:ext cx="2117192" cy="540000"/>
          </a:xfrm>
        </p:spPr>
        <p:txBody>
          <a:bodyPr/>
          <a:lstStyle/>
          <a:p>
            <a:pPr algn="r"/>
            <a:r>
              <a:rPr lang="en-GB" dirty="0" smtClean="0"/>
              <a:t>Cold Test</a:t>
            </a:r>
            <a:endParaRPr lang="en-GB" dirty="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pic>
        <p:nvPicPr>
          <p:cNvPr id="6"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56704" y="682218"/>
            <a:ext cx="2375353" cy="1781515"/>
          </a:xfrm>
        </p:spPr>
      </p:pic>
      <p:pic>
        <p:nvPicPr>
          <p:cNvPr id="7" name="Picture 6"/>
          <p:cNvPicPr>
            <a:picLocks noChangeAspect="1"/>
          </p:cNvPicPr>
          <p:nvPr/>
        </p:nvPicPr>
        <p:blipFill>
          <a:blip r:embed="rId3"/>
          <a:stretch>
            <a:fillRect/>
          </a:stretch>
        </p:blipFill>
        <p:spPr>
          <a:xfrm>
            <a:off x="-108520" y="733154"/>
            <a:ext cx="2074100" cy="17284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03027" y="682218"/>
            <a:ext cx="2426581" cy="178151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00" r="22348" b="18586"/>
          <a:stretch/>
        </p:blipFill>
        <p:spPr>
          <a:xfrm>
            <a:off x="6995613" y="682218"/>
            <a:ext cx="2089411" cy="1756064"/>
          </a:xfrm>
          <a:prstGeom prst="rect">
            <a:avLst/>
          </a:prstGeom>
        </p:spPr>
      </p:pic>
      <p:sp>
        <p:nvSpPr>
          <p:cNvPr id="11" name="TextBox 10"/>
          <p:cNvSpPr txBox="1"/>
          <p:nvPr/>
        </p:nvSpPr>
        <p:spPr>
          <a:xfrm>
            <a:off x="539552" y="174387"/>
            <a:ext cx="2188612" cy="507831"/>
          </a:xfrm>
          <a:prstGeom prst="rect">
            <a:avLst/>
          </a:prstGeom>
          <a:noFill/>
        </p:spPr>
        <p:txBody>
          <a:bodyPr wrap="square" rtlCol="0">
            <a:spAutoFit/>
          </a:bodyPr>
          <a:lstStyle/>
          <a:p>
            <a:pPr marL="214313" indent="-214313">
              <a:buFont typeface="Arial" panose="020B0604020202020204" pitchFamily="34" charset="0"/>
              <a:buChar char="•"/>
            </a:pPr>
            <a:r>
              <a:rPr lang="en-GB" sz="1350" dirty="0"/>
              <a:t>5 cycles, LN2 bath</a:t>
            </a:r>
          </a:p>
          <a:p>
            <a:pPr marL="214313" indent="-214313">
              <a:buFont typeface="Arial" panose="020B0604020202020204" pitchFamily="34" charset="0"/>
              <a:buChar char="•"/>
            </a:pPr>
            <a:r>
              <a:rPr lang="en-GB" sz="1350" i="1" dirty="0"/>
              <a:t>Vacuum</a:t>
            </a:r>
            <a:r>
              <a:rPr lang="en-GB" sz="1350" dirty="0"/>
              <a:t> inside the tank</a:t>
            </a:r>
          </a:p>
        </p:txBody>
      </p:sp>
      <p:sp>
        <p:nvSpPr>
          <p:cNvPr id="5" name="Rectangle 4"/>
          <p:cNvSpPr/>
          <p:nvPr/>
        </p:nvSpPr>
        <p:spPr>
          <a:xfrm>
            <a:off x="251520" y="2643758"/>
            <a:ext cx="6346824" cy="2062103"/>
          </a:xfrm>
          <a:prstGeom prst="rect">
            <a:avLst/>
          </a:prstGeom>
        </p:spPr>
        <p:txBody>
          <a:bodyPr wrap="square">
            <a:spAutoFit/>
          </a:bodyPr>
          <a:lstStyle/>
          <a:p>
            <a:r>
              <a:rPr lang="en-GB" sz="1600" dirty="0" smtClean="0"/>
              <a:t>Validation </a:t>
            </a:r>
            <a:r>
              <a:rPr lang="en-GB" sz="1600" dirty="0"/>
              <a:t>of analytical model for screw preload </a:t>
            </a:r>
            <a:r>
              <a:rPr lang="en-GB" sz="1600" dirty="0" smtClean="0"/>
              <a:t>and its evolution </a:t>
            </a:r>
            <a:r>
              <a:rPr lang="en-GB" sz="1600" dirty="0"/>
              <a:t>during </a:t>
            </a:r>
            <a:r>
              <a:rPr lang="en-GB" sz="1600" dirty="0" smtClean="0"/>
              <a:t>Cooldown</a:t>
            </a:r>
          </a:p>
          <a:p>
            <a:endParaRPr lang="en-GB" sz="800" dirty="0"/>
          </a:p>
          <a:p>
            <a:r>
              <a:rPr lang="en-GB" sz="1600" dirty="0" smtClean="0"/>
              <a:t>Defined </a:t>
            </a:r>
            <a:r>
              <a:rPr lang="en-GB" sz="1600" dirty="0"/>
              <a:t>preload sufficient to avoid </a:t>
            </a:r>
            <a:r>
              <a:rPr lang="en-GB" sz="1600" dirty="0" smtClean="0"/>
              <a:t>‘opening’ </a:t>
            </a:r>
            <a:r>
              <a:rPr lang="en-GB" sz="1600" dirty="0"/>
              <a:t>of </a:t>
            </a:r>
            <a:r>
              <a:rPr lang="en-GB" sz="1600" dirty="0" smtClean="0"/>
              <a:t>interfaces during cool-down</a:t>
            </a:r>
          </a:p>
          <a:p>
            <a:endParaRPr lang="en-GB" sz="800" dirty="0" smtClean="0"/>
          </a:p>
          <a:p>
            <a:r>
              <a:rPr lang="en-GB" sz="1600" b="1" dirty="0" smtClean="0"/>
              <a:t>No </a:t>
            </a:r>
            <a:r>
              <a:rPr lang="en-GB" sz="1600" b="1" dirty="0"/>
              <a:t>hysteresis effects </a:t>
            </a:r>
            <a:r>
              <a:rPr lang="en-GB" sz="1600" dirty="0" smtClean="0"/>
              <a:t>(i.e. yield) on geometry (especially @ Cavity interfaces)</a:t>
            </a:r>
          </a:p>
          <a:p>
            <a:r>
              <a:rPr lang="en-GB" sz="1600" b="1" dirty="0" smtClean="0"/>
              <a:t>Vacuum tight</a:t>
            </a:r>
            <a:r>
              <a:rPr lang="en-GB" sz="1600" dirty="0" smtClean="0"/>
              <a:t> after all welds and cold + pressure test</a:t>
            </a:r>
            <a:endParaRPr lang="en-GB" sz="1600" dirty="0"/>
          </a:p>
        </p:txBody>
      </p:sp>
      <p:pic>
        <p:nvPicPr>
          <p:cNvPr id="17" name="Content Placeholder 10"/>
          <p:cNvPicPr>
            <a:picLocks noChangeAspect="1"/>
          </p:cNvPicPr>
          <p:nvPr/>
        </p:nvPicPr>
        <p:blipFill rotWithShape="1">
          <a:blip r:embed="rId6"/>
          <a:srcRect l="3998"/>
          <a:stretch/>
        </p:blipFill>
        <p:spPr>
          <a:xfrm>
            <a:off x="6516216" y="3268084"/>
            <a:ext cx="2808312" cy="1875416"/>
          </a:xfrm>
          <a:prstGeom prst="rect">
            <a:avLst/>
          </a:prstGeom>
        </p:spPr>
      </p:pic>
      <p:sp>
        <p:nvSpPr>
          <p:cNvPr id="10" name="Rounded Rectangle 9"/>
          <p:cNvSpPr/>
          <p:nvPr/>
        </p:nvSpPr>
        <p:spPr>
          <a:xfrm>
            <a:off x="8532000" y="4299942"/>
            <a:ext cx="553024" cy="73732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251520" y="3867894"/>
            <a:ext cx="6264696" cy="837967"/>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2091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dirty="0" smtClean="0"/>
              <a:t>Magnetic Shields</a:t>
            </a:r>
            <a:endParaRPr lang="en-GB" dirty="0"/>
          </a:p>
        </p:txBody>
      </p:sp>
      <p:sp>
        <p:nvSpPr>
          <p:cNvPr id="4" name="Espace réservé du pied de page 3"/>
          <p:cNvSpPr>
            <a:spLocks noGrp="1"/>
          </p:cNvSpPr>
          <p:nvPr>
            <p:ph type="ftr" sz="quarter" idx="11"/>
          </p:nvPr>
        </p:nvSpPr>
        <p:spPr/>
        <p:txBody>
          <a:bodyPr/>
          <a:lstStyle/>
          <a:p>
            <a:r>
              <a:rPr lang="fr-FR" noProof="0" smtClean="0"/>
              <a:t>LARP HiLumi May 2016 -- M. Garlasché (CERN EN/MME)</a:t>
            </a:r>
            <a:endParaRPr lang="en-GB" noProof="0"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496" t="12509" r="8807" b="4109"/>
          <a:stretch/>
        </p:blipFill>
        <p:spPr>
          <a:xfrm flipH="1">
            <a:off x="5898583" y="2540431"/>
            <a:ext cx="2664296" cy="194421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6213" r="7354"/>
          <a:stretch/>
        </p:blipFill>
        <p:spPr>
          <a:xfrm>
            <a:off x="6466672" y="308183"/>
            <a:ext cx="2096207" cy="2056913"/>
          </a:xfrm>
          <a:prstGeom prst="rect">
            <a:avLst/>
          </a:prstGeom>
        </p:spPr>
      </p:pic>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49" y="843558"/>
            <a:ext cx="6212114" cy="3230134"/>
          </a:xfrm>
          <a:prstGeom prst="rect">
            <a:avLst/>
          </a:prstGeom>
        </p:spPr>
      </p:pic>
      <p:sp>
        <p:nvSpPr>
          <p:cNvPr id="2" name="TextBox 1"/>
          <p:cNvSpPr txBox="1"/>
          <p:nvPr/>
        </p:nvSpPr>
        <p:spPr>
          <a:xfrm>
            <a:off x="2411760" y="4234829"/>
            <a:ext cx="2925196" cy="338554"/>
          </a:xfrm>
          <a:prstGeom prst="rect">
            <a:avLst/>
          </a:prstGeom>
          <a:noFill/>
        </p:spPr>
        <p:txBody>
          <a:bodyPr wrap="square" rtlCol="0">
            <a:spAutoFit/>
          </a:bodyPr>
          <a:lstStyle/>
          <a:p>
            <a:r>
              <a:rPr lang="en-GB" sz="1600" i="1" dirty="0" smtClean="0">
                <a:solidFill>
                  <a:schemeClr val="bg1">
                    <a:lumMod val="50000"/>
                  </a:schemeClr>
                </a:solidFill>
              </a:rPr>
              <a:t>Courtesy STFC Daresbury</a:t>
            </a:r>
            <a:endParaRPr lang="en-GB" sz="1600" i="1" dirty="0">
              <a:solidFill>
                <a:schemeClr val="bg1">
                  <a:lumMod val="50000"/>
                </a:schemeClr>
              </a:solidFill>
            </a:endParaRPr>
          </a:p>
        </p:txBody>
      </p:sp>
    </p:spTree>
    <p:extLst>
      <p:ext uri="{BB962C8B-B14F-4D97-AF65-F5344CB8AC3E}">
        <p14:creationId xmlns:p14="http://schemas.microsoft.com/office/powerpoint/2010/main" val="69842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LARP </a:t>
            </a:r>
            <a:r>
              <a:rPr lang="en-US" dirty="0" err="1" smtClean="0"/>
              <a:t>HiLumi</a:t>
            </a:r>
            <a:r>
              <a:rPr lang="en-US" dirty="0" smtClean="0"/>
              <a:t> May 2016 -- M. </a:t>
            </a:r>
            <a:r>
              <a:rPr lang="en-US" dirty="0" err="1" smtClean="0"/>
              <a:t>Garlasché</a:t>
            </a:r>
            <a:r>
              <a:rPr lang="en-US" dirty="0" smtClean="0"/>
              <a:t> (CERN EN/MME)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45"/>
          <a:stretch/>
        </p:blipFill>
        <p:spPr>
          <a:xfrm>
            <a:off x="6432551" y="3311834"/>
            <a:ext cx="2711449" cy="1851670"/>
          </a:xfrm>
          <a:prstGeom prst="rect">
            <a:avLst/>
          </a:prstGeom>
        </p:spPr>
      </p:pic>
      <p:sp>
        <p:nvSpPr>
          <p:cNvPr id="2" name="Title 1"/>
          <p:cNvSpPr>
            <a:spLocks noGrp="1"/>
          </p:cNvSpPr>
          <p:nvPr>
            <p:ph type="title"/>
          </p:nvPr>
        </p:nvSpPr>
        <p:spPr/>
        <p:txBody>
          <a:bodyPr/>
          <a:lstStyle/>
          <a:p>
            <a:r>
              <a:rPr lang="en-GB" dirty="0" smtClean="0"/>
              <a:t>Cold Magnetic Shield</a:t>
            </a:r>
            <a:endParaRPr lang="en-GB" dirty="0"/>
          </a:p>
        </p:txBody>
      </p:sp>
      <p:sp>
        <p:nvSpPr>
          <p:cNvPr id="5" name="Content Placeholder 4"/>
          <p:cNvSpPr>
            <a:spLocks noGrp="1"/>
          </p:cNvSpPr>
          <p:nvPr>
            <p:ph sz="quarter" idx="13"/>
          </p:nvPr>
        </p:nvSpPr>
        <p:spPr>
          <a:xfrm>
            <a:off x="483462" y="679474"/>
            <a:ext cx="5109299" cy="1450955"/>
          </a:xfrm>
        </p:spPr>
        <p:txBody>
          <a:bodyPr>
            <a:normAutofit/>
          </a:bodyPr>
          <a:lstStyle/>
          <a:p>
            <a:pPr algn="l"/>
            <a:r>
              <a:rPr lang="en-GB" sz="2000" dirty="0" smtClean="0"/>
              <a:t>1 mm </a:t>
            </a:r>
            <a:r>
              <a:rPr lang="en-GB" sz="2000" dirty="0" err="1" smtClean="0"/>
              <a:t>Cryophy</a:t>
            </a:r>
            <a:r>
              <a:rPr lang="en-GB" sz="2000" dirty="0" smtClean="0"/>
              <a:t>, annealed</a:t>
            </a:r>
          </a:p>
          <a:p>
            <a:pPr algn="l"/>
            <a:r>
              <a:rPr lang="en-GB" sz="2000" dirty="0" smtClean="0"/>
              <a:t>Shield currently @ CERN</a:t>
            </a:r>
          </a:p>
          <a:p>
            <a:pPr algn="l"/>
            <a:r>
              <a:rPr lang="en-GB" sz="2000" dirty="0" smtClean="0"/>
              <a:t>Dimensional controls (+ magnetic measurements) foreseen</a:t>
            </a:r>
            <a:endParaRPr lang="en-GB" sz="20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496" t="12509" r="8807" b="4109"/>
          <a:stretch/>
        </p:blipFill>
        <p:spPr>
          <a:xfrm flipH="1">
            <a:off x="4998412" y="1719450"/>
            <a:ext cx="2664296" cy="194421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213" r="7354"/>
          <a:stretch/>
        </p:blipFill>
        <p:spPr>
          <a:xfrm>
            <a:off x="7047792" y="10781"/>
            <a:ext cx="2096207" cy="2056913"/>
          </a:xfrm>
          <a:prstGeom prst="rect">
            <a:avLst/>
          </a:prstGeom>
        </p:spPr>
      </p:pic>
      <p:pic>
        <p:nvPicPr>
          <p:cNvPr id="9" name="Picture 3" descr="image0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812"/>
          <a:stretch/>
        </p:blipFill>
        <p:spPr bwMode="auto">
          <a:xfrm>
            <a:off x="2051720" y="2067694"/>
            <a:ext cx="257586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mage002"/>
          <p:cNvPicPr>
            <a:picLocks noChangeAspect="1" noChangeArrowheads="1"/>
          </p:cNvPicPr>
          <p:nvPr/>
        </p:nvPicPr>
        <p:blipFill rotWithShape="1">
          <a:blip r:embed="rId6">
            <a:extLst>
              <a:ext uri="{28A0092B-C50C-407E-A947-70E740481C1C}">
                <a14:useLocalDpi xmlns:a14="http://schemas.microsoft.com/office/drawing/2010/main" val="0"/>
              </a:ext>
            </a:extLst>
          </a:blip>
          <a:srcRect r="82455" b="55804"/>
          <a:stretch/>
        </p:blipFill>
        <p:spPr bwMode="auto">
          <a:xfrm>
            <a:off x="1055864" y="2067694"/>
            <a:ext cx="1005178" cy="232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244408" y="1719450"/>
            <a:ext cx="802392" cy="369332"/>
          </a:xfrm>
          <a:prstGeom prst="rect">
            <a:avLst/>
          </a:prstGeom>
          <a:noFill/>
        </p:spPr>
        <p:txBody>
          <a:bodyPr wrap="square" rtlCol="0">
            <a:spAutoFit/>
          </a:bodyPr>
          <a:lstStyle/>
          <a:p>
            <a:r>
              <a:rPr lang="en-GB" dirty="0" smtClean="0"/>
              <a:t>DQW</a:t>
            </a:r>
            <a:endParaRPr lang="en-GB" dirty="0"/>
          </a:p>
        </p:txBody>
      </p:sp>
      <p:sp>
        <p:nvSpPr>
          <p:cNvPr id="12" name="TextBox 11"/>
          <p:cNvSpPr txBox="1"/>
          <p:nvPr/>
        </p:nvSpPr>
        <p:spPr>
          <a:xfrm>
            <a:off x="5084004" y="3294334"/>
            <a:ext cx="802392" cy="369332"/>
          </a:xfrm>
          <a:prstGeom prst="rect">
            <a:avLst/>
          </a:prstGeom>
          <a:noFill/>
        </p:spPr>
        <p:txBody>
          <a:bodyPr wrap="square" rtlCol="0">
            <a:spAutoFit/>
          </a:bodyPr>
          <a:lstStyle/>
          <a:p>
            <a:r>
              <a:rPr lang="en-GB" dirty="0" smtClean="0"/>
              <a:t>RFD</a:t>
            </a:r>
            <a:endParaRPr lang="en-GB" dirty="0"/>
          </a:p>
        </p:txBody>
      </p:sp>
      <p:sp>
        <p:nvSpPr>
          <p:cNvPr id="13" name="TextBox 12"/>
          <p:cNvSpPr txBox="1"/>
          <p:nvPr/>
        </p:nvSpPr>
        <p:spPr>
          <a:xfrm>
            <a:off x="1885983" y="4515966"/>
            <a:ext cx="2304256" cy="369332"/>
          </a:xfrm>
          <a:prstGeom prst="rect">
            <a:avLst/>
          </a:prstGeom>
          <a:noFill/>
        </p:spPr>
        <p:txBody>
          <a:bodyPr wrap="square" rtlCol="0">
            <a:spAutoFit/>
          </a:bodyPr>
          <a:lstStyle/>
          <a:p>
            <a:r>
              <a:rPr lang="en-GB" dirty="0" smtClean="0"/>
              <a:t>FE simulation</a:t>
            </a:r>
            <a:endParaRPr lang="en-GB" dirty="0"/>
          </a:p>
        </p:txBody>
      </p:sp>
    </p:spTree>
    <p:extLst>
      <p:ext uri="{BB962C8B-B14F-4D97-AF65-F5344CB8AC3E}">
        <p14:creationId xmlns:p14="http://schemas.microsoft.com/office/powerpoint/2010/main" val="2171039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Data and Simulations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936459" y="1258837"/>
            <a:ext cx="5364874" cy="3761185"/>
          </a:xfrm>
        </p:spPr>
      </p:pic>
      <mc:AlternateContent xmlns:mc="http://schemas.openxmlformats.org/markup-compatibility/2006" xmlns:a14="http://schemas.microsoft.com/office/drawing/2010/main">
        <mc:Choice Requires="a14">
          <p:sp>
            <p:nvSpPr>
              <p:cNvPr id="3" name="TextBox 2"/>
              <p:cNvSpPr txBox="1"/>
              <p:nvPr/>
            </p:nvSpPr>
            <p:spPr>
              <a:xfrm>
                <a:off x="6156176" y="3579862"/>
                <a:ext cx="1854323" cy="715581"/>
              </a:xfrm>
              <a:prstGeom prst="rect">
                <a:avLst/>
              </a:prstGeom>
              <a:noFill/>
            </p:spPr>
            <p:txBody>
              <a:bodyPr wrap="square" rtlCol="0">
                <a:spAutoFit/>
              </a:bodyPr>
              <a:lstStyle/>
              <a:p>
                <a:r>
                  <a:rPr lang="en-GB" sz="1350" i="1" dirty="0"/>
                  <a:t>Nominal input:</a:t>
                </a:r>
              </a:p>
              <a:p>
                <a:r>
                  <a:rPr lang="en-GB" sz="1350" dirty="0"/>
                  <a:t>Earth field (</a:t>
                </a:r>
                <a14:m>
                  <m:oMath xmlns:m="http://schemas.openxmlformats.org/officeDocument/2006/math">
                    <m:r>
                      <a:rPr lang="en-GB" sz="1350" i="1" dirty="0">
                        <a:latin typeface="Cambria Math" panose="02040503050406030204" pitchFamily="18" charset="0"/>
                      </a:rPr>
                      <m:t>∼42 </m:t>
                    </m:r>
                    <m:r>
                      <m:rPr>
                        <m:sty m:val="p"/>
                      </m:rPr>
                      <a:rPr lang="en-GB" sz="1350" dirty="0">
                        <a:latin typeface="Cambria Math" panose="02040503050406030204" pitchFamily="18" charset="0"/>
                      </a:rPr>
                      <m:t>μT</m:t>
                    </m:r>
                  </m:oMath>
                </a14:m>
                <a:r>
                  <a:rPr lang="en-GB" sz="1350" dirty="0"/>
                  <a:t>) along beam axis</a:t>
                </a:r>
              </a:p>
            </p:txBody>
          </p:sp>
        </mc:Choice>
        <mc:Fallback xmlns="">
          <p:sp>
            <p:nvSpPr>
              <p:cNvPr id="3" name="TextBox 2"/>
              <p:cNvSpPr txBox="1">
                <a:spLocks noRot="1" noChangeAspect="1" noMove="1" noResize="1" noEditPoints="1" noAdjustHandles="1" noChangeArrowheads="1" noChangeShapeType="1" noTextEdit="1"/>
              </p:cNvSpPr>
              <p:nvPr/>
            </p:nvSpPr>
            <p:spPr>
              <a:xfrm>
                <a:off x="6156176" y="3579862"/>
                <a:ext cx="1854323" cy="715581"/>
              </a:xfrm>
              <a:prstGeom prst="rect">
                <a:avLst/>
              </a:prstGeom>
              <a:blipFill rotWithShape="0">
                <a:blip r:embed="rId3"/>
                <a:stretch>
                  <a:fillRect l="-987" t="-847" b="-7627"/>
                </a:stretch>
              </a:blipFill>
            </p:spPr>
            <p:txBody>
              <a:bodyPr/>
              <a:lstStyle/>
              <a:p>
                <a:r>
                  <a:rPr lang="en-GB">
                    <a:noFill/>
                  </a:rPr>
                  <a:t> </a:t>
                </a:r>
              </a:p>
            </p:txBody>
          </p:sp>
        </mc:Fallback>
      </mc:AlternateContent>
      <p:cxnSp>
        <p:nvCxnSpPr>
          <p:cNvPr id="6" name="Straight Arrow Connector 5"/>
          <p:cNvCxnSpPr/>
          <p:nvPr/>
        </p:nvCxnSpPr>
        <p:spPr>
          <a:xfrm flipH="1">
            <a:off x="3714750" y="3721452"/>
            <a:ext cx="571500" cy="815687"/>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3464" y="3245721"/>
            <a:ext cx="1340427" cy="507831"/>
          </a:xfrm>
          <a:prstGeom prst="rect">
            <a:avLst/>
          </a:prstGeom>
          <a:noFill/>
        </p:spPr>
        <p:txBody>
          <a:bodyPr wrap="square" rtlCol="0">
            <a:spAutoFit/>
          </a:bodyPr>
          <a:lstStyle/>
          <a:p>
            <a:r>
              <a:rPr lang="en-GB" sz="1350" dirty="0"/>
              <a:t>Reduction factor ~65</a:t>
            </a:r>
          </a:p>
        </p:txBody>
      </p:sp>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38671"/>
          <a:stretch/>
        </p:blipFill>
        <p:spPr>
          <a:xfrm>
            <a:off x="7236296" y="929773"/>
            <a:ext cx="1652742" cy="1698661"/>
          </a:xfrm>
          <a:prstGeom prst="rect">
            <a:avLst/>
          </a:prstGeom>
        </p:spPr>
      </p:pic>
      <p:pic>
        <p:nvPicPr>
          <p:cNvPr id="9"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716" r="88608" b="59619"/>
          <a:stretch/>
        </p:blipFill>
        <p:spPr>
          <a:xfrm>
            <a:off x="7901686" y="2429146"/>
            <a:ext cx="987352" cy="2166940"/>
          </a:xfrm>
          <a:prstGeom prst="rect">
            <a:avLst/>
          </a:prstGeom>
        </p:spPr>
      </p:pic>
      <p:sp>
        <p:nvSpPr>
          <p:cNvPr id="5" name="TextBox 4"/>
          <p:cNvSpPr txBox="1"/>
          <p:nvPr/>
        </p:nvSpPr>
        <p:spPr>
          <a:xfrm>
            <a:off x="249068" y="733752"/>
            <a:ext cx="7128792" cy="369332"/>
          </a:xfrm>
          <a:prstGeom prst="rect">
            <a:avLst/>
          </a:prstGeom>
          <a:noFill/>
        </p:spPr>
        <p:txBody>
          <a:bodyPr wrap="square" rtlCol="0">
            <a:spAutoFit/>
          </a:bodyPr>
          <a:lstStyle/>
          <a:p>
            <a:r>
              <a:rPr lang="en-GB" dirty="0" smtClean="0"/>
              <a:t>Coherent values between requirements, measurement and FE data</a:t>
            </a:r>
            <a:endParaRPr lang="en-GB" dirty="0"/>
          </a:p>
        </p:txBody>
      </p:sp>
      <p:sp>
        <p:nvSpPr>
          <p:cNvPr id="10" name="Footer Placeholder 9"/>
          <p:cNvSpPr>
            <a:spLocks noGrp="1"/>
          </p:cNvSpPr>
          <p:nvPr>
            <p:ph type="ftr" sz="quarter" idx="11"/>
          </p:nvPr>
        </p:nvSpPr>
        <p:spPr/>
        <p:txBody>
          <a:bodyPr/>
          <a:lstStyle/>
          <a:p>
            <a:r>
              <a:rPr lang="en-US" smtClean="0"/>
              <a:t>LARP HiLumi May 2016 -- M. Garlasché (CERN EN/MME)</a:t>
            </a:r>
            <a:endParaRPr lang="en-US" dirty="0"/>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635" y="3579862"/>
            <a:ext cx="924609" cy="795697"/>
          </a:xfrm>
          <a:prstGeom prst="rect">
            <a:avLst/>
          </a:prstGeom>
        </p:spPr>
      </p:pic>
    </p:spTree>
    <p:extLst>
      <p:ext uri="{BB962C8B-B14F-4D97-AF65-F5344CB8AC3E}">
        <p14:creationId xmlns:p14="http://schemas.microsoft.com/office/powerpoint/2010/main" val="1096942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Tuner</a:t>
            </a:r>
            <a:endParaRPr lang="en-GB" dirty="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l="30898" t="14098" r="25258"/>
          <a:stretch/>
        </p:blipFill>
        <p:spPr>
          <a:xfrm>
            <a:off x="395536" y="289201"/>
            <a:ext cx="2856994" cy="4478062"/>
          </a:xfrm>
          <a:prstGeom prst="rect">
            <a:avLst/>
          </a:prstGeom>
        </p:spPr>
      </p:pic>
      <p:sp>
        <p:nvSpPr>
          <p:cNvPr id="7" name="Rectangle 6"/>
          <p:cNvSpPr/>
          <p:nvPr/>
        </p:nvSpPr>
        <p:spPr>
          <a:xfrm>
            <a:off x="1437353" y="1307108"/>
            <a:ext cx="695300" cy="19616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 name="Group 7"/>
          <p:cNvGrpSpPr/>
          <p:nvPr/>
        </p:nvGrpSpPr>
        <p:grpSpPr>
          <a:xfrm>
            <a:off x="5148064" y="1275606"/>
            <a:ext cx="1826668" cy="3793584"/>
            <a:chOff x="174702" y="1083527"/>
            <a:chExt cx="2416098" cy="5593156"/>
          </a:xfrm>
        </p:grpSpPr>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4702" y="1083527"/>
              <a:ext cx="1676400" cy="559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914400" y="1676400"/>
              <a:ext cx="1524000" cy="3733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14400" y="1295400"/>
              <a:ext cx="1676400" cy="2286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2630460" y="643555"/>
            <a:ext cx="5880014"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Tests &amp; characterization of linear motor performed</a:t>
            </a:r>
          </a:p>
          <a:p>
            <a:pPr marL="285750" indent="-285750">
              <a:buFont typeface="Arial" panose="020B0604020202020204" pitchFamily="34" charset="0"/>
              <a:buChar char="•"/>
            </a:pPr>
            <a:r>
              <a:rPr lang="en-GB" dirty="0" smtClean="0"/>
              <a:t>Test @ SM18:</a:t>
            </a:r>
            <a:r>
              <a:rPr lang="en-GB" dirty="0"/>
              <a:t> </a:t>
            </a:r>
            <a:r>
              <a:rPr lang="en-GB" dirty="0" smtClean="0">
                <a:sym typeface="Wingdings" panose="05000000000000000000" pitchFamily="2" charset="2"/>
              </a:rPr>
              <a:t></a:t>
            </a:r>
            <a:r>
              <a:rPr lang="en-GB" dirty="0"/>
              <a:t> </a:t>
            </a:r>
            <a:r>
              <a:rPr lang="en-GB" dirty="0" err="1"/>
              <a:t>ppt</a:t>
            </a:r>
            <a:r>
              <a:rPr lang="en-GB" dirty="0"/>
              <a:t> by A. </a:t>
            </a:r>
            <a:r>
              <a:rPr lang="en-GB" dirty="0" err="1"/>
              <a:t>Castilla</a:t>
            </a:r>
            <a:endParaRPr lang="en-GB" dirty="0" smtClean="0"/>
          </a:p>
        </p:txBody>
      </p:sp>
      <p:pic>
        <p:nvPicPr>
          <p:cNvPr id="13" name="Content Placeholder 6"/>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r="22968"/>
          <a:stretch/>
        </p:blipFill>
        <p:spPr>
          <a:xfrm>
            <a:off x="6882424" y="1382465"/>
            <a:ext cx="1964892" cy="3400995"/>
          </a:xfrm>
          <a:prstGeom prst="rect">
            <a:avLst/>
          </a:prstGeom>
        </p:spPr>
      </p:pic>
    </p:spTree>
    <p:extLst>
      <p:ext uri="{BB962C8B-B14F-4D97-AF65-F5344CB8AC3E}">
        <p14:creationId xmlns:p14="http://schemas.microsoft.com/office/powerpoint/2010/main" val="1280799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836" y="135000"/>
            <a:ext cx="5968164" cy="540000"/>
          </a:xfrm>
        </p:spPr>
        <p:txBody>
          <a:bodyPr/>
          <a:lstStyle/>
          <a:p>
            <a:pPr algn="r"/>
            <a:r>
              <a:rPr lang="en-US" dirty="0" smtClean="0"/>
              <a:t>Structural assessment</a:t>
            </a:r>
            <a:endParaRPr lang="en-US" dirty="0"/>
          </a:p>
        </p:txBody>
      </p:sp>
      <p:pic>
        <p:nvPicPr>
          <p:cNvPr id="4" name="Content Placeholder 3"/>
          <p:cNvPicPr>
            <a:picLocks noGrp="1" noChangeAspect="1"/>
          </p:cNvPicPr>
          <p:nvPr>
            <p:ph sz="quarter" idx="13"/>
          </p:nvPr>
        </p:nvPicPr>
        <p:blipFill>
          <a:blip r:embed="rId3"/>
          <a:stretch>
            <a:fillRect/>
          </a:stretch>
        </p:blipFill>
        <p:spPr>
          <a:xfrm>
            <a:off x="395536" y="31764"/>
            <a:ext cx="2168300" cy="1917664"/>
          </a:xfrm>
          <a:prstGeom prst="rect">
            <a:avLst/>
          </a:prstGeom>
        </p:spPr>
      </p:pic>
      <p:sp>
        <p:nvSpPr>
          <p:cNvPr id="6" name="TextBox 5"/>
          <p:cNvSpPr txBox="1"/>
          <p:nvPr/>
        </p:nvSpPr>
        <p:spPr>
          <a:xfrm>
            <a:off x="2771800" y="570042"/>
            <a:ext cx="6480720" cy="1585049"/>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frequency range provided by the pre-tuner is currently limited (~200 kHz)</a:t>
            </a:r>
          </a:p>
          <a:p>
            <a:pPr marL="214313" indent="-214313">
              <a:buFont typeface="Arial" panose="020B0604020202020204" pitchFamily="34" charset="0"/>
              <a:buChar char="•"/>
            </a:pPr>
            <a:endParaRPr lang="en-GB" sz="1350" dirty="0" smtClean="0">
              <a:solidFill>
                <a:schemeClr val="accent3">
                  <a:lumMod val="75000"/>
                </a:schemeClr>
              </a:solidFill>
            </a:endParaRPr>
          </a:p>
          <a:p>
            <a:pPr marL="214313" lvl="4" indent="-214313">
              <a:buFont typeface="Arial" panose="020B0604020202020204" pitchFamily="34" charset="0"/>
              <a:buChar char="•"/>
            </a:pPr>
            <a:r>
              <a:rPr lang="en-US" sz="1400" dirty="0" smtClean="0"/>
              <a:t>New procedure explored, </a:t>
            </a:r>
            <a:r>
              <a:rPr lang="en-US" sz="1400" dirty="0"/>
              <a:t>that would allow a larger </a:t>
            </a:r>
            <a:r>
              <a:rPr lang="en-US" sz="1400" dirty="0" smtClean="0"/>
              <a:t>range: pre-tuning </a:t>
            </a:r>
            <a:r>
              <a:rPr lang="en-US" sz="1400" dirty="0"/>
              <a:t>load released before cool-down (i.e. </a:t>
            </a:r>
            <a:r>
              <a:rPr lang="en-US" sz="1400" dirty="0" smtClean="0"/>
              <a:t>before </a:t>
            </a:r>
            <a:r>
              <a:rPr lang="en-US" sz="1400" dirty="0" err="1" smtClean="0"/>
              <a:t>p</a:t>
            </a:r>
            <a:r>
              <a:rPr lang="en-US" sz="1400" baseline="-25000" dirty="0" err="1" smtClean="0"/>
              <a:t>HE</a:t>
            </a:r>
            <a:r>
              <a:rPr lang="en-US" sz="1400" dirty="0" smtClean="0"/>
              <a:t>=1.8 </a:t>
            </a:r>
            <a:r>
              <a:rPr lang="en-US" sz="1400" dirty="0"/>
              <a:t>bar)</a:t>
            </a:r>
            <a:endParaRPr lang="en-GB" sz="1400" dirty="0"/>
          </a:p>
          <a:p>
            <a:endParaRPr lang="en-GB" sz="1350" dirty="0" smtClean="0"/>
          </a:p>
          <a:p>
            <a:pPr marL="285750" indent="-285750">
              <a:buFont typeface="Arial" panose="020B0604020202020204" pitchFamily="34" charset="0"/>
              <a:buChar char="•"/>
            </a:pPr>
            <a:r>
              <a:rPr lang="en-GB" sz="1400" dirty="0" err="1" smtClean="0"/>
              <a:t>Calcs</a:t>
            </a:r>
            <a:r>
              <a:rPr lang="en-GB" sz="1400" dirty="0" smtClean="0"/>
              <a:t>: F.E</a:t>
            </a:r>
            <a:r>
              <a:rPr lang="en-GB" sz="1400" dirty="0"/>
              <a:t>. plus analytical (weld</a:t>
            </a:r>
            <a:r>
              <a:rPr lang="en-GB" sz="1400" dirty="0" smtClean="0"/>
              <a:t>). </a:t>
            </a:r>
            <a:r>
              <a:rPr lang="en-GB" sz="1400" dirty="0"/>
              <a:t>Also considering </a:t>
            </a:r>
            <a:r>
              <a:rPr lang="en-GB" sz="1400" dirty="0" err="1"/>
              <a:t>Nb</a:t>
            </a:r>
            <a:r>
              <a:rPr lang="en-GB" sz="1400" dirty="0"/>
              <a:t> hardening due to deep drawing process </a:t>
            </a:r>
          </a:p>
        </p:txBody>
      </p:sp>
      <p:grpSp>
        <p:nvGrpSpPr>
          <p:cNvPr id="3" name="Group 2"/>
          <p:cNvGrpSpPr/>
          <p:nvPr/>
        </p:nvGrpSpPr>
        <p:grpSpPr>
          <a:xfrm>
            <a:off x="-12840" y="1962108"/>
            <a:ext cx="1778127" cy="1335112"/>
            <a:chOff x="57569" y="2283718"/>
            <a:chExt cx="1778127" cy="1335112"/>
          </a:xfrm>
        </p:grpSpPr>
        <p:pic>
          <p:nvPicPr>
            <p:cNvPr id="1026" name="Picture 1" descr="image00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45" r="14454"/>
            <a:stretch/>
          </p:blipFill>
          <p:spPr bwMode="auto">
            <a:xfrm>
              <a:off x="251520" y="2283718"/>
              <a:ext cx="1584176" cy="11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546" t="6045"/>
            <a:stretch/>
          </p:blipFill>
          <p:spPr bwMode="auto">
            <a:xfrm>
              <a:off x="57569" y="2499742"/>
              <a:ext cx="267674" cy="11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9167" y="2178132"/>
            <a:ext cx="3816424" cy="2862318"/>
          </a:xfrm>
          <a:prstGeom prst="rect">
            <a:avLst/>
          </a:prstGeom>
        </p:spPr>
      </p:pic>
      <p:pic>
        <p:nvPicPr>
          <p:cNvPr id="11"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5037" y="2435572"/>
            <a:ext cx="3536915" cy="2652686"/>
          </a:xfrm>
          <a:prstGeom prst="rect">
            <a:avLst/>
          </a:prstGeom>
        </p:spPr>
      </p:pic>
      <p:sp>
        <p:nvSpPr>
          <p:cNvPr id="9" name="TextBox 8"/>
          <p:cNvSpPr txBox="1"/>
          <p:nvPr/>
        </p:nvSpPr>
        <p:spPr>
          <a:xfrm>
            <a:off x="7991940" y="3653684"/>
            <a:ext cx="1080120" cy="369332"/>
          </a:xfrm>
          <a:prstGeom prst="rect">
            <a:avLst/>
          </a:prstGeom>
          <a:noFill/>
        </p:spPr>
        <p:txBody>
          <a:bodyPr wrap="square" rtlCol="0">
            <a:spAutoFit/>
          </a:bodyPr>
          <a:lstStyle/>
          <a:p>
            <a:r>
              <a:rPr lang="el-GR" b="1" i="1" dirty="0" smtClean="0">
                <a:solidFill>
                  <a:schemeClr val="bg1"/>
                </a:solidFill>
              </a:rPr>
              <a:t>Δ</a:t>
            </a:r>
            <a:r>
              <a:rPr lang="en-GB" b="1" i="1" dirty="0" smtClean="0">
                <a:solidFill>
                  <a:schemeClr val="bg1"/>
                </a:solidFill>
              </a:rPr>
              <a:t>&gt;0.4</a:t>
            </a:r>
            <a:endParaRPr lang="en-GB" b="1" i="1" dirty="0">
              <a:solidFill>
                <a:schemeClr val="bg1"/>
              </a:solidFill>
            </a:endParaRPr>
          </a:p>
        </p:txBody>
      </p:sp>
      <p:sp>
        <p:nvSpPr>
          <p:cNvPr id="13" name="TextBox 12"/>
          <p:cNvSpPr txBox="1"/>
          <p:nvPr/>
        </p:nvSpPr>
        <p:spPr>
          <a:xfrm>
            <a:off x="1479686" y="4584328"/>
            <a:ext cx="1906613" cy="369332"/>
          </a:xfrm>
          <a:prstGeom prst="rect">
            <a:avLst/>
          </a:prstGeom>
          <a:noFill/>
        </p:spPr>
        <p:txBody>
          <a:bodyPr wrap="square" rtlCol="0">
            <a:spAutoFit/>
          </a:bodyPr>
          <a:lstStyle/>
          <a:p>
            <a:r>
              <a:rPr lang="en-GB" b="1" i="1" dirty="0" smtClean="0"/>
              <a:t>Localized yield</a:t>
            </a:r>
            <a:endParaRPr lang="en-GB" b="1" i="1" dirty="0"/>
          </a:p>
        </p:txBody>
      </p:sp>
      <p:sp>
        <p:nvSpPr>
          <p:cNvPr id="14" name="TextBox 13"/>
          <p:cNvSpPr txBox="1"/>
          <p:nvPr/>
        </p:nvSpPr>
        <p:spPr>
          <a:xfrm>
            <a:off x="3343225" y="2383795"/>
            <a:ext cx="1906613" cy="369332"/>
          </a:xfrm>
          <a:prstGeom prst="rect">
            <a:avLst/>
          </a:prstGeom>
          <a:noFill/>
        </p:spPr>
        <p:txBody>
          <a:bodyPr wrap="square" rtlCol="0">
            <a:spAutoFit/>
          </a:bodyPr>
          <a:lstStyle/>
          <a:p>
            <a:r>
              <a:rPr lang="en-GB" b="1" i="1" dirty="0" smtClean="0">
                <a:solidFill>
                  <a:schemeClr val="bg1">
                    <a:lumMod val="50000"/>
                  </a:schemeClr>
                </a:solidFill>
              </a:rPr>
              <a:t>Plastic strain</a:t>
            </a:r>
            <a:endParaRPr lang="en-GB" b="1" i="1" dirty="0">
              <a:solidFill>
                <a:schemeClr val="bg1">
                  <a:lumMod val="50000"/>
                </a:schemeClr>
              </a:solidFill>
            </a:endParaRPr>
          </a:p>
        </p:txBody>
      </p:sp>
      <p:sp>
        <p:nvSpPr>
          <p:cNvPr id="15" name="TextBox 14"/>
          <p:cNvSpPr txBox="1"/>
          <p:nvPr/>
        </p:nvSpPr>
        <p:spPr>
          <a:xfrm>
            <a:off x="6762104" y="2150111"/>
            <a:ext cx="2381896" cy="369332"/>
          </a:xfrm>
          <a:prstGeom prst="rect">
            <a:avLst/>
          </a:prstGeom>
          <a:noFill/>
        </p:spPr>
        <p:txBody>
          <a:bodyPr wrap="square" rtlCol="0">
            <a:spAutoFit/>
          </a:bodyPr>
          <a:lstStyle/>
          <a:p>
            <a:r>
              <a:rPr lang="en-GB" b="1" i="1" dirty="0" smtClean="0">
                <a:solidFill>
                  <a:schemeClr val="bg1">
                    <a:lumMod val="50000"/>
                  </a:schemeClr>
                </a:solidFill>
              </a:rPr>
              <a:t>Deformation [mm]</a:t>
            </a:r>
            <a:endParaRPr lang="en-GB" b="1" i="1" dirty="0">
              <a:solidFill>
                <a:schemeClr val="bg1">
                  <a:lumMod val="50000"/>
                </a:schemeClr>
              </a:solidFill>
            </a:endParaRPr>
          </a:p>
        </p:txBody>
      </p:sp>
      <p:sp>
        <p:nvSpPr>
          <p:cNvPr id="5" name="Footer Placeholder 4"/>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1611683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836" y="135000"/>
            <a:ext cx="5968164" cy="540000"/>
          </a:xfrm>
        </p:spPr>
        <p:txBody>
          <a:bodyPr/>
          <a:lstStyle/>
          <a:p>
            <a:pPr algn="r"/>
            <a:r>
              <a:rPr lang="en-US" dirty="0"/>
              <a:t>Structural assessment</a:t>
            </a:r>
          </a:p>
        </p:txBody>
      </p:sp>
      <p:sp>
        <p:nvSpPr>
          <p:cNvPr id="6" name="TextBox 5"/>
          <p:cNvSpPr txBox="1"/>
          <p:nvPr/>
        </p:nvSpPr>
        <p:spPr>
          <a:xfrm>
            <a:off x="2771800" y="688002"/>
            <a:ext cx="6480720" cy="1569660"/>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frequency range provided by the pre-tuner is currently </a:t>
            </a:r>
            <a:r>
              <a:rPr lang="en-US" sz="1400" dirty="0">
                <a:solidFill>
                  <a:srgbClr val="FF0000"/>
                </a:solidFill>
              </a:rPr>
              <a:t>limited</a:t>
            </a:r>
            <a:r>
              <a:rPr lang="en-US" sz="1400" dirty="0"/>
              <a:t> (~200 kHz)</a:t>
            </a:r>
          </a:p>
          <a:p>
            <a:pPr marL="214313" indent="-214313">
              <a:buFont typeface="Arial" panose="020B0604020202020204" pitchFamily="34" charset="0"/>
              <a:buChar char="•"/>
            </a:pPr>
            <a:endParaRPr lang="en-GB" sz="1350" dirty="0" smtClean="0">
              <a:solidFill>
                <a:schemeClr val="accent3">
                  <a:lumMod val="75000"/>
                </a:schemeClr>
              </a:solidFill>
            </a:endParaRPr>
          </a:p>
          <a:p>
            <a:pPr marL="214313" lvl="4" indent="-214313">
              <a:buFont typeface="Arial" panose="020B0604020202020204" pitchFamily="34" charset="0"/>
              <a:buChar char="•"/>
            </a:pPr>
            <a:r>
              <a:rPr lang="en-US" sz="1400" dirty="0"/>
              <a:t>A procedure that would allow a larger pre-tuning is Pre-tuning load released before cool-down (i.e. </a:t>
            </a:r>
            <a:r>
              <a:rPr lang="en-US" sz="1400" dirty="0" err="1"/>
              <a:t>pHE</a:t>
            </a:r>
            <a:r>
              <a:rPr lang="en-US" sz="1400" dirty="0"/>
              <a:t>=1.8 bar)</a:t>
            </a:r>
            <a:endParaRPr lang="en-GB" sz="1400" dirty="0"/>
          </a:p>
          <a:p>
            <a:endParaRPr lang="en-GB" sz="1350" dirty="0" smtClean="0"/>
          </a:p>
          <a:p>
            <a:r>
              <a:rPr lang="en-GB" sz="1350" dirty="0" smtClean="0"/>
              <a:t>F.E. plus analytical (weld) </a:t>
            </a:r>
            <a:r>
              <a:rPr lang="en-GB" sz="1350" dirty="0" err="1" smtClean="0"/>
              <a:t>calcs</a:t>
            </a:r>
            <a:r>
              <a:rPr lang="en-GB" sz="1350" dirty="0" smtClean="0"/>
              <a:t>. Also considering </a:t>
            </a:r>
            <a:r>
              <a:rPr lang="en-GB" sz="1350" dirty="0" err="1" smtClean="0"/>
              <a:t>Nb</a:t>
            </a:r>
            <a:r>
              <a:rPr lang="en-GB" sz="1350" dirty="0" smtClean="0"/>
              <a:t> hardening due to deep drawing process </a:t>
            </a:r>
            <a:endParaRPr lang="en-GB" sz="1350" dirty="0"/>
          </a:p>
        </p:txBody>
      </p:sp>
      <p:grpSp>
        <p:nvGrpSpPr>
          <p:cNvPr id="3" name="Group 2"/>
          <p:cNvGrpSpPr/>
          <p:nvPr/>
        </p:nvGrpSpPr>
        <p:grpSpPr>
          <a:xfrm>
            <a:off x="165770" y="1998723"/>
            <a:ext cx="1778127" cy="1335112"/>
            <a:chOff x="57569" y="2283718"/>
            <a:chExt cx="1778127" cy="1335112"/>
          </a:xfrm>
        </p:grpSpPr>
        <p:pic>
          <p:nvPicPr>
            <p:cNvPr id="1026" name="Picture 1" descr="image0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45" r="14454"/>
            <a:stretch/>
          </p:blipFill>
          <p:spPr bwMode="auto">
            <a:xfrm>
              <a:off x="251520" y="2283718"/>
              <a:ext cx="1584176" cy="11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546" t="6045"/>
            <a:stretch/>
          </p:blipFill>
          <p:spPr bwMode="auto">
            <a:xfrm>
              <a:off x="57569" y="2499742"/>
              <a:ext cx="267674" cy="11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167" y="2178132"/>
            <a:ext cx="3816424" cy="2862318"/>
          </a:xfrm>
          <a:prstGeom prst="rect">
            <a:avLst/>
          </a:prstGeom>
        </p:spPr>
      </p:pic>
      <p:pic>
        <p:nvPicPr>
          <p:cNvPr id="11"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5037" y="2435572"/>
            <a:ext cx="3536915" cy="2652686"/>
          </a:xfrm>
          <a:prstGeom prst="rect">
            <a:avLst/>
          </a:prstGeom>
        </p:spPr>
      </p:pic>
      <p:sp>
        <p:nvSpPr>
          <p:cNvPr id="18" name="Rounded Rectangle 17"/>
          <p:cNvSpPr/>
          <p:nvPr/>
        </p:nvSpPr>
        <p:spPr>
          <a:xfrm>
            <a:off x="1939168" y="702940"/>
            <a:ext cx="7204832" cy="4401266"/>
          </a:xfrm>
          <a:prstGeom prst="roundRect">
            <a:avLst>
              <a:gd name="adj" fmla="val 4619"/>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5"/>
          <a:stretch>
            <a:fillRect/>
          </a:stretch>
        </p:blipFill>
        <p:spPr>
          <a:xfrm>
            <a:off x="2141103" y="1998723"/>
            <a:ext cx="6693988" cy="3029975"/>
          </a:xfrm>
          <a:prstGeom prst="rect">
            <a:avLst/>
          </a:prstGeom>
        </p:spPr>
      </p:pic>
      <p:pic>
        <p:nvPicPr>
          <p:cNvPr id="4" name="Content Placeholder 3"/>
          <p:cNvPicPr>
            <a:picLocks noGrp="1" noChangeAspect="1"/>
          </p:cNvPicPr>
          <p:nvPr>
            <p:ph sz="quarter" idx="13"/>
          </p:nvPr>
        </p:nvPicPr>
        <p:blipFill>
          <a:blip r:embed="rId6"/>
          <a:stretch>
            <a:fillRect/>
          </a:stretch>
        </p:blipFill>
        <p:spPr>
          <a:xfrm>
            <a:off x="395536" y="31764"/>
            <a:ext cx="2168300" cy="1917664"/>
          </a:xfrm>
          <a:prstGeom prst="rect">
            <a:avLst/>
          </a:prstGeom>
        </p:spPr>
      </p:pic>
      <p:sp>
        <p:nvSpPr>
          <p:cNvPr id="7" name="Rectangle 6"/>
          <p:cNvSpPr/>
          <p:nvPr/>
        </p:nvSpPr>
        <p:spPr>
          <a:xfrm>
            <a:off x="2627784" y="759502"/>
            <a:ext cx="6408712" cy="923330"/>
          </a:xfrm>
          <a:prstGeom prst="rect">
            <a:avLst/>
          </a:prstGeom>
        </p:spPr>
        <p:txBody>
          <a:bodyPr wrap="square">
            <a:spAutoFit/>
          </a:bodyPr>
          <a:lstStyle/>
          <a:p>
            <a:r>
              <a:rPr lang="en-GB" dirty="0" smtClean="0"/>
              <a:t>New procedure would allow more than twice the tuning range</a:t>
            </a:r>
          </a:p>
          <a:p>
            <a:endParaRPr lang="en-GB" dirty="0" smtClean="0"/>
          </a:p>
          <a:p>
            <a:r>
              <a:rPr lang="en-GB" dirty="0" smtClean="0"/>
              <a:t>Limiting </a:t>
            </a:r>
            <a:r>
              <a:rPr lang="en-GB" dirty="0"/>
              <a:t>factors are the stress in the </a:t>
            </a:r>
            <a:r>
              <a:rPr lang="en-GB" dirty="0" err="1"/>
              <a:t>NbTi</a:t>
            </a:r>
            <a:r>
              <a:rPr lang="en-GB" dirty="0"/>
              <a:t> tab and in the weld</a:t>
            </a:r>
          </a:p>
        </p:txBody>
      </p:sp>
      <p:sp>
        <p:nvSpPr>
          <p:cNvPr id="9" name="Footer Placeholder 8"/>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24641742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General Conclusions</a:t>
            </a:r>
            <a:endParaRPr lang="en-GB" dirty="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
        <p:nvSpPr>
          <p:cNvPr id="4" name="Rectangle 3"/>
          <p:cNvSpPr/>
          <p:nvPr/>
        </p:nvSpPr>
        <p:spPr>
          <a:xfrm>
            <a:off x="1115616" y="675000"/>
            <a:ext cx="7992448" cy="1785104"/>
          </a:xfrm>
          <a:prstGeom prst="rect">
            <a:avLst/>
          </a:prstGeom>
        </p:spPr>
        <p:txBody>
          <a:bodyPr wrap="square">
            <a:spAutoFit/>
          </a:bodyPr>
          <a:lstStyle/>
          <a:p>
            <a:pPr>
              <a:buFont typeface="Arial" panose="020B0604020202020204" pitchFamily="34" charset="0"/>
              <a:buChar char="•"/>
            </a:pPr>
            <a:r>
              <a:rPr lang="en-GB" dirty="0" smtClean="0"/>
              <a:t> </a:t>
            </a:r>
            <a:r>
              <a:rPr lang="en-GB" sz="1600" dirty="0" smtClean="0"/>
              <a:t>Initial </a:t>
            </a:r>
            <a:r>
              <a:rPr lang="en-GB" sz="1600" b="1" dirty="0"/>
              <a:t>‘circular’ phase concluded </a:t>
            </a:r>
            <a:r>
              <a:rPr lang="en-GB" sz="1600" dirty="0"/>
              <a:t>(Copper &amp; </a:t>
            </a:r>
            <a:r>
              <a:rPr lang="en-GB" sz="1600" dirty="0" err="1" smtClean="0"/>
              <a:t>Nb</a:t>
            </a:r>
            <a:r>
              <a:rPr lang="en-GB" sz="1600" dirty="0"/>
              <a:t>)</a:t>
            </a:r>
            <a:endParaRPr lang="en-GB" sz="700" dirty="0"/>
          </a:p>
          <a:p>
            <a:pPr>
              <a:buFont typeface="Arial" panose="020B0604020202020204" pitchFamily="34" charset="0"/>
              <a:buChar char="•"/>
            </a:pPr>
            <a:r>
              <a:rPr lang="en-GB" sz="1600" dirty="0" smtClean="0"/>
              <a:t> Main </a:t>
            </a:r>
            <a:r>
              <a:rPr lang="en-GB" sz="1600" dirty="0"/>
              <a:t>parts Production in line with schedule (caveat: no major showstoppers during elliptical phase</a:t>
            </a:r>
            <a:r>
              <a:rPr lang="en-GB" sz="1600" dirty="0" smtClean="0"/>
              <a:t>)</a:t>
            </a:r>
            <a:endParaRPr lang="en-GB" sz="900" dirty="0"/>
          </a:p>
          <a:p>
            <a:pPr>
              <a:buFont typeface="Arial" panose="020B0604020202020204" pitchFamily="34" charset="0"/>
              <a:buChar char="•"/>
            </a:pPr>
            <a:r>
              <a:rPr lang="en-GB" sz="1600" dirty="0" smtClean="0"/>
              <a:t> Planning </a:t>
            </a:r>
            <a:r>
              <a:rPr lang="en-GB" sz="1600" dirty="0"/>
              <a:t>Milestones:</a:t>
            </a:r>
          </a:p>
          <a:p>
            <a:pPr lvl="1">
              <a:buFont typeface="Arial" panose="020B0604020202020204" pitchFamily="34" charset="0"/>
              <a:buChar char="•"/>
            </a:pPr>
            <a:r>
              <a:rPr lang="en-GB" sz="1400" dirty="0" smtClean="0"/>
              <a:t>End </a:t>
            </a:r>
            <a:r>
              <a:rPr lang="en-GB" sz="1400" dirty="0"/>
              <a:t>11/2016: 1</a:t>
            </a:r>
            <a:r>
              <a:rPr lang="en-GB" sz="1400" baseline="30000" dirty="0"/>
              <a:t>st</a:t>
            </a:r>
            <a:r>
              <a:rPr lang="en-GB" sz="1400" dirty="0"/>
              <a:t> cavity ready</a:t>
            </a:r>
          </a:p>
          <a:p>
            <a:pPr lvl="1">
              <a:buFont typeface="Arial" panose="020B0604020202020204" pitchFamily="34" charset="0"/>
              <a:buChar char="•"/>
            </a:pPr>
            <a:r>
              <a:rPr lang="en-GB" sz="1400" dirty="0"/>
              <a:t>Beg 01/2017: 2</a:t>
            </a:r>
            <a:r>
              <a:rPr lang="en-GB" sz="1400" baseline="30000" dirty="0"/>
              <a:t>nd</a:t>
            </a:r>
            <a:r>
              <a:rPr lang="en-GB" sz="1400" dirty="0"/>
              <a:t> cavity ready </a:t>
            </a:r>
            <a:endParaRPr lang="en-GB" sz="800" dirty="0"/>
          </a:p>
          <a:p>
            <a:pPr>
              <a:buFont typeface="Arial" panose="020B0604020202020204" pitchFamily="34" charset="0"/>
              <a:buChar char="•"/>
            </a:pPr>
            <a:r>
              <a:rPr lang="en-GB" sz="1600" dirty="0" smtClean="0"/>
              <a:t> Al</a:t>
            </a:r>
            <a:r>
              <a:rPr lang="en-GB" sz="1600" baseline="-25000" dirty="0" smtClean="0"/>
              <a:t>2</a:t>
            </a:r>
            <a:r>
              <a:rPr lang="en-GB" sz="1600" dirty="0" smtClean="0"/>
              <a:t>O</a:t>
            </a:r>
            <a:r>
              <a:rPr lang="en-GB" sz="1600" baseline="-25000" dirty="0" smtClean="0"/>
              <a:t>3</a:t>
            </a:r>
            <a:r>
              <a:rPr lang="en-GB" sz="1600" dirty="0" smtClean="0"/>
              <a:t> </a:t>
            </a:r>
            <a:r>
              <a:rPr lang="en-GB" sz="1600" dirty="0"/>
              <a:t>issue being addressed</a:t>
            </a:r>
          </a:p>
        </p:txBody>
      </p:sp>
      <p:sp>
        <p:nvSpPr>
          <p:cNvPr id="6" name="TextBox 5"/>
          <p:cNvSpPr txBox="1"/>
          <p:nvPr/>
        </p:nvSpPr>
        <p:spPr>
          <a:xfrm>
            <a:off x="1188242" y="2571750"/>
            <a:ext cx="5787738" cy="1323439"/>
          </a:xfrm>
          <a:prstGeom prst="rect">
            <a:avLst/>
          </a:prstGeom>
          <a:noFill/>
        </p:spPr>
        <p:txBody>
          <a:bodyPr wrap="none" rtlCol="0">
            <a:spAutoFit/>
          </a:bodyPr>
          <a:lstStyle/>
          <a:p>
            <a:r>
              <a:rPr lang="en-GB" sz="1600" dirty="0" smtClean="0"/>
              <a:t>Machining:</a:t>
            </a:r>
          </a:p>
          <a:p>
            <a:pPr marL="285750" indent="-285750">
              <a:buFont typeface="Arial" panose="020B0604020202020204" pitchFamily="34" charset="0"/>
              <a:buChar char="•"/>
            </a:pPr>
            <a:r>
              <a:rPr lang="en-GB" sz="1600" b="1" dirty="0" smtClean="0"/>
              <a:t>all</a:t>
            </a:r>
            <a:r>
              <a:rPr lang="en-GB" sz="1600" dirty="0" smtClean="0"/>
              <a:t> critical parts </a:t>
            </a:r>
            <a:r>
              <a:rPr lang="en-GB" sz="1600" b="1" dirty="0" smtClean="0"/>
              <a:t>machined</a:t>
            </a:r>
          </a:p>
          <a:p>
            <a:pPr marL="285750" indent="-285750">
              <a:buFont typeface="Arial" panose="020B0604020202020204" pitchFamily="34" charset="0"/>
              <a:buChar char="•"/>
            </a:pPr>
            <a:r>
              <a:rPr lang="en-GB" sz="1600" dirty="0" smtClean="0"/>
              <a:t>pieces </a:t>
            </a:r>
            <a:r>
              <a:rPr lang="en-GB" sz="1600" b="1" dirty="0" smtClean="0"/>
              <a:t>compliant</a:t>
            </a:r>
            <a:r>
              <a:rPr lang="en-GB" sz="1600" dirty="0" smtClean="0"/>
              <a:t> with</a:t>
            </a:r>
            <a:r>
              <a:rPr lang="en-GB" sz="1600" b="1" dirty="0" smtClean="0"/>
              <a:t> </a:t>
            </a:r>
            <a:r>
              <a:rPr lang="en-GB" sz="1600" dirty="0" smtClean="0"/>
              <a:t>specified </a:t>
            </a:r>
            <a:r>
              <a:rPr lang="en-GB" sz="1600" b="1" dirty="0" smtClean="0"/>
              <a:t>tolerances</a:t>
            </a:r>
            <a:endParaRPr lang="en-GB" sz="900" dirty="0" smtClean="0"/>
          </a:p>
          <a:p>
            <a:r>
              <a:rPr lang="en-GB" sz="1600" dirty="0" smtClean="0"/>
              <a:t>Next Steps:</a:t>
            </a:r>
          </a:p>
          <a:p>
            <a:pPr marL="285750" indent="-285750">
              <a:buFont typeface="Arial" panose="020B0604020202020204" pitchFamily="34" charset="0"/>
              <a:buChar char="•"/>
            </a:pPr>
            <a:r>
              <a:rPr lang="en-GB" sz="1600" dirty="0">
                <a:sym typeface="Wingdings" panose="05000000000000000000" pitchFamily="2" charset="2"/>
              </a:rPr>
              <a:t>m</a:t>
            </a:r>
            <a:r>
              <a:rPr lang="en-GB" sz="1600" dirty="0" smtClean="0">
                <a:sym typeface="Wingdings" panose="05000000000000000000" pitchFamily="2" charset="2"/>
              </a:rPr>
              <a:t>id June: finalize qualifications + Proto Welding + Welding</a:t>
            </a:r>
            <a:endParaRPr lang="en-GB" sz="1600" dirty="0"/>
          </a:p>
        </p:txBody>
      </p:sp>
      <p:sp>
        <p:nvSpPr>
          <p:cNvPr id="7" name="Rectangle 6"/>
          <p:cNvSpPr/>
          <p:nvPr/>
        </p:nvSpPr>
        <p:spPr>
          <a:xfrm>
            <a:off x="1115616" y="4083918"/>
            <a:ext cx="6992556" cy="584775"/>
          </a:xfrm>
          <a:prstGeom prst="rect">
            <a:avLst/>
          </a:prstGeom>
        </p:spPr>
        <p:txBody>
          <a:bodyPr wrap="square">
            <a:spAutoFit/>
          </a:bodyPr>
          <a:lstStyle/>
          <a:p>
            <a:pPr marL="285750" indent="-285750">
              <a:buFont typeface="Arial" panose="020B0604020202020204" pitchFamily="34" charset="0"/>
              <a:buChar char="•"/>
            </a:pPr>
            <a:r>
              <a:rPr lang="en-GB" sz="1600" b="1" dirty="0"/>
              <a:t>No </a:t>
            </a:r>
            <a:r>
              <a:rPr lang="en-GB" sz="1600" b="1" dirty="0" smtClean="0"/>
              <a:t>plasticization +</a:t>
            </a:r>
            <a:r>
              <a:rPr lang="en-GB" sz="1600" dirty="0" smtClean="0"/>
              <a:t> </a:t>
            </a:r>
            <a:r>
              <a:rPr lang="en-GB" sz="1600" b="1" dirty="0" smtClean="0"/>
              <a:t>Vacuum </a:t>
            </a:r>
            <a:r>
              <a:rPr lang="en-GB" sz="1600" b="1" dirty="0"/>
              <a:t>tight</a:t>
            </a:r>
            <a:r>
              <a:rPr lang="en-GB" sz="1600" dirty="0"/>
              <a:t> </a:t>
            </a:r>
            <a:r>
              <a:rPr lang="en-GB" sz="1600" dirty="0" smtClean="0"/>
              <a:t>= design and process validated</a:t>
            </a:r>
          </a:p>
          <a:p>
            <a:pPr marL="285750" indent="-285750">
              <a:buFont typeface="Arial" panose="020B0604020202020204" pitchFamily="34" charset="0"/>
              <a:buChar char="•"/>
            </a:pPr>
            <a:r>
              <a:rPr lang="en-GB" sz="1600" dirty="0" smtClean="0"/>
              <a:t>Info for numerical modelling of tank joints + weld optimization</a:t>
            </a:r>
            <a:endParaRPr lang="en-GB" sz="1600" dirty="0"/>
          </a:p>
        </p:txBody>
      </p:sp>
      <p:sp>
        <p:nvSpPr>
          <p:cNvPr id="10" name="Rectangle 9"/>
          <p:cNvSpPr/>
          <p:nvPr/>
        </p:nvSpPr>
        <p:spPr>
          <a:xfrm>
            <a:off x="220706" y="2548078"/>
            <a:ext cx="782587" cy="400110"/>
          </a:xfrm>
          <a:prstGeom prst="rect">
            <a:avLst/>
          </a:prstGeom>
          <a:noFill/>
        </p:spPr>
        <p:txBody>
          <a:bodyPr wrap="none" lIns="91440" tIns="45720" rIns="91440" bIns="45720">
            <a:spAutoFit/>
          </a:bodyPr>
          <a:lstStyle/>
          <a:p>
            <a:pPr algn="ctr"/>
            <a:r>
              <a:rPr lang="en-US" sz="2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HOM</a:t>
            </a:r>
            <a:endPar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1" name="Rectangle 10"/>
          <p:cNvSpPr/>
          <p:nvPr/>
        </p:nvSpPr>
        <p:spPr>
          <a:xfrm>
            <a:off x="57906" y="675000"/>
            <a:ext cx="1108188" cy="400110"/>
          </a:xfrm>
          <a:prstGeom prst="rect">
            <a:avLst/>
          </a:prstGeom>
          <a:noFill/>
        </p:spPr>
        <p:txBody>
          <a:bodyPr wrap="none" lIns="91440" tIns="45720" rIns="91440" bIns="45720">
            <a:spAutoFit/>
          </a:bodyPr>
          <a:lstStyle/>
          <a:p>
            <a:pPr algn="ctr"/>
            <a:r>
              <a:rPr lang="en-US" sz="2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CAVITY</a:t>
            </a:r>
            <a:endPar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2" name="Rectangle 11"/>
          <p:cNvSpPr/>
          <p:nvPr/>
        </p:nvSpPr>
        <p:spPr>
          <a:xfrm>
            <a:off x="197370" y="4021046"/>
            <a:ext cx="880562" cy="400110"/>
          </a:xfrm>
          <a:prstGeom prst="rect">
            <a:avLst/>
          </a:prstGeom>
          <a:noFill/>
        </p:spPr>
        <p:txBody>
          <a:bodyPr wrap="none" lIns="91440" tIns="45720" rIns="91440" bIns="45720">
            <a:spAutoFit/>
          </a:bodyPr>
          <a:lstStyle/>
          <a:p>
            <a:pPr algn="ctr"/>
            <a:r>
              <a:rPr lang="en-US" sz="2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TANK</a:t>
            </a:r>
            <a:endParaRPr lang="en-US"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359671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Thanks!!</a:t>
            </a:r>
            <a:endParaRPr lang="en-GB" dirty="0"/>
          </a:p>
        </p:txBody>
      </p:sp>
      <p:sp>
        <p:nvSpPr>
          <p:cNvPr id="3" name="Espace réservé du pied de page 2"/>
          <p:cNvSpPr>
            <a:spLocks noGrp="1"/>
          </p:cNvSpPr>
          <p:nvPr>
            <p:ph type="ftr" sz="quarter" idx="11"/>
          </p:nvPr>
        </p:nvSpPr>
        <p:spPr/>
        <p:txBody>
          <a:bodyPr/>
          <a:lstStyle/>
          <a:p>
            <a:r>
              <a:rPr lang="fr-FR" noProof="0" smtClean="0"/>
              <a:t>LARP HiLumi May 2016 -- M. Garlasché (CERN EN/MME)</a:t>
            </a:r>
            <a:endParaRPr lang="en-GB" noProof="0"/>
          </a:p>
        </p:txBody>
      </p:sp>
      <p:pic>
        <p:nvPicPr>
          <p:cNvPr id="7" name="Image 6" descr="Logo-APO-LARP.png"/>
          <p:cNvPicPr>
            <a:picLocks noChangeAspect="1"/>
          </p:cNvPicPr>
          <p:nvPr/>
        </p:nvPicPr>
        <p:blipFill>
          <a:blip r:embed="rId2"/>
          <a:stretch>
            <a:fillRect/>
          </a:stretch>
        </p:blipFill>
        <p:spPr>
          <a:xfrm>
            <a:off x="365739" y="4342613"/>
            <a:ext cx="624861" cy="74373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Tank Deformations : Relative</a:t>
            </a:r>
            <a:endParaRPr lang="en-GB" dirty="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584" y="572767"/>
            <a:ext cx="6696744" cy="4464496"/>
          </a:xfrm>
          <a:prstGeom prst="rect">
            <a:avLst/>
          </a:prstGeom>
        </p:spPr>
      </p:pic>
      <p:pic>
        <p:nvPicPr>
          <p:cNvPr id="6" name="Picture 5"/>
          <p:cNvPicPr>
            <a:picLocks noChangeAspect="1"/>
          </p:cNvPicPr>
          <p:nvPr/>
        </p:nvPicPr>
        <p:blipFill>
          <a:blip r:embed="rId3"/>
          <a:stretch>
            <a:fillRect/>
          </a:stretch>
        </p:blipFill>
        <p:spPr>
          <a:xfrm>
            <a:off x="5333239" y="1779662"/>
            <a:ext cx="3962743" cy="2877561"/>
          </a:xfrm>
          <a:prstGeom prst="rect">
            <a:avLst/>
          </a:prstGeom>
        </p:spPr>
      </p:pic>
    </p:spTree>
    <p:extLst>
      <p:ext uri="{BB962C8B-B14F-4D97-AF65-F5344CB8AC3E}">
        <p14:creationId xmlns:p14="http://schemas.microsoft.com/office/powerpoint/2010/main" val="130424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11999" y="135000"/>
            <a:ext cx="4802509" cy="540000"/>
          </a:xfrm>
        </p:spPr>
        <p:txBody>
          <a:bodyPr/>
          <a:lstStyle/>
          <a:p>
            <a:r>
              <a:rPr lang="en-GB" dirty="0" smtClean="0"/>
              <a:t>HOM: Challenging parts for machining</a:t>
            </a:r>
            <a:endParaRPr lang="en-GB" dirty="0"/>
          </a:p>
        </p:txBody>
      </p:sp>
      <p:sp>
        <p:nvSpPr>
          <p:cNvPr id="5" name="Footer Placeholder 4"/>
          <p:cNvSpPr>
            <a:spLocks noGrp="1"/>
          </p:cNvSpPr>
          <p:nvPr>
            <p:ph type="ftr" sz="quarter" idx="4294967295"/>
          </p:nvPr>
        </p:nvSpPr>
        <p:spPr>
          <a:xfrm>
            <a:off x="3486150" y="4733970"/>
            <a:ext cx="3750146" cy="273844"/>
          </a:xfrm>
          <a:prstGeom prst="rect">
            <a:avLst/>
          </a:prstGeom>
        </p:spPr>
        <p:txBody>
          <a:bodyPr/>
          <a:lstStyle/>
          <a:p>
            <a:r>
              <a:rPr lang="en-GB" smtClean="0"/>
              <a:t>LARP HiLumi May 2016 -- M. Garlasché (CERN EN/MME)</a:t>
            </a:r>
            <a:endParaRPr lang="en-GB" dirty="0"/>
          </a:p>
        </p:txBody>
      </p:sp>
      <p:pic>
        <p:nvPicPr>
          <p:cNvPr id="6" name="Picture 5" descr="\\cernhomet.cern.ch\t\tcapelli\Public\CRAB\BNL\HOM\ASSY ROUND SHAPE\Coupe.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1" b="285"/>
          <a:stretch/>
        </p:blipFill>
        <p:spPr bwMode="auto">
          <a:xfrm>
            <a:off x="179512" y="535794"/>
            <a:ext cx="1950131" cy="2356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66792" y="695206"/>
            <a:ext cx="813546" cy="1018718"/>
          </a:xfrm>
          <a:prstGeom prst="roundRect">
            <a:avLst/>
          </a:prstGeom>
          <a:noFill/>
          <a:ln w="57150">
            <a:solidFill>
              <a:srgbClr val="FF0000"/>
            </a:solidFill>
            <a:prstDash val="sysDot"/>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sz="135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77797" y="1234726"/>
            <a:ext cx="1977215" cy="148291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91" t="5119" r="26375" b="9821"/>
          <a:stretch/>
        </p:blipFill>
        <p:spPr>
          <a:xfrm rot="5400000">
            <a:off x="5324978" y="357025"/>
            <a:ext cx="1275307" cy="109624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59723" y="1819724"/>
            <a:ext cx="1472618" cy="1104463"/>
          </a:xfrm>
          <a:prstGeom prst="rect">
            <a:avLst/>
          </a:prstGeom>
        </p:spPr>
      </p:pic>
      <p:sp>
        <p:nvSpPr>
          <p:cNvPr id="4" name="TextBox 3"/>
          <p:cNvSpPr txBox="1"/>
          <p:nvPr/>
        </p:nvSpPr>
        <p:spPr>
          <a:xfrm>
            <a:off x="4971181" y="3363838"/>
            <a:ext cx="3954166"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t>Machining performed on 5x-axis milling </a:t>
            </a:r>
            <a:r>
              <a:rPr lang="en-GB" sz="1400" dirty="0" err="1"/>
              <a:t>center</a:t>
            </a:r>
            <a:endParaRPr lang="en-GB" sz="1400" dirty="0"/>
          </a:p>
          <a:p>
            <a:pPr marL="285750" indent="-285750">
              <a:buFont typeface="Arial" panose="020B0604020202020204" pitchFamily="34" charset="0"/>
              <a:buChar char="•"/>
            </a:pPr>
            <a:r>
              <a:rPr lang="en-GB" sz="1400" dirty="0" smtClean="0"/>
              <a:t>Machining </a:t>
            </a:r>
            <a:r>
              <a:rPr lang="en-GB" sz="1400" dirty="0"/>
              <a:t>via custom-made </a:t>
            </a:r>
            <a:r>
              <a:rPr lang="en-GB" sz="1400" dirty="0" smtClean="0"/>
              <a:t>tools and clamping systems</a:t>
            </a:r>
          </a:p>
          <a:p>
            <a:pPr marL="285750" indent="-285750">
              <a:buFont typeface="Arial" panose="020B0604020202020204" pitchFamily="34" charset="0"/>
              <a:buChar char="•"/>
            </a:pPr>
            <a:r>
              <a:rPr lang="en-GB" sz="1400" dirty="0"/>
              <a:t>P</a:t>
            </a:r>
            <a:r>
              <a:rPr lang="en-GB" sz="1400" dirty="0" smtClean="0"/>
              <a:t>rocedure qualification via </a:t>
            </a:r>
            <a:r>
              <a:rPr lang="en-GB" sz="1400" dirty="0" err="1" smtClean="0"/>
              <a:t>Aluminum</a:t>
            </a:r>
            <a:r>
              <a:rPr lang="en-GB" sz="1400" dirty="0" smtClean="0"/>
              <a:t> prototypes</a:t>
            </a:r>
          </a:p>
        </p:txBody>
      </p:sp>
      <p:sp>
        <p:nvSpPr>
          <p:cNvPr id="13" name="Rounded Rectangle 12"/>
          <p:cNvSpPr/>
          <p:nvPr/>
        </p:nvSpPr>
        <p:spPr>
          <a:xfrm>
            <a:off x="611560" y="667018"/>
            <a:ext cx="432048" cy="2225036"/>
          </a:xfrm>
          <a:prstGeom prst="roundRect">
            <a:avLst/>
          </a:prstGeom>
          <a:noFill/>
          <a:ln w="57150">
            <a:solidFill>
              <a:srgbClr val="FFFF00"/>
            </a:solidFill>
            <a:prstDash val="sysDot"/>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sz="1350"/>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5150" b="16895"/>
          <a:stretch/>
        </p:blipFill>
        <p:spPr>
          <a:xfrm rot="16726086">
            <a:off x="988949" y="2333220"/>
            <a:ext cx="2160494" cy="126313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3958" t="8395" r="19792" b="5802"/>
          <a:stretch/>
        </p:blipFill>
        <p:spPr>
          <a:xfrm>
            <a:off x="2555776" y="3088586"/>
            <a:ext cx="2304256" cy="1678677"/>
          </a:xfrm>
          <a:prstGeom prst="rect">
            <a:avLst/>
          </a:prstGeom>
        </p:spPr>
      </p:pic>
      <p:pic>
        <p:nvPicPr>
          <p:cNvPr id="18" name="Picture 17" descr="\\cernhomet.cern.ch\t\tcapelli\Public\CRAB\BNL\HOM\ASSY ROUND SHAPE\Coupe.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1" b="285"/>
          <a:stretch/>
        </p:blipFill>
        <p:spPr bwMode="auto">
          <a:xfrm>
            <a:off x="7973254" y="18884"/>
            <a:ext cx="847218" cy="102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7898733" y="18883"/>
            <a:ext cx="1245267"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570" t="19363" r="13602" b="6022"/>
          <a:stretch/>
        </p:blipFill>
        <p:spPr>
          <a:xfrm rot="16200000" flipV="1">
            <a:off x="7037015" y="1187066"/>
            <a:ext cx="2192488" cy="1649910"/>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3285"/>
          <a:stretch/>
        </p:blipFill>
        <p:spPr>
          <a:xfrm>
            <a:off x="6588224" y="284103"/>
            <a:ext cx="1260383" cy="1232199"/>
          </a:xfrm>
          <a:prstGeom prst="rect">
            <a:avLst/>
          </a:prstGeom>
        </p:spPr>
      </p:pic>
    </p:spTree>
    <p:extLst>
      <p:ext uri="{BB962C8B-B14F-4D97-AF65-F5344CB8AC3E}">
        <p14:creationId xmlns:p14="http://schemas.microsoft.com/office/powerpoint/2010/main" val="219961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3486150" y="4733970"/>
            <a:ext cx="2171700" cy="273844"/>
          </a:xfrm>
          <a:prstGeom prst="rect">
            <a:avLst/>
          </a:prstGeom>
        </p:spPr>
        <p:txBody>
          <a:bodyPr/>
          <a:lstStyle/>
          <a:p>
            <a:r>
              <a:rPr lang="en-GB" smtClean="0"/>
              <a:t>LARP HiLumi May 2016 -- M. Garlasché (CERN EN/MME)</a:t>
            </a:r>
            <a:endParaRPr lang="en-GB" dirty="0"/>
          </a:p>
        </p:txBody>
      </p:sp>
      <p:sp>
        <p:nvSpPr>
          <p:cNvPr id="6" name="TextBox 5"/>
          <p:cNvSpPr txBox="1"/>
          <p:nvPr/>
        </p:nvSpPr>
        <p:spPr>
          <a:xfrm>
            <a:off x="1263489" y="287749"/>
            <a:ext cx="6169061" cy="3877985"/>
          </a:xfrm>
          <a:prstGeom prst="rect">
            <a:avLst/>
          </a:prstGeom>
          <a:noFill/>
        </p:spPr>
        <p:txBody>
          <a:bodyPr wrap="none" rtlCol="0">
            <a:spAutoFit/>
          </a:bodyPr>
          <a:lstStyle/>
          <a:p>
            <a:pPr marL="257175" indent="-257175">
              <a:buFont typeface="Wingdings" panose="05000000000000000000" pitchFamily="2" charset="2"/>
              <a:buChar char="Ø"/>
            </a:pPr>
            <a:r>
              <a:rPr lang="en-GB" sz="1500" b="1" u="sng" dirty="0"/>
              <a:t>SUMMARY OF WELDING STEPS &amp; DIMENSIONAL CONTROLS</a:t>
            </a:r>
            <a:r>
              <a:rPr lang="en-GB" sz="1350" b="1" u="sng" dirty="0"/>
              <a:t>:</a:t>
            </a:r>
          </a:p>
          <a:p>
            <a:endParaRPr lang="en-GB" sz="1500" i="1" u="sng" dirty="0"/>
          </a:p>
          <a:p>
            <a:r>
              <a:rPr lang="en-GB" sz="1500" dirty="0"/>
              <a:t>1- Vertical welds (x4)</a:t>
            </a:r>
          </a:p>
          <a:p>
            <a:r>
              <a:rPr lang="en-GB" sz="1350" i="1" dirty="0">
                <a:solidFill>
                  <a:schemeClr val="accent3"/>
                </a:solidFill>
              </a:rPr>
              <a:t>DIMENSIONAL CONTROL</a:t>
            </a:r>
          </a:p>
          <a:p>
            <a:r>
              <a:rPr lang="en-GB" sz="1500" dirty="0"/>
              <a:t>2- Welds around the top plate (x4)</a:t>
            </a:r>
          </a:p>
          <a:p>
            <a:r>
              <a:rPr lang="en-GB" sz="1350" i="1" dirty="0">
                <a:solidFill>
                  <a:schemeClr val="accent3"/>
                </a:solidFill>
              </a:rPr>
              <a:t>DIMENSIONAL CONTROL</a:t>
            </a:r>
          </a:p>
          <a:p>
            <a:r>
              <a:rPr lang="en-GB" sz="1500" dirty="0"/>
              <a:t>3- Welds around the bottom plate (x4)</a:t>
            </a:r>
          </a:p>
          <a:p>
            <a:r>
              <a:rPr lang="en-GB" sz="1500" dirty="0"/>
              <a:t> </a:t>
            </a:r>
            <a:r>
              <a:rPr lang="en-GB" sz="1350" i="1" dirty="0">
                <a:solidFill>
                  <a:schemeClr val="accent3"/>
                </a:solidFill>
              </a:rPr>
              <a:t>DIMENSIONAL CONTROL</a:t>
            </a:r>
          </a:p>
          <a:p>
            <a:r>
              <a:rPr lang="en-GB" sz="1500" dirty="0"/>
              <a:t>4- Longitudinal Covers (x12)</a:t>
            </a:r>
          </a:p>
          <a:p>
            <a:r>
              <a:rPr lang="en-GB" sz="1350" i="1" dirty="0">
                <a:solidFill>
                  <a:schemeClr val="accent3"/>
                </a:solidFill>
              </a:rPr>
              <a:t>DIMENSIONAL CONTROL</a:t>
            </a:r>
          </a:p>
          <a:p>
            <a:r>
              <a:rPr lang="en-GB" sz="1500" dirty="0"/>
              <a:t>5- Circular Covers beam axis (x2)</a:t>
            </a:r>
          </a:p>
          <a:p>
            <a:r>
              <a:rPr lang="en-GB" sz="1350" i="1" dirty="0">
                <a:solidFill>
                  <a:schemeClr val="accent3"/>
                </a:solidFill>
              </a:rPr>
              <a:t>DIMENSIONAL CONTROL</a:t>
            </a:r>
          </a:p>
          <a:p>
            <a:r>
              <a:rPr lang="en-GB" sz="1500" dirty="0"/>
              <a:t>6- Circular Covers TOP &amp; BOTTOM</a:t>
            </a:r>
          </a:p>
          <a:p>
            <a:r>
              <a:rPr lang="en-GB" sz="1500" dirty="0"/>
              <a:t> plate (x4)</a:t>
            </a:r>
          </a:p>
          <a:p>
            <a:r>
              <a:rPr lang="en-GB" sz="1350" i="1" dirty="0">
                <a:solidFill>
                  <a:schemeClr val="accent3"/>
                </a:solidFill>
              </a:rPr>
              <a:t>DIMENSIONAL CONTROL</a:t>
            </a:r>
          </a:p>
          <a:p>
            <a:r>
              <a:rPr lang="en-GB" sz="1500" dirty="0"/>
              <a:t>7- Beam Pipe (x2)</a:t>
            </a:r>
          </a:p>
          <a:p>
            <a:r>
              <a:rPr lang="en-GB" sz="1350" i="1" dirty="0">
                <a:solidFill>
                  <a:schemeClr val="accent3"/>
                </a:solidFill>
              </a:rPr>
              <a:t>DIMENSIONAL CONTROL</a:t>
            </a:r>
          </a:p>
        </p:txBody>
      </p:sp>
      <p:pic>
        <p:nvPicPr>
          <p:cNvPr id="8" name="Picture 7"/>
          <p:cNvPicPr>
            <a:picLocks noChangeAspect="1"/>
          </p:cNvPicPr>
          <p:nvPr/>
        </p:nvPicPr>
        <p:blipFill>
          <a:blip r:embed="rId2"/>
          <a:stretch>
            <a:fillRect/>
          </a:stretch>
        </p:blipFill>
        <p:spPr>
          <a:xfrm>
            <a:off x="4282008" y="837303"/>
            <a:ext cx="3493294" cy="3278981"/>
          </a:xfrm>
          <a:prstGeom prst="rect">
            <a:avLst/>
          </a:prstGeom>
        </p:spPr>
      </p:pic>
      <p:sp>
        <p:nvSpPr>
          <p:cNvPr id="12" name="Oval 11"/>
          <p:cNvSpPr/>
          <p:nvPr/>
        </p:nvSpPr>
        <p:spPr>
          <a:xfrm>
            <a:off x="5669182" y="2881764"/>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1</a:t>
            </a:r>
          </a:p>
        </p:txBody>
      </p:sp>
      <p:sp>
        <p:nvSpPr>
          <p:cNvPr id="18" name="Oval 17"/>
          <p:cNvSpPr/>
          <p:nvPr/>
        </p:nvSpPr>
        <p:spPr>
          <a:xfrm>
            <a:off x="4282008" y="1093878"/>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2</a:t>
            </a:r>
          </a:p>
        </p:txBody>
      </p:sp>
      <p:sp>
        <p:nvSpPr>
          <p:cNvPr id="19" name="Oval 18"/>
          <p:cNvSpPr/>
          <p:nvPr/>
        </p:nvSpPr>
        <p:spPr>
          <a:xfrm>
            <a:off x="5609129" y="4074597"/>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3</a:t>
            </a:r>
          </a:p>
        </p:txBody>
      </p:sp>
      <p:sp>
        <p:nvSpPr>
          <p:cNvPr id="20" name="Oval 19"/>
          <p:cNvSpPr/>
          <p:nvPr/>
        </p:nvSpPr>
        <p:spPr>
          <a:xfrm>
            <a:off x="4384177" y="3105075"/>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4</a:t>
            </a:r>
          </a:p>
        </p:txBody>
      </p:sp>
      <p:sp>
        <p:nvSpPr>
          <p:cNvPr id="21" name="Oval 20"/>
          <p:cNvSpPr/>
          <p:nvPr/>
        </p:nvSpPr>
        <p:spPr>
          <a:xfrm>
            <a:off x="6134789" y="1350454"/>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6</a:t>
            </a:r>
          </a:p>
        </p:txBody>
      </p:sp>
      <p:sp>
        <p:nvSpPr>
          <p:cNvPr id="22" name="Oval 21"/>
          <p:cNvSpPr/>
          <p:nvPr/>
        </p:nvSpPr>
        <p:spPr>
          <a:xfrm>
            <a:off x="7548699" y="2184152"/>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7</a:t>
            </a:r>
          </a:p>
        </p:txBody>
      </p:sp>
      <p:cxnSp>
        <p:nvCxnSpPr>
          <p:cNvPr id="23" name="Straight Arrow Connector 22"/>
          <p:cNvCxnSpPr/>
          <p:nvPr/>
        </p:nvCxnSpPr>
        <p:spPr>
          <a:xfrm>
            <a:off x="5932282" y="3143186"/>
            <a:ext cx="192743" cy="22725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8" idx="4"/>
          </p:cNvCxnSpPr>
          <p:nvPr/>
        </p:nvCxnSpPr>
        <p:spPr>
          <a:xfrm>
            <a:off x="4422434" y="1363402"/>
            <a:ext cx="213017" cy="4221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509863" y="1300054"/>
            <a:ext cx="310332" cy="29604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5900916" y="3845646"/>
            <a:ext cx="233873" cy="2895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5749555" y="1498400"/>
            <a:ext cx="380037" cy="1824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21" idx="4"/>
          </p:cNvCxnSpPr>
          <p:nvPr/>
        </p:nvCxnSpPr>
        <p:spPr>
          <a:xfrm flipH="1">
            <a:off x="6275214" y="1619978"/>
            <a:ext cx="1" cy="3903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7268037" y="2388866"/>
            <a:ext cx="302895" cy="2000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364088" y="4467181"/>
            <a:ext cx="3464410" cy="300082"/>
          </a:xfrm>
          <a:prstGeom prst="rect">
            <a:avLst/>
          </a:prstGeom>
          <a:noFill/>
        </p:spPr>
        <p:txBody>
          <a:bodyPr wrap="none" rtlCol="0">
            <a:spAutoFit/>
          </a:bodyPr>
          <a:lstStyle/>
          <a:p>
            <a:r>
              <a:rPr lang="en-GB" sz="1350" dirty="0">
                <a:hlinkClick r:id="rId3"/>
              </a:rPr>
              <a:t>https://edms.cern.ch/document/1562825/1</a:t>
            </a:r>
            <a:r>
              <a:rPr lang="en-GB" sz="1350" dirty="0"/>
              <a:t> </a:t>
            </a:r>
          </a:p>
        </p:txBody>
      </p:sp>
      <p:sp>
        <p:nvSpPr>
          <p:cNvPr id="24" name="Oval 23"/>
          <p:cNvSpPr/>
          <p:nvPr/>
        </p:nvSpPr>
        <p:spPr>
          <a:xfrm>
            <a:off x="6888828" y="3502722"/>
            <a:ext cx="280852" cy="269524"/>
          </a:xfrm>
          <a:prstGeom prst="ellipse">
            <a:avLst/>
          </a:prstGeom>
          <a:gradFill>
            <a:gsLst>
              <a:gs pos="10000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t>5</a:t>
            </a:r>
          </a:p>
        </p:txBody>
      </p:sp>
      <p:cxnSp>
        <p:nvCxnSpPr>
          <p:cNvPr id="10" name="Straight Arrow Connector 9"/>
          <p:cNvCxnSpPr/>
          <p:nvPr/>
        </p:nvCxnSpPr>
        <p:spPr>
          <a:xfrm flipH="1" flipV="1">
            <a:off x="6499372" y="3143186"/>
            <a:ext cx="409391" cy="3595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0" idx="7"/>
          </p:cNvCxnSpPr>
          <p:nvPr/>
        </p:nvCxnSpPr>
        <p:spPr>
          <a:xfrm flipV="1">
            <a:off x="4623898" y="2318914"/>
            <a:ext cx="771062" cy="8256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0" idx="6"/>
          </p:cNvCxnSpPr>
          <p:nvPr/>
        </p:nvCxnSpPr>
        <p:spPr>
          <a:xfrm>
            <a:off x="4665029" y="3239837"/>
            <a:ext cx="481737" cy="8311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4 CuadroTexto"/>
          <p:cNvSpPr txBox="1"/>
          <p:nvPr/>
        </p:nvSpPr>
        <p:spPr>
          <a:xfrm>
            <a:off x="6141567" y="4049331"/>
            <a:ext cx="3267469" cy="507831"/>
          </a:xfrm>
          <a:prstGeom prst="rect">
            <a:avLst/>
          </a:prstGeom>
          <a:noFill/>
        </p:spPr>
        <p:txBody>
          <a:bodyPr wrap="square" rtlCol="0">
            <a:spAutoFit/>
          </a:bodyPr>
          <a:lstStyle/>
          <a:p>
            <a:r>
              <a:rPr lang="es-ES" sz="1350" i="1" u="sng" dirty="0" err="1"/>
              <a:t>All</a:t>
            </a:r>
            <a:r>
              <a:rPr lang="es-ES" sz="1350" i="1" u="sng" dirty="0"/>
              <a:t> </a:t>
            </a:r>
            <a:r>
              <a:rPr lang="es-ES" sz="1350" i="1" u="sng" dirty="0" err="1"/>
              <a:t>Welding</a:t>
            </a:r>
            <a:r>
              <a:rPr lang="es-ES" sz="1350" i="1" u="sng" dirty="0"/>
              <a:t> </a:t>
            </a:r>
            <a:r>
              <a:rPr lang="es-ES" sz="1350" i="1" u="sng" dirty="0" err="1"/>
              <a:t>Information</a:t>
            </a:r>
            <a:r>
              <a:rPr lang="es-ES" sz="1350" i="1" u="sng" dirty="0"/>
              <a:t> </a:t>
            </a:r>
            <a:r>
              <a:rPr lang="es-ES" sz="1350" i="1" u="sng" dirty="0" err="1"/>
              <a:t>collected</a:t>
            </a:r>
            <a:r>
              <a:rPr lang="es-ES" sz="1350" i="1" u="sng" dirty="0"/>
              <a:t> </a:t>
            </a:r>
            <a:r>
              <a:rPr lang="es-ES" sz="1350" i="1" u="sng" dirty="0" err="1"/>
              <a:t>on</a:t>
            </a:r>
            <a:r>
              <a:rPr lang="es-ES" sz="1350" i="1" u="sng" dirty="0"/>
              <a:t> EDMS: </a:t>
            </a:r>
          </a:p>
        </p:txBody>
      </p:sp>
    </p:spTree>
    <p:extLst>
      <p:ext uri="{BB962C8B-B14F-4D97-AF65-F5344CB8AC3E}">
        <p14:creationId xmlns:p14="http://schemas.microsoft.com/office/powerpoint/2010/main" val="309973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Hidden slide on positions measured at metrology (i.e. TP1, TP2 </a:t>
            </a:r>
            <a:r>
              <a:rPr lang="en-GB" dirty="0" err="1" smtClean="0"/>
              <a:t>etc</a:t>
            </a:r>
            <a:r>
              <a:rPr lang="en-GB" dirty="0" smtClean="0"/>
              <a:t>)</a:t>
            </a:r>
            <a:endParaRPr lang="en-GB" dirty="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pic>
        <p:nvPicPr>
          <p:cNvPr id="7" name="Picture 6"/>
          <p:cNvPicPr>
            <a:picLocks noChangeAspect="1"/>
          </p:cNvPicPr>
          <p:nvPr/>
        </p:nvPicPr>
        <p:blipFill>
          <a:blip r:embed="rId2"/>
          <a:stretch>
            <a:fillRect/>
          </a:stretch>
        </p:blipFill>
        <p:spPr>
          <a:xfrm>
            <a:off x="1633576" y="864448"/>
            <a:ext cx="6898424" cy="3902815"/>
          </a:xfrm>
          <a:prstGeom prst="rect">
            <a:avLst/>
          </a:prstGeom>
        </p:spPr>
      </p:pic>
      <p:sp>
        <p:nvSpPr>
          <p:cNvPr id="8" name="TextBox 7"/>
          <p:cNvSpPr txBox="1"/>
          <p:nvPr/>
        </p:nvSpPr>
        <p:spPr>
          <a:xfrm>
            <a:off x="323528" y="1131590"/>
            <a:ext cx="1944216" cy="1631216"/>
          </a:xfrm>
          <a:prstGeom prst="rect">
            <a:avLst/>
          </a:prstGeom>
          <a:noFill/>
        </p:spPr>
        <p:txBody>
          <a:bodyPr wrap="square" rtlCol="0">
            <a:spAutoFit/>
          </a:bodyPr>
          <a:lstStyle/>
          <a:p>
            <a:r>
              <a:rPr lang="en-GB" sz="1600" dirty="0" smtClean="0"/>
              <a:t>Measured positions:</a:t>
            </a:r>
          </a:p>
          <a:p>
            <a:pPr marL="285750" indent="-285750">
              <a:buFontTx/>
              <a:buChar char="-"/>
            </a:pPr>
            <a:r>
              <a:rPr lang="en-GB" sz="1600" dirty="0" smtClean="0"/>
              <a:t>Circles around flanges</a:t>
            </a:r>
          </a:p>
          <a:p>
            <a:pPr marL="285750" indent="-285750">
              <a:buFontTx/>
              <a:buChar char="-"/>
            </a:pPr>
            <a:r>
              <a:rPr lang="en-GB" sz="1600" dirty="0" smtClean="0"/>
              <a:t>Transversal lines on plates</a:t>
            </a:r>
            <a:endParaRPr lang="en-GB" sz="1600" dirty="0"/>
          </a:p>
        </p:txBody>
      </p:sp>
    </p:spTree>
    <p:extLst>
      <p:ext uri="{BB962C8B-B14F-4D97-AF65-F5344CB8AC3E}">
        <p14:creationId xmlns:p14="http://schemas.microsoft.com/office/powerpoint/2010/main" val="101825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3486150" y="4733970"/>
            <a:ext cx="2171700" cy="273844"/>
          </a:xfrm>
          <a:prstGeom prst="rect">
            <a:avLst/>
          </a:prstGeom>
        </p:spPr>
        <p:txBody>
          <a:bodyPr/>
          <a:lstStyle/>
          <a:p>
            <a:r>
              <a:rPr lang="en-GB" smtClean="0"/>
              <a:t>LARP HiLumi May 2016 -- M. Garlasché (CERN EN/MME)</a:t>
            </a:r>
            <a:endParaRPr lang="en-GB" dirty="0"/>
          </a:p>
        </p:txBody>
      </p:sp>
      <p:sp>
        <p:nvSpPr>
          <p:cNvPr id="4" name="TextBox 3"/>
          <p:cNvSpPr txBox="1"/>
          <p:nvPr/>
        </p:nvSpPr>
        <p:spPr>
          <a:xfrm>
            <a:off x="1436914" y="180201"/>
            <a:ext cx="5823004" cy="300082"/>
          </a:xfrm>
          <a:prstGeom prst="rect">
            <a:avLst/>
          </a:prstGeom>
          <a:noFill/>
        </p:spPr>
        <p:txBody>
          <a:bodyPr wrap="none" rtlCol="0">
            <a:spAutoFit/>
          </a:bodyPr>
          <a:lstStyle/>
          <a:p>
            <a:pPr marL="214313" indent="-214313">
              <a:buFont typeface="Wingdings" panose="05000000000000000000" pitchFamily="2" charset="2"/>
              <a:buChar char="q"/>
            </a:pPr>
            <a:r>
              <a:rPr lang="en-GB" sz="1350" b="1" u="sng" dirty="0"/>
              <a:t>WELDS FROM VERTICAL CORNERS, TOP AND BOTTOM PLATE:  </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9755" y="807868"/>
            <a:ext cx="2566392" cy="1928813"/>
          </a:xfrm>
          <a:prstGeom prst="rect">
            <a:avLst/>
          </a:prstGeom>
        </p:spPr>
      </p:pic>
      <p:sp>
        <p:nvSpPr>
          <p:cNvPr id="6" name="TextBox 5"/>
          <p:cNvSpPr txBox="1"/>
          <p:nvPr/>
        </p:nvSpPr>
        <p:spPr>
          <a:xfrm>
            <a:off x="2582950" y="462392"/>
            <a:ext cx="3581430" cy="300082"/>
          </a:xfrm>
          <a:prstGeom prst="rect">
            <a:avLst/>
          </a:prstGeom>
          <a:noFill/>
        </p:spPr>
        <p:txBody>
          <a:bodyPr wrap="none" rtlCol="0">
            <a:spAutoFit/>
          </a:bodyPr>
          <a:lstStyle/>
          <a:p>
            <a:r>
              <a:rPr lang="en-GB" sz="1350" dirty="0"/>
              <a:t>RESULTS GIVE DEFORMATIONS  </a:t>
            </a:r>
            <a:r>
              <a:rPr lang="en-GB" sz="1350" dirty="0">
                <a:solidFill>
                  <a:srgbClr val="00CC00"/>
                </a:solidFill>
                <a:sym typeface="Symbol" panose="05050102010706020507" pitchFamily="18" charset="2"/>
              </a:rPr>
              <a:t></a:t>
            </a:r>
            <a:r>
              <a:rPr lang="en-GB" sz="1350" dirty="0">
                <a:solidFill>
                  <a:srgbClr val="00B050"/>
                </a:solidFill>
              </a:rPr>
              <a:t>0.2mm</a:t>
            </a:r>
          </a:p>
        </p:txBody>
      </p:sp>
      <p:sp>
        <p:nvSpPr>
          <p:cNvPr id="8" name="TextBox 7"/>
          <p:cNvSpPr txBox="1"/>
          <p:nvPr/>
        </p:nvSpPr>
        <p:spPr>
          <a:xfrm>
            <a:off x="4049485" y="911721"/>
            <a:ext cx="3863878" cy="300082"/>
          </a:xfrm>
          <a:prstGeom prst="rect">
            <a:avLst/>
          </a:prstGeom>
          <a:noFill/>
        </p:spPr>
        <p:txBody>
          <a:bodyPr wrap="none" rtlCol="0">
            <a:spAutoFit/>
          </a:bodyPr>
          <a:lstStyle/>
          <a:p>
            <a:pPr marL="214313" indent="-214313">
              <a:buFont typeface="Arial" panose="020B0604020202020204" pitchFamily="34" charset="0"/>
              <a:buChar char="•"/>
            </a:pPr>
            <a:r>
              <a:rPr lang="en-GB" sz="1350" b="1" dirty="0"/>
              <a:t>Suggestion</a:t>
            </a:r>
            <a:r>
              <a:rPr lang="en-GB" sz="1350" dirty="0"/>
              <a:t>: Local reduction of the thickness</a:t>
            </a:r>
          </a:p>
        </p:txBody>
      </p:sp>
      <p:pic>
        <p:nvPicPr>
          <p:cNvPr id="9" name="Picture 8"/>
          <p:cNvPicPr>
            <a:picLocks noChangeAspect="1"/>
          </p:cNvPicPr>
          <p:nvPr/>
        </p:nvPicPr>
        <p:blipFill>
          <a:blip r:embed="rId4"/>
          <a:stretch>
            <a:fillRect/>
          </a:stretch>
        </p:blipFill>
        <p:spPr>
          <a:xfrm>
            <a:off x="4232473" y="1254557"/>
            <a:ext cx="2850755" cy="1418233"/>
          </a:xfrm>
          <a:prstGeom prst="rect">
            <a:avLst/>
          </a:prstGeom>
        </p:spPr>
      </p:pic>
      <p:cxnSp>
        <p:nvCxnSpPr>
          <p:cNvPr id="30" name="29 Conector recto"/>
          <p:cNvCxnSpPr/>
          <p:nvPr/>
        </p:nvCxnSpPr>
        <p:spPr>
          <a:xfrm>
            <a:off x="1612828" y="1094109"/>
            <a:ext cx="849686" cy="320896"/>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32" name="31 Conector recto"/>
          <p:cNvCxnSpPr/>
          <p:nvPr/>
        </p:nvCxnSpPr>
        <p:spPr>
          <a:xfrm flipV="1">
            <a:off x="2462514" y="1188721"/>
            <a:ext cx="979700" cy="226284"/>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36" name="35 Conector recto"/>
          <p:cNvCxnSpPr/>
          <p:nvPr/>
        </p:nvCxnSpPr>
        <p:spPr>
          <a:xfrm flipH="1">
            <a:off x="2462514" y="1408494"/>
            <a:ext cx="26043" cy="1207853"/>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41" name="40 Conector recto"/>
          <p:cNvCxnSpPr/>
          <p:nvPr/>
        </p:nvCxnSpPr>
        <p:spPr>
          <a:xfrm>
            <a:off x="1720287" y="1914690"/>
            <a:ext cx="695209" cy="735189"/>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44" name="43 Conector recto"/>
          <p:cNvCxnSpPr/>
          <p:nvPr/>
        </p:nvCxnSpPr>
        <p:spPr>
          <a:xfrm flipV="1">
            <a:off x="2415496" y="2083443"/>
            <a:ext cx="897758" cy="566436"/>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46" name="45 Conector recto"/>
          <p:cNvCxnSpPr/>
          <p:nvPr/>
        </p:nvCxnSpPr>
        <p:spPr>
          <a:xfrm flipH="1">
            <a:off x="3313254" y="1188721"/>
            <a:ext cx="172896" cy="894722"/>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53" name="52 Conector recto"/>
          <p:cNvCxnSpPr/>
          <p:nvPr/>
        </p:nvCxnSpPr>
        <p:spPr>
          <a:xfrm flipH="1" flipV="1">
            <a:off x="1607434" y="1131284"/>
            <a:ext cx="112853" cy="783407"/>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57" name="56 Conector recto"/>
          <p:cNvCxnSpPr/>
          <p:nvPr/>
        </p:nvCxnSpPr>
        <p:spPr>
          <a:xfrm flipV="1">
            <a:off x="1612828" y="998968"/>
            <a:ext cx="882453" cy="95141"/>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cxnSp>
        <p:nvCxnSpPr>
          <p:cNvPr id="59" name="58 Conector recto"/>
          <p:cNvCxnSpPr/>
          <p:nvPr/>
        </p:nvCxnSpPr>
        <p:spPr>
          <a:xfrm>
            <a:off x="2530457" y="998969"/>
            <a:ext cx="911757" cy="189752"/>
          </a:xfrm>
          <a:prstGeom prst="line">
            <a:avLst/>
          </a:prstGeom>
          <a:ln>
            <a:solidFill>
              <a:srgbClr val="00CC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474667" y="2859782"/>
            <a:ext cx="2757806" cy="300082"/>
          </a:xfrm>
          <a:prstGeom prst="rect">
            <a:avLst/>
          </a:prstGeom>
          <a:noFill/>
        </p:spPr>
        <p:txBody>
          <a:bodyPr wrap="none" rtlCol="0">
            <a:spAutoFit/>
          </a:bodyPr>
          <a:lstStyle/>
          <a:p>
            <a:pPr marL="214313" indent="-214313">
              <a:buFont typeface="Wingdings" panose="05000000000000000000" pitchFamily="2" charset="2"/>
              <a:buChar char="q"/>
            </a:pPr>
            <a:r>
              <a:rPr lang="en-GB" sz="1350" b="1" u="sng" dirty="0"/>
              <a:t>LONGITUDINALS COVERS:  </a:t>
            </a:r>
          </a:p>
        </p:txBody>
      </p:sp>
      <p:sp>
        <p:nvSpPr>
          <p:cNvPr id="24" name="TextBox 23"/>
          <p:cNvSpPr txBox="1"/>
          <p:nvPr/>
        </p:nvSpPr>
        <p:spPr>
          <a:xfrm>
            <a:off x="1180753" y="3073845"/>
            <a:ext cx="6867586" cy="300082"/>
          </a:xfrm>
          <a:prstGeom prst="rect">
            <a:avLst/>
          </a:prstGeom>
          <a:noFill/>
        </p:spPr>
        <p:txBody>
          <a:bodyPr wrap="none" rtlCol="0">
            <a:spAutoFit/>
          </a:bodyPr>
          <a:lstStyle/>
          <a:p>
            <a:r>
              <a:rPr lang="en-GB" sz="1350" dirty="0"/>
              <a:t>The maximum deformations were found after welding the longitudinal covers (</a:t>
            </a:r>
            <a:r>
              <a:rPr lang="en-GB" sz="1350" dirty="0">
                <a:solidFill>
                  <a:srgbClr val="FF0000"/>
                </a:solidFill>
                <a:sym typeface="Symbol" panose="05050102010706020507" pitchFamily="18" charset="2"/>
              </a:rPr>
              <a:t> </a:t>
            </a:r>
            <a:r>
              <a:rPr lang="en-GB" sz="1350" dirty="0">
                <a:solidFill>
                  <a:srgbClr val="FF0000"/>
                </a:solidFill>
              </a:rPr>
              <a:t>0.4mm)</a:t>
            </a:r>
          </a:p>
        </p:txBody>
      </p:sp>
      <p:pic>
        <p:nvPicPr>
          <p:cNvPr id="25" name="Picture 24"/>
          <p:cNvPicPr>
            <a:picLocks noChangeAspect="1"/>
          </p:cNvPicPr>
          <p:nvPr/>
        </p:nvPicPr>
        <p:blipFill rotWithShape="1">
          <a:blip r:embed="rId5"/>
          <a:srcRect t="6344"/>
          <a:stretch/>
        </p:blipFill>
        <p:spPr>
          <a:xfrm>
            <a:off x="6164380" y="3507854"/>
            <a:ext cx="1437143" cy="1704544"/>
          </a:xfrm>
          <a:prstGeom prst="rect">
            <a:avLst/>
          </a:prstGeom>
        </p:spPr>
      </p:pic>
      <p:sp>
        <p:nvSpPr>
          <p:cNvPr id="26" name="Rectangle 25"/>
          <p:cNvSpPr/>
          <p:nvPr/>
        </p:nvSpPr>
        <p:spPr>
          <a:xfrm>
            <a:off x="3562526" y="3792244"/>
            <a:ext cx="2965877" cy="276999"/>
          </a:xfrm>
          <a:prstGeom prst="rect">
            <a:avLst/>
          </a:prstGeom>
        </p:spPr>
        <p:txBody>
          <a:bodyPr wrap="none">
            <a:spAutoFit/>
          </a:bodyPr>
          <a:lstStyle/>
          <a:p>
            <a:r>
              <a:rPr lang="en-GB" sz="1200" dirty="0"/>
              <a:t>- Groove longitudinal close to the covers </a:t>
            </a:r>
          </a:p>
        </p:txBody>
      </p:sp>
      <p:cxnSp>
        <p:nvCxnSpPr>
          <p:cNvPr id="27" name="Straight Arrow Connector 26"/>
          <p:cNvCxnSpPr/>
          <p:nvPr/>
        </p:nvCxnSpPr>
        <p:spPr>
          <a:xfrm flipV="1">
            <a:off x="6148561" y="3792244"/>
            <a:ext cx="184844" cy="1269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967091" y="4046160"/>
            <a:ext cx="567341" cy="5040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725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3486150" y="4733970"/>
            <a:ext cx="2171700" cy="273844"/>
          </a:xfrm>
          <a:prstGeom prst="rect">
            <a:avLst/>
          </a:prstGeom>
        </p:spPr>
        <p:txBody>
          <a:bodyPr/>
          <a:lstStyle/>
          <a:p>
            <a:r>
              <a:rPr lang="en-GB" smtClean="0"/>
              <a:t>LARP HiLumi May 2016 -- M. Garlasché (CERN EN/MME)</a:t>
            </a:r>
            <a:endParaRPr lang="en-GB" dirty="0"/>
          </a:p>
        </p:txBody>
      </p:sp>
      <p:sp>
        <p:nvSpPr>
          <p:cNvPr id="5" name="TextBox 4"/>
          <p:cNvSpPr txBox="1"/>
          <p:nvPr/>
        </p:nvSpPr>
        <p:spPr>
          <a:xfrm>
            <a:off x="1280498" y="123478"/>
            <a:ext cx="5393336" cy="300082"/>
          </a:xfrm>
          <a:prstGeom prst="rect">
            <a:avLst/>
          </a:prstGeom>
          <a:noFill/>
        </p:spPr>
        <p:txBody>
          <a:bodyPr wrap="none" rtlCol="0">
            <a:spAutoFit/>
          </a:bodyPr>
          <a:lstStyle/>
          <a:p>
            <a:pPr marL="214313" indent="-214313">
              <a:buFont typeface="Wingdings" panose="05000000000000000000" pitchFamily="2" charset="2"/>
              <a:buChar char="q"/>
            </a:pPr>
            <a:r>
              <a:rPr lang="en-GB" sz="1350" b="1" u="sng" dirty="0"/>
              <a:t>CIRCULAR COVERS BEAM AXIS, TOP and BOTOM PLATES</a:t>
            </a:r>
            <a:r>
              <a:rPr lang="en-GB" sz="1350" dirty="0"/>
              <a:t>: </a:t>
            </a:r>
          </a:p>
        </p:txBody>
      </p:sp>
      <p:sp>
        <p:nvSpPr>
          <p:cNvPr id="9" name="TextBox 8"/>
          <p:cNvSpPr txBox="1"/>
          <p:nvPr/>
        </p:nvSpPr>
        <p:spPr>
          <a:xfrm>
            <a:off x="1180753" y="555526"/>
            <a:ext cx="6838803" cy="715581"/>
          </a:xfrm>
          <a:prstGeom prst="rect">
            <a:avLst/>
          </a:prstGeom>
          <a:noFill/>
        </p:spPr>
        <p:txBody>
          <a:bodyPr wrap="square" rtlCol="0">
            <a:spAutoFit/>
          </a:bodyPr>
          <a:lstStyle/>
          <a:p>
            <a:r>
              <a:rPr lang="en-GB" sz="1350" b="1" dirty="0"/>
              <a:t>Upgrade for the operative weldability</a:t>
            </a:r>
            <a:r>
              <a:rPr lang="en-GB" sz="1350" dirty="0"/>
              <a:t>:</a:t>
            </a:r>
          </a:p>
          <a:p>
            <a:pPr marL="214313" indent="-214313">
              <a:buFontTx/>
              <a:buChar char="-"/>
            </a:pPr>
            <a:r>
              <a:rPr lang="en-GB" sz="1350" dirty="0"/>
              <a:t>Increase the distance between the weld joint and the flange on the TOP circular covers as well as the distance of the beam axis cover </a:t>
            </a: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val="0"/>
              </a:ext>
            </a:extLst>
          </a:blip>
          <a:srcRect r="11498" b="27180"/>
          <a:stretch/>
        </p:blipFill>
        <p:spPr>
          <a:xfrm>
            <a:off x="1400019" y="1482236"/>
            <a:ext cx="1818357" cy="1122285"/>
          </a:xfrm>
          <a:prstGeom prst="rect">
            <a:avLst/>
          </a:prstGeom>
        </p:spPr>
      </p:pic>
      <p:cxnSp>
        <p:nvCxnSpPr>
          <p:cNvPr id="12" name="Straight Arrow Connector 11"/>
          <p:cNvCxnSpPr/>
          <p:nvPr/>
        </p:nvCxnSpPr>
        <p:spPr>
          <a:xfrm flipH="1">
            <a:off x="2743459" y="1921145"/>
            <a:ext cx="738050" cy="18925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93898" y="1532833"/>
            <a:ext cx="1712162" cy="1284317"/>
          </a:xfrm>
          <a:prstGeom prst="rect">
            <a:avLst/>
          </a:prstGeom>
        </p:spPr>
      </p:pic>
      <p:sp>
        <p:nvSpPr>
          <p:cNvPr id="17" name="TextBox 16"/>
          <p:cNvSpPr txBox="1"/>
          <p:nvPr/>
        </p:nvSpPr>
        <p:spPr>
          <a:xfrm>
            <a:off x="2095005" y="1267153"/>
            <a:ext cx="537391" cy="300082"/>
          </a:xfrm>
          <a:prstGeom prst="rect">
            <a:avLst/>
          </a:prstGeom>
          <a:noFill/>
        </p:spPr>
        <p:txBody>
          <a:bodyPr wrap="none" rtlCol="0">
            <a:spAutoFit/>
          </a:bodyPr>
          <a:lstStyle/>
          <a:p>
            <a:r>
              <a:rPr lang="en-GB" sz="1350" b="1" dirty="0"/>
              <a:t>TOP</a:t>
            </a:r>
          </a:p>
        </p:txBody>
      </p:sp>
      <p:sp>
        <p:nvSpPr>
          <p:cNvPr id="18" name="TextBox 17"/>
          <p:cNvSpPr txBox="1"/>
          <p:nvPr/>
        </p:nvSpPr>
        <p:spPr>
          <a:xfrm>
            <a:off x="5879634" y="1259094"/>
            <a:ext cx="1140056" cy="300082"/>
          </a:xfrm>
          <a:prstGeom prst="rect">
            <a:avLst/>
          </a:prstGeom>
          <a:noFill/>
        </p:spPr>
        <p:txBody>
          <a:bodyPr wrap="none" rtlCol="0">
            <a:spAutoFit/>
          </a:bodyPr>
          <a:lstStyle/>
          <a:p>
            <a:r>
              <a:rPr lang="en-GB" sz="1350" b="1" dirty="0"/>
              <a:t>BEAM AXIS</a:t>
            </a:r>
          </a:p>
        </p:txBody>
      </p:sp>
      <p:sp>
        <p:nvSpPr>
          <p:cNvPr id="19" name="TextBox 18"/>
          <p:cNvSpPr txBox="1"/>
          <p:nvPr/>
        </p:nvSpPr>
        <p:spPr>
          <a:xfrm>
            <a:off x="3454939" y="1801004"/>
            <a:ext cx="1069524" cy="300082"/>
          </a:xfrm>
          <a:prstGeom prst="rect">
            <a:avLst/>
          </a:prstGeom>
          <a:noFill/>
        </p:spPr>
        <p:txBody>
          <a:bodyPr wrap="none" rtlCol="0">
            <a:spAutoFit/>
          </a:bodyPr>
          <a:lstStyle/>
          <a:p>
            <a:r>
              <a:rPr lang="en-GB" sz="1350" dirty="0"/>
              <a:t>INCREASE</a:t>
            </a:r>
          </a:p>
        </p:txBody>
      </p:sp>
      <p:cxnSp>
        <p:nvCxnSpPr>
          <p:cNvPr id="25" name="Straight Arrow Connector 24"/>
          <p:cNvCxnSpPr>
            <a:stCxn id="11" idx="3"/>
          </p:cNvCxnSpPr>
          <p:nvPr/>
        </p:nvCxnSpPr>
        <p:spPr>
          <a:xfrm>
            <a:off x="5596630" y="1937547"/>
            <a:ext cx="1036681" cy="34172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10 CuadroTexto"/>
          <p:cNvSpPr txBox="1"/>
          <p:nvPr/>
        </p:nvSpPr>
        <p:spPr>
          <a:xfrm>
            <a:off x="4440544" y="1787506"/>
            <a:ext cx="1156086" cy="300082"/>
          </a:xfrm>
          <a:prstGeom prst="rect">
            <a:avLst/>
          </a:prstGeom>
          <a:noFill/>
        </p:spPr>
        <p:txBody>
          <a:bodyPr wrap="none" rtlCol="0">
            <a:spAutoFit/>
          </a:bodyPr>
          <a:lstStyle/>
          <a:p>
            <a:r>
              <a:rPr lang="es-ES" sz="1350" dirty="0" err="1"/>
              <a:t>Distance</a:t>
            </a:r>
            <a:r>
              <a:rPr lang="es-ES" sz="1350" dirty="0"/>
              <a:t> OK</a:t>
            </a:r>
          </a:p>
        </p:txBody>
      </p:sp>
      <p:sp>
        <p:nvSpPr>
          <p:cNvPr id="20" name="TextBox 19"/>
          <p:cNvSpPr txBox="1"/>
          <p:nvPr/>
        </p:nvSpPr>
        <p:spPr>
          <a:xfrm>
            <a:off x="1616758" y="2772009"/>
            <a:ext cx="1353576" cy="300082"/>
          </a:xfrm>
          <a:prstGeom prst="rect">
            <a:avLst/>
          </a:prstGeom>
          <a:noFill/>
        </p:spPr>
        <p:txBody>
          <a:bodyPr wrap="none" rtlCol="0">
            <a:spAutoFit/>
          </a:bodyPr>
          <a:lstStyle/>
          <a:p>
            <a:pPr marL="214313" indent="-214313">
              <a:buFont typeface="Wingdings" panose="05000000000000000000" pitchFamily="2" charset="2"/>
              <a:buChar char="q"/>
            </a:pPr>
            <a:r>
              <a:rPr lang="en-GB" sz="1350" b="1" u="sng" dirty="0"/>
              <a:t>BEAM PIPE</a:t>
            </a:r>
          </a:p>
        </p:txBody>
      </p:sp>
      <p:pic>
        <p:nvPicPr>
          <p:cNvPr id="21" name="Picture 20"/>
          <p:cNvPicPr>
            <a:picLocks noChangeAspect="1"/>
          </p:cNvPicPr>
          <p:nvPr/>
        </p:nvPicPr>
        <p:blipFill rotWithShape="1">
          <a:blip r:embed="rId4" cstate="email">
            <a:extLst>
              <a:ext uri="{28A0092B-C50C-407E-A947-70E740481C1C}">
                <a14:useLocalDpi xmlns:a14="http://schemas.microsoft.com/office/drawing/2010/main" val="0"/>
              </a:ext>
            </a:extLst>
          </a:blip>
          <a:srcRect l="20791" t="12020" r="19890" b="12391"/>
          <a:stretch/>
        </p:blipFill>
        <p:spPr>
          <a:xfrm>
            <a:off x="1450234" y="3063903"/>
            <a:ext cx="2031275" cy="1941604"/>
          </a:xfrm>
          <a:prstGeom prst="rect">
            <a:avLst/>
          </a:prstGeom>
        </p:spPr>
      </p:pic>
      <p:pic>
        <p:nvPicPr>
          <p:cNvPr id="22" name="Picture 21"/>
          <p:cNvPicPr>
            <a:picLocks noChangeAspect="1"/>
          </p:cNvPicPr>
          <p:nvPr/>
        </p:nvPicPr>
        <p:blipFill>
          <a:blip r:embed="rId5"/>
          <a:stretch>
            <a:fillRect/>
          </a:stretch>
        </p:blipFill>
        <p:spPr>
          <a:xfrm>
            <a:off x="4440544" y="3679171"/>
            <a:ext cx="1535714" cy="1007143"/>
          </a:xfrm>
          <a:prstGeom prst="rect">
            <a:avLst/>
          </a:prstGeom>
        </p:spPr>
      </p:pic>
      <p:sp>
        <p:nvSpPr>
          <p:cNvPr id="23" name="8 CuadroTexto"/>
          <p:cNvSpPr txBox="1"/>
          <p:nvPr/>
        </p:nvSpPr>
        <p:spPr>
          <a:xfrm>
            <a:off x="5976257" y="4128285"/>
            <a:ext cx="1560042" cy="300082"/>
          </a:xfrm>
          <a:prstGeom prst="rect">
            <a:avLst/>
          </a:prstGeom>
          <a:noFill/>
        </p:spPr>
        <p:txBody>
          <a:bodyPr wrap="none" rtlCol="0">
            <a:spAutoFit/>
          </a:bodyPr>
          <a:lstStyle/>
          <a:p>
            <a:r>
              <a:rPr lang="es-ES" sz="1350" dirty="0"/>
              <a:t>Groove </a:t>
            </a:r>
            <a:r>
              <a:rPr lang="es-ES" sz="1350" dirty="0" err="1"/>
              <a:t>all</a:t>
            </a:r>
            <a:r>
              <a:rPr lang="es-ES" sz="1350" dirty="0"/>
              <a:t> </a:t>
            </a:r>
            <a:r>
              <a:rPr lang="es-ES" sz="1350" dirty="0" err="1"/>
              <a:t>around</a:t>
            </a:r>
            <a:endParaRPr lang="es-ES" sz="1350" dirty="0"/>
          </a:p>
        </p:txBody>
      </p:sp>
      <p:cxnSp>
        <p:nvCxnSpPr>
          <p:cNvPr id="24" name="14 Conector recto de flecha"/>
          <p:cNvCxnSpPr>
            <a:stCxn id="23" idx="1"/>
          </p:cNvCxnSpPr>
          <p:nvPr/>
        </p:nvCxnSpPr>
        <p:spPr>
          <a:xfrm flipH="1" flipV="1">
            <a:off x="5662655" y="4018115"/>
            <a:ext cx="313602" cy="260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16 Rectángulo"/>
          <p:cNvSpPr/>
          <p:nvPr/>
        </p:nvSpPr>
        <p:spPr>
          <a:xfrm>
            <a:off x="3975916" y="3506046"/>
            <a:ext cx="2661626" cy="300082"/>
          </a:xfrm>
          <a:prstGeom prst="rect">
            <a:avLst/>
          </a:prstGeom>
        </p:spPr>
        <p:txBody>
          <a:bodyPr wrap="none">
            <a:spAutoFit/>
          </a:bodyPr>
          <a:lstStyle/>
          <a:p>
            <a:pPr marL="214313" indent="-214313">
              <a:buFont typeface="Wingdings" panose="05000000000000000000" pitchFamily="2" charset="2"/>
              <a:buChar char="ü"/>
            </a:pPr>
            <a:r>
              <a:rPr lang="en-GB" sz="1350" dirty="0">
                <a:solidFill>
                  <a:srgbClr val="92D050"/>
                </a:solidFill>
              </a:rPr>
              <a:t>The best option (avec gorge):</a:t>
            </a:r>
          </a:p>
        </p:txBody>
      </p:sp>
    </p:spTree>
    <p:extLst>
      <p:ext uri="{BB962C8B-B14F-4D97-AF65-F5344CB8AC3E}">
        <p14:creationId xmlns:p14="http://schemas.microsoft.com/office/powerpoint/2010/main" val="155243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3486150" y="4733970"/>
            <a:ext cx="2171700" cy="273844"/>
          </a:xfrm>
          <a:prstGeom prst="rect">
            <a:avLst/>
          </a:prstGeom>
        </p:spPr>
        <p:txBody>
          <a:bodyPr/>
          <a:lstStyle/>
          <a:p>
            <a:r>
              <a:rPr lang="en-GB" smtClean="0"/>
              <a:t>LARP HiLumi May 2016 -- M. Garlasché (CERN EN/MME)</a:t>
            </a:r>
            <a:endParaRPr lang="en-GB" dirty="0"/>
          </a:p>
        </p:txBody>
      </p:sp>
      <p:sp>
        <p:nvSpPr>
          <p:cNvPr id="4" name="TextBox 3"/>
          <p:cNvSpPr txBox="1"/>
          <p:nvPr/>
        </p:nvSpPr>
        <p:spPr>
          <a:xfrm>
            <a:off x="1429856" y="423112"/>
            <a:ext cx="6730048" cy="2585323"/>
          </a:xfrm>
          <a:prstGeom prst="rect">
            <a:avLst/>
          </a:prstGeom>
          <a:noFill/>
        </p:spPr>
        <p:txBody>
          <a:bodyPr wrap="none" rtlCol="0">
            <a:spAutoFit/>
          </a:bodyPr>
          <a:lstStyle/>
          <a:p>
            <a:pPr marL="214313" indent="-214313">
              <a:buFont typeface="Wingdings" panose="05000000000000000000" pitchFamily="2" charset="2"/>
              <a:buChar char="q"/>
            </a:pPr>
            <a:r>
              <a:rPr lang="en-GB" sz="1350" u="sng" dirty="0"/>
              <a:t>Changes to include  (if possible):</a:t>
            </a:r>
          </a:p>
          <a:p>
            <a:pPr marL="214313" indent="-214313">
              <a:buFontTx/>
              <a:buChar char="-"/>
            </a:pPr>
            <a:r>
              <a:rPr lang="en-GB" sz="1350" dirty="0"/>
              <a:t>Reduction locally of the thickness in Vertical, Top &amp; Bottom welds joints</a:t>
            </a:r>
          </a:p>
          <a:p>
            <a:pPr marL="214313" indent="-214313">
              <a:buFontTx/>
              <a:buChar char="-"/>
            </a:pPr>
            <a:r>
              <a:rPr lang="en-GB" sz="1350" dirty="0"/>
              <a:t>Increase the distance between the weld joint to the flange in the top circular covers</a:t>
            </a:r>
          </a:p>
          <a:p>
            <a:pPr marL="214313" indent="-214313">
              <a:buFontTx/>
              <a:buChar char="-"/>
            </a:pPr>
            <a:r>
              <a:rPr lang="en-GB" sz="1350" dirty="0"/>
              <a:t>Change the Beam Pipe configuration: Increase the length and include a groove</a:t>
            </a:r>
          </a:p>
          <a:p>
            <a:endParaRPr lang="en-GB" sz="1350" dirty="0"/>
          </a:p>
          <a:p>
            <a:r>
              <a:rPr lang="en-GB" sz="1350" dirty="0"/>
              <a:t>Upgrades:</a:t>
            </a:r>
          </a:p>
          <a:p>
            <a:pPr marL="557213" lvl="1" indent="-214313">
              <a:buFont typeface="Wingdings" panose="05000000000000000000" pitchFamily="2" charset="2"/>
              <a:buChar char="§"/>
            </a:pPr>
            <a:r>
              <a:rPr lang="en-GB" sz="1350" dirty="0"/>
              <a:t>Operative weldability</a:t>
            </a:r>
          </a:p>
          <a:p>
            <a:pPr marL="557213" lvl="1" indent="-214313">
              <a:buFont typeface="Wingdings" panose="05000000000000000000" pitchFamily="2" charset="2"/>
              <a:buChar char="§"/>
            </a:pPr>
            <a:r>
              <a:rPr lang="en-GB" sz="1350" dirty="0"/>
              <a:t>Quality of the weld</a:t>
            </a:r>
          </a:p>
          <a:p>
            <a:pPr marL="557213" lvl="1" indent="-214313">
              <a:buFont typeface="Wingdings" panose="05000000000000000000" pitchFamily="2" charset="2"/>
              <a:buChar char="§"/>
            </a:pPr>
            <a:r>
              <a:rPr lang="en-GB" sz="1350" dirty="0"/>
              <a:t>Welding Procedure  </a:t>
            </a:r>
          </a:p>
          <a:p>
            <a:pPr marL="557213" lvl="1" indent="-214313">
              <a:buFont typeface="Wingdings" panose="05000000000000000000" pitchFamily="2" charset="2"/>
              <a:buChar char="§"/>
            </a:pPr>
            <a:r>
              <a:rPr lang="en-GB" sz="1350" dirty="0"/>
              <a:t>Less deformations</a:t>
            </a:r>
          </a:p>
          <a:p>
            <a:pPr lvl="1"/>
            <a:endParaRPr lang="en-GB" sz="1350" dirty="0"/>
          </a:p>
          <a:p>
            <a:endParaRPr lang="en-GB" sz="1350" dirty="0"/>
          </a:p>
        </p:txBody>
      </p:sp>
      <p:sp>
        <p:nvSpPr>
          <p:cNvPr id="5" name="TextBox 4"/>
          <p:cNvSpPr txBox="1"/>
          <p:nvPr/>
        </p:nvSpPr>
        <p:spPr>
          <a:xfrm>
            <a:off x="1370112" y="146113"/>
            <a:ext cx="1738296" cy="300082"/>
          </a:xfrm>
          <a:prstGeom prst="rect">
            <a:avLst/>
          </a:prstGeom>
          <a:noFill/>
        </p:spPr>
        <p:txBody>
          <a:bodyPr wrap="none" rtlCol="0">
            <a:spAutoFit/>
          </a:bodyPr>
          <a:lstStyle/>
          <a:p>
            <a:pPr marL="214313" indent="-214313">
              <a:buFont typeface="Wingdings" panose="05000000000000000000" pitchFamily="2" charset="2"/>
              <a:buChar char="Ø"/>
            </a:pPr>
            <a:r>
              <a:rPr lang="en-GB" sz="1350" b="1" u="sng" dirty="0"/>
              <a:t>CONCLUSIONS:</a:t>
            </a:r>
          </a:p>
        </p:txBody>
      </p:sp>
    </p:spTree>
    <p:extLst>
      <p:ext uri="{BB962C8B-B14F-4D97-AF65-F5344CB8AC3E}">
        <p14:creationId xmlns:p14="http://schemas.microsoft.com/office/powerpoint/2010/main" val="994218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 dirty="0" err="1" smtClean="0"/>
              <a:t>Brief</a:t>
            </a:r>
            <a:r>
              <a:rPr lang="es-ES" dirty="0" smtClean="0"/>
              <a:t> </a:t>
            </a:r>
            <a:r>
              <a:rPr lang="es-ES" dirty="0" err="1" smtClean="0"/>
              <a:t>Introduction</a:t>
            </a:r>
            <a:r>
              <a:rPr lang="es-ES" dirty="0" smtClean="0"/>
              <a:t> to </a:t>
            </a:r>
            <a:r>
              <a:rPr lang="es-ES" dirty="0" err="1" smtClean="0"/>
              <a:t>Hole</a:t>
            </a:r>
            <a:r>
              <a:rPr lang="es-ES" dirty="0" smtClean="0"/>
              <a:t> </a:t>
            </a:r>
            <a:r>
              <a:rPr lang="es-ES" dirty="0" err="1" smtClean="0"/>
              <a:t>Drilling</a:t>
            </a:r>
            <a:r>
              <a:rPr lang="es-ES" dirty="0" smtClean="0"/>
              <a:t> </a:t>
            </a:r>
            <a:r>
              <a:rPr lang="es-ES" dirty="0" err="1" smtClean="0"/>
              <a:t>Method</a:t>
            </a:r>
            <a:endParaRPr lang="en-GB" dirty="0"/>
          </a:p>
        </p:txBody>
      </p:sp>
      <p:pic>
        <p:nvPicPr>
          <p:cNvPr id="6" name="Picture 5"/>
          <p:cNvPicPr>
            <a:picLocks noChangeAspect="1"/>
          </p:cNvPicPr>
          <p:nvPr/>
        </p:nvPicPr>
        <p:blipFill>
          <a:blip r:embed="rId3"/>
          <a:stretch>
            <a:fillRect/>
          </a:stretch>
        </p:blipFill>
        <p:spPr>
          <a:xfrm>
            <a:off x="4468122" y="825777"/>
            <a:ext cx="3421344" cy="3637942"/>
          </a:xfrm>
          <a:prstGeom prst="rect">
            <a:avLst/>
          </a:prstGeom>
        </p:spPr>
      </p:pic>
      <p:sp>
        <p:nvSpPr>
          <p:cNvPr id="10" name="Rounded Rectangle 35"/>
          <p:cNvSpPr/>
          <p:nvPr/>
        </p:nvSpPr>
        <p:spPr>
          <a:xfrm>
            <a:off x="1693306" y="913962"/>
            <a:ext cx="1669819" cy="733690"/>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a:solidFill>
                  <a:prstClr val="white"/>
                </a:solidFill>
                <a:latin typeface="Arial"/>
              </a:rPr>
              <a:t>Material </a:t>
            </a:r>
            <a:r>
              <a:rPr lang="es-ES" kern="0" dirty="0" err="1">
                <a:solidFill>
                  <a:prstClr val="white"/>
                </a:solidFill>
                <a:latin typeface="Arial"/>
              </a:rPr>
              <a:t>Removal</a:t>
            </a:r>
            <a:endParaRPr lang="en-GB" kern="0" dirty="0">
              <a:solidFill>
                <a:prstClr val="white"/>
              </a:solidFill>
              <a:latin typeface="Arial"/>
            </a:endParaRPr>
          </a:p>
        </p:txBody>
      </p:sp>
      <p:sp>
        <p:nvSpPr>
          <p:cNvPr id="11" name="Rounded Rectangle 35"/>
          <p:cNvSpPr/>
          <p:nvPr/>
        </p:nvSpPr>
        <p:spPr>
          <a:xfrm>
            <a:off x="1719497" y="1899029"/>
            <a:ext cx="1656723" cy="733690"/>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err="1">
                <a:solidFill>
                  <a:prstClr val="white"/>
                </a:solidFill>
                <a:latin typeface="Arial"/>
              </a:rPr>
              <a:t>Redistribution</a:t>
            </a:r>
            <a:r>
              <a:rPr lang="es-ES" kern="0" dirty="0">
                <a:solidFill>
                  <a:prstClr val="white"/>
                </a:solidFill>
                <a:latin typeface="Arial"/>
              </a:rPr>
              <a:t> of </a:t>
            </a:r>
            <a:r>
              <a:rPr lang="es-ES" kern="0" dirty="0" err="1">
                <a:solidFill>
                  <a:prstClr val="white"/>
                </a:solidFill>
                <a:latin typeface="Arial"/>
              </a:rPr>
              <a:t>stresses</a:t>
            </a:r>
            <a:endParaRPr lang="en-GB" kern="0" dirty="0">
              <a:solidFill>
                <a:prstClr val="white"/>
              </a:solidFill>
              <a:latin typeface="Arial"/>
            </a:endParaRPr>
          </a:p>
        </p:txBody>
      </p:sp>
      <p:sp>
        <p:nvSpPr>
          <p:cNvPr id="12" name="Rounded Rectangle 35"/>
          <p:cNvSpPr/>
          <p:nvPr/>
        </p:nvSpPr>
        <p:spPr>
          <a:xfrm>
            <a:off x="1706402" y="2884094"/>
            <a:ext cx="1669819" cy="711842"/>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err="1">
                <a:solidFill>
                  <a:prstClr val="white"/>
                </a:solidFill>
                <a:latin typeface="Arial"/>
              </a:rPr>
              <a:t>Determination</a:t>
            </a:r>
            <a:r>
              <a:rPr lang="es-ES" kern="0" dirty="0">
                <a:solidFill>
                  <a:prstClr val="white"/>
                </a:solidFill>
                <a:latin typeface="Arial"/>
              </a:rPr>
              <a:t> of </a:t>
            </a:r>
            <a:r>
              <a:rPr lang="es-ES" kern="0" dirty="0" err="1">
                <a:solidFill>
                  <a:prstClr val="white"/>
                </a:solidFill>
                <a:latin typeface="Arial"/>
              </a:rPr>
              <a:t>deformation</a:t>
            </a:r>
            <a:endParaRPr lang="en-GB" kern="0" dirty="0">
              <a:solidFill>
                <a:prstClr val="white"/>
              </a:solidFill>
              <a:latin typeface="Arial"/>
            </a:endParaRPr>
          </a:p>
        </p:txBody>
      </p:sp>
      <p:sp>
        <p:nvSpPr>
          <p:cNvPr id="13" name="Rounded Rectangle 35"/>
          <p:cNvSpPr/>
          <p:nvPr/>
        </p:nvSpPr>
        <p:spPr>
          <a:xfrm>
            <a:off x="1706402" y="3847312"/>
            <a:ext cx="1656723" cy="711842"/>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a:solidFill>
                  <a:prstClr val="white"/>
                </a:solidFill>
                <a:latin typeface="Arial"/>
              </a:rPr>
              <a:t>Back </a:t>
            </a:r>
            <a:r>
              <a:rPr lang="es-ES" kern="0" dirty="0" err="1">
                <a:solidFill>
                  <a:prstClr val="white"/>
                </a:solidFill>
                <a:latin typeface="Arial"/>
              </a:rPr>
              <a:t>Calculation</a:t>
            </a:r>
            <a:endParaRPr lang="en-GB" kern="0" dirty="0">
              <a:solidFill>
                <a:prstClr val="white"/>
              </a:solidFill>
              <a:latin typeface="Arial"/>
            </a:endParaRPr>
          </a:p>
        </p:txBody>
      </p:sp>
      <p:sp>
        <p:nvSpPr>
          <p:cNvPr id="15" name="Left Arrow 14"/>
          <p:cNvSpPr/>
          <p:nvPr/>
        </p:nvSpPr>
        <p:spPr>
          <a:xfrm rot="16200000">
            <a:off x="2334073" y="1565035"/>
            <a:ext cx="388283" cy="416609"/>
          </a:xfrm>
          <a:prstGeom prst="lef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7" name="Left Arrow 16"/>
          <p:cNvSpPr/>
          <p:nvPr/>
        </p:nvSpPr>
        <p:spPr>
          <a:xfrm rot="16200000">
            <a:off x="2331549" y="2618554"/>
            <a:ext cx="388283" cy="416609"/>
          </a:xfrm>
          <a:prstGeom prst="lef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8" name="Left Arrow 17"/>
          <p:cNvSpPr/>
          <p:nvPr/>
        </p:nvSpPr>
        <p:spPr>
          <a:xfrm rot="16200000">
            <a:off x="2331549" y="3581773"/>
            <a:ext cx="388283" cy="416609"/>
          </a:xfrm>
          <a:prstGeom prst="lef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p:nvPicPr>
        <p:blipFill>
          <a:blip r:embed="rId4"/>
          <a:stretch>
            <a:fillRect/>
          </a:stretch>
        </p:blipFill>
        <p:spPr>
          <a:xfrm>
            <a:off x="4464875" y="3528737"/>
            <a:ext cx="1744263" cy="981148"/>
          </a:xfrm>
          <a:prstGeom prst="rect">
            <a:avLst/>
          </a:prstGeom>
        </p:spPr>
      </p:pic>
      <p:sp>
        <p:nvSpPr>
          <p:cNvPr id="22" name="Rounded Rectangle 35"/>
          <p:cNvSpPr/>
          <p:nvPr/>
        </p:nvSpPr>
        <p:spPr>
          <a:xfrm>
            <a:off x="3665541" y="972071"/>
            <a:ext cx="1429187" cy="607127"/>
          </a:xfrm>
          <a:prstGeom prst="roundRect">
            <a:avLst/>
          </a:prstGeom>
          <a:solidFill>
            <a:schemeClr val="tx1">
              <a:lumMod val="60000"/>
              <a:lumOff val="40000"/>
            </a:schemeClr>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a:solidFill>
                  <a:prstClr val="white"/>
                </a:solidFill>
                <a:latin typeface="Arial"/>
              </a:rPr>
              <a:t>Travelling </a:t>
            </a:r>
            <a:r>
              <a:rPr lang="es-ES" kern="0" dirty="0" err="1">
                <a:solidFill>
                  <a:prstClr val="white"/>
                </a:solidFill>
                <a:latin typeface="Arial"/>
              </a:rPr>
              <a:t>Microscope</a:t>
            </a:r>
            <a:endParaRPr lang="en-GB" kern="0" dirty="0">
              <a:solidFill>
                <a:prstClr val="white"/>
              </a:solidFill>
              <a:latin typeface="Arial"/>
            </a:endParaRPr>
          </a:p>
        </p:txBody>
      </p:sp>
      <p:cxnSp>
        <p:nvCxnSpPr>
          <p:cNvPr id="19" name="Straight Connector 18"/>
          <p:cNvCxnSpPr>
            <a:stCxn id="22" idx="3"/>
          </p:cNvCxnSpPr>
          <p:nvPr/>
        </p:nvCxnSpPr>
        <p:spPr>
          <a:xfrm>
            <a:off x="5094727" y="1275635"/>
            <a:ext cx="242279" cy="623394"/>
          </a:xfrm>
          <a:prstGeom prst="line">
            <a:avLst/>
          </a:prstGeom>
        </p:spPr>
        <p:style>
          <a:lnRef idx="2">
            <a:schemeClr val="accent4"/>
          </a:lnRef>
          <a:fillRef idx="0">
            <a:schemeClr val="accent4"/>
          </a:fillRef>
          <a:effectRef idx="1">
            <a:schemeClr val="accent4"/>
          </a:effectRef>
          <a:fontRef idx="minor">
            <a:schemeClr val="tx1"/>
          </a:fontRef>
        </p:style>
      </p:cxnSp>
      <p:sp>
        <p:nvSpPr>
          <p:cNvPr id="25" name="Rounded Rectangle 35"/>
          <p:cNvSpPr/>
          <p:nvPr/>
        </p:nvSpPr>
        <p:spPr>
          <a:xfrm>
            <a:off x="3835745" y="3629241"/>
            <a:ext cx="1429187" cy="607127"/>
          </a:xfrm>
          <a:prstGeom prst="roundRect">
            <a:avLst/>
          </a:prstGeom>
          <a:solidFill>
            <a:schemeClr val="tx1">
              <a:lumMod val="60000"/>
              <a:lumOff val="40000"/>
            </a:schemeClr>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a:solidFill>
                  <a:prstClr val="white"/>
                </a:solidFill>
                <a:latin typeface="Arial"/>
              </a:rPr>
              <a:t>High </a:t>
            </a:r>
            <a:r>
              <a:rPr lang="es-ES" kern="0" dirty="0" err="1">
                <a:solidFill>
                  <a:prstClr val="white"/>
                </a:solidFill>
                <a:latin typeface="Arial"/>
              </a:rPr>
              <a:t>Speed</a:t>
            </a:r>
            <a:r>
              <a:rPr lang="es-ES" kern="0" dirty="0">
                <a:solidFill>
                  <a:prstClr val="white"/>
                </a:solidFill>
                <a:latin typeface="Arial"/>
              </a:rPr>
              <a:t> Turbine</a:t>
            </a:r>
            <a:endParaRPr lang="en-GB" kern="0" dirty="0">
              <a:solidFill>
                <a:prstClr val="white"/>
              </a:solidFill>
              <a:latin typeface="Arial"/>
            </a:endParaRPr>
          </a:p>
        </p:txBody>
      </p:sp>
      <p:cxnSp>
        <p:nvCxnSpPr>
          <p:cNvPr id="26" name="Straight Connector 25"/>
          <p:cNvCxnSpPr>
            <a:stCxn id="25" idx="3"/>
          </p:cNvCxnSpPr>
          <p:nvPr/>
        </p:nvCxnSpPr>
        <p:spPr>
          <a:xfrm flipV="1">
            <a:off x="5264932" y="3208906"/>
            <a:ext cx="242279" cy="723899"/>
          </a:xfrm>
          <a:prstGeom prst="line">
            <a:avLst/>
          </a:prstGeom>
        </p:spPr>
        <p:style>
          <a:lnRef idx="2">
            <a:schemeClr val="accent4"/>
          </a:lnRef>
          <a:fillRef idx="0">
            <a:schemeClr val="accent4"/>
          </a:fillRef>
          <a:effectRef idx="1">
            <a:schemeClr val="accent4"/>
          </a:effectRef>
          <a:fontRef idx="minor">
            <a:schemeClr val="tx1"/>
          </a:fontRef>
        </p:style>
      </p:cxnSp>
      <p:sp>
        <p:nvSpPr>
          <p:cNvPr id="28" name="Rounded Rectangle 35"/>
          <p:cNvSpPr/>
          <p:nvPr/>
        </p:nvSpPr>
        <p:spPr>
          <a:xfrm>
            <a:off x="6415024" y="1044097"/>
            <a:ext cx="1429187" cy="607127"/>
          </a:xfrm>
          <a:prstGeom prst="roundRect">
            <a:avLst/>
          </a:prstGeom>
          <a:solidFill>
            <a:schemeClr val="tx1">
              <a:lumMod val="60000"/>
              <a:lumOff val="40000"/>
            </a:schemeClr>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kern="0" dirty="0" err="1">
                <a:solidFill>
                  <a:prstClr val="white"/>
                </a:solidFill>
                <a:latin typeface="Arial"/>
              </a:rPr>
              <a:t>Stepper</a:t>
            </a:r>
            <a:r>
              <a:rPr lang="es-ES" kern="0" dirty="0">
                <a:solidFill>
                  <a:prstClr val="white"/>
                </a:solidFill>
                <a:latin typeface="Arial"/>
              </a:rPr>
              <a:t> motor</a:t>
            </a:r>
            <a:endParaRPr lang="en-GB" kern="0" dirty="0">
              <a:solidFill>
                <a:prstClr val="white"/>
              </a:solidFill>
              <a:latin typeface="Arial"/>
            </a:endParaRPr>
          </a:p>
        </p:txBody>
      </p:sp>
      <p:cxnSp>
        <p:nvCxnSpPr>
          <p:cNvPr id="29" name="Straight Connector 28"/>
          <p:cNvCxnSpPr>
            <a:stCxn id="28" idx="1"/>
          </p:cNvCxnSpPr>
          <p:nvPr/>
        </p:nvCxnSpPr>
        <p:spPr>
          <a:xfrm flipH="1">
            <a:off x="6139588" y="1347661"/>
            <a:ext cx="275435" cy="231537"/>
          </a:xfrm>
          <a:prstGeom prst="line">
            <a:avLst/>
          </a:prstGeom>
        </p:spPr>
        <p:style>
          <a:lnRef idx="2">
            <a:schemeClr val="accent4"/>
          </a:lnRef>
          <a:fillRef idx="0">
            <a:schemeClr val="accent4"/>
          </a:fillRef>
          <a:effectRef idx="1">
            <a:schemeClr val="accent4"/>
          </a:effectRef>
          <a:fontRef idx="minor">
            <a:schemeClr val="tx1"/>
          </a:fontRef>
        </p:style>
      </p:cxnSp>
      <p:sp>
        <p:nvSpPr>
          <p:cNvPr id="3" name="TextBox 2"/>
          <p:cNvSpPr txBox="1"/>
          <p:nvPr/>
        </p:nvSpPr>
        <p:spPr>
          <a:xfrm>
            <a:off x="539552" y="771550"/>
            <a:ext cx="792088" cy="923330"/>
          </a:xfrm>
          <a:prstGeom prst="rect">
            <a:avLst/>
          </a:prstGeom>
          <a:noFill/>
        </p:spPr>
        <p:txBody>
          <a:bodyPr wrap="square" rtlCol="0">
            <a:spAutoFit/>
          </a:bodyPr>
          <a:lstStyle/>
          <a:p>
            <a:r>
              <a:rPr lang="en-GB" dirty="0" smtClean="0"/>
              <a:t>COURTESY</a:t>
            </a:r>
            <a:endParaRPr lang="en-GB" dirty="0"/>
          </a:p>
        </p:txBody>
      </p:sp>
      <p:sp>
        <p:nvSpPr>
          <p:cNvPr id="4" name="Footer Placeholder 3"/>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5240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dirty="0" err="1" smtClean="0"/>
              <a:t>Hole</a:t>
            </a:r>
            <a:r>
              <a:rPr lang="es-ES" dirty="0" smtClean="0"/>
              <a:t> </a:t>
            </a:r>
            <a:r>
              <a:rPr lang="es-ES" dirty="0" err="1" smtClean="0"/>
              <a:t>Drilling</a:t>
            </a:r>
            <a:r>
              <a:rPr lang="es-ES" dirty="0" smtClean="0"/>
              <a:t> </a:t>
            </a:r>
            <a:r>
              <a:rPr lang="es-ES" dirty="0" err="1" smtClean="0"/>
              <a:t>Technique</a:t>
            </a:r>
            <a:r>
              <a:rPr lang="es-ES" dirty="0" smtClean="0"/>
              <a:t>: </a:t>
            </a:r>
            <a:r>
              <a:rPr lang="es-ES" dirty="0" err="1" smtClean="0"/>
              <a:t>Analysis</a:t>
            </a:r>
            <a:endParaRPr lang="en-GB" dirty="0"/>
          </a:p>
        </p:txBody>
      </p:sp>
      <p:sp>
        <p:nvSpPr>
          <p:cNvPr id="5" name="Rectangle 4"/>
          <p:cNvSpPr/>
          <p:nvPr/>
        </p:nvSpPr>
        <p:spPr>
          <a:xfrm>
            <a:off x="1428750" y="2513441"/>
            <a:ext cx="2511276" cy="2514791"/>
          </a:xfrm>
          <a:prstGeom prst="rect">
            <a:avLst/>
          </a:prstGeom>
        </p:spPr>
        <p:txBody>
          <a:bodyPr wrap="square">
            <a:spAutoFit/>
          </a:bodyPr>
          <a:lstStyle/>
          <a:p>
            <a:pPr algn="ctr"/>
            <a:r>
              <a:rPr lang="es-ES" b="1" dirty="0" err="1"/>
              <a:t>Methods</a:t>
            </a:r>
            <a:endParaRPr lang="es-ES" b="1" dirty="0"/>
          </a:p>
          <a:p>
            <a:pPr>
              <a:spcBef>
                <a:spcPts val="450"/>
              </a:spcBef>
            </a:pPr>
            <a:endParaRPr lang="en-US" sz="225" b="1" dirty="0"/>
          </a:p>
          <a:p>
            <a:pPr>
              <a:spcBef>
                <a:spcPts val="450"/>
              </a:spcBef>
            </a:pPr>
            <a:r>
              <a:rPr lang="en-US" sz="1350" b="1" dirty="0"/>
              <a:t>ASTM E837-13</a:t>
            </a:r>
          </a:p>
          <a:p>
            <a:pPr marL="557213" lvl="1" indent="-214313">
              <a:spcBef>
                <a:spcPts val="450"/>
              </a:spcBef>
              <a:buFont typeface="Arial" panose="020B0604020202020204" pitchFamily="34" charset="0"/>
              <a:buChar char="•"/>
            </a:pPr>
            <a:r>
              <a:rPr lang="en-US" sz="1350" dirty="0"/>
              <a:t>uniform stress field </a:t>
            </a:r>
          </a:p>
          <a:p>
            <a:pPr marL="557213" lvl="1" indent="-214313">
              <a:spcBef>
                <a:spcPts val="450"/>
              </a:spcBef>
              <a:buFont typeface="Arial" panose="020B0604020202020204" pitchFamily="34" charset="0"/>
              <a:buChar char="•"/>
            </a:pPr>
            <a:r>
              <a:rPr lang="en-US" sz="1350" dirty="0"/>
              <a:t>non-uniform stress field</a:t>
            </a:r>
          </a:p>
          <a:p>
            <a:pPr>
              <a:spcBef>
                <a:spcPts val="450"/>
              </a:spcBef>
            </a:pPr>
            <a:r>
              <a:rPr lang="en-GB" sz="1350" b="1" dirty="0"/>
              <a:t>Integral method </a:t>
            </a:r>
          </a:p>
          <a:p>
            <a:pPr>
              <a:spcBef>
                <a:spcPts val="450"/>
              </a:spcBef>
            </a:pPr>
            <a:r>
              <a:rPr lang="en-GB" sz="1350" b="1" dirty="0" err="1"/>
              <a:t>Kockelmann</a:t>
            </a:r>
            <a:r>
              <a:rPr lang="en-GB" sz="1350" b="1" dirty="0"/>
              <a:t> method </a:t>
            </a:r>
          </a:p>
          <a:p>
            <a:pPr>
              <a:spcBef>
                <a:spcPts val="450"/>
              </a:spcBef>
            </a:pPr>
            <a:r>
              <a:rPr lang="en-GB" sz="1350" b="1" dirty="0"/>
              <a:t>HDM method </a:t>
            </a:r>
          </a:p>
          <a:p>
            <a:endParaRPr lang="en-GB" sz="1350" dirty="0"/>
          </a:p>
        </p:txBody>
      </p:sp>
      <p:pic>
        <p:nvPicPr>
          <p:cNvPr id="6" name="Picture 5"/>
          <p:cNvPicPr>
            <a:picLocks noChangeAspect="1"/>
          </p:cNvPicPr>
          <p:nvPr/>
        </p:nvPicPr>
        <p:blipFill>
          <a:blip r:embed="rId3"/>
          <a:stretch>
            <a:fillRect/>
          </a:stretch>
        </p:blipFill>
        <p:spPr>
          <a:xfrm>
            <a:off x="6236633" y="2900638"/>
            <a:ext cx="1555278" cy="1580096"/>
          </a:xfrm>
          <a:prstGeom prst="rect">
            <a:avLst/>
          </a:prstGeom>
        </p:spPr>
      </p:pic>
      <p:sp>
        <p:nvSpPr>
          <p:cNvPr id="7" name="Rounded Rectangle 35"/>
          <p:cNvSpPr/>
          <p:nvPr/>
        </p:nvSpPr>
        <p:spPr>
          <a:xfrm>
            <a:off x="1428750" y="1261212"/>
            <a:ext cx="1836899" cy="733690"/>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b="1" kern="0" dirty="0" err="1">
                <a:solidFill>
                  <a:prstClr val="white"/>
                </a:solidFill>
                <a:latin typeface="Arial"/>
              </a:rPr>
              <a:t>Acquired</a:t>
            </a:r>
            <a:r>
              <a:rPr lang="es-ES" b="1" kern="0" dirty="0">
                <a:solidFill>
                  <a:prstClr val="white"/>
                </a:solidFill>
                <a:latin typeface="Arial"/>
              </a:rPr>
              <a:t> </a:t>
            </a:r>
            <a:r>
              <a:rPr lang="es-ES" b="1" kern="0" dirty="0" err="1">
                <a:solidFill>
                  <a:prstClr val="white"/>
                </a:solidFill>
                <a:latin typeface="Arial"/>
              </a:rPr>
              <a:t>Strains</a:t>
            </a:r>
            <a:endParaRPr lang="en-GB" b="1" kern="0" dirty="0">
              <a:solidFill>
                <a:prstClr val="white"/>
              </a:solidFill>
              <a:latin typeface="Arial"/>
            </a:endParaRPr>
          </a:p>
        </p:txBody>
      </p:sp>
      <p:sp>
        <p:nvSpPr>
          <p:cNvPr id="8" name="Rounded Rectangle 35"/>
          <p:cNvSpPr/>
          <p:nvPr/>
        </p:nvSpPr>
        <p:spPr>
          <a:xfrm>
            <a:off x="3649501" y="794354"/>
            <a:ext cx="1836899" cy="733690"/>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b="1" kern="0" dirty="0" err="1">
                <a:solidFill>
                  <a:prstClr val="white"/>
                </a:solidFill>
                <a:latin typeface="Arial"/>
              </a:rPr>
              <a:t>System</a:t>
            </a:r>
            <a:r>
              <a:rPr lang="es-ES" b="1" kern="0" dirty="0">
                <a:solidFill>
                  <a:prstClr val="white"/>
                </a:solidFill>
                <a:latin typeface="Arial"/>
              </a:rPr>
              <a:t> of </a:t>
            </a:r>
            <a:r>
              <a:rPr lang="es-ES" b="1" kern="0" dirty="0" err="1">
                <a:solidFill>
                  <a:prstClr val="white"/>
                </a:solidFill>
                <a:latin typeface="Arial"/>
              </a:rPr>
              <a:t>equations</a:t>
            </a:r>
            <a:endParaRPr lang="en-GB" b="1" kern="0" dirty="0">
              <a:solidFill>
                <a:prstClr val="white"/>
              </a:solidFill>
              <a:latin typeface="Arial"/>
            </a:endParaRPr>
          </a:p>
        </p:txBody>
      </p:sp>
      <p:sp>
        <p:nvSpPr>
          <p:cNvPr id="9" name="Rounded Rectangle 35"/>
          <p:cNvSpPr/>
          <p:nvPr/>
        </p:nvSpPr>
        <p:spPr>
          <a:xfrm>
            <a:off x="3649501" y="1764527"/>
            <a:ext cx="1836899" cy="733690"/>
          </a:xfrm>
          <a:prstGeom prst="roundRect">
            <a:avLst/>
          </a:prstGeom>
          <a:solidFill>
            <a:schemeClr val="bg2"/>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b="1" kern="0" dirty="0" err="1">
                <a:solidFill>
                  <a:prstClr val="white"/>
                </a:solidFill>
                <a:latin typeface="Arial"/>
              </a:rPr>
              <a:t>Calibration</a:t>
            </a:r>
            <a:r>
              <a:rPr lang="es-ES" b="1" kern="0" dirty="0">
                <a:solidFill>
                  <a:prstClr val="white"/>
                </a:solidFill>
                <a:latin typeface="Arial"/>
              </a:rPr>
              <a:t> </a:t>
            </a:r>
            <a:r>
              <a:rPr lang="es-ES" b="1" kern="0" dirty="0" err="1">
                <a:solidFill>
                  <a:prstClr val="white"/>
                </a:solidFill>
                <a:latin typeface="Arial"/>
              </a:rPr>
              <a:t>Coefficients</a:t>
            </a:r>
            <a:endParaRPr lang="en-GB" b="1" kern="0" dirty="0">
              <a:solidFill>
                <a:prstClr val="white"/>
              </a:solidFill>
              <a:latin typeface="Arial"/>
            </a:endParaRPr>
          </a:p>
        </p:txBody>
      </p:sp>
      <p:sp>
        <p:nvSpPr>
          <p:cNvPr id="10" name="Left Arrow 9"/>
          <p:cNvSpPr/>
          <p:nvPr/>
        </p:nvSpPr>
        <p:spPr>
          <a:xfrm rot="10800000">
            <a:off x="3322798" y="1421259"/>
            <a:ext cx="388283" cy="416609"/>
          </a:xfrm>
          <a:prstGeom prst="lef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Left Arrow 10"/>
          <p:cNvSpPr/>
          <p:nvPr/>
        </p:nvSpPr>
        <p:spPr>
          <a:xfrm rot="10800000">
            <a:off x="5509254" y="1437981"/>
            <a:ext cx="388283" cy="416609"/>
          </a:xfrm>
          <a:prstGeom prst="leftArrow">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2" name="Rounded Rectangle 35"/>
          <p:cNvSpPr/>
          <p:nvPr/>
        </p:nvSpPr>
        <p:spPr>
          <a:xfrm>
            <a:off x="5955012" y="928688"/>
            <a:ext cx="1836899" cy="1415400"/>
          </a:xfrm>
          <a:prstGeom prst="roundRect">
            <a:avLst/>
          </a:prstGeom>
          <a:solidFill>
            <a:schemeClr val="tx1">
              <a:lumMod val="60000"/>
              <a:lumOff val="40000"/>
            </a:schemeClr>
          </a:solidFill>
          <a:ln w="9525" cap="flat" cmpd="sng" algn="ctr">
            <a:solidFill>
              <a:srgbClr val="DDDDDD">
                <a:shade val="60000"/>
                <a:satMod val="300000"/>
              </a:srgbClr>
            </a:solidFill>
            <a:prstDash val="solid"/>
          </a:ln>
          <a:effectLst>
            <a:glow rad="70000">
              <a:srgbClr val="DDDDDD">
                <a:tint val="30000"/>
                <a:shade val="95000"/>
                <a:satMod val="300000"/>
                <a:alpha val="50000"/>
              </a:srgbClr>
            </a:glow>
          </a:effectLst>
        </p:spPr>
        <p:txBody>
          <a:bodyPr rtlCol="0" anchor="ctr" anchorCtr="0"/>
          <a:lstStyle/>
          <a:p>
            <a:pPr algn="ctr" defTabSz="685800">
              <a:defRPr/>
            </a:pPr>
            <a:r>
              <a:rPr lang="es-ES" b="1" kern="0" dirty="0">
                <a:solidFill>
                  <a:prstClr val="white"/>
                </a:solidFill>
                <a:latin typeface="Arial"/>
              </a:rPr>
              <a:t>Vector of principal </a:t>
            </a:r>
            <a:r>
              <a:rPr lang="es-ES" b="1" kern="0" dirty="0" err="1">
                <a:solidFill>
                  <a:prstClr val="white"/>
                </a:solidFill>
                <a:latin typeface="Arial"/>
              </a:rPr>
              <a:t>stresses</a:t>
            </a:r>
            <a:r>
              <a:rPr lang="es-ES" b="1" kern="0" dirty="0">
                <a:solidFill>
                  <a:prstClr val="white"/>
                </a:solidFill>
                <a:latin typeface="Arial"/>
              </a:rPr>
              <a:t> and </a:t>
            </a:r>
            <a:r>
              <a:rPr lang="es-ES" b="1" kern="0" dirty="0" err="1">
                <a:solidFill>
                  <a:prstClr val="white"/>
                </a:solidFill>
                <a:latin typeface="Arial"/>
              </a:rPr>
              <a:t>directions</a:t>
            </a:r>
            <a:endParaRPr lang="en-GB" b="1" kern="0" dirty="0">
              <a:solidFill>
                <a:prstClr val="white"/>
              </a:solidFill>
              <a:latin typeface="Arial"/>
            </a:endParaRPr>
          </a:p>
        </p:txBody>
      </p:sp>
      <p:sp>
        <p:nvSpPr>
          <p:cNvPr id="14" name="Rectangle 13"/>
          <p:cNvSpPr/>
          <p:nvPr/>
        </p:nvSpPr>
        <p:spPr>
          <a:xfrm>
            <a:off x="4272565" y="1142683"/>
            <a:ext cx="691244" cy="1015663"/>
          </a:xfrm>
          <a:prstGeom prst="rect">
            <a:avLst/>
          </a:prstGeom>
        </p:spPr>
        <p:txBody>
          <a:bodyPr wrap="square">
            <a:spAutoFit/>
          </a:bodyPr>
          <a:lstStyle/>
          <a:p>
            <a:r>
              <a:rPr lang="en-GB" sz="6000" dirty="0">
                <a:solidFill>
                  <a:schemeClr val="tx1">
                    <a:lumMod val="75000"/>
                  </a:schemeClr>
                </a:solidFill>
                <a:latin typeface="Arial" panose="020B0604020202020204" pitchFamily="34" charset="0"/>
              </a:rPr>
              <a:t>+</a:t>
            </a:r>
            <a:endParaRPr lang="en-GB" sz="6000" dirty="0">
              <a:solidFill>
                <a:schemeClr val="tx1">
                  <a:lumMod val="75000"/>
                </a:schemeClr>
              </a:solidFill>
            </a:endParaRPr>
          </a:p>
        </p:txBody>
      </p:sp>
      <p:pic>
        <p:nvPicPr>
          <p:cNvPr id="15" name="Picture 14"/>
          <p:cNvPicPr>
            <a:picLocks noChangeAspect="1"/>
          </p:cNvPicPr>
          <p:nvPr/>
        </p:nvPicPr>
        <p:blipFill rotWithShape="1">
          <a:blip r:embed="rId4"/>
          <a:srcRect l="9360" r="11920"/>
          <a:stretch/>
        </p:blipFill>
        <p:spPr>
          <a:xfrm>
            <a:off x="4271962" y="2900639"/>
            <a:ext cx="1714745" cy="1562134"/>
          </a:xfrm>
          <a:prstGeom prst="rect">
            <a:avLst/>
          </a:prstGeom>
        </p:spPr>
      </p:pic>
      <p:sp>
        <p:nvSpPr>
          <p:cNvPr id="13" name="TextBox 12"/>
          <p:cNvSpPr txBox="1"/>
          <p:nvPr/>
        </p:nvSpPr>
        <p:spPr>
          <a:xfrm>
            <a:off x="539552" y="771550"/>
            <a:ext cx="792088" cy="923330"/>
          </a:xfrm>
          <a:prstGeom prst="rect">
            <a:avLst/>
          </a:prstGeom>
          <a:noFill/>
        </p:spPr>
        <p:txBody>
          <a:bodyPr wrap="square" rtlCol="0">
            <a:spAutoFit/>
          </a:bodyPr>
          <a:lstStyle/>
          <a:p>
            <a:r>
              <a:rPr lang="en-GB" dirty="0" smtClean="0"/>
              <a:t>COURTESY</a:t>
            </a:r>
            <a:endParaRPr lang="en-GB" dirty="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351768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r>
              <a:rPr lang="en-GB" dirty="0" smtClean="0"/>
              <a:t>Max change (excluding outlier): -1.15 </a:t>
            </a:r>
            <a:r>
              <a:rPr lang="en-GB" dirty="0" err="1" smtClean="0"/>
              <a:t>kN</a:t>
            </a:r>
            <a:endParaRPr lang="en-GB" dirty="0" smtClean="0"/>
          </a:p>
          <a:p>
            <a:r>
              <a:rPr lang="en-GB" dirty="0" smtClean="0"/>
              <a:t>One screw changes load slightly positively (0.15 </a:t>
            </a:r>
            <a:r>
              <a:rPr lang="en-GB" dirty="0" err="1" smtClean="0"/>
              <a:t>kN</a:t>
            </a:r>
            <a:r>
              <a:rPr lang="en-GB" dirty="0" smtClean="0"/>
              <a:t>)</a:t>
            </a:r>
          </a:p>
          <a:p>
            <a:r>
              <a:rPr lang="en-GB" dirty="0" smtClean="0"/>
              <a:t>µ</a:t>
            </a:r>
            <a:r>
              <a:rPr lang="el-GR" baseline="-25000" dirty="0" smtClean="0"/>
              <a:t>Δ</a:t>
            </a:r>
            <a:r>
              <a:rPr lang="en-GB" baseline="-25000" dirty="0" smtClean="0"/>
              <a:t>load</a:t>
            </a:r>
            <a:r>
              <a:rPr lang="en-GB" dirty="0"/>
              <a:t>:</a:t>
            </a:r>
            <a:r>
              <a:rPr lang="en-GB" dirty="0" smtClean="0"/>
              <a:t> -0.64 </a:t>
            </a:r>
            <a:r>
              <a:rPr lang="en-GB" dirty="0" err="1" smtClean="0"/>
              <a:t>kN</a:t>
            </a:r>
            <a:endParaRPr lang="en-GB" dirty="0" smtClean="0"/>
          </a:p>
          <a:p>
            <a:r>
              <a:rPr lang="en-GB" dirty="0" smtClean="0">
                <a:latin typeface="Calibri" panose="020F0502020204030204" pitchFamily="34" charset="0"/>
              </a:rPr>
              <a:t>σ</a:t>
            </a:r>
            <a:r>
              <a:rPr lang="el-GR" baseline="-25000" dirty="0"/>
              <a:t> Δ</a:t>
            </a:r>
            <a:r>
              <a:rPr lang="en-GB" baseline="-25000" dirty="0"/>
              <a:t>load</a:t>
            </a:r>
            <a:r>
              <a:rPr lang="en-GB" dirty="0"/>
              <a:t>: </a:t>
            </a:r>
            <a:r>
              <a:rPr lang="en-GB" dirty="0" smtClean="0"/>
              <a:t>0.44 </a:t>
            </a:r>
            <a:r>
              <a:rPr lang="en-GB" dirty="0" err="1" smtClean="0"/>
              <a:t>kN</a:t>
            </a:r>
            <a:endParaRPr lang="en-GB" dirty="0"/>
          </a:p>
        </p:txBody>
      </p:sp>
      <p:sp>
        <p:nvSpPr>
          <p:cNvPr id="2" name="Title 1"/>
          <p:cNvSpPr>
            <a:spLocks noGrp="1"/>
          </p:cNvSpPr>
          <p:nvPr>
            <p:ph type="title"/>
          </p:nvPr>
        </p:nvSpPr>
        <p:spPr/>
        <p:txBody>
          <a:bodyPr/>
          <a:lstStyle/>
          <a:p>
            <a:r>
              <a:rPr lang="en-GB" dirty="0" smtClean="0"/>
              <a:t>Screws load</a:t>
            </a:r>
            <a:endParaRPr lang="en-GB" dirty="0"/>
          </a:p>
        </p:txBody>
      </p:sp>
      <p:pic>
        <p:nvPicPr>
          <p:cNvPr id="14" name="Picture 13"/>
          <p:cNvPicPr>
            <a:picLocks noChangeAspect="1"/>
          </p:cNvPicPr>
          <p:nvPr/>
        </p:nvPicPr>
        <p:blipFill>
          <a:blip r:embed="rId2"/>
          <a:stretch>
            <a:fillRect/>
          </a:stretch>
        </p:blipFill>
        <p:spPr>
          <a:xfrm>
            <a:off x="251520" y="2427734"/>
            <a:ext cx="2900645" cy="2004926"/>
          </a:xfrm>
          <a:prstGeom prst="rect">
            <a:avLst/>
          </a:prstGeom>
        </p:spPr>
      </p:pic>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1864130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1591053" y="1444056"/>
                <a:ext cx="3274935" cy="521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013" i="1">
                          <a:latin typeface="Cambria Math" panose="02040503050406030204" pitchFamily="18" charset="0"/>
                          <a:ea typeface="Cambria Math" panose="02040503050406030204" pitchFamily="18" charset="0"/>
                        </a:rPr>
                        <m:t>∆</m:t>
                      </m:r>
                      <m:r>
                        <a:rPr lang="pl-PL" sz="1013" i="1">
                          <a:latin typeface="Cambria Math" panose="02040503050406030204" pitchFamily="18" charset="0"/>
                          <a:ea typeface="Cambria Math" panose="02040503050406030204" pitchFamily="18" charset="0"/>
                        </a:rPr>
                        <m:t>𝑃</m:t>
                      </m:r>
                      <m:r>
                        <a:rPr lang="en-GB" sz="1013" i="1">
                          <a:latin typeface="Cambria Math" panose="02040503050406030204" pitchFamily="18" charset="0"/>
                        </a:rPr>
                        <m:t>=</m:t>
                      </m:r>
                      <m:sSub>
                        <m:sSubPr>
                          <m:ctrlPr>
                            <a:rPr lang="en-GB" sz="1013" i="1">
                              <a:solidFill>
                                <a:srgbClr val="FF0000"/>
                              </a:solidFill>
                              <a:latin typeface="Cambria Math" panose="02040503050406030204" pitchFamily="18" charset="0"/>
                            </a:rPr>
                          </m:ctrlPr>
                        </m:sSubPr>
                        <m:e>
                          <m:r>
                            <a:rPr lang="pl-PL" sz="1013" i="1">
                              <a:solidFill>
                                <a:srgbClr val="FF0000"/>
                              </a:solidFill>
                              <a:latin typeface="Cambria Math" panose="02040503050406030204" pitchFamily="18" charset="0"/>
                            </a:rPr>
                            <m:t>𝑃</m:t>
                          </m:r>
                        </m:e>
                        <m:sub>
                          <m:r>
                            <a:rPr lang="pl-PL" sz="1013" i="1">
                              <a:solidFill>
                                <a:srgbClr val="FF0000"/>
                              </a:solidFill>
                              <a:latin typeface="Cambria Math" panose="02040503050406030204" pitchFamily="18" charset="0"/>
                            </a:rPr>
                            <m:t>0</m:t>
                          </m:r>
                        </m:sub>
                      </m:sSub>
                      <m:d>
                        <m:dPr>
                          <m:ctrlPr>
                            <a:rPr lang="en-GB" sz="1013" i="1">
                              <a:latin typeface="Cambria Math" panose="02040503050406030204" pitchFamily="18" charset="0"/>
                            </a:rPr>
                          </m:ctrlPr>
                        </m:dPr>
                        <m:e>
                          <m:r>
                            <a:rPr lang="pl-PL" sz="1013" i="1">
                              <a:latin typeface="Cambria Math" panose="02040503050406030204" pitchFamily="18" charset="0"/>
                            </a:rPr>
                            <m:t>1−</m:t>
                          </m:r>
                          <m:f>
                            <m:fPr>
                              <m:ctrlPr>
                                <a:rPr lang="pl-PL" sz="1013" i="1">
                                  <a:latin typeface="Cambria Math" panose="02040503050406030204" pitchFamily="18" charset="0"/>
                                </a:rPr>
                              </m:ctrlPr>
                            </m:fPr>
                            <m:num>
                              <m:sSub>
                                <m:sSubPr>
                                  <m:ctrlPr>
                                    <a:rPr lang="pl-PL" sz="1013" i="1">
                                      <a:latin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𝛿</m:t>
                                  </m:r>
                                </m:e>
                                <m:sub>
                                  <m:r>
                                    <a:rPr lang="pl-PL" sz="1013" i="1">
                                      <a:latin typeface="Cambria Math" panose="02040503050406030204" pitchFamily="18" charset="0"/>
                                    </a:rPr>
                                    <m:t>𝑏</m:t>
                                  </m:r>
                                </m:sub>
                              </m:sSub>
                              <m:r>
                                <a:rPr lang="pl-PL" sz="1013" i="1">
                                  <a:latin typeface="Cambria Math" panose="02040503050406030204" pitchFamily="18" charset="0"/>
                                </a:rPr>
                                <m:t>+</m:t>
                              </m:r>
                              <m:sSub>
                                <m:sSubPr>
                                  <m:ctrlPr>
                                    <a:rPr lang="pl-PL" sz="1013" i="1">
                                      <a:latin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𝛿</m:t>
                                  </m:r>
                                </m:e>
                                <m:sub>
                                  <m:r>
                                    <a:rPr lang="pl-PL" sz="1013" i="1">
                                      <a:latin typeface="Cambria Math" panose="02040503050406030204" pitchFamily="18" charset="0"/>
                                    </a:rPr>
                                    <m:t>𝑝</m:t>
                                  </m:r>
                                </m:sub>
                              </m:sSub>
                            </m:num>
                            <m:den>
                              <m:sSub>
                                <m:sSubPr>
                                  <m:ctrlPr>
                                    <a:rPr lang="pl-PL" sz="1013" i="1">
                                      <a:latin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𝛿</m:t>
                                  </m:r>
                                </m:e>
                                <m:sub>
                                  <m:r>
                                    <a:rPr lang="pl-PL" sz="1013" i="1">
                                      <a:latin typeface="Cambria Math" panose="02040503050406030204" pitchFamily="18" charset="0"/>
                                    </a:rPr>
                                    <m:t>𝑏</m:t>
                                  </m:r>
                                </m:sub>
                              </m:sSub>
                              <m:f>
                                <m:fPr>
                                  <m:ctrlPr>
                                    <a:rPr lang="pl-PL" sz="1013" i="1">
                                      <a:latin typeface="Cambria Math" panose="02040503050406030204" pitchFamily="18" charset="0"/>
                                    </a:rPr>
                                  </m:ctrlPr>
                                </m:fPr>
                                <m:num>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𝑏𝑅𝑇</m:t>
                                      </m:r>
                                    </m:sub>
                                  </m:sSub>
                                </m:num>
                                <m:den>
                                  <m:sSub>
                                    <m:sSubPr>
                                      <m:ctrlPr>
                                        <a:rPr lang="pl-PL" sz="1013" i="1">
                                          <a:latin typeface="Cambria Math" panose="02040503050406030204" pitchFamily="18" charset="0"/>
                                        </a:rPr>
                                      </m:ctrlPr>
                                    </m:sSubPr>
                                    <m:e>
                                      <m:r>
                                        <a:rPr lang="pl-PL" sz="1013" i="1">
                                          <a:solidFill>
                                            <a:srgbClr val="FF0000"/>
                                          </a:solidFill>
                                          <a:latin typeface="Cambria Math" panose="02040503050406030204" pitchFamily="18" charset="0"/>
                                        </a:rPr>
                                        <m:t>𝐸</m:t>
                                      </m:r>
                                    </m:e>
                                    <m:sub>
                                      <m:r>
                                        <a:rPr lang="pl-PL" sz="1013" i="1">
                                          <a:solidFill>
                                            <a:srgbClr val="FF0000"/>
                                          </a:solidFill>
                                          <a:latin typeface="Cambria Math" panose="02040503050406030204" pitchFamily="18" charset="0"/>
                                        </a:rPr>
                                        <m:t>𝑏</m:t>
                                      </m:r>
                                      <m:r>
                                        <a:rPr lang="pl-PL" sz="1013" i="1">
                                          <a:solidFill>
                                            <a:srgbClr val="FF0000"/>
                                          </a:solidFill>
                                          <a:latin typeface="Cambria Math" panose="02040503050406030204" pitchFamily="18" charset="0"/>
                                        </a:rPr>
                                        <m:t>77</m:t>
                                      </m:r>
                                      <m:r>
                                        <a:rPr lang="pl-PL" sz="1013" i="1">
                                          <a:solidFill>
                                            <a:srgbClr val="FF0000"/>
                                          </a:solidFill>
                                          <a:latin typeface="Cambria Math" panose="02040503050406030204" pitchFamily="18" charset="0"/>
                                        </a:rPr>
                                        <m:t>𝐾</m:t>
                                      </m:r>
                                    </m:sub>
                                  </m:sSub>
                                </m:den>
                              </m:f>
                              <m:r>
                                <a:rPr lang="pl-PL" sz="1013" i="1">
                                  <a:latin typeface="Cambria Math" panose="02040503050406030204" pitchFamily="18" charset="0"/>
                                </a:rPr>
                                <m:t>+</m:t>
                              </m:r>
                              <m:sSub>
                                <m:sSubPr>
                                  <m:ctrlPr>
                                    <a:rPr lang="pl-PL" sz="1013" i="1">
                                      <a:latin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𝛿</m:t>
                                  </m:r>
                                </m:e>
                                <m:sub>
                                  <m:r>
                                    <a:rPr lang="en-GB" sz="1013" i="1">
                                      <a:latin typeface="Cambria Math" panose="02040503050406030204" pitchFamily="18" charset="0"/>
                                      <a:ea typeface="Cambria Math" panose="02040503050406030204" pitchFamily="18" charset="0"/>
                                    </a:rPr>
                                    <m:t>𝑝</m:t>
                                  </m:r>
                                </m:sub>
                              </m:sSub>
                              <m:f>
                                <m:fPr>
                                  <m:ctrlPr>
                                    <a:rPr lang="pl-PL" sz="1013" i="1">
                                      <a:latin typeface="Cambria Math" panose="02040503050406030204" pitchFamily="18" charset="0"/>
                                    </a:rPr>
                                  </m:ctrlPr>
                                </m:fPr>
                                <m:num>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𝑝𝑅𝑇</m:t>
                                      </m:r>
                                    </m:sub>
                                  </m:sSub>
                                </m:num>
                                <m:den>
                                  <m:sSub>
                                    <m:sSubPr>
                                      <m:ctrlPr>
                                        <a:rPr lang="pl-PL" sz="1013" i="1">
                                          <a:solidFill>
                                            <a:srgbClr val="FF0000"/>
                                          </a:solidFill>
                                          <a:latin typeface="Cambria Math" panose="02040503050406030204" pitchFamily="18" charset="0"/>
                                        </a:rPr>
                                      </m:ctrlPr>
                                    </m:sSubPr>
                                    <m:e>
                                      <m:r>
                                        <a:rPr lang="pl-PL" sz="1013" i="1">
                                          <a:solidFill>
                                            <a:srgbClr val="FF0000"/>
                                          </a:solidFill>
                                          <a:latin typeface="Cambria Math" panose="02040503050406030204" pitchFamily="18" charset="0"/>
                                        </a:rPr>
                                        <m:t>𝐸</m:t>
                                      </m:r>
                                    </m:e>
                                    <m:sub>
                                      <m:r>
                                        <a:rPr lang="pl-PL" sz="1013" i="1">
                                          <a:solidFill>
                                            <a:srgbClr val="FF0000"/>
                                          </a:solidFill>
                                          <a:latin typeface="Cambria Math" panose="02040503050406030204" pitchFamily="18" charset="0"/>
                                        </a:rPr>
                                        <m:t>𝑝</m:t>
                                      </m:r>
                                      <m:r>
                                        <a:rPr lang="pl-PL" sz="1013" i="1">
                                          <a:solidFill>
                                            <a:srgbClr val="FF0000"/>
                                          </a:solidFill>
                                          <a:latin typeface="Cambria Math" panose="02040503050406030204" pitchFamily="18" charset="0"/>
                                        </a:rPr>
                                        <m:t>77</m:t>
                                      </m:r>
                                      <m:r>
                                        <a:rPr lang="pl-PL" sz="1013" i="1">
                                          <a:solidFill>
                                            <a:srgbClr val="FF0000"/>
                                          </a:solidFill>
                                          <a:latin typeface="Cambria Math" panose="02040503050406030204" pitchFamily="18" charset="0"/>
                                        </a:rPr>
                                        <m:t>𝐾</m:t>
                                      </m:r>
                                    </m:sub>
                                  </m:sSub>
                                </m:den>
                              </m:f>
                            </m:den>
                          </m:f>
                        </m:e>
                      </m:d>
                      <m:r>
                        <a:rPr lang="pl-PL" sz="1013" i="1">
                          <a:latin typeface="Cambria Math" panose="02040503050406030204" pitchFamily="18" charset="0"/>
                        </a:rPr>
                        <m:t>+</m:t>
                      </m:r>
                      <m:f>
                        <m:fPr>
                          <m:ctrlPr>
                            <a:rPr lang="pl-PL" sz="1013" i="1">
                              <a:latin typeface="Cambria Math" panose="02040503050406030204" pitchFamily="18" charset="0"/>
                            </a:rPr>
                          </m:ctrlPr>
                        </m:fPr>
                        <m:num>
                          <m:sSub>
                            <m:sSubPr>
                              <m:ctrlPr>
                                <a:rPr lang="pl-PL" sz="1013" i="1">
                                  <a:latin typeface="Cambria Math" panose="02040503050406030204" pitchFamily="18" charset="0"/>
                                </a:rPr>
                              </m:ctrlPr>
                            </m:sSubPr>
                            <m:e>
                              <m:r>
                                <a:rPr lang="pl-PL" sz="1013" i="1">
                                  <a:latin typeface="Cambria Math" panose="02040503050406030204" pitchFamily="18" charset="0"/>
                                </a:rPr>
                                <m:t>𝑙</m:t>
                              </m:r>
                            </m:e>
                            <m:sub>
                              <m:r>
                                <a:rPr lang="pl-PL" sz="1013" i="1">
                                  <a:latin typeface="Cambria Math" panose="02040503050406030204" pitchFamily="18" charset="0"/>
                                </a:rPr>
                                <m:t>𝑏</m:t>
                              </m:r>
                            </m:sub>
                          </m:sSub>
                          <m:r>
                            <a:rPr lang="pl-PL" sz="1013" i="1">
                              <a:latin typeface="Cambria Math" panose="02040503050406030204" pitchFamily="18" charset="0"/>
                              <a:ea typeface="Cambria Math" panose="02040503050406030204" pitchFamily="18" charset="0"/>
                            </a:rPr>
                            <m:t>∆</m:t>
                          </m:r>
                          <m:r>
                            <a:rPr lang="pl-PL" sz="1013" i="1">
                              <a:latin typeface="Cambria Math" panose="02040503050406030204" pitchFamily="18" charset="0"/>
                              <a:ea typeface="Cambria Math" panose="02040503050406030204" pitchFamily="18" charset="0"/>
                            </a:rPr>
                            <m:t>𝑇</m:t>
                          </m:r>
                          <m:d>
                            <m:dPr>
                              <m:ctrlPr>
                                <a:rPr lang="pl-PL" sz="1013" i="1">
                                  <a:latin typeface="Cambria Math" panose="02040503050406030204" pitchFamily="18" charset="0"/>
                                  <a:ea typeface="Cambria Math" panose="02040503050406030204" pitchFamily="18" charset="0"/>
                                </a:rPr>
                              </m:ctrlPr>
                            </m:dPr>
                            <m:e>
                              <m:sSub>
                                <m:sSubPr>
                                  <m:ctrlPr>
                                    <a:rPr lang="pl-PL" sz="1013" i="1">
                                      <a:latin typeface="Cambria Math" panose="02040503050406030204" pitchFamily="18" charset="0"/>
                                      <a:ea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𝛼</m:t>
                                  </m:r>
                                </m:e>
                                <m:sub>
                                  <m:r>
                                    <a:rPr lang="pl-PL" sz="1013" i="1">
                                      <a:latin typeface="Cambria Math" panose="02040503050406030204" pitchFamily="18" charset="0"/>
                                      <a:ea typeface="Cambria Math" panose="02040503050406030204" pitchFamily="18" charset="0"/>
                                    </a:rPr>
                                    <m:t>𝑏</m:t>
                                  </m:r>
                                </m:sub>
                              </m:sSub>
                              <m:r>
                                <a:rPr lang="pl-PL" sz="1013" i="1">
                                  <a:latin typeface="Cambria Math" panose="02040503050406030204" pitchFamily="18" charset="0"/>
                                  <a:ea typeface="Cambria Math" panose="02040503050406030204" pitchFamily="18" charset="0"/>
                                </a:rPr>
                                <m:t>−</m:t>
                              </m:r>
                              <m:sSub>
                                <m:sSubPr>
                                  <m:ctrlPr>
                                    <a:rPr lang="pl-PL" sz="1013" i="1">
                                      <a:latin typeface="Cambria Math" panose="02040503050406030204" pitchFamily="18" charset="0"/>
                                      <a:ea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𝛼</m:t>
                                  </m:r>
                                </m:e>
                                <m:sub>
                                  <m:r>
                                    <a:rPr lang="pl-PL" sz="1013" i="1">
                                      <a:latin typeface="Cambria Math" panose="02040503050406030204" pitchFamily="18" charset="0"/>
                                      <a:ea typeface="Cambria Math" panose="02040503050406030204" pitchFamily="18" charset="0"/>
                                    </a:rPr>
                                    <m:t>𝑝</m:t>
                                  </m:r>
                                </m:sub>
                              </m:sSub>
                            </m:e>
                          </m:d>
                        </m:num>
                        <m:den>
                          <m:sSub>
                            <m:sSubPr>
                              <m:ctrlPr>
                                <a:rPr lang="pl-PL" sz="1013" i="1">
                                  <a:latin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𝛿</m:t>
                              </m:r>
                            </m:e>
                            <m:sub>
                              <m:r>
                                <a:rPr lang="pl-PL" sz="1013" i="1">
                                  <a:latin typeface="Cambria Math" panose="02040503050406030204" pitchFamily="18" charset="0"/>
                                </a:rPr>
                                <m:t>𝑏</m:t>
                              </m:r>
                            </m:sub>
                          </m:sSub>
                          <m:f>
                            <m:fPr>
                              <m:ctrlPr>
                                <a:rPr lang="pl-PL" sz="1013" i="1">
                                  <a:latin typeface="Cambria Math" panose="02040503050406030204" pitchFamily="18" charset="0"/>
                                </a:rPr>
                              </m:ctrlPr>
                            </m:fPr>
                            <m:num>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𝑏𝑅𝑇</m:t>
                                  </m:r>
                                </m:sub>
                              </m:sSub>
                            </m:num>
                            <m:den>
                              <m:sSub>
                                <m:sSubPr>
                                  <m:ctrlPr>
                                    <a:rPr lang="pl-PL" sz="1013" i="1">
                                      <a:solidFill>
                                        <a:srgbClr val="FF0000"/>
                                      </a:solidFill>
                                      <a:latin typeface="Cambria Math" panose="02040503050406030204" pitchFamily="18" charset="0"/>
                                    </a:rPr>
                                  </m:ctrlPr>
                                </m:sSubPr>
                                <m:e>
                                  <m:r>
                                    <a:rPr lang="pl-PL" sz="1013" i="1">
                                      <a:solidFill>
                                        <a:srgbClr val="FF0000"/>
                                      </a:solidFill>
                                      <a:latin typeface="Cambria Math" panose="02040503050406030204" pitchFamily="18" charset="0"/>
                                    </a:rPr>
                                    <m:t>𝐸</m:t>
                                  </m:r>
                                </m:e>
                                <m:sub>
                                  <m:r>
                                    <a:rPr lang="pl-PL" sz="1013" i="1">
                                      <a:solidFill>
                                        <a:srgbClr val="FF0000"/>
                                      </a:solidFill>
                                      <a:latin typeface="Cambria Math" panose="02040503050406030204" pitchFamily="18" charset="0"/>
                                    </a:rPr>
                                    <m:t>𝑏</m:t>
                                  </m:r>
                                  <m:r>
                                    <a:rPr lang="pl-PL" sz="1013" i="1">
                                      <a:solidFill>
                                        <a:srgbClr val="FF0000"/>
                                      </a:solidFill>
                                      <a:latin typeface="Cambria Math" panose="02040503050406030204" pitchFamily="18" charset="0"/>
                                    </a:rPr>
                                    <m:t>77</m:t>
                                  </m:r>
                                  <m:r>
                                    <a:rPr lang="pl-PL" sz="1013" i="1">
                                      <a:solidFill>
                                        <a:srgbClr val="FF0000"/>
                                      </a:solidFill>
                                      <a:latin typeface="Cambria Math" panose="02040503050406030204" pitchFamily="18" charset="0"/>
                                    </a:rPr>
                                    <m:t>𝐾</m:t>
                                  </m:r>
                                </m:sub>
                              </m:sSub>
                            </m:den>
                          </m:f>
                          <m:r>
                            <a:rPr lang="pl-PL" sz="1013" i="1">
                              <a:latin typeface="Cambria Math" panose="02040503050406030204" pitchFamily="18" charset="0"/>
                            </a:rPr>
                            <m:t>+</m:t>
                          </m:r>
                          <m:sSub>
                            <m:sSubPr>
                              <m:ctrlPr>
                                <a:rPr lang="pl-PL" sz="1013" i="1">
                                  <a:latin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𝛿</m:t>
                              </m:r>
                            </m:e>
                            <m:sub>
                              <m:r>
                                <a:rPr lang="en-GB" sz="1013" i="1">
                                  <a:latin typeface="Cambria Math" panose="02040503050406030204" pitchFamily="18" charset="0"/>
                                  <a:ea typeface="Cambria Math" panose="02040503050406030204" pitchFamily="18" charset="0"/>
                                </a:rPr>
                                <m:t>𝑝</m:t>
                              </m:r>
                            </m:sub>
                          </m:sSub>
                          <m:f>
                            <m:fPr>
                              <m:ctrlPr>
                                <a:rPr lang="pl-PL" sz="1013" i="1">
                                  <a:latin typeface="Cambria Math" panose="02040503050406030204" pitchFamily="18" charset="0"/>
                                </a:rPr>
                              </m:ctrlPr>
                            </m:fPr>
                            <m:num>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𝑝𝑅𝑇</m:t>
                                  </m:r>
                                </m:sub>
                              </m:sSub>
                            </m:num>
                            <m:den>
                              <m:sSub>
                                <m:sSubPr>
                                  <m:ctrlPr>
                                    <a:rPr lang="pl-PL" sz="1013" i="1">
                                      <a:solidFill>
                                        <a:srgbClr val="FF0000"/>
                                      </a:solidFill>
                                      <a:latin typeface="Cambria Math" panose="02040503050406030204" pitchFamily="18" charset="0"/>
                                    </a:rPr>
                                  </m:ctrlPr>
                                </m:sSubPr>
                                <m:e>
                                  <m:r>
                                    <a:rPr lang="pl-PL" sz="1013" i="1">
                                      <a:solidFill>
                                        <a:srgbClr val="FF0000"/>
                                      </a:solidFill>
                                      <a:latin typeface="Cambria Math" panose="02040503050406030204" pitchFamily="18" charset="0"/>
                                    </a:rPr>
                                    <m:t>𝐸</m:t>
                                  </m:r>
                                </m:e>
                                <m:sub>
                                  <m:r>
                                    <a:rPr lang="pl-PL" sz="1013" i="1">
                                      <a:solidFill>
                                        <a:srgbClr val="FF0000"/>
                                      </a:solidFill>
                                      <a:latin typeface="Cambria Math" panose="02040503050406030204" pitchFamily="18" charset="0"/>
                                    </a:rPr>
                                    <m:t>𝑝</m:t>
                                  </m:r>
                                  <m:r>
                                    <a:rPr lang="pl-PL" sz="1013" i="1">
                                      <a:solidFill>
                                        <a:srgbClr val="FF0000"/>
                                      </a:solidFill>
                                      <a:latin typeface="Cambria Math" panose="02040503050406030204" pitchFamily="18" charset="0"/>
                                    </a:rPr>
                                    <m:t>77</m:t>
                                  </m:r>
                                  <m:r>
                                    <a:rPr lang="pl-PL" sz="1013" i="1">
                                      <a:solidFill>
                                        <a:srgbClr val="FF0000"/>
                                      </a:solidFill>
                                      <a:latin typeface="Cambria Math" panose="02040503050406030204" pitchFamily="18" charset="0"/>
                                    </a:rPr>
                                    <m:t>𝐾</m:t>
                                  </m:r>
                                </m:sub>
                              </m:sSub>
                            </m:den>
                          </m:f>
                        </m:den>
                      </m:f>
                    </m:oMath>
                  </m:oMathPara>
                </a14:m>
                <a:endParaRPr lang="en-GB" sz="1013" dirty="0"/>
              </a:p>
            </p:txBody>
          </p:sp>
        </mc:Choice>
        <mc:Fallback xmlns="">
          <p:sp>
            <p:nvSpPr>
              <p:cNvPr id="4" name="TextBox 3"/>
              <p:cNvSpPr txBox="1">
                <a:spLocks noRot="1" noChangeAspect="1" noMove="1" noResize="1" noEditPoints="1" noAdjustHandles="1" noChangeArrowheads="1" noChangeShapeType="1" noTextEdit="1"/>
              </p:cNvSpPr>
              <p:nvPr/>
            </p:nvSpPr>
            <p:spPr>
              <a:xfrm>
                <a:off x="597403" y="1925407"/>
                <a:ext cx="4371068" cy="694677"/>
              </a:xfrm>
              <a:prstGeom prst="rect">
                <a:avLst/>
              </a:prstGeom>
              <a:blipFill rotWithShape="0">
                <a:blip r:embed="rId2"/>
                <a:stretch>
                  <a:fillRect/>
                </a:stretch>
              </a:blipFill>
            </p:spPr>
            <p:txBody>
              <a:bodyPr/>
              <a:lstStyle/>
              <a:p>
                <a:r>
                  <a:rPr lang="en-GB">
                    <a:noFill/>
                  </a:rPr>
                  <a:t> </a:t>
                </a:r>
              </a:p>
            </p:txBody>
          </p:sp>
        </mc:Fallback>
      </mc:AlternateContent>
      <p:sp>
        <p:nvSpPr>
          <p:cNvPr id="5" name="Right Brace 4"/>
          <p:cNvSpPr/>
          <p:nvPr/>
        </p:nvSpPr>
        <p:spPr>
          <a:xfrm rot="16200000" flipV="1">
            <a:off x="2707050" y="563305"/>
            <a:ext cx="25717" cy="158108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6" name="Right Brace 5"/>
          <p:cNvSpPr/>
          <p:nvPr/>
        </p:nvSpPr>
        <p:spPr>
          <a:xfrm rot="16200000" flipV="1">
            <a:off x="4203176" y="837404"/>
            <a:ext cx="25717" cy="103289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mc:AlternateContent xmlns:mc="http://schemas.openxmlformats.org/markup-compatibility/2006" xmlns:a14="http://schemas.microsoft.com/office/drawing/2010/main">
        <mc:Choice Requires="a14">
          <p:sp>
            <p:nvSpPr>
              <p:cNvPr id="7" name="TextBox 6"/>
              <p:cNvSpPr txBox="1"/>
              <p:nvPr/>
            </p:nvSpPr>
            <p:spPr>
              <a:xfrm>
                <a:off x="1330264" y="2156829"/>
                <a:ext cx="4022255" cy="1844095"/>
              </a:xfrm>
              <a:prstGeom prst="rect">
                <a:avLst/>
              </a:prstGeom>
              <a:noFill/>
            </p:spPr>
            <p:txBody>
              <a:bodyPr wrap="none" rtlCol="0">
                <a:spAutoFit/>
              </a:bodyPr>
              <a:lstStyle/>
              <a:p>
                <a14:m>
                  <m:oMath xmlns:m="http://schemas.openxmlformats.org/officeDocument/2006/math">
                    <m:sSub>
                      <m:sSubPr>
                        <m:ctrlPr>
                          <a:rPr lang="en-GB" sz="1013" i="1">
                            <a:latin typeface="Cambria Math" panose="02040503050406030204" pitchFamily="18" charset="0"/>
                          </a:rPr>
                        </m:ctrlPr>
                      </m:sSubPr>
                      <m:e>
                        <m:r>
                          <a:rPr lang="pl-PL" sz="1013" i="1">
                            <a:latin typeface="Cambria Math" panose="02040503050406030204" pitchFamily="18" charset="0"/>
                          </a:rPr>
                          <m:t>𝑃</m:t>
                        </m:r>
                      </m:e>
                      <m:sub>
                        <m:r>
                          <a:rPr lang="pl-PL" sz="1013" i="1">
                            <a:latin typeface="Cambria Math" panose="02040503050406030204" pitchFamily="18" charset="0"/>
                          </a:rPr>
                          <m:t>0</m:t>
                        </m:r>
                      </m:sub>
                    </m:sSub>
                  </m:oMath>
                </a14:m>
                <a:r>
                  <a:rPr lang="pl-PL" sz="1013" dirty="0"/>
                  <a:t> = 3000 [N] 		– initial preload</a:t>
                </a:r>
              </a:p>
              <a:p>
                <a:r>
                  <a:rPr lang="pl-PL" sz="1013" dirty="0"/>
                  <a:t>𝛿</a:t>
                </a:r>
                <a:r>
                  <a:rPr lang="pl-PL" sz="1013" baseline="-25000" dirty="0"/>
                  <a:t>b</a:t>
                </a:r>
                <a:r>
                  <a:rPr lang="pl-PL" sz="1013" dirty="0"/>
                  <a:t> = 1.304·10</a:t>
                </a:r>
                <a:r>
                  <a:rPr lang="pl-PL" sz="1013" baseline="30000" dirty="0"/>
                  <a:t>-5</a:t>
                </a:r>
                <a:r>
                  <a:rPr lang="pl-PL" sz="1013" dirty="0"/>
                  <a:t> [mm/N] 		– bolt resilience</a:t>
                </a:r>
              </a:p>
              <a:p>
                <a:r>
                  <a:rPr lang="pl-PL" sz="1013" dirty="0"/>
                  <a:t>𝛿</a:t>
                </a:r>
                <a:r>
                  <a:rPr lang="pl-PL" sz="1013" baseline="-25000" dirty="0"/>
                  <a:t>p</a:t>
                </a:r>
                <a:r>
                  <a:rPr lang="pl-PL" sz="1013" dirty="0"/>
                  <a:t> = 8.867·10</a:t>
                </a:r>
                <a:r>
                  <a:rPr lang="pl-PL" sz="1013" baseline="30000" dirty="0"/>
                  <a:t>-7</a:t>
                </a:r>
                <a:r>
                  <a:rPr lang="pl-PL" sz="1013" dirty="0"/>
                  <a:t> [mm/N]		– clamped plates resilience</a:t>
                </a:r>
              </a:p>
              <a:p>
                <a14:m>
                  <m:oMath xmlns:m="http://schemas.openxmlformats.org/officeDocument/2006/math">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𝑏𝑅𝑇</m:t>
                        </m:r>
                      </m:sub>
                    </m:sSub>
                  </m:oMath>
                </a14:m>
                <a:r>
                  <a:rPr lang="pl-PL" sz="1013" dirty="0"/>
                  <a:t> = 110 [GPa]		– bolt Young’s modulus at RT</a:t>
                </a:r>
                <a:r>
                  <a:rPr lang="pl-PL" sz="1013" baseline="30000" dirty="0"/>
                  <a:t>1</a:t>
                </a:r>
              </a:p>
              <a:p>
                <a14:m>
                  <m:oMath xmlns:m="http://schemas.openxmlformats.org/officeDocument/2006/math">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𝑏</m:t>
                        </m:r>
                        <m:r>
                          <a:rPr lang="pl-PL" sz="1013" i="1">
                            <a:latin typeface="Cambria Math" panose="02040503050406030204" pitchFamily="18" charset="0"/>
                          </a:rPr>
                          <m:t>77</m:t>
                        </m:r>
                        <m:r>
                          <a:rPr lang="pl-PL" sz="1013" i="1">
                            <a:latin typeface="Cambria Math" panose="02040503050406030204" pitchFamily="18" charset="0"/>
                          </a:rPr>
                          <m:t>𝐾</m:t>
                        </m:r>
                      </m:sub>
                    </m:sSub>
                  </m:oMath>
                </a14:m>
                <a:r>
                  <a:rPr lang="pl-PL" sz="1013" dirty="0"/>
                  <a:t> = 121 [GPa]		– bolt Young’s modulus at 77 K</a:t>
                </a:r>
                <a:r>
                  <a:rPr lang="pl-PL" sz="1013" baseline="30000" dirty="0"/>
                  <a:t>2</a:t>
                </a:r>
              </a:p>
              <a:p>
                <a14:m>
                  <m:oMath xmlns:m="http://schemas.openxmlformats.org/officeDocument/2006/math">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𝑝𝑅𝑇</m:t>
                        </m:r>
                      </m:sub>
                    </m:sSub>
                  </m:oMath>
                </a14:m>
                <a:r>
                  <a:rPr lang="pl-PL" sz="1013" dirty="0"/>
                  <a:t> = 102 [GPa]		– plates Young’s modulus at RT</a:t>
                </a:r>
                <a:r>
                  <a:rPr lang="pl-PL" sz="1013" baseline="30000" dirty="0"/>
                  <a:t>1</a:t>
                </a:r>
              </a:p>
              <a:p>
                <a14:m>
                  <m:oMath xmlns:m="http://schemas.openxmlformats.org/officeDocument/2006/math">
                    <m:sSub>
                      <m:sSubPr>
                        <m:ctrlPr>
                          <a:rPr lang="pl-PL" sz="1013" i="1">
                            <a:latin typeface="Cambria Math" panose="02040503050406030204" pitchFamily="18" charset="0"/>
                          </a:rPr>
                        </m:ctrlPr>
                      </m:sSubPr>
                      <m:e>
                        <m:r>
                          <a:rPr lang="pl-PL" sz="1013" i="1">
                            <a:latin typeface="Cambria Math" panose="02040503050406030204" pitchFamily="18" charset="0"/>
                          </a:rPr>
                          <m:t>𝐸</m:t>
                        </m:r>
                      </m:e>
                      <m:sub>
                        <m:r>
                          <a:rPr lang="pl-PL" sz="1013" i="1">
                            <a:latin typeface="Cambria Math" panose="02040503050406030204" pitchFamily="18" charset="0"/>
                          </a:rPr>
                          <m:t>𝑝</m:t>
                        </m:r>
                        <m:r>
                          <a:rPr lang="pl-PL" sz="1013" i="1">
                            <a:latin typeface="Cambria Math" panose="02040503050406030204" pitchFamily="18" charset="0"/>
                          </a:rPr>
                          <m:t>77</m:t>
                        </m:r>
                        <m:r>
                          <a:rPr lang="pl-PL" sz="1013" i="1">
                            <a:latin typeface="Cambria Math" panose="02040503050406030204" pitchFamily="18" charset="0"/>
                          </a:rPr>
                          <m:t>𝐾</m:t>
                        </m:r>
                      </m:sub>
                    </m:sSub>
                  </m:oMath>
                </a14:m>
                <a:r>
                  <a:rPr lang="pl-PL" sz="1013" dirty="0"/>
                  <a:t> = 112 [GPa]		– plates Young’s modulus at 77 K</a:t>
                </a:r>
                <a:r>
                  <a:rPr lang="pl-PL" sz="1013" baseline="30000" dirty="0"/>
                  <a:t>2</a:t>
                </a:r>
              </a:p>
              <a:p>
                <a14:m>
                  <m:oMath xmlns:m="http://schemas.openxmlformats.org/officeDocument/2006/math">
                    <m:sSub>
                      <m:sSubPr>
                        <m:ctrlPr>
                          <a:rPr lang="pl-PL" sz="1013" i="1">
                            <a:latin typeface="Cambria Math" panose="02040503050406030204" pitchFamily="18" charset="0"/>
                          </a:rPr>
                        </m:ctrlPr>
                      </m:sSubPr>
                      <m:e>
                        <m:r>
                          <a:rPr lang="pl-PL" sz="1013" i="1">
                            <a:latin typeface="Cambria Math" panose="02040503050406030204" pitchFamily="18" charset="0"/>
                          </a:rPr>
                          <m:t>𝑙</m:t>
                        </m:r>
                      </m:e>
                      <m:sub>
                        <m:r>
                          <a:rPr lang="pl-PL" sz="1013" i="1">
                            <a:latin typeface="Cambria Math" panose="02040503050406030204" pitchFamily="18" charset="0"/>
                          </a:rPr>
                          <m:t>𝑏</m:t>
                        </m:r>
                      </m:sub>
                    </m:sSub>
                  </m:oMath>
                </a14:m>
                <a:r>
                  <a:rPr lang="pl-PL" sz="1013" dirty="0"/>
                  <a:t> = 10 [mm]		– clamping length</a:t>
                </a:r>
              </a:p>
              <a:p>
                <a14:m>
                  <m:oMath xmlns:m="http://schemas.openxmlformats.org/officeDocument/2006/math">
                    <m:r>
                      <a:rPr lang="pl-PL" sz="1013" i="1">
                        <a:latin typeface="Cambria Math" panose="02040503050406030204" pitchFamily="18" charset="0"/>
                        <a:ea typeface="Cambria Math" panose="02040503050406030204" pitchFamily="18" charset="0"/>
                      </a:rPr>
                      <m:t>∆</m:t>
                    </m:r>
                    <m:r>
                      <a:rPr lang="pl-PL" sz="1013" i="1">
                        <a:latin typeface="Cambria Math" panose="02040503050406030204" pitchFamily="18" charset="0"/>
                        <a:ea typeface="Cambria Math" panose="02040503050406030204" pitchFamily="18" charset="0"/>
                      </a:rPr>
                      <m:t>𝑇</m:t>
                    </m:r>
                  </m:oMath>
                </a14:m>
                <a:r>
                  <a:rPr lang="pl-PL" sz="1013" dirty="0"/>
                  <a:t> = -215 [K]		– temperature difference</a:t>
                </a:r>
                <a:endParaRPr lang="pl-PL" sz="1013" baseline="30000" dirty="0"/>
              </a:p>
              <a:p>
                <a14:m>
                  <m:oMath xmlns:m="http://schemas.openxmlformats.org/officeDocument/2006/math">
                    <m:sSub>
                      <m:sSubPr>
                        <m:ctrlPr>
                          <a:rPr lang="pl-PL" sz="1013" i="1">
                            <a:latin typeface="Cambria Math" panose="02040503050406030204" pitchFamily="18" charset="0"/>
                            <a:ea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𝛼</m:t>
                        </m:r>
                      </m:e>
                      <m:sub>
                        <m:r>
                          <a:rPr lang="pl-PL" sz="1013" i="1">
                            <a:latin typeface="Cambria Math" panose="02040503050406030204" pitchFamily="18" charset="0"/>
                            <a:ea typeface="Cambria Math" panose="02040503050406030204" pitchFamily="18" charset="0"/>
                          </a:rPr>
                          <m:t>𝑏</m:t>
                        </m:r>
                      </m:sub>
                    </m:sSub>
                  </m:oMath>
                </a14:m>
                <a:r>
                  <a:rPr lang="pl-PL" sz="1013" dirty="0"/>
                  <a:t> = 7.546·10</a:t>
                </a:r>
                <a:r>
                  <a:rPr lang="pl-PL" sz="1013" baseline="30000" dirty="0"/>
                  <a:t>-6</a:t>
                </a:r>
                <a:r>
                  <a:rPr lang="pl-PL" sz="1013" dirty="0"/>
                  <a:t> [1/K]		– integrated CTE for the bolt</a:t>
                </a:r>
                <a:r>
                  <a:rPr lang="pl-PL" sz="1013" baseline="30000" dirty="0"/>
                  <a:t>1</a:t>
                </a:r>
              </a:p>
              <a:p>
                <a14:m>
                  <m:oMath xmlns:m="http://schemas.openxmlformats.org/officeDocument/2006/math">
                    <m:sSub>
                      <m:sSubPr>
                        <m:ctrlPr>
                          <a:rPr lang="pl-PL" sz="1013" i="1">
                            <a:latin typeface="Cambria Math" panose="02040503050406030204" pitchFamily="18" charset="0"/>
                            <a:ea typeface="Cambria Math" panose="02040503050406030204" pitchFamily="18" charset="0"/>
                          </a:rPr>
                        </m:ctrlPr>
                      </m:sSubPr>
                      <m:e>
                        <m:r>
                          <a:rPr lang="pl-PL" sz="1013" i="1">
                            <a:latin typeface="Cambria Math" panose="02040503050406030204" pitchFamily="18" charset="0"/>
                            <a:ea typeface="Cambria Math" panose="02040503050406030204" pitchFamily="18" charset="0"/>
                          </a:rPr>
                          <m:t>𝛼</m:t>
                        </m:r>
                      </m:e>
                      <m:sub>
                        <m:r>
                          <a:rPr lang="pl-PL" sz="1013" i="1">
                            <a:latin typeface="Cambria Math" panose="02040503050406030204" pitchFamily="18" charset="0"/>
                            <a:ea typeface="Cambria Math" panose="02040503050406030204" pitchFamily="18" charset="0"/>
                          </a:rPr>
                          <m:t>𝑝</m:t>
                        </m:r>
                      </m:sub>
                    </m:sSub>
                  </m:oMath>
                </a14:m>
                <a:r>
                  <a:rPr lang="pl-PL" sz="1013" dirty="0"/>
                  <a:t> = 6.620·10</a:t>
                </a:r>
                <a:r>
                  <a:rPr lang="pl-PL" sz="1013" baseline="30000" dirty="0"/>
                  <a:t>-6</a:t>
                </a:r>
                <a:r>
                  <a:rPr lang="pl-PL" sz="1013" dirty="0"/>
                  <a:t> [1/K] 		– integrated CTE for the plates</a:t>
                </a:r>
                <a:r>
                  <a:rPr lang="pl-PL" sz="1013" baseline="30000" dirty="0"/>
                  <a:t>1</a:t>
                </a:r>
              </a:p>
            </p:txBody>
          </p:sp>
        </mc:Choice>
        <mc:Fallback xmlns="">
          <p:sp>
            <p:nvSpPr>
              <p:cNvPr id="7" name="TextBox 6"/>
              <p:cNvSpPr txBox="1">
                <a:spLocks noRot="1" noChangeAspect="1" noMove="1" noResize="1" noEditPoints="1" noAdjustHandles="1" noChangeArrowheads="1" noChangeShapeType="1" noTextEdit="1"/>
              </p:cNvSpPr>
              <p:nvPr/>
            </p:nvSpPr>
            <p:spPr>
              <a:xfrm>
                <a:off x="249684" y="2875771"/>
                <a:ext cx="5574218" cy="2425472"/>
              </a:xfrm>
              <a:prstGeom prst="rect">
                <a:avLst/>
              </a:prstGeom>
              <a:blipFill rotWithShape="0">
                <a:blip r:embed="rId3"/>
                <a:stretch>
                  <a:fillRect l="-328" t="-503" b="-1005"/>
                </a:stretch>
              </a:blipFill>
            </p:spPr>
            <p:txBody>
              <a:bodyPr/>
              <a:lstStyle/>
              <a:p>
                <a:r>
                  <a:rPr lang="en-GB">
                    <a:noFill/>
                  </a:rPr>
                  <a:t> </a:t>
                </a:r>
              </a:p>
            </p:txBody>
          </p:sp>
        </mc:Fallback>
      </mc:AlternateContent>
      <p:sp>
        <p:nvSpPr>
          <p:cNvPr id="8" name="TextBox 7"/>
          <p:cNvSpPr txBox="1"/>
          <p:nvPr/>
        </p:nvSpPr>
        <p:spPr>
          <a:xfrm>
            <a:off x="3699588" y="1077661"/>
            <a:ext cx="1266693" cy="219291"/>
          </a:xfrm>
          <a:prstGeom prst="rect">
            <a:avLst/>
          </a:prstGeom>
          <a:noFill/>
          <a:ln>
            <a:solidFill>
              <a:schemeClr val="tx1"/>
            </a:solidFill>
          </a:ln>
        </p:spPr>
        <p:txBody>
          <a:bodyPr wrap="none" rtlCol="0">
            <a:spAutoFit/>
          </a:bodyPr>
          <a:lstStyle/>
          <a:p>
            <a:r>
              <a:rPr lang="en-GB" sz="825" dirty="0"/>
              <a:t>result of different </a:t>
            </a:r>
            <a:r>
              <a:rPr lang="en-GB" sz="825" dirty="0" err="1"/>
              <a:t>CTE</a:t>
            </a:r>
            <a:r>
              <a:rPr lang="pl-PL" sz="825" dirty="0"/>
              <a:t>s</a:t>
            </a:r>
            <a:endParaRPr lang="en-GB" sz="825" dirty="0"/>
          </a:p>
        </p:txBody>
      </p:sp>
      <p:sp>
        <p:nvSpPr>
          <p:cNvPr id="9" name="TextBox 8"/>
          <p:cNvSpPr txBox="1"/>
          <p:nvPr/>
        </p:nvSpPr>
        <p:spPr>
          <a:xfrm>
            <a:off x="1800065" y="1075406"/>
            <a:ext cx="1893467" cy="219291"/>
          </a:xfrm>
          <a:prstGeom prst="rect">
            <a:avLst/>
          </a:prstGeom>
          <a:noFill/>
          <a:ln>
            <a:solidFill>
              <a:schemeClr val="tx1"/>
            </a:solidFill>
          </a:ln>
        </p:spPr>
        <p:txBody>
          <a:bodyPr wrap="none" rtlCol="0">
            <a:spAutoFit/>
          </a:bodyPr>
          <a:lstStyle/>
          <a:p>
            <a:r>
              <a:rPr lang="en-GB" sz="825" dirty="0"/>
              <a:t>result of change in Young's modulus</a:t>
            </a:r>
          </a:p>
        </p:txBody>
      </p:sp>
      <p:cxnSp>
        <p:nvCxnSpPr>
          <p:cNvPr id="11" name="Straight Connector 10"/>
          <p:cNvCxnSpPr/>
          <p:nvPr/>
        </p:nvCxnSpPr>
        <p:spPr>
          <a:xfrm>
            <a:off x="5424754" y="1028700"/>
            <a:ext cx="0" cy="296822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5542041" y="2761874"/>
                <a:ext cx="1072858" cy="2077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350" i="1">
                          <a:latin typeface="Cambria Math" panose="02040503050406030204" pitchFamily="18" charset="0"/>
                          <a:ea typeface="Cambria Math" panose="02040503050406030204" pitchFamily="18" charset="0"/>
                        </a:rPr>
                        <m:t>∆</m:t>
                      </m:r>
                      <m:r>
                        <a:rPr lang="pl-PL" sz="1350" i="1">
                          <a:latin typeface="Cambria Math" panose="02040503050406030204" pitchFamily="18" charset="0"/>
                          <a:ea typeface="Cambria Math" panose="02040503050406030204" pitchFamily="18" charset="0"/>
                        </a:rPr>
                        <m:t>𝑃</m:t>
                      </m:r>
                      <m:r>
                        <a:rPr lang="en-GB" sz="1350" i="1">
                          <a:latin typeface="Cambria Math" panose="02040503050406030204" pitchFamily="18" charset="0"/>
                        </a:rPr>
                        <m:t>≈−500 </m:t>
                      </m:r>
                      <m:r>
                        <a:rPr lang="en-GB" sz="1350" i="1">
                          <a:latin typeface="Cambria Math" panose="02040503050406030204" pitchFamily="18" charset="0"/>
                        </a:rPr>
                        <m:t>𝑁</m:t>
                      </m:r>
                    </m:oMath>
                  </m:oMathPara>
                </a14:m>
                <a:endParaRPr lang="en-GB" sz="1350" dirty="0"/>
              </a:p>
            </p:txBody>
          </p:sp>
        </mc:Choice>
        <mc:Fallback xmlns="">
          <p:sp>
            <p:nvSpPr>
              <p:cNvPr id="12" name="TextBox 11"/>
              <p:cNvSpPr txBox="1">
                <a:spLocks noRot="1" noChangeAspect="1" noMove="1" noResize="1" noEditPoints="1" noAdjustHandles="1" noChangeArrowheads="1" noChangeShapeType="1" noTextEdit="1"/>
              </p:cNvSpPr>
              <p:nvPr/>
            </p:nvSpPr>
            <p:spPr>
              <a:xfrm>
                <a:off x="5865388" y="3682498"/>
                <a:ext cx="1431546" cy="276999"/>
              </a:xfrm>
              <a:prstGeom prst="rect">
                <a:avLst/>
              </a:prstGeom>
              <a:blipFill rotWithShape="0">
                <a:blip r:embed="rId4"/>
                <a:stretch>
                  <a:fillRect l="-2979" r="-2979" b="-8696"/>
                </a:stretch>
              </a:blipFill>
            </p:spPr>
            <p:txBody>
              <a:bodyPr/>
              <a:lstStyle/>
              <a:p>
                <a:r>
                  <a:rPr lang="en-GB">
                    <a:noFill/>
                  </a:rPr>
                  <a:t> </a:t>
                </a:r>
              </a:p>
            </p:txBody>
          </p:sp>
        </mc:Fallback>
      </mc:AlternateContent>
      <p:sp>
        <p:nvSpPr>
          <p:cNvPr id="13" name="TextBox 12"/>
          <p:cNvSpPr txBox="1"/>
          <p:nvPr/>
        </p:nvSpPr>
        <p:spPr>
          <a:xfrm>
            <a:off x="1330263" y="4118115"/>
            <a:ext cx="2983509" cy="265586"/>
          </a:xfrm>
          <a:prstGeom prst="rect">
            <a:avLst/>
          </a:prstGeom>
          <a:noFill/>
          <a:ln>
            <a:noFill/>
          </a:ln>
        </p:spPr>
        <p:txBody>
          <a:bodyPr wrap="none" rtlCol="0">
            <a:spAutoFit/>
          </a:bodyPr>
          <a:lstStyle/>
          <a:p>
            <a:r>
              <a:rPr lang="pl-PL" sz="563" baseline="30000" dirty="0"/>
              <a:t>1</a:t>
            </a:r>
            <a:r>
              <a:rPr lang="pl-PL" sz="563" dirty="0"/>
              <a:t> L. Dassa, </a:t>
            </a:r>
            <a:r>
              <a:rPr lang="en-GB" sz="563" dirty="0"/>
              <a:t>Crab cavity – material properties for mechanical analysis, </a:t>
            </a:r>
            <a:r>
              <a:rPr lang="en-GB" sz="563" dirty="0" err="1"/>
              <a:t>EDMS</a:t>
            </a:r>
            <a:r>
              <a:rPr lang="en-GB" sz="563" dirty="0"/>
              <a:t> 1530740. </a:t>
            </a:r>
            <a:endParaRPr lang="pl-PL" sz="563" dirty="0"/>
          </a:p>
          <a:p>
            <a:r>
              <a:rPr lang="pl-PL" sz="563" baseline="30000" dirty="0"/>
              <a:t>2</a:t>
            </a:r>
            <a:r>
              <a:rPr lang="pl-PL" sz="563" dirty="0"/>
              <a:t> Assuming 10% increase in Young’s modulus. </a:t>
            </a:r>
            <a:endParaRPr lang="en-GB" sz="563" dirty="0"/>
          </a:p>
        </p:txBody>
      </p:sp>
      <p:sp>
        <p:nvSpPr>
          <p:cNvPr id="14" name="Rectangle 13"/>
          <p:cNvSpPr/>
          <p:nvPr/>
        </p:nvSpPr>
        <p:spPr>
          <a:xfrm>
            <a:off x="1573809" y="809454"/>
            <a:ext cx="2924198" cy="248209"/>
          </a:xfrm>
          <a:prstGeom prst="rect">
            <a:avLst/>
          </a:prstGeom>
        </p:spPr>
        <p:txBody>
          <a:bodyPr wrap="none">
            <a:spAutoFit/>
          </a:bodyPr>
          <a:lstStyle/>
          <a:p>
            <a:r>
              <a:rPr lang="pl-PL" sz="1013" dirty="0"/>
              <a:t>According to </a:t>
            </a:r>
            <a:r>
              <a:rPr lang="en-GB" sz="1013" dirty="0" err="1"/>
              <a:t>VDI</a:t>
            </a:r>
            <a:r>
              <a:rPr lang="en-GB" sz="1013" dirty="0"/>
              <a:t> 2230-1</a:t>
            </a:r>
            <a:r>
              <a:rPr lang="pl-PL" sz="1013" dirty="0"/>
              <a:t> the preload change is:</a:t>
            </a:r>
            <a:endParaRPr lang="en-GB" sz="1013" dirty="0"/>
          </a:p>
        </p:txBody>
      </p:sp>
      <p:graphicFrame>
        <p:nvGraphicFramePr>
          <p:cNvPr id="15" name="Table 14"/>
          <p:cNvGraphicFramePr>
            <a:graphicFrameLocks noGrp="1"/>
          </p:cNvGraphicFramePr>
          <p:nvPr>
            <p:extLst/>
          </p:nvPr>
        </p:nvGraphicFramePr>
        <p:xfrm>
          <a:off x="5504898" y="1266898"/>
          <a:ext cx="2126415" cy="1095380"/>
        </p:xfrm>
        <a:graphic>
          <a:graphicData uri="http://schemas.openxmlformats.org/drawingml/2006/table">
            <a:tbl>
              <a:tblPr firstRow="1" bandRow="1">
                <a:tableStyleId>{5940675A-B579-460E-94D1-54222C63F5DA}</a:tableStyleId>
              </a:tblPr>
              <a:tblGrid>
                <a:gridCol w="425283"/>
                <a:gridCol w="425283"/>
                <a:gridCol w="425283"/>
                <a:gridCol w="425283"/>
                <a:gridCol w="425283"/>
              </a:tblGrid>
              <a:tr h="211455">
                <a:tc>
                  <a:txBody>
                    <a:bodyPr/>
                    <a:lstStyle/>
                    <a:p>
                      <a:endParaRPr lang="en-GB" sz="1100" dirty="0"/>
                    </a:p>
                  </a:txBody>
                  <a:tcPr marL="51435" marR="51435" marT="25718" marB="25718">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4">
                  <a:txBody>
                    <a:bodyPr/>
                    <a:lstStyle/>
                    <a:p>
                      <a:pPr algn="ctr"/>
                      <a:r>
                        <a:rPr lang="pl-PL" sz="1100" dirty="0" smtClean="0"/>
                        <a:t>Preload [N]</a:t>
                      </a:r>
                      <a:endParaRPr lang="en-GB" sz="1100" dirty="0"/>
                    </a:p>
                  </a:txBody>
                  <a:tcPr marL="51435" marR="51435" marT="25718" marB="25718" anchor="ct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211455">
                <a:tc rowSpan="4">
                  <a:txBody>
                    <a:bodyPr/>
                    <a:lstStyle/>
                    <a:p>
                      <a:pPr algn="ctr"/>
                      <a:r>
                        <a:rPr lang="pl-PL" sz="1100" dirty="0" smtClean="0"/>
                        <a:t>Increase in E </a:t>
                      </a:r>
                      <a:endParaRPr lang="en-GB" sz="1100" dirty="0"/>
                    </a:p>
                  </a:txBody>
                  <a:tcPr marL="51435" marR="51435" marT="25718" marB="25718" vert="vert270" anchor="ctr"/>
                </a:tc>
                <a:tc>
                  <a:txBody>
                    <a:bodyPr/>
                    <a:lstStyle/>
                    <a:p>
                      <a:pPr algn="ctr"/>
                      <a:endParaRPr lang="en-GB" sz="1100" dirty="0"/>
                    </a:p>
                  </a:txBody>
                  <a:tcPr marL="51435" marR="51435" marT="25718" marB="25718" anchor="ctr">
                    <a:lnTlToBr w="12700" cap="flat" cmpd="sng" algn="ctr">
                      <a:solidFill>
                        <a:schemeClr val="tx1"/>
                      </a:solidFill>
                      <a:prstDash val="solid"/>
                      <a:round/>
                      <a:headEnd type="none" w="med" len="med"/>
                      <a:tailEnd type="none" w="med" len="med"/>
                    </a:lnTlToBr>
                    <a:lnBlToTr w="12700" cap="flat" cmpd="sng" algn="ctr">
                      <a:solidFill>
                        <a:schemeClr val="tx1"/>
                      </a:solidFill>
                      <a:prstDash val="solid"/>
                      <a:round/>
                      <a:headEnd type="none" w="med" len="med"/>
                      <a:tailEnd type="none" w="med" len="med"/>
                    </a:lnBlToTr>
                  </a:tcPr>
                </a:tc>
                <a:tc>
                  <a:txBody>
                    <a:bodyPr/>
                    <a:lstStyle/>
                    <a:p>
                      <a:pPr algn="ctr"/>
                      <a:r>
                        <a:rPr lang="pl-PL" sz="1100" dirty="0" smtClean="0"/>
                        <a:t>2000</a:t>
                      </a:r>
                      <a:endParaRPr lang="en-GB" sz="1100" dirty="0"/>
                    </a:p>
                  </a:txBody>
                  <a:tcPr marL="51435" marR="51435" marT="25718" marB="25718" anchor="ctr"/>
                </a:tc>
                <a:tc>
                  <a:txBody>
                    <a:bodyPr/>
                    <a:lstStyle/>
                    <a:p>
                      <a:pPr algn="ctr"/>
                      <a:r>
                        <a:rPr lang="pl-PL" sz="1100" dirty="0" smtClean="0"/>
                        <a:t>2500</a:t>
                      </a:r>
                      <a:endParaRPr lang="en-GB" sz="1100" dirty="0"/>
                    </a:p>
                  </a:txBody>
                  <a:tcPr marL="51435" marR="51435" marT="25718" marB="25718" anchor="ctr"/>
                </a:tc>
                <a:tc>
                  <a:txBody>
                    <a:bodyPr/>
                    <a:lstStyle/>
                    <a:p>
                      <a:pPr algn="ctr"/>
                      <a:r>
                        <a:rPr lang="pl-PL" sz="1100" dirty="0" smtClean="0"/>
                        <a:t>3000</a:t>
                      </a:r>
                      <a:endParaRPr lang="en-GB" sz="1100" dirty="0"/>
                    </a:p>
                  </a:txBody>
                  <a:tcPr marL="51435" marR="51435" marT="25718" marB="25718" anchor="ctr"/>
                </a:tc>
              </a:tr>
              <a:tr h="211455">
                <a:tc vMerge="1">
                  <a:txBody>
                    <a:bodyPr/>
                    <a:lstStyle/>
                    <a:p>
                      <a:endParaRPr lang="en-GB" dirty="0"/>
                    </a:p>
                  </a:txBody>
                  <a:tcPr/>
                </a:tc>
                <a:tc>
                  <a:txBody>
                    <a:bodyPr/>
                    <a:lstStyle/>
                    <a:p>
                      <a:pPr algn="ctr"/>
                      <a:r>
                        <a:rPr lang="pl-PL" sz="1100" dirty="0" smtClean="0"/>
                        <a:t>5%</a:t>
                      </a:r>
                      <a:endParaRPr lang="en-GB" sz="1100" dirty="0"/>
                    </a:p>
                  </a:txBody>
                  <a:tcPr marL="51435" marR="51435" marT="25718" marB="25718" anchor="ctr"/>
                </a:tc>
                <a:tc>
                  <a:txBody>
                    <a:bodyPr/>
                    <a:lstStyle/>
                    <a:p>
                      <a:pPr algn="ctr"/>
                      <a:r>
                        <a:rPr lang="pl-PL" sz="1100" dirty="0" smtClean="0"/>
                        <a:t>-250</a:t>
                      </a:r>
                      <a:endParaRPr lang="en-GB" sz="1100" dirty="0"/>
                    </a:p>
                  </a:txBody>
                  <a:tcPr marL="51435" marR="51435" marT="25718" marB="25718" anchor="ctr"/>
                </a:tc>
                <a:tc>
                  <a:txBody>
                    <a:bodyPr/>
                    <a:lstStyle/>
                    <a:p>
                      <a:pPr algn="ctr"/>
                      <a:r>
                        <a:rPr lang="pl-PL" sz="1100" dirty="0" smtClean="0"/>
                        <a:t>-275</a:t>
                      </a:r>
                      <a:endParaRPr lang="en-GB" sz="1100" dirty="0"/>
                    </a:p>
                  </a:txBody>
                  <a:tcPr marL="51435" marR="51435" marT="25718" marB="25718" anchor="ctr"/>
                </a:tc>
                <a:tc>
                  <a:txBody>
                    <a:bodyPr/>
                    <a:lstStyle/>
                    <a:p>
                      <a:pPr algn="ctr"/>
                      <a:r>
                        <a:rPr lang="pl-PL" sz="1100" dirty="0" smtClean="0"/>
                        <a:t>-300</a:t>
                      </a:r>
                      <a:endParaRPr lang="en-GB" sz="1100" dirty="0"/>
                    </a:p>
                  </a:txBody>
                  <a:tcPr marL="51435" marR="51435" marT="25718" marB="25718" anchor="ctr"/>
                </a:tc>
              </a:tr>
              <a:tr h="211455">
                <a:tc vMerge="1">
                  <a:txBody>
                    <a:bodyPr/>
                    <a:lstStyle/>
                    <a:p>
                      <a:endParaRPr lang="en-GB" dirty="0"/>
                    </a:p>
                  </a:txBody>
                  <a:tcPr/>
                </a:tc>
                <a:tc>
                  <a:txBody>
                    <a:bodyPr/>
                    <a:lstStyle/>
                    <a:p>
                      <a:pPr algn="ctr"/>
                      <a:r>
                        <a:rPr lang="pl-PL" sz="1100" dirty="0" smtClean="0"/>
                        <a:t>7.5%</a:t>
                      </a:r>
                      <a:endParaRPr lang="en-GB" sz="1100" dirty="0"/>
                    </a:p>
                  </a:txBody>
                  <a:tcPr marL="51435" marR="51435" marT="25718" marB="25718" anchor="ctr"/>
                </a:tc>
                <a:tc>
                  <a:txBody>
                    <a:bodyPr/>
                    <a:lstStyle/>
                    <a:p>
                      <a:pPr algn="ctr"/>
                      <a:r>
                        <a:rPr lang="pl-PL" sz="1100" dirty="0" smtClean="0"/>
                        <a:t>-303</a:t>
                      </a:r>
                      <a:endParaRPr lang="en-GB" sz="1100" dirty="0"/>
                    </a:p>
                  </a:txBody>
                  <a:tcPr marL="51435" marR="51435" marT="25718" marB="25718" anchor="ctr"/>
                </a:tc>
                <a:tc>
                  <a:txBody>
                    <a:bodyPr/>
                    <a:lstStyle/>
                    <a:p>
                      <a:pPr algn="ctr"/>
                      <a:r>
                        <a:rPr lang="pl-PL" sz="1100" dirty="0" smtClean="0"/>
                        <a:t>-341</a:t>
                      </a:r>
                      <a:endParaRPr lang="en-GB" sz="1100" dirty="0"/>
                    </a:p>
                  </a:txBody>
                  <a:tcPr marL="51435" marR="51435" marT="25718" marB="25718" anchor="ctr"/>
                </a:tc>
                <a:tc>
                  <a:txBody>
                    <a:bodyPr/>
                    <a:lstStyle/>
                    <a:p>
                      <a:pPr algn="ctr"/>
                      <a:r>
                        <a:rPr lang="pl-PL" sz="1100" dirty="0" smtClean="0"/>
                        <a:t>-378</a:t>
                      </a:r>
                      <a:endParaRPr lang="en-GB" sz="1100" dirty="0"/>
                    </a:p>
                  </a:txBody>
                  <a:tcPr marL="51435" marR="51435" marT="25718" marB="25718" anchor="ctr"/>
                </a:tc>
              </a:tr>
              <a:tr h="211455">
                <a:tc vMerge="1">
                  <a:txBody>
                    <a:bodyPr/>
                    <a:lstStyle/>
                    <a:p>
                      <a:endParaRPr lang="en-GB" dirty="0"/>
                    </a:p>
                  </a:txBody>
                  <a:tcPr/>
                </a:tc>
                <a:tc>
                  <a:txBody>
                    <a:bodyPr/>
                    <a:lstStyle/>
                    <a:p>
                      <a:pPr algn="ctr"/>
                      <a:r>
                        <a:rPr lang="pl-PL" sz="1100" dirty="0" smtClean="0"/>
                        <a:t>10%</a:t>
                      </a:r>
                      <a:endParaRPr lang="en-GB" sz="1100" dirty="0"/>
                    </a:p>
                  </a:txBody>
                  <a:tcPr marL="51435" marR="51435" marT="25718" marB="25718" anchor="ctr"/>
                </a:tc>
                <a:tc>
                  <a:txBody>
                    <a:bodyPr/>
                    <a:lstStyle/>
                    <a:p>
                      <a:pPr algn="ctr"/>
                      <a:r>
                        <a:rPr lang="pl-PL" sz="1100" dirty="0" smtClean="0"/>
                        <a:t>-357</a:t>
                      </a:r>
                      <a:endParaRPr lang="en-GB" sz="1100" dirty="0"/>
                    </a:p>
                  </a:txBody>
                  <a:tcPr marL="51435" marR="51435" marT="25718" marB="25718" anchor="ctr"/>
                </a:tc>
                <a:tc>
                  <a:txBody>
                    <a:bodyPr/>
                    <a:lstStyle/>
                    <a:p>
                      <a:pPr algn="ctr"/>
                      <a:r>
                        <a:rPr lang="pl-PL" sz="1100" dirty="0" smtClean="0"/>
                        <a:t>-407</a:t>
                      </a:r>
                      <a:endParaRPr lang="en-GB" sz="1100" dirty="0"/>
                    </a:p>
                  </a:txBody>
                  <a:tcPr marL="51435" marR="51435" marT="25718" marB="25718" anchor="ctr"/>
                </a:tc>
                <a:tc>
                  <a:txBody>
                    <a:bodyPr/>
                    <a:lstStyle/>
                    <a:p>
                      <a:pPr algn="ctr"/>
                      <a:r>
                        <a:rPr lang="pl-PL" sz="1100" dirty="0" smtClean="0"/>
                        <a:t>-457</a:t>
                      </a:r>
                      <a:endParaRPr lang="en-GB" sz="1100" dirty="0"/>
                    </a:p>
                  </a:txBody>
                  <a:tcPr marL="51435" marR="51435" marT="25718" marB="25718" anchor="ctr"/>
                </a:tc>
              </a:tr>
            </a:tbl>
          </a:graphicData>
        </a:graphic>
      </p:graphicFrame>
      <p:sp>
        <p:nvSpPr>
          <p:cNvPr id="16" name="Rectangle 15"/>
          <p:cNvSpPr/>
          <p:nvPr/>
        </p:nvSpPr>
        <p:spPr>
          <a:xfrm>
            <a:off x="7208045" y="2147298"/>
            <a:ext cx="423267" cy="214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Rectangle 16"/>
          <p:cNvSpPr/>
          <p:nvPr/>
        </p:nvSpPr>
        <p:spPr>
          <a:xfrm>
            <a:off x="5504898" y="2501651"/>
            <a:ext cx="2630848" cy="248209"/>
          </a:xfrm>
          <a:prstGeom prst="rect">
            <a:avLst/>
          </a:prstGeom>
        </p:spPr>
        <p:txBody>
          <a:bodyPr wrap="none">
            <a:spAutoFit/>
          </a:bodyPr>
          <a:lstStyle/>
          <a:p>
            <a:r>
              <a:rPr lang="pl-PL" sz="1013" dirty="0"/>
              <a:t>For the given values the loss of preload is:</a:t>
            </a:r>
            <a:endParaRPr lang="en-GB" sz="1013" dirty="0"/>
          </a:p>
        </p:txBody>
      </p:sp>
      <p:sp>
        <p:nvSpPr>
          <p:cNvPr id="18" name="Rectangle 17"/>
          <p:cNvSpPr/>
          <p:nvPr/>
        </p:nvSpPr>
        <p:spPr>
          <a:xfrm>
            <a:off x="5504898" y="3214833"/>
            <a:ext cx="2376883" cy="404085"/>
          </a:xfrm>
          <a:prstGeom prst="rect">
            <a:avLst/>
          </a:prstGeom>
        </p:spPr>
        <p:txBody>
          <a:bodyPr wrap="square">
            <a:spAutoFit/>
          </a:bodyPr>
          <a:lstStyle/>
          <a:p>
            <a:r>
              <a:rPr lang="pl-PL" sz="1013" u="sng" dirty="0"/>
              <a:t>Calculated </a:t>
            </a:r>
            <a:r>
              <a:rPr lang="el-GR" sz="1013" u="sng" dirty="0"/>
              <a:t>Δ</a:t>
            </a:r>
            <a:r>
              <a:rPr lang="pl-PL" sz="1013" u="sng" dirty="0"/>
              <a:t>P is close to the average value of the bolt preload.  </a:t>
            </a:r>
            <a:endParaRPr lang="en-GB" sz="1013" u="sng" dirty="0"/>
          </a:p>
        </p:txBody>
      </p:sp>
      <p:sp>
        <p:nvSpPr>
          <p:cNvPr id="19" name="Title 1"/>
          <p:cNvSpPr txBox="1">
            <a:spLocks/>
          </p:cNvSpPr>
          <p:nvPr/>
        </p:nvSpPr>
        <p:spPr>
          <a:xfrm>
            <a:off x="1485900" y="175120"/>
            <a:ext cx="6170141" cy="536880"/>
          </a:xfrm>
          <a:prstGeom prst="rect">
            <a:avLst/>
          </a:prstGeom>
        </p:spPr>
        <p:txBody>
          <a:bodyPr vert="horz" lIns="34290" rIns="34290" anchor="b">
            <a:normAutofit/>
          </a:bodyPr>
          <a:lstStyle>
            <a:lvl1pPr algn="ctr" rtl="0" eaLnBrk="1" latinLnBrk="0" hangingPunct="1">
              <a:spcBef>
                <a:spcPct val="0"/>
              </a:spcBef>
              <a:buNone/>
              <a:defRPr kumimoji="0" sz="4500" b="0" i="0" kern="1200">
                <a:solidFill>
                  <a:srgbClr val="0C377B"/>
                </a:solidFill>
                <a:latin typeface="+mj-lt"/>
                <a:ea typeface="+mj-ea"/>
                <a:cs typeface="Ubuntu Light"/>
              </a:defRPr>
            </a:lvl1pPr>
          </a:lstStyle>
          <a:p>
            <a:pPr algn="l"/>
            <a:r>
              <a:rPr lang="en-GB" sz="2700" dirty="0"/>
              <a:t>Screws load: comments</a:t>
            </a:r>
          </a:p>
        </p:txBody>
      </p:sp>
      <p:sp>
        <p:nvSpPr>
          <p:cNvPr id="2" name="Footer Placeholder 1"/>
          <p:cNvSpPr>
            <a:spLocks noGrp="1"/>
          </p:cNvSpPr>
          <p:nvPr>
            <p:ph type="ftr" sz="quarter" idx="11"/>
          </p:nvPr>
        </p:nvSpPr>
        <p:spPr/>
        <p:txBody>
          <a:bodyPr/>
          <a:lstStyle/>
          <a:p>
            <a:r>
              <a:rPr lang="en-GB" smtClean="0"/>
              <a:t>LARP HiLumi May 2016 -- M. Garlasché (CERN EN/MME)</a:t>
            </a:r>
            <a:endParaRPr lang="en-GB"/>
          </a:p>
        </p:txBody>
      </p:sp>
    </p:spTree>
    <p:extLst>
      <p:ext uri="{BB962C8B-B14F-4D97-AF65-F5344CB8AC3E}">
        <p14:creationId xmlns:p14="http://schemas.microsoft.com/office/powerpoint/2010/main" val="296769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PICS</a:t>
            </a:r>
            <a:endParaRPr lang="en-GB" dirty="0"/>
          </a:p>
        </p:txBody>
      </p:sp>
      <p:sp>
        <p:nvSpPr>
          <p:cNvPr id="5" name="Footer Placeholder 4"/>
          <p:cNvSpPr>
            <a:spLocks noGrp="1"/>
          </p:cNvSpPr>
          <p:nvPr>
            <p:ph type="ftr" sz="quarter" idx="4294967295"/>
          </p:nvPr>
        </p:nvSpPr>
        <p:spPr>
          <a:xfrm>
            <a:off x="3486150" y="4733970"/>
            <a:ext cx="2171700" cy="273844"/>
          </a:xfrm>
          <a:prstGeom prst="rect">
            <a:avLst/>
          </a:prstGeom>
        </p:spPr>
        <p:txBody>
          <a:bodyPr/>
          <a:lstStyle/>
          <a:p>
            <a:r>
              <a:rPr lang="en-GB" smtClean="0"/>
              <a:t>LARP HiLumi May 2016 -- M. Garlasché (CERN EN/MME)</a:t>
            </a:r>
            <a:endParaRPr lang="en-GB"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19481"/>
          <a:stretch/>
        </p:blipFill>
        <p:spPr>
          <a:xfrm>
            <a:off x="5623148" y="648904"/>
            <a:ext cx="2819349" cy="170258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499473"/>
            <a:ext cx="1440734" cy="108055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2713652"/>
            <a:ext cx="2528827" cy="1896620"/>
          </a:xfrm>
          <a:prstGeom prst="rect">
            <a:avLst/>
          </a:prstGeom>
        </p:spPr>
      </p:pic>
      <p:pic>
        <p:nvPicPr>
          <p:cNvPr id="14" name="Picture 13"/>
          <p:cNvPicPr>
            <a:picLocks noChangeAspect="1"/>
          </p:cNvPicPr>
          <p:nvPr/>
        </p:nvPicPr>
        <p:blipFill>
          <a:blip r:embed="rId5"/>
          <a:stretch>
            <a:fillRect/>
          </a:stretch>
        </p:blipFill>
        <p:spPr>
          <a:xfrm>
            <a:off x="4757434" y="2713651"/>
            <a:ext cx="1372336" cy="189662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4412" t="19477" r="7157" b="19085"/>
          <a:stretch/>
        </p:blipFill>
        <p:spPr>
          <a:xfrm>
            <a:off x="87650" y="106822"/>
            <a:ext cx="2637590" cy="154958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507414" y="2277811"/>
            <a:ext cx="2619375" cy="196453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50" y="2937371"/>
            <a:ext cx="2176522" cy="1632392"/>
          </a:xfrm>
          <a:prstGeom prst="rect">
            <a:avLst/>
          </a:prstGeom>
        </p:spPr>
      </p:pic>
      <p:pic>
        <p:nvPicPr>
          <p:cNvPr id="18" name="Picture 2" descr="C:\Ofelia\crab cavities\HL-LHC-meeting-oct2015\Marco\IMG_17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9528" y="563437"/>
            <a:ext cx="2710897" cy="20331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t="8425" r="48273"/>
          <a:stretch/>
        </p:blipFill>
        <p:spPr>
          <a:xfrm rot="21080944">
            <a:off x="130052" y="1225025"/>
            <a:ext cx="1381068" cy="183371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3888" y="2156517"/>
            <a:ext cx="1493492" cy="1991322"/>
          </a:xfrm>
          <a:prstGeom prst="rect">
            <a:avLst/>
          </a:prstGeom>
        </p:spPr>
      </p:pic>
    </p:spTree>
    <p:extLst>
      <p:ext uri="{BB962C8B-B14F-4D97-AF65-F5344CB8AC3E}">
        <p14:creationId xmlns:p14="http://schemas.microsoft.com/office/powerpoint/2010/main" val="356972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 BCP Results &amp; Metrology</a:t>
            </a:r>
            <a:endParaRPr lang="en-GB" dirty="0"/>
          </a:p>
        </p:txBody>
      </p:sp>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07504" y="411510"/>
            <a:ext cx="3196199" cy="2470142"/>
          </a:xfrm>
          <a:prstGeom prst="rect">
            <a:avLst/>
          </a:prstGeom>
        </p:spPr>
      </p:pic>
      <p:sp>
        <p:nvSpPr>
          <p:cNvPr id="7" name="Oval 6"/>
          <p:cNvSpPr/>
          <p:nvPr/>
        </p:nvSpPr>
        <p:spPr>
          <a:xfrm>
            <a:off x="899592" y="1051356"/>
            <a:ext cx="222787" cy="228600"/>
          </a:xfrm>
          <a:prstGeom prst="ellipse">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8" name="Oval 7"/>
          <p:cNvSpPr/>
          <p:nvPr/>
        </p:nvSpPr>
        <p:spPr>
          <a:xfrm>
            <a:off x="788198" y="2355726"/>
            <a:ext cx="222787" cy="228600"/>
          </a:xfrm>
          <a:prstGeom prst="ellipse">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9" name="Oval 8"/>
          <p:cNvSpPr/>
          <p:nvPr/>
        </p:nvSpPr>
        <p:spPr>
          <a:xfrm>
            <a:off x="899591" y="1779662"/>
            <a:ext cx="222787" cy="228600"/>
          </a:xfrm>
          <a:prstGeom prst="ellipse">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11" name="TextBox 10"/>
          <p:cNvSpPr txBox="1"/>
          <p:nvPr/>
        </p:nvSpPr>
        <p:spPr>
          <a:xfrm>
            <a:off x="402299" y="2895932"/>
            <a:ext cx="990977" cy="276999"/>
          </a:xfrm>
          <a:prstGeom prst="rect">
            <a:avLst/>
          </a:prstGeom>
          <a:noFill/>
        </p:spPr>
        <p:txBody>
          <a:bodyPr wrap="none" rtlCol="0">
            <a:spAutoFit/>
          </a:bodyPr>
          <a:lstStyle/>
          <a:p>
            <a:r>
              <a:rPr lang="en-GB" sz="1200" dirty="0" smtClean="0"/>
              <a:t>= metrology</a:t>
            </a:r>
            <a:endParaRPr lang="en-GB" sz="1200" dirty="0"/>
          </a:p>
        </p:txBody>
      </p:sp>
      <p:pic>
        <p:nvPicPr>
          <p:cNvPr id="12" name="Picture 11"/>
          <p:cNvPicPr>
            <a:picLocks noChangeAspect="1"/>
          </p:cNvPicPr>
          <p:nvPr/>
        </p:nvPicPr>
        <p:blipFill>
          <a:blip r:embed="rId4"/>
          <a:stretch>
            <a:fillRect/>
          </a:stretch>
        </p:blipFill>
        <p:spPr>
          <a:xfrm>
            <a:off x="3873624" y="1096013"/>
            <a:ext cx="2727203" cy="1799536"/>
          </a:xfrm>
          <a:prstGeom prst="rect">
            <a:avLst/>
          </a:prstGeom>
        </p:spPr>
      </p:pic>
      <p:sp>
        <p:nvSpPr>
          <p:cNvPr id="13" name="TextBox 12"/>
          <p:cNvSpPr txBox="1"/>
          <p:nvPr/>
        </p:nvSpPr>
        <p:spPr>
          <a:xfrm>
            <a:off x="6579123" y="968396"/>
            <a:ext cx="448559" cy="300082"/>
          </a:xfrm>
          <a:prstGeom prst="rect">
            <a:avLst/>
          </a:prstGeom>
          <a:noFill/>
        </p:spPr>
        <p:txBody>
          <a:bodyPr wrap="square" rtlCol="0">
            <a:spAutoFit/>
          </a:bodyPr>
          <a:lstStyle/>
          <a:p>
            <a:r>
              <a:rPr lang="en-GB" sz="1350" b="1" dirty="0" smtClean="0">
                <a:solidFill>
                  <a:srgbClr val="FF0000"/>
                </a:solidFill>
                <a:effectLst>
                  <a:outerShdw blurRad="38100" dist="38100" dir="2700000" algn="tl">
                    <a:srgbClr val="000000">
                      <a:alpha val="43137"/>
                    </a:srgbClr>
                  </a:outerShdw>
                </a:effectLst>
              </a:rPr>
              <a:t>0.1</a:t>
            </a:r>
            <a:endParaRPr lang="en-GB" sz="1350" b="1" dirty="0">
              <a:solidFill>
                <a:srgbClr val="FF0000"/>
              </a:solidFill>
              <a:effectLst>
                <a:outerShdw blurRad="38100" dist="38100" dir="2700000" algn="tl">
                  <a:srgbClr val="000000">
                    <a:alpha val="43137"/>
                  </a:srgbClr>
                </a:outerShdw>
              </a:effectLst>
            </a:endParaRPr>
          </a:p>
        </p:txBody>
      </p:sp>
      <p:sp>
        <p:nvSpPr>
          <p:cNvPr id="14" name="TextBox 13"/>
          <p:cNvSpPr txBox="1"/>
          <p:nvPr/>
        </p:nvSpPr>
        <p:spPr>
          <a:xfrm>
            <a:off x="6572663" y="2703716"/>
            <a:ext cx="591625" cy="300082"/>
          </a:xfrm>
          <a:prstGeom prst="rect">
            <a:avLst/>
          </a:prstGeom>
          <a:noFill/>
        </p:spPr>
        <p:txBody>
          <a:bodyPr wrap="square" rtlCol="0">
            <a:spAutoFit/>
          </a:bodyPr>
          <a:lstStyle/>
          <a:p>
            <a:r>
              <a:rPr lang="en-GB" sz="1350" b="1" dirty="0">
                <a:solidFill>
                  <a:srgbClr val="0070C0"/>
                </a:solidFill>
                <a:effectLst>
                  <a:outerShdw blurRad="38100" dist="38100" dir="2700000" algn="tl">
                    <a:srgbClr val="000000">
                      <a:alpha val="43137"/>
                    </a:srgbClr>
                  </a:outerShdw>
                </a:effectLst>
              </a:rPr>
              <a:t>-</a:t>
            </a:r>
            <a:r>
              <a:rPr lang="en-GB" sz="1350" b="1" dirty="0" smtClean="0">
                <a:solidFill>
                  <a:srgbClr val="0070C0"/>
                </a:solidFill>
                <a:effectLst>
                  <a:outerShdw blurRad="38100" dist="38100" dir="2700000" algn="tl">
                    <a:srgbClr val="000000">
                      <a:alpha val="43137"/>
                    </a:srgbClr>
                  </a:outerShdw>
                </a:effectLst>
              </a:rPr>
              <a:t>0.1</a:t>
            </a:r>
            <a:endParaRPr lang="en-GB" sz="1350" b="1" dirty="0">
              <a:solidFill>
                <a:srgbClr val="0070C0"/>
              </a:solidFill>
              <a:effectLst>
                <a:outerShdw blurRad="38100" dist="38100" dir="2700000" algn="tl">
                  <a:srgbClr val="000000">
                    <a:alpha val="43137"/>
                  </a:srgbClr>
                </a:outerShdw>
              </a:effectLst>
            </a:endParaRPr>
          </a:p>
        </p:txBody>
      </p:sp>
      <p:sp>
        <p:nvSpPr>
          <p:cNvPr id="16" name="Oval 15"/>
          <p:cNvSpPr/>
          <p:nvPr/>
        </p:nvSpPr>
        <p:spPr>
          <a:xfrm>
            <a:off x="2650034" y="1491630"/>
            <a:ext cx="222787" cy="228600"/>
          </a:xfrm>
          <a:prstGeom prst="ellipse">
            <a:avLst/>
          </a:prstGeom>
          <a:solidFill>
            <a:schemeClr val="tx2">
              <a:lumMod val="40000"/>
              <a:lumOff val="60000"/>
            </a:schemeClr>
          </a:solidFill>
          <a:ln>
            <a:solidFill>
              <a:schemeClr val="bg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17" name="Oval 16"/>
          <p:cNvSpPr/>
          <p:nvPr/>
        </p:nvSpPr>
        <p:spPr>
          <a:xfrm>
            <a:off x="1331640" y="1051356"/>
            <a:ext cx="222787" cy="228600"/>
          </a:xfrm>
          <a:prstGeom prst="ellipse">
            <a:avLst/>
          </a:prstGeom>
          <a:solidFill>
            <a:schemeClr val="tx2">
              <a:lumMod val="40000"/>
              <a:lumOff val="60000"/>
            </a:schemeClr>
          </a:solidFill>
          <a:ln>
            <a:solidFill>
              <a:schemeClr val="bg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18" name="TextBox 17"/>
          <p:cNvSpPr txBox="1"/>
          <p:nvPr/>
        </p:nvSpPr>
        <p:spPr>
          <a:xfrm>
            <a:off x="5386017" y="3253933"/>
            <a:ext cx="3960440" cy="1200329"/>
          </a:xfrm>
          <a:prstGeom prst="rect">
            <a:avLst/>
          </a:prstGeom>
          <a:noFill/>
        </p:spPr>
        <p:txBody>
          <a:bodyPr wrap="square" rtlCol="0">
            <a:spAutoFit/>
          </a:bodyPr>
          <a:lstStyle/>
          <a:p>
            <a:r>
              <a:rPr lang="en-GB" sz="1600" b="1" dirty="0"/>
              <a:t>BCP</a:t>
            </a:r>
            <a:endParaRPr lang="en-GB" sz="1400" b="1" dirty="0" smtClean="0"/>
          </a:p>
          <a:p>
            <a:pPr marL="285750" indent="-285750">
              <a:buFont typeface="Arial" panose="020B0604020202020204" pitchFamily="34" charset="0"/>
              <a:buChar char="•"/>
            </a:pPr>
            <a:r>
              <a:rPr lang="en-GB" sz="1400" dirty="0" smtClean="0"/>
              <a:t>Initial tests: 20um / 30um / 60um</a:t>
            </a:r>
          </a:p>
          <a:p>
            <a:r>
              <a:rPr lang="en-GB" sz="1400" dirty="0">
                <a:sym typeface="Wingdings" panose="05000000000000000000" pitchFamily="2" charset="2"/>
              </a:rPr>
              <a:t>	</a:t>
            </a:r>
            <a:r>
              <a:rPr lang="en-GB" sz="1400" dirty="0" smtClean="0">
                <a:sym typeface="Wingdings" panose="05000000000000000000" pitchFamily="2" charset="2"/>
              </a:rPr>
              <a:t> </a:t>
            </a:r>
            <a:r>
              <a:rPr lang="en-GB" sz="1400" dirty="0" smtClean="0"/>
              <a:t>variability among BCP: = ± few um</a:t>
            </a:r>
          </a:p>
          <a:p>
            <a:pPr marL="285750" indent="-285750">
              <a:buFont typeface="Arial" panose="020B0604020202020204" pitchFamily="34" charset="0"/>
              <a:buChar char="•"/>
            </a:pPr>
            <a:r>
              <a:rPr lang="en-GB" sz="1400" dirty="0" smtClean="0"/>
              <a:t>Production : 60um</a:t>
            </a:r>
          </a:p>
          <a:p>
            <a:r>
              <a:rPr lang="en-GB" sz="1400" dirty="0">
                <a:sym typeface="Wingdings" panose="05000000000000000000" pitchFamily="2" charset="2"/>
              </a:rPr>
              <a:t>	</a:t>
            </a:r>
            <a:r>
              <a:rPr lang="en-GB" sz="1400" dirty="0" smtClean="0">
                <a:sym typeface="Wingdings" panose="05000000000000000000" pitchFamily="2" charset="2"/>
              </a:rPr>
              <a:t></a:t>
            </a:r>
            <a:r>
              <a:rPr lang="en-GB" sz="1400" dirty="0" smtClean="0"/>
              <a:t>variability among pieces = ±10um</a:t>
            </a:r>
            <a:endParaRPr lang="en-GB" sz="1400" dirty="0"/>
          </a:p>
        </p:txBody>
      </p:sp>
      <p:sp>
        <p:nvSpPr>
          <p:cNvPr id="19" name="Rectangle 18"/>
          <p:cNvSpPr/>
          <p:nvPr/>
        </p:nvSpPr>
        <p:spPr>
          <a:xfrm>
            <a:off x="5148064" y="1129978"/>
            <a:ext cx="1266693" cy="276999"/>
          </a:xfrm>
          <a:prstGeom prst="rect">
            <a:avLst/>
          </a:prstGeom>
        </p:spPr>
        <p:txBody>
          <a:bodyPr wrap="none">
            <a:spAutoFit/>
          </a:bodyPr>
          <a:lstStyle/>
          <a:p>
            <a:r>
              <a:rPr lang="en-GB" sz="1200" i="1" dirty="0">
                <a:solidFill>
                  <a:schemeClr val="bg1"/>
                </a:solidFill>
                <a:sym typeface="Wingdings" panose="05000000000000000000" pitchFamily="2" charset="2"/>
              </a:rPr>
              <a:t>EDMS </a:t>
            </a:r>
            <a:r>
              <a:rPr lang="en-GB" sz="1200" i="1" dirty="0">
                <a:solidFill>
                  <a:schemeClr val="bg1"/>
                </a:solidFill>
              </a:rPr>
              <a:t>1507831</a:t>
            </a:r>
          </a:p>
        </p:txBody>
      </p:sp>
      <p:sp>
        <p:nvSpPr>
          <p:cNvPr id="20" name="TextBox 19"/>
          <p:cNvSpPr txBox="1"/>
          <p:nvPr/>
        </p:nvSpPr>
        <p:spPr>
          <a:xfrm>
            <a:off x="6876296" y="1406977"/>
            <a:ext cx="2267704" cy="1323439"/>
          </a:xfrm>
          <a:prstGeom prst="rect">
            <a:avLst/>
          </a:prstGeom>
          <a:noFill/>
        </p:spPr>
        <p:txBody>
          <a:bodyPr wrap="square" rtlCol="0">
            <a:spAutoFit/>
          </a:bodyPr>
          <a:lstStyle/>
          <a:p>
            <a:r>
              <a:rPr lang="en-GB" sz="1600" dirty="0" smtClean="0"/>
              <a:t>Hooks: profile tolerances below ±0.15mm</a:t>
            </a:r>
          </a:p>
          <a:p>
            <a:r>
              <a:rPr lang="en-GB" sz="1600" dirty="0" smtClean="0"/>
              <a:t>(spec.: 0.3mm profile band on hook)</a:t>
            </a:r>
            <a:endParaRPr lang="en-GB" sz="1600" dirty="0"/>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23432" t="1961" r="24019" b="10065"/>
          <a:stretch/>
        </p:blipFill>
        <p:spPr>
          <a:xfrm>
            <a:off x="3933134" y="3041014"/>
            <a:ext cx="1404100" cy="1762984"/>
          </a:xfrm>
          <a:prstGeom prst="rect">
            <a:avLst/>
          </a:prstGeom>
          <a:ln>
            <a:noFill/>
          </a:ln>
          <a:effectLst>
            <a:outerShdw blurRad="292100" dist="139700" dir="2700000" algn="tl" rotWithShape="0">
              <a:srgbClr val="333333">
                <a:alpha val="65000"/>
              </a:srgbClr>
            </a:outerShdw>
          </a:effectLst>
        </p:spPr>
      </p:pic>
      <p:pic>
        <p:nvPicPr>
          <p:cNvPr id="22" name="Content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5015" y="3108373"/>
            <a:ext cx="2171024" cy="1628267"/>
          </a:xfrm>
          <a:prstGeom prst="rect">
            <a:avLst/>
          </a:prstGeom>
          <a:ln>
            <a:noFill/>
          </a:ln>
          <a:effectLst>
            <a:outerShdw blurRad="292100" dist="139700" dir="2700000" algn="tl" rotWithShape="0">
              <a:srgbClr val="333333">
                <a:alpha val="65000"/>
              </a:srgbClr>
            </a:outerShdw>
          </a:effectLst>
        </p:spPr>
      </p:pic>
      <p:sp>
        <p:nvSpPr>
          <p:cNvPr id="23" name="Oval 22"/>
          <p:cNvSpPr/>
          <p:nvPr/>
        </p:nvSpPr>
        <p:spPr>
          <a:xfrm>
            <a:off x="766309" y="1779662"/>
            <a:ext cx="222787" cy="228600"/>
          </a:xfrm>
          <a:prstGeom prst="ellipse">
            <a:avLst/>
          </a:prstGeom>
          <a:solidFill>
            <a:schemeClr val="tx2">
              <a:lumMod val="40000"/>
              <a:lumOff val="60000"/>
            </a:schemeClr>
          </a:solidFill>
          <a:ln>
            <a:solidFill>
              <a:schemeClr val="bg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24" name="Oval 23"/>
          <p:cNvSpPr/>
          <p:nvPr/>
        </p:nvSpPr>
        <p:spPr>
          <a:xfrm>
            <a:off x="179512" y="2895932"/>
            <a:ext cx="222787" cy="228434"/>
          </a:xfrm>
          <a:prstGeom prst="ellipse">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25" name="Oval 24"/>
          <p:cNvSpPr/>
          <p:nvPr/>
        </p:nvSpPr>
        <p:spPr>
          <a:xfrm>
            <a:off x="1443033" y="916986"/>
            <a:ext cx="222787" cy="228434"/>
          </a:xfrm>
          <a:prstGeom prst="ellipse">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26" name="Oval 25"/>
          <p:cNvSpPr/>
          <p:nvPr/>
        </p:nvSpPr>
        <p:spPr>
          <a:xfrm>
            <a:off x="2538640" y="1551228"/>
            <a:ext cx="222787" cy="228434"/>
          </a:xfrm>
          <a:prstGeom prst="ellipse">
            <a:avLst/>
          </a:prstGeom>
          <a:solidFill>
            <a:srgbClr val="92D050"/>
          </a:solidFill>
          <a:ln>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sp>
        <p:nvSpPr>
          <p:cNvPr id="27" name="TextBox 26"/>
          <p:cNvSpPr txBox="1"/>
          <p:nvPr/>
        </p:nvSpPr>
        <p:spPr>
          <a:xfrm>
            <a:off x="404103" y="3196262"/>
            <a:ext cx="953979" cy="276999"/>
          </a:xfrm>
          <a:prstGeom prst="rect">
            <a:avLst/>
          </a:prstGeom>
          <a:noFill/>
        </p:spPr>
        <p:txBody>
          <a:bodyPr wrap="none" rtlCol="0">
            <a:spAutoFit/>
          </a:bodyPr>
          <a:lstStyle/>
          <a:p>
            <a:r>
              <a:rPr lang="en-GB" sz="1200" dirty="0" smtClean="0"/>
              <a:t>= BCP Test</a:t>
            </a:r>
            <a:endParaRPr lang="en-GB" sz="1200" dirty="0"/>
          </a:p>
        </p:txBody>
      </p:sp>
      <p:sp>
        <p:nvSpPr>
          <p:cNvPr id="28" name="Oval 27"/>
          <p:cNvSpPr/>
          <p:nvPr/>
        </p:nvSpPr>
        <p:spPr>
          <a:xfrm>
            <a:off x="181316" y="3196262"/>
            <a:ext cx="222787" cy="228434"/>
          </a:xfrm>
          <a:prstGeom prst="ellipse">
            <a:avLst/>
          </a:prstGeom>
          <a:solidFill>
            <a:schemeClr val="bg2">
              <a:lumMod val="60000"/>
              <a:lumOff val="40000"/>
            </a:schemeClr>
          </a:solidFill>
          <a:ln>
            <a:solidFill>
              <a:schemeClr val="bg2">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350"/>
          </a:p>
        </p:txBody>
      </p:sp>
      <p:pic>
        <p:nvPicPr>
          <p:cNvPr id="29" name="Picture 28" descr="\\cernhomet.cern.ch\t\tcapelli\Public\CRAB\BNL\HOM\ASSY ROUND SHAPE\Coupe.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t="-1" b="285"/>
          <a:stretch/>
        </p:blipFill>
        <p:spPr bwMode="auto">
          <a:xfrm>
            <a:off x="8233513" y="70319"/>
            <a:ext cx="847218" cy="102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 name="Rectangle 29"/>
          <p:cNvSpPr/>
          <p:nvPr/>
        </p:nvSpPr>
        <p:spPr>
          <a:xfrm>
            <a:off x="7898733" y="18883"/>
            <a:ext cx="1245267" cy="1249595"/>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3801587" y="659976"/>
            <a:ext cx="4551246" cy="338554"/>
          </a:xfrm>
          <a:prstGeom prst="rect">
            <a:avLst/>
          </a:prstGeom>
          <a:noFill/>
        </p:spPr>
        <p:txBody>
          <a:bodyPr wrap="none" rtlCol="0">
            <a:spAutoFit/>
          </a:bodyPr>
          <a:lstStyle/>
          <a:p>
            <a:r>
              <a:rPr lang="en-GB" sz="1600" dirty="0" smtClean="0"/>
              <a:t>All pieces conform to dimensional requirements </a:t>
            </a:r>
            <a:endParaRPr lang="en-GB" sz="1600" dirty="0"/>
          </a:p>
        </p:txBody>
      </p:sp>
      <p:sp>
        <p:nvSpPr>
          <p:cNvPr id="31" name="Rectangle 30"/>
          <p:cNvSpPr/>
          <p:nvPr/>
        </p:nvSpPr>
        <p:spPr>
          <a:xfrm>
            <a:off x="1904999" y="2044493"/>
            <a:ext cx="506761" cy="311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81412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5486400" y="4903470"/>
            <a:ext cx="2171700" cy="273844"/>
          </a:xfrm>
          <a:prstGeom prst="rect">
            <a:avLst/>
          </a:prstGeom>
        </p:spPr>
        <p:txBody>
          <a:bodyPr/>
          <a:lstStyle/>
          <a:p>
            <a:r>
              <a:rPr lang="en-GB" smtClean="0"/>
              <a:t>LARP HiLumi May 2016 -- M. Garlasché (CERN EN/MME)</a:t>
            </a:r>
            <a:endParaRPr lang="en-GB" dirty="0"/>
          </a:p>
        </p:txBody>
      </p:sp>
      <p:sp>
        <p:nvSpPr>
          <p:cNvPr id="8" name="Title 1"/>
          <p:cNvSpPr>
            <a:spLocks noGrp="1"/>
          </p:cNvSpPr>
          <p:nvPr>
            <p:ph type="title"/>
          </p:nvPr>
        </p:nvSpPr>
        <p:spPr/>
        <p:txBody>
          <a:bodyPr/>
          <a:lstStyle/>
          <a:p>
            <a:pPr algn="r"/>
            <a:r>
              <a:rPr lang="en-US" dirty="0" smtClean="0">
                <a:effectLst/>
              </a:rPr>
              <a:t>CRAB HOMs</a:t>
            </a:r>
            <a:endParaRPr lang="en-US" dirty="0">
              <a:effectLst/>
            </a:endParaRPr>
          </a:p>
        </p:txBody>
      </p:sp>
      <p:pic>
        <p:nvPicPr>
          <p:cNvPr id="9" name="Picture 8"/>
          <p:cNvPicPr>
            <a:picLocks noChangeAspect="1"/>
          </p:cNvPicPr>
          <p:nvPr/>
        </p:nvPicPr>
        <p:blipFill>
          <a:blip r:embed="rId2"/>
          <a:stretch>
            <a:fillRect/>
          </a:stretch>
        </p:blipFill>
        <p:spPr>
          <a:xfrm>
            <a:off x="1450181" y="569276"/>
            <a:ext cx="5962991" cy="4202749"/>
          </a:xfrm>
          <a:prstGeom prst="rect">
            <a:avLst/>
          </a:prstGeom>
        </p:spPr>
      </p:pic>
      <p:sp>
        <p:nvSpPr>
          <p:cNvPr id="10" name="TextBox 9"/>
          <p:cNvSpPr txBox="1"/>
          <p:nvPr/>
        </p:nvSpPr>
        <p:spPr>
          <a:xfrm>
            <a:off x="2978944" y="1064419"/>
            <a:ext cx="764381" cy="300082"/>
          </a:xfrm>
          <a:prstGeom prst="rect">
            <a:avLst/>
          </a:prstGeom>
          <a:noFill/>
        </p:spPr>
        <p:txBody>
          <a:bodyPr wrap="square" rtlCol="0">
            <a:spAutoFit/>
          </a:bodyPr>
          <a:lstStyle/>
          <a:p>
            <a:r>
              <a:rPr lang="en-GB" sz="1350" dirty="0">
                <a:solidFill>
                  <a:srgbClr val="00B050"/>
                </a:solidFill>
              </a:rPr>
              <a:t>Brazing</a:t>
            </a:r>
          </a:p>
        </p:txBody>
      </p:sp>
      <p:sp>
        <p:nvSpPr>
          <p:cNvPr id="11" name="TextBox 10"/>
          <p:cNvSpPr txBox="1"/>
          <p:nvPr/>
        </p:nvSpPr>
        <p:spPr>
          <a:xfrm>
            <a:off x="2596753" y="4329112"/>
            <a:ext cx="764381" cy="300082"/>
          </a:xfrm>
          <a:prstGeom prst="rect">
            <a:avLst/>
          </a:prstGeom>
          <a:noFill/>
        </p:spPr>
        <p:txBody>
          <a:bodyPr wrap="square" rtlCol="0">
            <a:spAutoFit/>
          </a:bodyPr>
          <a:lstStyle/>
          <a:p>
            <a:r>
              <a:rPr lang="en-GB" sz="1350" dirty="0">
                <a:solidFill>
                  <a:srgbClr val="00B050"/>
                </a:solidFill>
              </a:rPr>
              <a:t>5-axis</a:t>
            </a:r>
          </a:p>
        </p:txBody>
      </p:sp>
      <p:sp>
        <p:nvSpPr>
          <p:cNvPr id="12" name="TextBox 11"/>
          <p:cNvSpPr txBox="1"/>
          <p:nvPr/>
        </p:nvSpPr>
        <p:spPr>
          <a:xfrm>
            <a:off x="1425178" y="2900362"/>
            <a:ext cx="764381" cy="300082"/>
          </a:xfrm>
          <a:prstGeom prst="rect">
            <a:avLst/>
          </a:prstGeom>
          <a:noFill/>
        </p:spPr>
        <p:txBody>
          <a:bodyPr wrap="square" rtlCol="0">
            <a:spAutoFit/>
          </a:bodyPr>
          <a:lstStyle/>
          <a:p>
            <a:r>
              <a:rPr lang="en-GB" sz="1350" dirty="0">
                <a:solidFill>
                  <a:srgbClr val="00B050"/>
                </a:solidFill>
              </a:rPr>
              <a:t>5-axis</a:t>
            </a:r>
          </a:p>
        </p:txBody>
      </p:sp>
      <p:sp>
        <p:nvSpPr>
          <p:cNvPr id="13" name="TextBox 12"/>
          <p:cNvSpPr txBox="1"/>
          <p:nvPr/>
        </p:nvSpPr>
        <p:spPr>
          <a:xfrm>
            <a:off x="2596752" y="3714750"/>
            <a:ext cx="764381" cy="300082"/>
          </a:xfrm>
          <a:prstGeom prst="rect">
            <a:avLst/>
          </a:prstGeom>
          <a:noFill/>
        </p:spPr>
        <p:txBody>
          <a:bodyPr wrap="square" rtlCol="0">
            <a:spAutoFit/>
          </a:bodyPr>
          <a:lstStyle/>
          <a:p>
            <a:r>
              <a:rPr lang="en-GB" sz="1350" dirty="0">
                <a:solidFill>
                  <a:srgbClr val="00B050"/>
                </a:solidFill>
              </a:rPr>
              <a:t>BCP</a:t>
            </a:r>
          </a:p>
        </p:txBody>
      </p:sp>
      <p:sp>
        <p:nvSpPr>
          <p:cNvPr id="14" name="TextBox 13"/>
          <p:cNvSpPr txBox="1"/>
          <p:nvPr/>
        </p:nvSpPr>
        <p:spPr>
          <a:xfrm>
            <a:off x="6779419" y="3690844"/>
            <a:ext cx="1221581" cy="715581"/>
          </a:xfrm>
          <a:prstGeom prst="rect">
            <a:avLst/>
          </a:prstGeom>
          <a:solidFill>
            <a:schemeClr val="bg1"/>
          </a:solidFill>
        </p:spPr>
        <p:txBody>
          <a:bodyPr wrap="square" rtlCol="0">
            <a:spAutoFit/>
          </a:bodyPr>
          <a:lstStyle/>
          <a:p>
            <a:r>
              <a:rPr lang="en-GB" sz="1350" dirty="0">
                <a:solidFill>
                  <a:srgbClr val="00B050"/>
                </a:solidFill>
              </a:rPr>
              <a:t>TOL @ work condition=</a:t>
            </a:r>
          </a:p>
          <a:p>
            <a:r>
              <a:rPr lang="en-GB" sz="1350" dirty="0">
                <a:solidFill>
                  <a:srgbClr val="00B050"/>
                </a:solidFill>
              </a:rPr>
              <a:t>0.5mm</a:t>
            </a:r>
          </a:p>
        </p:txBody>
      </p:sp>
      <p:sp>
        <p:nvSpPr>
          <p:cNvPr id="15" name="TextBox 14"/>
          <p:cNvSpPr txBox="1"/>
          <p:nvPr/>
        </p:nvSpPr>
        <p:spPr>
          <a:xfrm>
            <a:off x="1946670" y="2171700"/>
            <a:ext cx="1596630" cy="507831"/>
          </a:xfrm>
          <a:prstGeom prst="rect">
            <a:avLst/>
          </a:prstGeom>
          <a:noFill/>
        </p:spPr>
        <p:txBody>
          <a:bodyPr wrap="square" rtlCol="0">
            <a:spAutoFit/>
          </a:bodyPr>
          <a:lstStyle/>
          <a:p>
            <a:r>
              <a:rPr lang="en-GB" sz="1350" dirty="0">
                <a:solidFill>
                  <a:srgbClr val="00B050"/>
                </a:solidFill>
              </a:rPr>
              <a:t>Forming &amp; Extrusion</a:t>
            </a:r>
          </a:p>
        </p:txBody>
      </p:sp>
      <p:sp>
        <p:nvSpPr>
          <p:cNvPr id="16" name="TextBox 15"/>
          <p:cNvSpPr txBox="1"/>
          <p:nvPr/>
        </p:nvSpPr>
        <p:spPr>
          <a:xfrm>
            <a:off x="2189558" y="1016794"/>
            <a:ext cx="958455" cy="300082"/>
          </a:xfrm>
          <a:prstGeom prst="rect">
            <a:avLst/>
          </a:prstGeom>
          <a:noFill/>
        </p:spPr>
        <p:txBody>
          <a:bodyPr wrap="square" rtlCol="0">
            <a:spAutoFit/>
          </a:bodyPr>
          <a:lstStyle/>
          <a:p>
            <a:r>
              <a:rPr lang="en-GB" sz="1350" dirty="0">
                <a:solidFill>
                  <a:srgbClr val="00B050"/>
                </a:solidFill>
              </a:rPr>
              <a:t>Turning</a:t>
            </a:r>
          </a:p>
        </p:txBody>
      </p:sp>
      <p:sp>
        <p:nvSpPr>
          <p:cNvPr id="17" name="TextBox 16"/>
          <p:cNvSpPr txBox="1"/>
          <p:nvPr/>
        </p:nvSpPr>
        <p:spPr>
          <a:xfrm>
            <a:off x="4226463" y="430776"/>
            <a:ext cx="958455" cy="300082"/>
          </a:xfrm>
          <a:prstGeom prst="rect">
            <a:avLst/>
          </a:prstGeom>
          <a:noFill/>
        </p:spPr>
        <p:txBody>
          <a:bodyPr wrap="square" rtlCol="0">
            <a:spAutoFit/>
          </a:bodyPr>
          <a:lstStyle/>
          <a:p>
            <a:r>
              <a:rPr lang="en-GB" sz="1350" dirty="0">
                <a:solidFill>
                  <a:srgbClr val="00B050"/>
                </a:solidFill>
              </a:rPr>
              <a:t>TIG</a:t>
            </a:r>
          </a:p>
        </p:txBody>
      </p:sp>
      <p:sp>
        <p:nvSpPr>
          <p:cNvPr id="18" name="TextBox 17"/>
          <p:cNvSpPr txBox="1"/>
          <p:nvPr/>
        </p:nvSpPr>
        <p:spPr>
          <a:xfrm>
            <a:off x="4420537" y="2886075"/>
            <a:ext cx="764381" cy="300082"/>
          </a:xfrm>
          <a:prstGeom prst="rect">
            <a:avLst/>
          </a:prstGeom>
          <a:noFill/>
        </p:spPr>
        <p:txBody>
          <a:bodyPr wrap="square" rtlCol="0">
            <a:spAutoFit/>
          </a:bodyPr>
          <a:lstStyle/>
          <a:p>
            <a:r>
              <a:rPr lang="en-GB" sz="1350" dirty="0">
                <a:solidFill>
                  <a:srgbClr val="00B050"/>
                </a:solidFill>
              </a:rPr>
              <a:t>EBW</a:t>
            </a:r>
          </a:p>
        </p:txBody>
      </p:sp>
    </p:spTree>
    <p:extLst>
      <p:ext uri="{BB962C8B-B14F-4D97-AF65-F5344CB8AC3E}">
        <p14:creationId xmlns:p14="http://schemas.microsoft.com/office/powerpoint/2010/main" val="413475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cernhomet.cern.ch\t\tcapelli\Public\CRAB\ODU\Images\HOM\RFD - V-HOM(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89136" y="2465269"/>
            <a:ext cx="893656" cy="20318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378281" y="90560"/>
            <a:ext cx="6172200" cy="685800"/>
          </a:xfrm>
        </p:spPr>
        <p:txBody>
          <a:bodyPr/>
          <a:lstStyle/>
          <a:p>
            <a:r>
              <a:rPr lang="fr-CH" dirty="0" err="1" smtClean="0"/>
              <a:t>Materials</a:t>
            </a:r>
            <a:endParaRPr lang="fr-CH" dirty="0"/>
          </a:p>
        </p:txBody>
      </p:sp>
      <p:pic>
        <p:nvPicPr>
          <p:cNvPr id="4099" name="Picture 3" descr="\\cernhomet.cern.ch\t\tcapelli\Public\CRAB\BNL\HOM\ASSY ROUND SHAPE\Coup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38611" y="1011919"/>
            <a:ext cx="1301282" cy="15767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398169" y="773219"/>
            <a:ext cx="906610" cy="415498"/>
          </a:xfrm>
          <a:prstGeom prst="rect">
            <a:avLst/>
          </a:prstGeom>
          <a:noFill/>
        </p:spPr>
        <p:txBody>
          <a:bodyPr wrap="square" rtlCol="0">
            <a:spAutoFit/>
          </a:bodyPr>
          <a:lstStyle/>
          <a:p>
            <a:r>
              <a:rPr lang="fr-CH" sz="1050" b="1" i="1" dirty="0"/>
              <a:t>H-HOM (RFD)</a:t>
            </a:r>
          </a:p>
        </p:txBody>
      </p:sp>
      <p:sp>
        <p:nvSpPr>
          <p:cNvPr id="11" name="TextBox 10"/>
          <p:cNvSpPr txBox="1"/>
          <p:nvPr/>
        </p:nvSpPr>
        <p:spPr>
          <a:xfrm>
            <a:off x="6476182" y="776360"/>
            <a:ext cx="906610" cy="415498"/>
          </a:xfrm>
          <a:prstGeom prst="rect">
            <a:avLst/>
          </a:prstGeom>
          <a:noFill/>
        </p:spPr>
        <p:txBody>
          <a:bodyPr wrap="square" rtlCol="0">
            <a:spAutoFit/>
          </a:bodyPr>
          <a:lstStyle/>
          <a:p>
            <a:r>
              <a:rPr lang="fr-CH" sz="1050" b="1" i="1" dirty="0"/>
              <a:t>V-HOM (RFD)</a:t>
            </a:r>
          </a:p>
        </p:txBody>
      </p:sp>
      <p:sp>
        <p:nvSpPr>
          <p:cNvPr id="12" name="TextBox 11"/>
          <p:cNvSpPr txBox="1"/>
          <p:nvPr/>
        </p:nvSpPr>
        <p:spPr>
          <a:xfrm>
            <a:off x="1857384" y="781086"/>
            <a:ext cx="906610" cy="253916"/>
          </a:xfrm>
          <a:prstGeom prst="rect">
            <a:avLst/>
          </a:prstGeom>
          <a:noFill/>
        </p:spPr>
        <p:txBody>
          <a:bodyPr wrap="square" rtlCol="0">
            <a:spAutoFit/>
          </a:bodyPr>
          <a:lstStyle/>
          <a:p>
            <a:r>
              <a:rPr lang="fr-CH" sz="1050" b="1" i="1" dirty="0"/>
              <a:t>DQW</a:t>
            </a:r>
          </a:p>
        </p:txBody>
      </p:sp>
      <p:pic>
        <p:nvPicPr>
          <p:cNvPr id="4105" name="Picture 9" descr="\\cernhomet.cern.ch\t\tcapelli\Public\CRAB\BNL\HOM\ASSY ROUND SHAPE\TO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91441" y="2806066"/>
            <a:ext cx="1912796" cy="1677005"/>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ernhomet.cern.ch\t\tcapelli\Public\CRAB\ODU\Images\HOM\RFD - H-HOM(14)bi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69432" y="2335067"/>
            <a:ext cx="947411" cy="23504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77930" y="3067549"/>
            <a:ext cx="616283" cy="415498"/>
          </a:xfrm>
          <a:prstGeom prst="rect">
            <a:avLst/>
          </a:prstGeom>
          <a:noFill/>
          <a:ln w="12700">
            <a:solidFill>
              <a:schemeClr val="accent2">
                <a:lumMod val="60000"/>
                <a:lumOff val="40000"/>
              </a:schemeClr>
            </a:solidFill>
          </a:ln>
        </p:spPr>
        <p:txBody>
          <a:bodyPr wrap="square" rtlCol="0">
            <a:spAutoFit/>
          </a:bodyPr>
          <a:lstStyle/>
          <a:p>
            <a:r>
              <a:rPr lang="fr-CH" sz="1050" dirty="0"/>
              <a:t>Copper*</a:t>
            </a:r>
          </a:p>
        </p:txBody>
      </p:sp>
      <p:sp>
        <p:nvSpPr>
          <p:cNvPr id="15" name="TextBox 14"/>
          <p:cNvSpPr txBox="1"/>
          <p:nvPr/>
        </p:nvSpPr>
        <p:spPr>
          <a:xfrm>
            <a:off x="7211400" y="3652292"/>
            <a:ext cx="697230" cy="415498"/>
          </a:xfrm>
          <a:prstGeom prst="rect">
            <a:avLst/>
          </a:prstGeom>
          <a:noFill/>
          <a:ln w="12700">
            <a:solidFill>
              <a:schemeClr val="accent6">
                <a:lumMod val="60000"/>
                <a:lumOff val="40000"/>
              </a:schemeClr>
            </a:solidFill>
          </a:ln>
        </p:spPr>
        <p:txBody>
          <a:bodyPr wrap="square" rtlCol="0">
            <a:spAutoFit/>
          </a:bodyPr>
          <a:lstStyle/>
          <a:p>
            <a:r>
              <a:rPr lang="fr-CH" sz="1050" dirty="0"/>
              <a:t>St. </a:t>
            </a:r>
            <a:r>
              <a:rPr lang="fr-CH" sz="1050" dirty="0" err="1"/>
              <a:t>steel</a:t>
            </a:r>
            <a:r>
              <a:rPr lang="fr-CH" sz="1050" dirty="0"/>
              <a:t>*</a:t>
            </a:r>
          </a:p>
        </p:txBody>
      </p:sp>
      <p:sp>
        <p:nvSpPr>
          <p:cNvPr id="18" name="TextBox 17"/>
          <p:cNvSpPr txBox="1"/>
          <p:nvPr/>
        </p:nvSpPr>
        <p:spPr>
          <a:xfrm>
            <a:off x="2579398" y="2744701"/>
            <a:ext cx="697230" cy="415498"/>
          </a:xfrm>
          <a:prstGeom prst="rect">
            <a:avLst/>
          </a:prstGeom>
          <a:noFill/>
          <a:ln w="12700">
            <a:solidFill>
              <a:schemeClr val="accent6">
                <a:lumMod val="60000"/>
                <a:lumOff val="40000"/>
              </a:schemeClr>
            </a:solidFill>
          </a:ln>
        </p:spPr>
        <p:txBody>
          <a:bodyPr wrap="square" rtlCol="0">
            <a:spAutoFit/>
          </a:bodyPr>
          <a:lstStyle/>
          <a:p>
            <a:r>
              <a:rPr lang="fr-CH" sz="1050" dirty="0"/>
              <a:t>St. </a:t>
            </a:r>
            <a:r>
              <a:rPr lang="fr-CH" sz="1050" dirty="0" err="1"/>
              <a:t>steel</a:t>
            </a:r>
            <a:r>
              <a:rPr lang="fr-CH" sz="1050" dirty="0"/>
              <a:t>*</a:t>
            </a:r>
          </a:p>
        </p:txBody>
      </p:sp>
      <p:sp>
        <p:nvSpPr>
          <p:cNvPr id="19" name="TextBox 18"/>
          <p:cNvSpPr txBox="1"/>
          <p:nvPr/>
        </p:nvSpPr>
        <p:spPr>
          <a:xfrm>
            <a:off x="2324034" y="3782102"/>
            <a:ext cx="697230" cy="415498"/>
          </a:xfrm>
          <a:prstGeom prst="rect">
            <a:avLst/>
          </a:prstGeom>
          <a:noFill/>
          <a:ln w="12700">
            <a:solidFill>
              <a:srgbClr val="92D050"/>
            </a:solidFill>
          </a:ln>
        </p:spPr>
        <p:txBody>
          <a:bodyPr wrap="square" rtlCol="0">
            <a:spAutoFit/>
          </a:bodyPr>
          <a:lstStyle/>
          <a:p>
            <a:r>
              <a:rPr lang="fr-CH" sz="1050" dirty="0"/>
              <a:t>Niobium*</a:t>
            </a:r>
          </a:p>
        </p:txBody>
      </p:sp>
      <p:cxnSp>
        <p:nvCxnSpPr>
          <p:cNvPr id="6" name="Straight Connector 5"/>
          <p:cNvCxnSpPr/>
          <p:nvPr/>
        </p:nvCxnSpPr>
        <p:spPr>
          <a:xfrm>
            <a:off x="2428831" y="3284748"/>
            <a:ext cx="727784" cy="115417"/>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9" idx="1"/>
          </p:cNvCxnSpPr>
          <p:nvPr/>
        </p:nvCxnSpPr>
        <p:spPr>
          <a:xfrm flipH="1" flipV="1">
            <a:off x="2049556" y="3782103"/>
            <a:ext cx="274478" cy="207748"/>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4" idx="3"/>
          </p:cNvCxnSpPr>
          <p:nvPr/>
        </p:nvCxnSpPr>
        <p:spPr>
          <a:xfrm flipV="1">
            <a:off x="6294213" y="2936040"/>
            <a:ext cx="437127" cy="339258"/>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4" idx="3"/>
          </p:cNvCxnSpPr>
          <p:nvPr/>
        </p:nvCxnSpPr>
        <p:spPr>
          <a:xfrm>
            <a:off x="6294213" y="3275298"/>
            <a:ext cx="511422" cy="607828"/>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5" idx="0"/>
          </p:cNvCxnSpPr>
          <p:nvPr/>
        </p:nvCxnSpPr>
        <p:spPr>
          <a:xfrm flipH="1" flipV="1">
            <a:off x="7211401" y="3333096"/>
            <a:ext cx="348614" cy="319196"/>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48" idx="3"/>
          </p:cNvCxnSpPr>
          <p:nvPr/>
        </p:nvCxnSpPr>
        <p:spPr>
          <a:xfrm flipV="1">
            <a:off x="6418616" y="2611533"/>
            <a:ext cx="312724" cy="122492"/>
          </a:xfrm>
          <a:prstGeom prst="straightConnector1">
            <a:avLst/>
          </a:prstGeom>
          <a:ln>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2839892" y="3003521"/>
            <a:ext cx="0" cy="273234"/>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999978" y="3537331"/>
            <a:ext cx="0" cy="500687"/>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721386" y="2526276"/>
            <a:ext cx="697230" cy="415498"/>
          </a:xfrm>
          <a:prstGeom prst="rect">
            <a:avLst/>
          </a:prstGeom>
          <a:noFill/>
          <a:ln w="12700">
            <a:solidFill>
              <a:schemeClr val="tx1">
                <a:lumMod val="65000"/>
                <a:lumOff val="35000"/>
              </a:schemeClr>
            </a:solidFill>
          </a:ln>
        </p:spPr>
        <p:txBody>
          <a:bodyPr wrap="square" rtlCol="0">
            <a:spAutoFit/>
          </a:bodyPr>
          <a:lstStyle/>
          <a:p>
            <a:r>
              <a:rPr lang="fr-CH" sz="1050" dirty="0" err="1"/>
              <a:t>Ceramic</a:t>
            </a:r>
            <a:r>
              <a:rPr lang="fr-CH" sz="1050" dirty="0"/>
              <a:t>*</a:t>
            </a:r>
          </a:p>
        </p:txBody>
      </p:sp>
      <p:sp>
        <p:nvSpPr>
          <p:cNvPr id="58" name="TextBox 57"/>
          <p:cNvSpPr txBox="1"/>
          <p:nvPr/>
        </p:nvSpPr>
        <p:spPr>
          <a:xfrm>
            <a:off x="3730498" y="2515714"/>
            <a:ext cx="697230" cy="415498"/>
          </a:xfrm>
          <a:prstGeom prst="rect">
            <a:avLst/>
          </a:prstGeom>
          <a:noFill/>
          <a:ln w="12700">
            <a:solidFill>
              <a:schemeClr val="accent6">
                <a:lumMod val="60000"/>
                <a:lumOff val="40000"/>
              </a:schemeClr>
            </a:solidFill>
          </a:ln>
        </p:spPr>
        <p:txBody>
          <a:bodyPr wrap="square" rtlCol="0">
            <a:spAutoFit/>
          </a:bodyPr>
          <a:lstStyle/>
          <a:p>
            <a:r>
              <a:rPr lang="fr-CH" sz="1050" dirty="0"/>
              <a:t>St. </a:t>
            </a:r>
            <a:r>
              <a:rPr lang="fr-CH" sz="1050" dirty="0" err="1"/>
              <a:t>steel</a:t>
            </a:r>
            <a:r>
              <a:rPr lang="fr-CH" sz="1050" dirty="0"/>
              <a:t>*</a:t>
            </a:r>
          </a:p>
        </p:txBody>
      </p:sp>
      <p:cxnSp>
        <p:nvCxnSpPr>
          <p:cNvPr id="59" name="Straight Connector 58"/>
          <p:cNvCxnSpPr/>
          <p:nvPr/>
        </p:nvCxnSpPr>
        <p:spPr>
          <a:xfrm>
            <a:off x="4631159" y="2573739"/>
            <a:ext cx="0" cy="49059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4436172" y="2624622"/>
            <a:ext cx="203431" cy="115417"/>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631159" y="3140138"/>
            <a:ext cx="0" cy="500687"/>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574009" y="3708173"/>
            <a:ext cx="0" cy="179788"/>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573288" y="3963098"/>
            <a:ext cx="0" cy="500687"/>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710655" y="3072384"/>
            <a:ext cx="697230" cy="415498"/>
          </a:xfrm>
          <a:prstGeom prst="rect">
            <a:avLst/>
          </a:prstGeom>
          <a:noFill/>
          <a:ln w="12700">
            <a:solidFill>
              <a:srgbClr val="92D050"/>
            </a:solidFill>
          </a:ln>
        </p:spPr>
        <p:txBody>
          <a:bodyPr wrap="square" rtlCol="0">
            <a:spAutoFit/>
          </a:bodyPr>
          <a:lstStyle/>
          <a:p>
            <a:r>
              <a:rPr lang="fr-CH" sz="1050" dirty="0"/>
              <a:t>Niobium*</a:t>
            </a:r>
          </a:p>
        </p:txBody>
      </p:sp>
      <p:cxnSp>
        <p:nvCxnSpPr>
          <p:cNvPr id="69" name="Straight Arrow Connector 68"/>
          <p:cNvCxnSpPr>
            <a:stCxn id="68" idx="3"/>
          </p:cNvCxnSpPr>
          <p:nvPr/>
        </p:nvCxnSpPr>
        <p:spPr>
          <a:xfrm flipV="1">
            <a:off x="4407885" y="3195417"/>
            <a:ext cx="223274" cy="84716"/>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1378281" y="692456"/>
            <a:ext cx="6013377" cy="0"/>
          </a:xfrm>
          <a:prstGeom prst="line">
            <a:avLst/>
          </a:prstGeom>
        </p:spPr>
        <p:style>
          <a:lnRef idx="2">
            <a:schemeClr val="dk1"/>
          </a:lnRef>
          <a:fillRef idx="0">
            <a:schemeClr val="dk1"/>
          </a:fillRef>
          <a:effectRef idx="1">
            <a:schemeClr val="dk1"/>
          </a:effectRef>
          <a:fontRef idx="minor">
            <a:schemeClr val="tx1"/>
          </a:fontRef>
        </p:style>
      </p:cxnSp>
      <p:pic>
        <p:nvPicPr>
          <p:cNvPr id="1026" name="Picture 2" descr="\\cernhomet.cern.ch\t\tcapelli\Public\CRAB\ODU\Images\HOM\RFD - V-HOM(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03760" y="1011919"/>
            <a:ext cx="989509" cy="1328780"/>
          </a:xfrm>
          <a:prstGeom prst="rect">
            <a:avLst/>
          </a:prstGeom>
          <a:noFill/>
          <a:extLst>
            <a:ext uri="{909E8E84-426E-40DD-AFC4-6F175D3DCCD1}">
              <a14:hiddenFill xmlns:a14="http://schemas.microsoft.com/office/drawing/2010/main">
                <a:solidFill>
                  <a:srgbClr val="FFFFFF"/>
                </a:solidFill>
              </a14:hiddenFill>
            </a:ext>
          </a:extLst>
        </p:spPr>
      </p:pic>
      <p:sp>
        <p:nvSpPr>
          <p:cNvPr id="79" name="Footer Placeholder 4"/>
          <p:cNvSpPr>
            <a:spLocks noGrp="1"/>
          </p:cNvSpPr>
          <p:nvPr>
            <p:ph type="ftr" sz="quarter" idx="4294967295"/>
          </p:nvPr>
        </p:nvSpPr>
        <p:spPr>
          <a:xfrm>
            <a:off x="6318560" y="4629627"/>
            <a:ext cx="2171700" cy="273844"/>
          </a:xfrm>
          <a:prstGeom prst="rect">
            <a:avLst/>
          </a:prstGeom>
        </p:spPr>
        <p:txBody>
          <a:bodyPr/>
          <a:lstStyle/>
          <a:p>
            <a:r>
              <a:rPr lang="en-GB" sz="788" i="1" smtClean="0"/>
              <a:t>LARP HiLumi May 2016 -- M. Garlasché (CERN EN/MME)</a:t>
            </a:r>
            <a:endParaRPr lang="en-GB" sz="788" i="1" dirty="0"/>
          </a:p>
        </p:txBody>
      </p:sp>
      <p:sp>
        <p:nvSpPr>
          <p:cNvPr id="84" name="Footer Placeholder 4"/>
          <p:cNvSpPr txBox="1">
            <a:spLocks/>
          </p:cNvSpPr>
          <p:nvPr/>
        </p:nvSpPr>
        <p:spPr>
          <a:xfrm>
            <a:off x="2049609" y="4643123"/>
            <a:ext cx="3213154"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50" i="1" dirty="0"/>
              <a:t>*All materials  used to manufacture HOMs </a:t>
            </a:r>
          </a:p>
          <a:p>
            <a:r>
              <a:rPr lang="en-GB" sz="1050" i="1" dirty="0"/>
              <a:t>shall be compliant with CERN specification n°1389669</a:t>
            </a:r>
          </a:p>
        </p:txBody>
      </p:sp>
      <p:pic>
        <p:nvPicPr>
          <p:cNvPr id="4098" name="Picture 2" descr="\\cernhomet.cern.ch\t\tcapelli\Public\CRAB\ODU\Images\HOM\RFD - H-HOM(2).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30201" r="37574" b="2872"/>
          <a:stretch/>
        </p:blipFill>
        <p:spPr bwMode="auto">
          <a:xfrm>
            <a:off x="4297680" y="965269"/>
            <a:ext cx="901337" cy="1412172"/>
          </a:xfrm>
          <a:prstGeom prst="rect">
            <a:avLst/>
          </a:prstGeom>
          <a:noFill/>
          <a:extLst>
            <a:ext uri="{909E8E84-426E-40DD-AFC4-6F175D3DCCD1}">
              <a14:hiddenFill xmlns:a14="http://schemas.microsoft.com/office/drawing/2010/main">
                <a:solidFill>
                  <a:srgbClr val="FFFFFF"/>
                </a:solidFill>
              </a14:hiddenFill>
            </a:ext>
          </a:extLst>
        </p:spPr>
      </p:pic>
      <p:cxnSp>
        <p:nvCxnSpPr>
          <p:cNvPr id="4117" name="Straight Connector 4116"/>
          <p:cNvCxnSpPr/>
          <p:nvPr/>
        </p:nvCxnSpPr>
        <p:spPr>
          <a:xfrm>
            <a:off x="3497580" y="1188720"/>
            <a:ext cx="5715" cy="3338366"/>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0089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4572000" y="705319"/>
            <a:ext cx="3234690" cy="715581"/>
          </a:xfrm>
          <a:prstGeom prst="rect">
            <a:avLst/>
          </a:prstGeom>
          <a:noFill/>
        </p:spPr>
        <p:txBody>
          <a:bodyPr wrap="square" rtlCol="0">
            <a:spAutoFit/>
          </a:bodyPr>
          <a:lstStyle/>
          <a:p>
            <a:r>
              <a:rPr lang="fr-CH" sz="1350" dirty="0" err="1"/>
              <a:t>Cavity</a:t>
            </a:r>
            <a:r>
              <a:rPr lang="fr-CH" sz="1350" dirty="0"/>
              <a:t>  (RT , no PCB) </a:t>
            </a:r>
            <a:r>
              <a:rPr lang="fr-CH" sz="1350" dirty="0" err="1"/>
              <a:t>with</a:t>
            </a:r>
            <a:r>
              <a:rPr lang="fr-CH" sz="1350" dirty="0"/>
              <a:t> He </a:t>
            </a:r>
            <a:r>
              <a:rPr lang="fr-CH" sz="1350" dirty="0" err="1"/>
              <a:t>vessel</a:t>
            </a:r>
            <a:r>
              <a:rPr lang="fr-CH" sz="1350" dirty="0"/>
              <a:t> + </a:t>
            </a:r>
            <a:r>
              <a:rPr lang="fr-CH" sz="1350" dirty="0" err="1"/>
              <a:t>pretuning</a:t>
            </a:r>
            <a:r>
              <a:rPr lang="fr-CH" sz="1350" dirty="0"/>
              <a:t> </a:t>
            </a:r>
            <a:r>
              <a:rPr lang="fr-CH" sz="1350" dirty="0" err="1"/>
              <a:t>device</a:t>
            </a:r>
            <a:endParaRPr lang="fr-CH" sz="1350" dirty="0"/>
          </a:p>
          <a:p>
            <a:r>
              <a:rPr lang="fr-CH" sz="1350" dirty="0"/>
              <a:t>Input force 2.5 </a:t>
            </a:r>
            <a:r>
              <a:rPr lang="fr-CH" sz="1350" dirty="0" err="1"/>
              <a:t>kN</a:t>
            </a:r>
            <a:endParaRPr lang="fr-CH" sz="1350" b="1" dirty="0"/>
          </a:p>
        </p:txBody>
      </p:sp>
      <p:sp>
        <p:nvSpPr>
          <p:cNvPr id="7" name="TextBox 6"/>
          <p:cNvSpPr txBox="1"/>
          <p:nvPr/>
        </p:nvSpPr>
        <p:spPr>
          <a:xfrm>
            <a:off x="4572000" y="1437447"/>
            <a:ext cx="3314700" cy="1754326"/>
          </a:xfrm>
          <a:prstGeom prst="rect">
            <a:avLst/>
          </a:prstGeom>
          <a:noFill/>
        </p:spPr>
        <p:txBody>
          <a:bodyPr wrap="square" rtlCol="0">
            <a:spAutoFit/>
          </a:bodyPr>
          <a:lstStyle/>
          <a:p>
            <a:r>
              <a:rPr lang="fr-CH" sz="1350" dirty="0" err="1"/>
              <a:t>Displacement</a:t>
            </a:r>
            <a:r>
              <a:rPr lang="fr-CH" sz="1350" dirty="0"/>
              <a:t> </a:t>
            </a:r>
            <a:r>
              <a:rPr lang="fr-CH" sz="1350" b="1" dirty="0"/>
              <a:t>z</a:t>
            </a:r>
            <a:r>
              <a:rPr lang="fr-CH" sz="1350" dirty="0"/>
              <a:t> </a:t>
            </a:r>
            <a:r>
              <a:rPr lang="fr-CH" sz="1350" b="1" dirty="0"/>
              <a:t>0.53/0.6 mm</a:t>
            </a:r>
          </a:p>
          <a:p>
            <a:r>
              <a:rPr lang="fr-CH" sz="1350" dirty="0"/>
              <a:t>Maximum </a:t>
            </a:r>
            <a:r>
              <a:rPr lang="fr-CH" sz="1350" dirty="0" err="1"/>
              <a:t>eq</a:t>
            </a:r>
            <a:r>
              <a:rPr lang="fr-CH" sz="1350" dirty="0"/>
              <a:t>. Stress </a:t>
            </a:r>
            <a:r>
              <a:rPr lang="fr-CH" sz="1350" b="1" dirty="0"/>
              <a:t>225 </a:t>
            </a:r>
            <a:r>
              <a:rPr lang="fr-CH" sz="1350" b="1" dirty="0" err="1"/>
              <a:t>MPa</a:t>
            </a:r>
            <a:endParaRPr lang="fr-CH" sz="1350" b="1" dirty="0"/>
          </a:p>
          <a:p>
            <a:r>
              <a:rPr lang="fr-CH" sz="1350" dirty="0"/>
              <a:t>Corresponds to about </a:t>
            </a:r>
            <a:r>
              <a:rPr lang="fr-CH" sz="1350" b="1" dirty="0"/>
              <a:t>0.21 MHz (0.42 MHz pp) *</a:t>
            </a:r>
          </a:p>
          <a:p>
            <a:endParaRPr lang="fr-CH" sz="1350" b="1" dirty="0"/>
          </a:p>
          <a:p>
            <a:r>
              <a:rPr lang="fr-CH" sz="1350" b="1" dirty="0"/>
              <a:t>For 400 </a:t>
            </a:r>
            <a:r>
              <a:rPr lang="fr-CH" sz="1350" b="1" dirty="0" err="1"/>
              <a:t>MPa</a:t>
            </a:r>
            <a:r>
              <a:rPr lang="fr-CH" sz="1350" b="1" dirty="0"/>
              <a:t>/1.2= 333 </a:t>
            </a:r>
            <a:r>
              <a:rPr lang="fr-CH" sz="1350" b="1" dirty="0" err="1"/>
              <a:t>MPa</a:t>
            </a:r>
            <a:r>
              <a:rPr lang="fr-CH" sz="1350" b="1" dirty="0"/>
              <a:t> -&gt; 0.31 MHz (0.62 MHz) range  (</a:t>
            </a:r>
            <a:r>
              <a:rPr lang="fr-CH" sz="1350" b="1" dirty="0" err="1"/>
              <a:t>linear</a:t>
            </a:r>
            <a:r>
              <a:rPr lang="fr-CH" sz="1350" b="1" dirty="0"/>
              <a:t>), 3.7 </a:t>
            </a:r>
            <a:r>
              <a:rPr lang="fr-CH" sz="1350" b="1" dirty="0" err="1"/>
              <a:t>kN</a:t>
            </a:r>
            <a:r>
              <a:rPr lang="fr-CH" sz="1350" b="1" dirty="0"/>
              <a:t>, ±1.6 mm</a:t>
            </a:r>
          </a:p>
        </p:txBody>
      </p:sp>
      <p:sp>
        <p:nvSpPr>
          <p:cNvPr id="8" name="TextBox 7"/>
          <p:cNvSpPr txBox="1"/>
          <p:nvPr/>
        </p:nvSpPr>
        <p:spPr>
          <a:xfrm>
            <a:off x="1200150" y="4151534"/>
            <a:ext cx="3028950" cy="507831"/>
          </a:xfrm>
          <a:prstGeom prst="rect">
            <a:avLst/>
          </a:prstGeom>
          <a:noFill/>
        </p:spPr>
        <p:txBody>
          <a:bodyPr wrap="square" rtlCol="0">
            <a:spAutoFit/>
          </a:bodyPr>
          <a:lstStyle/>
          <a:p>
            <a:r>
              <a:rPr lang="fr-CH" sz="1350" dirty="0"/>
              <a:t>At RT for 50 </a:t>
            </a:r>
            <a:r>
              <a:rPr lang="fr-CH" sz="1350" dirty="0" err="1"/>
              <a:t>MPa</a:t>
            </a:r>
            <a:r>
              <a:rPr lang="fr-CH" sz="1350" dirty="0"/>
              <a:t> , 0.25 mm maximum  tuner stroke for 0.5 </a:t>
            </a:r>
            <a:r>
              <a:rPr lang="fr-CH" sz="1350" dirty="0" err="1"/>
              <a:t>kN</a:t>
            </a:r>
            <a:endParaRPr lang="en-GB" sz="1350" dirty="0"/>
          </a:p>
        </p:txBody>
      </p:sp>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8095" r="23944" b="11759"/>
          <a:stretch/>
        </p:blipFill>
        <p:spPr bwMode="auto">
          <a:xfrm>
            <a:off x="1200150" y="722995"/>
            <a:ext cx="3252190" cy="229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C:\kurt\Ansys\CRAB\DQW_tuning_Hevessel+cavity_wscrews_3_files\dp0\global\MECH\SYS\Figures and Images\StaticFigure888.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585" t="5223" r="17039" b="11007"/>
          <a:stretch/>
        </p:blipFill>
        <p:spPr bwMode="auto">
          <a:xfrm>
            <a:off x="4830033" y="2978287"/>
            <a:ext cx="3170968" cy="1851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252" r="83246" b="46439"/>
          <a:stretch/>
        </p:blipFill>
        <p:spPr bwMode="auto">
          <a:xfrm>
            <a:off x="4114800" y="2975429"/>
            <a:ext cx="1106927" cy="185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224214" y="3573379"/>
            <a:ext cx="2550698" cy="507831"/>
          </a:xfrm>
          <a:prstGeom prst="rect">
            <a:avLst/>
          </a:prstGeom>
          <a:noFill/>
        </p:spPr>
        <p:txBody>
          <a:bodyPr wrap="none" rtlCol="0">
            <a:spAutoFit/>
          </a:bodyPr>
          <a:lstStyle/>
          <a:p>
            <a:r>
              <a:rPr lang="en-US" sz="1350" dirty="0"/>
              <a:t>Force/tuner stroke  </a:t>
            </a:r>
            <a:r>
              <a:rPr lang="en-US" sz="1350" b="1" dirty="0"/>
              <a:t>2.2 </a:t>
            </a:r>
            <a:r>
              <a:rPr lang="en-US" sz="1350" b="1" dirty="0" err="1"/>
              <a:t>kN</a:t>
            </a:r>
            <a:r>
              <a:rPr lang="en-US" sz="1350" b="1" dirty="0"/>
              <a:t>/mm</a:t>
            </a:r>
          </a:p>
          <a:p>
            <a:r>
              <a:rPr lang="en-US" sz="1350" b="1" dirty="0"/>
              <a:t>199 MPa/mm</a:t>
            </a:r>
            <a:endParaRPr lang="en-GB" sz="1350" b="1" dirty="0"/>
          </a:p>
        </p:txBody>
      </p:sp>
      <p:sp>
        <p:nvSpPr>
          <p:cNvPr id="13" name="Title 1"/>
          <p:cNvSpPr>
            <a:spLocks noGrp="1"/>
          </p:cNvSpPr>
          <p:nvPr>
            <p:ph type="title"/>
          </p:nvPr>
        </p:nvSpPr>
        <p:spPr>
          <a:xfrm>
            <a:off x="1485900" y="80530"/>
            <a:ext cx="6172200" cy="685800"/>
          </a:xfrm>
        </p:spPr>
        <p:txBody>
          <a:bodyPr/>
          <a:lstStyle/>
          <a:p>
            <a:r>
              <a:rPr lang="en-US" dirty="0" smtClean="0">
                <a:effectLst/>
              </a:rPr>
              <a:t>DQW</a:t>
            </a:r>
            <a:endParaRPr lang="en-US" dirty="0">
              <a:effectLst/>
            </a:endParaRPr>
          </a:p>
        </p:txBody>
      </p:sp>
      <p:sp>
        <p:nvSpPr>
          <p:cNvPr id="2" name="Footer Placeholder 1"/>
          <p:cNvSpPr>
            <a:spLocks noGrp="1"/>
          </p:cNvSpPr>
          <p:nvPr>
            <p:ph type="ftr" sz="quarter" idx="11"/>
          </p:nvPr>
        </p:nvSpPr>
        <p:spPr/>
        <p:txBody>
          <a:bodyPr/>
          <a:lstStyle/>
          <a:p>
            <a:r>
              <a:rPr lang="fr-FR" noProof="0" smtClean="0"/>
              <a:t>LARP HiLumi May 2016 -- M. Garlasché (CERN EN/MME)</a:t>
            </a:r>
            <a:endParaRPr lang="en-GB" noProof="0"/>
          </a:p>
        </p:txBody>
      </p:sp>
    </p:spTree>
    <p:extLst>
      <p:ext uri="{BB962C8B-B14F-4D97-AF65-F5344CB8AC3E}">
        <p14:creationId xmlns:p14="http://schemas.microsoft.com/office/powerpoint/2010/main" val="418299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Pre tuning DQW</a:t>
            </a:r>
            <a:endParaRPr lang="en-US" dirty="0">
              <a:effectLst/>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32407" r="24723"/>
          <a:stretch/>
        </p:blipFill>
        <p:spPr>
          <a:xfrm>
            <a:off x="1571625" y="1065944"/>
            <a:ext cx="2646045" cy="3482982"/>
          </a:xfrm>
        </p:spPr>
      </p:pic>
      <p:sp>
        <p:nvSpPr>
          <p:cNvPr id="7" name="TextBox 6"/>
          <p:cNvSpPr txBox="1"/>
          <p:nvPr/>
        </p:nvSpPr>
        <p:spPr>
          <a:xfrm>
            <a:off x="4863329" y="950646"/>
            <a:ext cx="2971800" cy="2169825"/>
          </a:xfrm>
          <a:prstGeom prst="rect">
            <a:avLst/>
          </a:prstGeom>
          <a:noFill/>
        </p:spPr>
        <p:txBody>
          <a:bodyPr wrap="square" rtlCol="0">
            <a:spAutoFit/>
          </a:bodyPr>
          <a:lstStyle/>
          <a:p>
            <a:r>
              <a:rPr lang="fr-CH" sz="1350" dirty="0"/>
              <a:t>At warm</a:t>
            </a:r>
          </a:p>
          <a:p>
            <a:r>
              <a:rPr lang="fr-CH" sz="1350" dirty="0" err="1"/>
              <a:t>Bellows</a:t>
            </a:r>
            <a:r>
              <a:rPr lang="fr-CH" sz="1350" dirty="0"/>
              <a:t> are </a:t>
            </a:r>
            <a:r>
              <a:rPr lang="fr-CH" sz="1350" dirty="0" err="1"/>
              <a:t>outside</a:t>
            </a:r>
            <a:r>
              <a:rPr lang="fr-CH" sz="1350" dirty="0"/>
              <a:t> of the </a:t>
            </a:r>
            <a:r>
              <a:rPr lang="fr-CH" sz="1350" dirty="0" err="1"/>
              <a:t>helium</a:t>
            </a:r>
            <a:r>
              <a:rPr lang="fr-CH" sz="1350" dirty="0"/>
              <a:t> </a:t>
            </a:r>
            <a:r>
              <a:rPr lang="fr-CH" sz="1350" dirty="0" err="1"/>
              <a:t>vessel</a:t>
            </a:r>
            <a:endParaRPr lang="fr-CH" sz="1350" dirty="0"/>
          </a:p>
          <a:p>
            <a:r>
              <a:rPr lang="fr-CH" sz="1350" dirty="0"/>
              <a:t>3 M6 </a:t>
            </a:r>
            <a:r>
              <a:rPr lang="fr-CH" sz="1350" dirty="0" err="1"/>
              <a:t>screws</a:t>
            </a:r>
            <a:r>
              <a:rPr lang="fr-CH" sz="1350" dirty="0"/>
              <a:t> (pull) and </a:t>
            </a:r>
            <a:r>
              <a:rPr lang="fr-CH" sz="1350" dirty="0" err="1"/>
              <a:t>studs</a:t>
            </a:r>
            <a:r>
              <a:rPr lang="fr-CH" sz="1350" dirty="0"/>
              <a:t> (push)</a:t>
            </a:r>
          </a:p>
          <a:p>
            <a:r>
              <a:rPr lang="fr-CH" sz="1350" dirty="0"/>
              <a:t>Pitch 1 mm</a:t>
            </a:r>
          </a:p>
          <a:p>
            <a:r>
              <a:rPr lang="fr-CH" sz="1350" dirty="0" err="1"/>
              <a:t>Bellows</a:t>
            </a:r>
            <a:r>
              <a:rPr lang="fr-CH" sz="1350" dirty="0"/>
              <a:t> (Ti) </a:t>
            </a:r>
            <a:r>
              <a:rPr lang="fr-CH" sz="1350" dirty="0" err="1"/>
              <a:t>will</a:t>
            </a:r>
            <a:r>
              <a:rPr lang="fr-CH" sz="1350" dirty="0"/>
              <a:t> </a:t>
            </a:r>
            <a:r>
              <a:rPr lang="fr-CH" sz="1350" dirty="0" err="1"/>
              <a:t>be</a:t>
            </a:r>
            <a:r>
              <a:rPr lang="fr-CH" sz="1350" dirty="0"/>
              <a:t> </a:t>
            </a:r>
            <a:r>
              <a:rPr lang="fr-CH" sz="1350" dirty="0" err="1"/>
              <a:t>probably</a:t>
            </a:r>
            <a:r>
              <a:rPr lang="fr-CH" sz="1350" dirty="0"/>
              <a:t> </a:t>
            </a:r>
            <a:r>
              <a:rPr lang="fr-CH" sz="1350" dirty="0" err="1"/>
              <a:t>edge</a:t>
            </a:r>
            <a:r>
              <a:rPr lang="fr-CH" sz="1350" dirty="0"/>
              <a:t> </a:t>
            </a:r>
            <a:r>
              <a:rPr lang="fr-CH" sz="1350" dirty="0" err="1"/>
              <a:t>welded</a:t>
            </a:r>
            <a:endParaRPr lang="fr-CH" sz="1350" dirty="0"/>
          </a:p>
          <a:p>
            <a:r>
              <a:rPr lang="fr-CH" sz="1350" dirty="0" err="1"/>
              <a:t>Sensitivity</a:t>
            </a:r>
            <a:r>
              <a:rPr lang="fr-CH" sz="1350" dirty="0"/>
              <a:t> 0.8023 MHz/mm (distance </a:t>
            </a:r>
            <a:r>
              <a:rPr lang="fr-CH" sz="1350" dirty="0" err="1"/>
              <a:t>between</a:t>
            </a:r>
            <a:r>
              <a:rPr lang="fr-CH" sz="1350" dirty="0"/>
              <a:t> plates) (Binping Xiao)</a:t>
            </a:r>
            <a:endParaRPr lang="en-GB" sz="1350"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l="28083" t="13229" r="29083" b="16034"/>
          <a:stretch/>
        </p:blipFill>
        <p:spPr>
          <a:xfrm>
            <a:off x="5583555" y="2889638"/>
            <a:ext cx="1977254" cy="1842616"/>
          </a:xfrm>
          <a:prstGeom prst="rect">
            <a:avLst/>
          </a:prstGeom>
        </p:spPr>
      </p:pic>
      <p:sp>
        <p:nvSpPr>
          <p:cNvPr id="3" name="Footer Placeholder 2"/>
          <p:cNvSpPr>
            <a:spLocks noGrp="1"/>
          </p:cNvSpPr>
          <p:nvPr>
            <p:ph type="ftr" sz="quarter" idx="11"/>
          </p:nvPr>
        </p:nvSpPr>
        <p:spPr/>
        <p:txBody>
          <a:bodyPr/>
          <a:lstStyle/>
          <a:p>
            <a:r>
              <a:rPr lang="fr-FR" noProof="0" smtClean="0"/>
              <a:t>LARP HiLumi May 2016 -- M. Garlasché (CERN EN/MME)</a:t>
            </a:r>
            <a:endParaRPr lang="en-GB" noProof="0"/>
          </a:p>
        </p:txBody>
      </p:sp>
    </p:spTree>
    <p:extLst>
      <p:ext uri="{BB962C8B-B14F-4D97-AF65-F5344CB8AC3E}">
        <p14:creationId xmlns:p14="http://schemas.microsoft.com/office/powerpoint/2010/main" val="247109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Deformation</a:t>
            </a:r>
            <a:endParaRPr lang="en-US" dirty="0">
              <a:effectLst/>
            </a:endParaRPr>
          </a:p>
        </p:txBody>
      </p:sp>
      <p:grpSp>
        <p:nvGrpSpPr>
          <p:cNvPr id="12" name="Group 11"/>
          <p:cNvGrpSpPr/>
          <p:nvPr/>
        </p:nvGrpSpPr>
        <p:grpSpPr>
          <a:xfrm>
            <a:off x="1371600" y="1200150"/>
            <a:ext cx="3536751" cy="3314700"/>
            <a:chOff x="304800" y="2209800"/>
            <a:chExt cx="4715668" cy="4419600"/>
          </a:xfrm>
        </p:grpSpPr>
        <p:pic>
          <p:nvPicPr>
            <p:cNvPr id="13" name="Picture 4" descr="C:\kurt\Ansys\CRAB\coarse_tuning_Hevessel+cavity_wscrews_V3_files\dp0\global\MECH\SYS\Figures and Images\StaticFigure556.pn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2960" r="35090" b="12485"/>
            <a:stretch/>
          </p:blipFill>
          <p:spPr bwMode="auto">
            <a:xfrm>
              <a:off x="304800" y="2209800"/>
              <a:ext cx="4715668"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kurt\Ansys\CRAB\coarse_tuning_Hevessel+cavity_wscrews_V3_files\dp0\global\MECH\SYS\Figures and Images\StaticFigure556.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 r="88719" b="61211"/>
            <a:stretch/>
          </p:blipFill>
          <p:spPr bwMode="auto">
            <a:xfrm>
              <a:off x="347546" y="3908502"/>
              <a:ext cx="1024054" cy="195889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5086350" y="1200150"/>
            <a:ext cx="2669320" cy="1754326"/>
          </a:xfrm>
          <a:prstGeom prst="rect">
            <a:avLst/>
          </a:prstGeom>
          <a:noFill/>
        </p:spPr>
        <p:txBody>
          <a:bodyPr wrap="none" rtlCol="0">
            <a:spAutoFit/>
          </a:bodyPr>
          <a:lstStyle/>
          <a:p>
            <a:r>
              <a:rPr lang="en-US" sz="1350" dirty="0"/>
              <a:t>Top : 0.21 mm screw motion </a:t>
            </a:r>
          </a:p>
          <a:p>
            <a:r>
              <a:rPr lang="en-US" sz="1350" dirty="0"/>
              <a:t>-&gt; 0.11 mm plate deformation</a:t>
            </a:r>
          </a:p>
          <a:p>
            <a:r>
              <a:rPr lang="en-US" sz="1350" dirty="0"/>
              <a:t>Bottom: 0.23 mm screw</a:t>
            </a:r>
          </a:p>
          <a:p>
            <a:r>
              <a:rPr lang="en-US" sz="1350" dirty="0"/>
              <a:t>-&gt; 0.16 mm </a:t>
            </a:r>
            <a:r>
              <a:rPr lang="en-US" sz="1350" dirty="0" err="1"/>
              <a:t>centre</a:t>
            </a:r>
            <a:r>
              <a:rPr lang="en-US" sz="1350" dirty="0"/>
              <a:t> plate def.</a:t>
            </a:r>
          </a:p>
          <a:p>
            <a:endParaRPr lang="en-US" sz="1350" dirty="0"/>
          </a:p>
          <a:p>
            <a:r>
              <a:rPr lang="en-US" sz="1350" dirty="0"/>
              <a:t>Force: about 3 </a:t>
            </a:r>
            <a:r>
              <a:rPr lang="en-US" sz="1350" dirty="0" err="1"/>
              <a:t>kN</a:t>
            </a:r>
            <a:r>
              <a:rPr lang="en-US" sz="1350" dirty="0"/>
              <a:t> /screw M6x1</a:t>
            </a:r>
          </a:p>
          <a:p>
            <a:r>
              <a:rPr lang="en-US" sz="1350" dirty="0"/>
              <a:t>σ</a:t>
            </a:r>
            <a:r>
              <a:rPr lang="en-US" sz="1350" baseline="-25000" dirty="0"/>
              <a:t>i</a:t>
            </a:r>
            <a:r>
              <a:rPr lang="en-US" sz="1350" dirty="0"/>
              <a:t> screw = 178 MPa (0.3 friction)</a:t>
            </a:r>
          </a:p>
          <a:p>
            <a:r>
              <a:rPr lang="en-US" sz="1350" dirty="0"/>
              <a:t>Flexibility gives the resolution</a:t>
            </a:r>
          </a:p>
        </p:txBody>
      </p:sp>
      <p:pic>
        <p:nvPicPr>
          <p:cNvPr id="16" name="Picture 5"/>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35485" b="11589"/>
          <a:stretch/>
        </p:blipFill>
        <p:spPr bwMode="auto">
          <a:xfrm>
            <a:off x="5052060" y="2914650"/>
            <a:ext cx="2320290" cy="176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787680" y="4659421"/>
            <a:ext cx="1502334" cy="300082"/>
          </a:xfrm>
          <a:prstGeom prst="rect">
            <a:avLst/>
          </a:prstGeom>
          <a:noFill/>
        </p:spPr>
        <p:txBody>
          <a:bodyPr wrap="none" rtlCol="0">
            <a:spAutoFit/>
          </a:bodyPr>
          <a:lstStyle/>
          <a:p>
            <a:r>
              <a:rPr lang="en-US" sz="1350" dirty="0"/>
              <a:t>0.8023 MHz/ mm</a:t>
            </a:r>
            <a:endParaRPr lang="en-GB" sz="1350" dirty="0"/>
          </a:p>
        </p:txBody>
      </p:sp>
      <p:sp>
        <p:nvSpPr>
          <p:cNvPr id="3" name="Footer Placeholder 2"/>
          <p:cNvSpPr>
            <a:spLocks noGrp="1"/>
          </p:cNvSpPr>
          <p:nvPr>
            <p:ph type="ftr" sz="quarter" idx="11"/>
          </p:nvPr>
        </p:nvSpPr>
        <p:spPr/>
        <p:txBody>
          <a:bodyPr/>
          <a:lstStyle/>
          <a:p>
            <a:r>
              <a:rPr lang="fr-FR" noProof="0" smtClean="0"/>
              <a:t>LARP HiLumi May 2016 -- M. Garlasché (CERN EN/MME)</a:t>
            </a:r>
            <a:endParaRPr lang="en-GB" noProof="0"/>
          </a:p>
        </p:txBody>
      </p:sp>
    </p:spTree>
    <p:extLst>
      <p:ext uri="{BB962C8B-B14F-4D97-AF65-F5344CB8AC3E}">
        <p14:creationId xmlns:p14="http://schemas.microsoft.com/office/powerpoint/2010/main" val="136419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sp>
        <p:nvSpPr>
          <p:cNvPr id="3" name="Content Placeholder 2"/>
          <p:cNvSpPr>
            <a:spLocks noGrp="1"/>
          </p:cNvSpPr>
          <p:nvPr>
            <p:ph sz="quarter" idx="13"/>
          </p:nvPr>
        </p:nvSpPr>
        <p:spPr/>
        <p:txBody>
          <a:bodyPr>
            <a:normAutofit fontScale="92500"/>
          </a:bodyPr>
          <a:lstStyle/>
          <a:p>
            <a:r>
              <a:rPr lang="en-US" dirty="0" smtClean="0"/>
              <a:t>The frequency range provided by the pre-tuner is currently </a:t>
            </a:r>
            <a:r>
              <a:rPr lang="en-US" dirty="0" smtClean="0">
                <a:solidFill>
                  <a:srgbClr val="FF0000"/>
                </a:solidFill>
              </a:rPr>
              <a:t>limited</a:t>
            </a:r>
            <a:r>
              <a:rPr lang="en-US" dirty="0" smtClean="0"/>
              <a:t> (~200 kHz)</a:t>
            </a:r>
          </a:p>
          <a:p>
            <a:r>
              <a:rPr lang="en-US" dirty="0" smtClean="0"/>
              <a:t>The current limit comes from the combined effect of pre-tuning and pressure</a:t>
            </a:r>
          </a:p>
          <a:p>
            <a:r>
              <a:rPr lang="en-US" dirty="0" smtClean="0"/>
              <a:t>A procedure that would allow a </a:t>
            </a:r>
            <a:r>
              <a:rPr lang="en-US" dirty="0" smtClean="0">
                <a:solidFill>
                  <a:srgbClr val="FF0000"/>
                </a:solidFill>
              </a:rPr>
              <a:t>larger</a:t>
            </a:r>
            <a:r>
              <a:rPr lang="en-US" dirty="0" smtClean="0"/>
              <a:t> pre-tuning is:</a:t>
            </a:r>
          </a:p>
          <a:p>
            <a:pPr lvl="4" algn="l"/>
            <a:r>
              <a:rPr lang="en-US" dirty="0" smtClean="0"/>
              <a:t>End of fabrication</a:t>
            </a:r>
          </a:p>
          <a:p>
            <a:pPr lvl="4" algn="l"/>
            <a:r>
              <a:rPr lang="en-US" dirty="0" smtClean="0"/>
              <a:t>He tank welding</a:t>
            </a:r>
          </a:p>
          <a:p>
            <a:pPr lvl="4" algn="l"/>
            <a:r>
              <a:rPr lang="en-US" dirty="0" smtClean="0"/>
              <a:t>Pre-tuning -&gt; </a:t>
            </a:r>
            <a:r>
              <a:rPr lang="en-US" dirty="0" smtClean="0">
                <a:solidFill>
                  <a:srgbClr val="FF0000"/>
                </a:solidFill>
              </a:rPr>
              <a:t>permanent deformation</a:t>
            </a:r>
          </a:p>
          <a:p>
            <a:pPr lvl="4" algn="l"/>
            <a:r>
              <a:rPr lang="en-US" dirty="0" smtClean="0"/>
              <a:t>Pre-tuning </a:t>
            </a:r>
            <a:r>
              <a:rPr lang="en-US" dirty="0" smtClean="0">
                <a:solidFill>
                  <a:schemeClr val="accent3">
                    <a:lumMod val="75000"/>
                  </a:schemeClr>
                </a:solidFill>
              </a:rPr>
              <a:t>load released</a:t>
            </a:r>
          </a:p>
          <a:p>
            <a:pPr lvl="4" algn="l"/>
            <a:r>
              <a:rPr lang="en-US" dirty="0" smtClean="0"/>
              <a:t>Cool-down (pressure: 1.8 bar)</a:t>
            </a:r>
            <a:endParaRPr lang="en-US" dirty="0"/>
          </a:p>
        </p:txBody>
      </p:sp>
      <p:sp>
        <p:nvSpPr>
          <p:cNvPr id="4" name="Rectangle 3"/>
          <p:cNvSpPr/>
          <p:nvPr/>
        </p:nvSpPr>
        <p:spPr>
          <a:xfrm>
            <a:off x="2415886" y="3939902"/>
            <a:ext cx="3044537" cy="32211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350"/>
          </a:p>
        </p:txBody>
      </p:sp>
      <p:sp>
        <p:nvSpPr>
          <p:cNvPr id="5" name="TextBox 4"/>
          <p:cNvSpPr txBox="1"/>
          <p:nvPr/>
        </p:nvSpPr>
        <p:spPr>
          <a:xfrm>
            <a:off x="5523779" y="3928914"/>
            <a:ext cx="1548245" cy="300082"/>
          </a:xfrm>
          <a:prstGeom prst="rect">
            <a:avLst/>
          </a:prstGeom>
          <a:noFill/>
        </p:spPr>
        <p:txBody>
          <a:bodyPr wrap="square" rtlCol="0">
            <a:spAutoFit/>
          </a:bodyPr>
          <a:lstStyle/>
          <a:p>
            <a:r>
              <a:rPr lang="en-GB" sz="1350" dirty="0">
                <a:solidFill>
                  <a:schemeClr val="accent2">
                    <a:lumMod val="75000"/>
                  </a:schemeClr>
                </a:solidFill>
              </a:rPr>
              <a:t>big assumption</a:t>
            </a:r>
          </a:p>
        </p:txBody>
      </p:sp>
      <p:sp>
        <p:nvSpPr>
          <p:cNvPr id="6" name="Footer Placeholder 5"/>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1229449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and BC</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246909" y="882686"/>
            <a:ext cx="5027612" cy="3770709"/>
          </a:xfrm>
        </p:spPr>
      </p:pic>
      <p:sp>
        <p:nvSpPr>
          <p:cNvPr id="5" name="TextBox 4"/>
          <p:cNvSpPr txBox="1"/>
          <p:nvPr/>
        </p:nvSpPr>
        <p:spPr>
          <a:xfrm>
            <a:off x="5470814" y="722391"/>
            <a:ext cx="2400300" cy="1338828"/>
          </a:xfrm>
          <a:prstGeom prst="rect">
            <a:avLst/>
          </a:prstGeom>
          <a:solidFill>
            <a:schemeClr val="bg1"/>
          </a:solidFill>
        </p:spPr>
        <p:txBody>
          <a:bodyPr wrap="square" rtlCol="0">
            <a:spAutoFit/>
          </a:bodyPr>
          <a:lstStyle/>
          <a:p>
            <a:pPr marL="214313" indent="-214313">
              <a:buFont typeface="Arial" panose="020B0604020202020204" pitchFamily="34" charset="0"/>
              <a:buChar char="•"/>
            </a:pPr>
            <a:r>
              <a:rPr lang="en-GB" sz="1350" dirty="0"/>
              <a:t>No tank</a:t>
            </a:r>
          </a:p>
          <a:p>
            <a:pPr marL="214313" indent="-214313">
              <a:buFont typeface="Arial" panose="020B0604020202020204" pitchFamily="34" charset="0"/>
              <a:buChar char="•"/>
            </a:pPr>
            <a:r>
              <a:rPr lang="en-GB" sz="1350" dirty="0"/>
              <a:t>Cavity fixed at </a:t>
            </a:r>
            <a:r>
              <a:rPr lang="en-GB" sz="1350" dirty="0" err="1"/>
              <a:t>NbTi</a:t>
            </a:r>
            <a:r>
              <a:rPr lang="en-GB" sz="1350" dirty="0"/>
              <a:t> rings extremities</a:t>
            </a:r>
          </a:p>
          <a:p>
            <a:pPr marL="214313" indent="-214313">
              <a:buFont typeface="Arial" panose="020B0604020202020204" pitchFamily="34" charset="0"/>
              <a:buChar char="•"/>
            </a:pPr>
            <a:endParaRPr lang="en-GB" sz="1350" dirty="0"/>
          </a:p>
          <a:p>
            <a:pPr marL="214313" indent="-214313">
              <a:buFont typeface="Arial" panose="020B0604020202020204" pitchFamily="34" charset="0"/>
              <a:buChar char="•"/>
            </a:pPr>
            <a:r>
              <a:rPr lang="en-GB" sz="1350" dirty="0"/>
              <a:t>Pre-tuner tabs are of course in </a:t>
            </a:r>
            <a:r>
              <a:rPr lang="en-GB" sz="1350" dirty="0" err="1"/>
              <a:t>NbTi</a:t>
            </a:r>
            <a:r>
              <a:rPr lang="en-GB" sz="1350" dirty="0"/>
              <a:t> (baseline)</a:t>
            </a:r>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196771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results: push 1 mm</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195736" y="925665"/>
            <a:ext cx="5027612" cy="3770709"/>
          </a:xfrm>
        </p:spPr>
      </p:pic>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310294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results: push 1 mm</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057003" y="934641"/>
            <a:ext cx="5027612" cy="3770709"/>
          </a:xfrm>
        </p:spPr>
      </p:pic>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1625159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results</a:t>
            </a:r>
            <a:endParaRPr lang="en-US" dirty="0"/>
          </a:p>
        </p:txBody>
      </p:sp>
      <p:graphicFrame>
        <p:nvGraphicFramePr>
          <p:cNvPr id="4" name="Content Placeholder 3"/>
          <p:cNvGraphicFramePr>
            <a:graphicFrameLocks noGrp="1"/>
          </p:cNvGraphicFramePr>
          <p:nvPr>
            <p:ph sz="quarter" idx="13"/>
            <p:extLst/>
          </p:nvPr>
        </p:nvGraphicFramePr>
        <p:xfrm>
          <a:off x="1278084" y="934641"/>
          <a:ext cx="6679102" cy="2396490"/>
        </p:xfrm>
        <a:graphic>
          <a:graphicData uri="http://schemas.openxmlformats.org/drawingml/2006/table">
            <a:tbl>
              <a:tblPr firstRow="1" bandRow="1">
                <a:tableStyleId>{9D7B26C5-4107-4FEC-AEDC-1716B250A1EF}</a:tableStyleId>
              </a:tblPr>
              <a:tblGrid>
                <a:gridCol w="1075458"/>
                <a:gridCol w="1278082"/>
                <a:gridCol w="1563832"/>
                <a:gridCol w="1319645"/>
                <a:gridCol w="1442085"/>
              </a:tblGrid>
              <a:tr h="278130">
                <a:tc>
                  <a:txBody>
                    <a:bodyPr/>
                    <a:lstStyle/>
                    <a:p>
                      <a:pPr algn="ctr"/>
                      <a:r>
                        <a:rPr lang="en-GB" sz="1400" dirty="0" smtClean="0"/>
                        <a:t>Applied </a:t>
                      </a:r>
                      <a:r>
                        <a:rPr lang="el-GR" sz="1400" dirty="0" smtClean="0"/>
                        <a:t>δ</a:t>
                      </a:r>
                      <a:endParaRPr lang="en-GB" sz="1400" dirty="0"/>
                    </a:p>
                  </a:txBody>
                  <a:tcPr marL="68580" marR="68580" marT="34290" marB="34290"/>
                </a:tc>
                <a:tc>
                  <a:txBody>
                    <a:bodyPr/>
                    <a:lstStyle/>
                    <a:p>
                      <a:pPr algn="ctr"/>
                      <a:r>
                        <a:rPr lang="en-GB" sz="1400" dirty="0" smtClean="0"/>
                        <a:t>Residual </a:t>
                      </a:r>
                      <a:r>
                        <a:rPr lang="el-GR" sz="1400" dirty="0" smtClean="0"/>
                        <a:t>δ</a:t>
                      </a:r>
                      <a:r>
                        <a:rPr lang="en-GB" sz="1400" dirty="0" smtClean="0"/>
                        <a:t> +</a:t>
                      </a:r>
                      <a:endParaRPr lang="en-GB" sz="14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Residual </a:t>
                      </a:r>
                      <a:r>
                        <a:rPr lang="el-GR" sz="1400" dirty="0" smtClean="0"/>
                        <a:t>δ</a:t>
                      </a:r>
                      <a:r>
                        <a:rPr lang="en-GB" sz="1400" dirty="0" smtClean="0"/>
                        <a:t> -</a:t>
                      </a:r>
                    </a:p>
                  </a:txBody>
                  <a:tcPr marL="68580" marR="68580" marT="34290" marB="34290"/>
                </a:tc>
                <a:tc>
                  <a:txBody>
                    <a:bodyPr/>
                    <a:lstStyle/>
                    <a:p>
                      <a:pPr algn="ctr"/>
                      <a:r>
                        <a:rPr lang="en-GB" sz="1400" dirty="0" smtClean="0"/>
                        <a:t>Max plastic </a:t>
                      </a:r>
                      <a:r>
                        <a:rPr lang="el-GR" sz="1400" dirty="0" smtClean="0"/>
                        <a:t>ε</a:t>
                      </a:r>
                      <a:r>
                        <a:rPr lang="en-GB" sz="1400" dirty="0" smtClean="0"/>
                        <a:t>*</a:t>
                      </a:r>
                      <a:endParaRPr lang="en-GB" sz="1400" dirty="0"/>
                    </a:p>
                  </a:txBody>
                  <a:tcPr marL="68580" marR="68580" marT="34290" marB="34290"/>
                </a:tc>
                <a:tc>
                  <a:txBody>
                    <a:bodyPr/>
                    <a:lstStyle/>
                    <a:p>
                      <a:pPr algn="ctr"/>
                      <a:r>
                        <a:rPr lang="en-GB" sz="1400" dirty="0" smtClean="0"/>
                        <a:t>Max elastic </a:t>
                      </a:r>
                      <a:r>
                        <a:rPr lang="el-GR" sz="1400" dirty="0" smtClean="0"/>
                        <a:t>σ</a:t>
                      </a:r>
                      <a:r>
                        <a:rPr lang="en-GB" sz="1400" dirty="0" smtClean="0"/>
                        <a:t>**</a:t>
                      </a:r>
                      <a:endParaRPr lang="en-GB" sz="1400" dirty="0"/>
                    </a:p>
                  </a:txBody>
                  <a:tcPr marL="68580" marR="68580" marT="34290" marB="34290"/>
                </a:tc>
              </a:tr>
              <a:tr h="205705">
                <a:tc>
                  <a:txBody>
                    <a:bodyPr/>
                    <a:lstStyle/>
                    <a:p>
                      <a:pPr algn="ctr"/>
                      <a:r>
                        <a:rPr lang="en-GB" sz="1100" dirty="0" smtClean="0"/>
                        <a:t>-5 mm</a:t>
                      </a:r>
                      <a:endParaRPr lang="en-GB" sz="1100" dirty="0"/>
                    </a:p>
                  </a:txBody>
                  <a:tcPr marL="68580" marR="68580" marT="34290" marB="34290"/>
                </a:tc>
                <a:tc>
                  <a:txBody>
                    <a:bodyPr/>
                    <a:lstStyle/>
                    <a:p>
                      <a:pPr algn="ctr"/>
                      <a:r>
                        <a:rPr lang="en-GB" sz="1100" dirty="0" smtClean="0"/>
                        <a:t>-4.6 mm</a:t>
                      </a:r>
                      <a:endParaRPr lang="en-GB" sz="1100" dirty="0"/>
                    </a:p>
                  </a:txBody>
                  <a:tcPr marL="68580" marR="68580" marT="34290" marB="34290"/>
                </a:tc>
                <a:tc>
                  <a:txBody>
                    <a:bodyPr/>
                    <a:lstStyle/>
                    <a:p>
                      <a:pPr algn="ctr"/>
                      <a:r>
                        <a:rPr lang="en-GB" sz="1100" dirty="0" smtClean="0"/>
                        <a:t>-3.8 / -4.1</a:t>
                      </a:r>
                      <a:r>
                        <a:rPr lang="en-GB" sz="1100" baseline="0" dirty="0" smtClean="0"/>
                        <a:t> mm</a:t>
                      </a:r>
                      <a:endParaRPr lang="en-GB" sz="1100" dirty="0"/>
                    </a:p>
                  </a:txBody>
                  <a:tcPr marL="68580" marR="68580" marT="34290" marB="34290"/>
                </a:tc>
                <a:tc>
                  <a:txBody>
                    <a:bodyPr/>
                    <a:lstStyle/>
                    <a:p>
                      <a:pPr algn="ctr"/>
                      <a:r>
                        <a:rPr lang="en-GB" sz="1100" dirty="0" smtClean="0"/>
                        <a:t>~7 %</a:t>
                      </a:r>
                      <a:endParaRPr lang="en-GB" sz="1100" dirty="0"/>
                    </a:p>
                  </a:txBody>
                  <a:tcPr marL="68580" marR="68580" marT="34290" marB="34290"/>
                </a:tc>
                <a:tc>
                  <a:txBody>
                    <a:bodyPr/>
                    <a:lstStyle/>
                    <a:p>
                      <a:pPr algn="ctr"/>
                      <a:r>
                        <a:rPr lang="en-GB" sz="1100" dirty="0" smtClean="0"/>
                        <a:t>690 </a:t>
                      </a:r>
                      <a:r>
                        <a:rPr lang="en-GB" sz="1100" dirty="0" err="1" smtClean="0"/>
                        <a:t>Mpa</a:t>
                      </a:r>
                      <a:endParaRPr lang="en-GB" sz="1100" dirty="0" smtClean="0"/>
                    </a:p>
                  </a:txBody>
                  <a:tcPr marL="68580" marR="68580" marT="34290" marB="34290"/>
                </a:tc>
              </a:tr>
              <a:tr h="215607">
                <a:tc>
                  <a:txBody>
                    <a:bodyPr/>
                    <a:lstStyle/>
                    <a:p>
                      <a:pPr algn="ctr"/>
                      <a:r>
                        <a:rPr lang="en-GB" sz="1100" dirty="0" smtClean="0"/>
                        <a:t>- 2 mm</a:t>
                      </a:r>
                      <a:endParaRPr lang="en-GB" sz="1100" dirty="0"/>
                    </a:p>
                  </a:txBody>
                  <a:tcPr marL="68580" marR="68580" marT="34290" marB="34290"/>
                </a:tc>
                <a:tc>
                  <a:txBody>
                    <a:bodyPr/>
                    <a:lstStyle/>
                    <a:p>
                      <a:pPr algn="ctr"/>
                      <a:r>
                        <a:rPr lang="en-GB" sz="1100" dirty="0" smtClean="0"/>
                        <a:t>-1.4 mm</a:t>
                      </a:r>
                      <a:endParaRPr lang="en-GB" sz="1100" dirty="0"/>
                    </a:p>
                  </a:txBody>
                  <a:tcPr marL="68580" marR="68580" marT="34290" marB="34290"/>
                </a:tc>
                <a:tc>
                  <a:txBody>
                    <a:bodyPr/>
                    <a:lstStyle/>
                    <a:p>
                      <a:pPr algn="ctr"/>
                      <a:r>
                        <a:rPr lang="en-GB" sz="1100" dirty="0" smtClean="0"/>
                        <a:t>-1 / 1.29 mm</a:t>
                      </a:r>
                      <a:endParaRPr lang="en-GB" sz="1100" dirty="0"/>
                    </a:p>
                  </a:txBody>
                  <a:tcPr marL="68580" marR="68580" marT="34290" marB="34290"/>
                </a:tc>
                <a:tc>
                  <a:txBody>
                    <a:bodyPr/>
                    <a:lstStyle/>
                    <a:p>
                      <a:pPr algn="ctr"/>
                      <a:r>
                        <a:rPr lang="en-GB" sz="1100" dirty="0" smtClean="0"/>
                        <a:t>~3.5 %</a:t>
                      </a:r>
                      <a:endParaRPr lang="en-GB" sz="1100" dirty="0"/>
                    </a:p>
                  </a:txBody>
                  <a:tcPr marL="68580" marR="68580" marT="34290" marB="34290"/>
                </a:tc>
                <a:tc>
                  <a:txBody>
                    <a:bodyPr/>
                    <a:lstStyle/>
                    <a:p>
                      <a:pPr algn="ctr"/>
                      <a:r>
                        <a:rPr lang="en-GB" sz="1100" dirty="0" smtClean="0"/>
                        <a:t>560 MPa</a:t>
                      </a:r>
                    </a:p>
                  </a:txBody>
                  <a:tcPr marL="68580" marR="68580" marT="34290" marB="34290"/>
                </a:tc>
              </a:tr>
              <a:tr h="278130">
                <a:tc>
                  <a:txBody>
                    <a:bodyPr/>
                    <a:lstStyle/>
                    <a:p>
                      <a:pPr algn="ctr"/>
                      <a:r>
                        <a:rPr lang="en-GB" sz="1400" dirty="0" smtClean="0"/>
                        <a:t>-1 mm</a:t>
                      </a:r>
                      <a:endParaRPr lang="en-GB" sz="1400" dirty="0"/>
                    </a:p>
                  </a:txBody>
                  <a:tcPr marL="68580" marR="68580" marT="34290" marB="34290"/>
                </a:tc>
                <a:tc>
                  <a:txBody>
                    <a:bodyPr/>
                    <a:lstStyle/>
                    <a:p>
                      <a:pPr algn="ctr"/>
                      <a:r>
                        <a:rPr lang="en-GB" sz="1400" dirty="0" smtClean="0"/>
                        <a:t>-0.49 mm</a:t>
                      </a:r>
                      <a:endParaRPr lang="en-GB" sz="1400" dirty="0"/>
                    </a:p>
                  </a:txBody>
                  <a:tcPr marL="68580" marR="68580" marT="34290" marB="34290"/>
                </a:tc>
                <a:tc>
                  <a:txBody>
                    <a:bodyPr/>
                    <a:lstStyle/>
                    <a:p>
                      <a:pPr algn="ctr"/>
                      <a:r>
                        <a:rPr lang="en-GB" sz="1400" dirty="0" smtClean="0"/>
                        <a:t>-0.23 / -0.29 mm</a:t>
                      </a:r>
                      <a:endParaRPr lang="en-GB" sz="1400" dirty="0"/>
                    </a:p>
                  </a:txBody>
                  <a:tcPr marL="68580" marR="68580" marT="34290" marB="34290"/>
                </a:tc>
                <a:tc>
                  <a:txBody>
                    <a:bodyPr/>
                    <a:lstStyle/>
                    <a:p>
                      <a:pPr algn="ctr"/>
                      <a:r>
                        <a:rPr lang="en-GB" sz="1400" dirty="0" smtClean="0"/>
                        <a:t>~0.9 %</a:t>
                      </a:r>
                      <a:endParaRPr lang="en-GB" sz="1400" dirty="0"/>
                    </a:p>
                  </a:txBody>
                  <a:tcPr marL="68580" marR="68580" marT="34290" marB="34290"/>
                </a:tc>
                <a:tc>
                  <a:txBody>
                    <a:bodyPr/>
                    <a:lstStyle/>
                    <a:p>
                      <a:pPr algn="ctr"/>
                      <a:r>
                        <a:rPr lang="en-GB" sz="1400" dirty="0" smtClean="0"/>
                        <a:t>460 MPa</a:t>
                      </a:r>
                      <a:endParaRPr lang="en-GB" sz="1400" dirty="0"/>
                    </a:p>
                  </a:txBody>
                  <a:tcPr marL="68580" marR="68580" marT="34290" marB="34290"/>
                </a:tc>
              </a:tr>
              <a:tr h="278130">
                <a:tc>
                  <a:txBody>
                    <a:bodyPr/>
                    <a:lstStyle/>
                    <a:p>
                      <a:pPr algn="ctr"/>
                      <a:r>
                        <a:rPr lang="en-GB" sz="1400" dirty="0" smtClean="0"/>
                        <a:t>-0.7 mm</a:t>
                      </a:r>
                      <a:endParaRPr lang="en-GB" sz="1400" dirty="0"/>
                    </a:p>
                  </a:txBody>
                  <a:tcPr marL="68580" marR="68580" marT="34290" marB="34290"/>
                </a:tc>
                <a:tc>
                  <a:txBody>
                    <a:bodyPr/>
                    <a:lstStyle/>
                    <a:p>
                      <a:pPr algn="ctr"/>
                      <a:r>
                        <a:rPr lang="en-GB" sz="1400" dirty="0" smtClean="0"/>
                        <a:t>-0.22 mm</a:t>
                      </a:r>
                      <a:endParaRPr lang="en-GB" sz="1400" dirty="0"/>
                    </a:p>
                  </a:txBody>
                  <a:tcPr marL="68580" marR="68580" marT="34290" marB="34290"/>
                </a:tc>
                <a:tc>
                  <a:txBody>
                    <a:bodyPr/>
                    <a:lstStyle/>
                    <a:p>
                      <a:pPr algn="ctr"/>
                      <a:r>
                        <a:rPr lang="en-GB" sz="1400" dirty="0" smtClean="0"/>
                        <a:t>-6e-2 / -8e-2 mm</a:t>
                      </a:r>
                      <a:endParaRPr lang="en-GB" sz="1400" dirty="0"/>
                    </a:p>
                  </a:txBody>
                  <a:tcPr marL="68580" marR="68580" marT="34290" marB="34290"/>
                </a:tc>
                <a:tc>
                  <a:txBody>
                    <a:bodyPr/>
                    <a:lstStyle/>
                    <a:p>
                      <a:pPr algn="ctr"/>
                      <a:r>
                        <a:rPr lang="en-GB" sz="1400" dirty="0" smtClean="0"/>
                        <a:t>~0.4</a:t>
                      </a:r>
                      <a:r>
                        <a:rPr lang="en-GB" sz="1400" baseline="0" dirty="0" smtClean="0"/>
                        <a:t> %</a:t>
                      </a:r>
                      <a:endParaRPr lang="en-GB" sz="1400" dirty="0"/>
                    </a:p>
                  </a:txBody>
                  <a:tcPr marL="68580" marR="68580" marT="34290" marB="34290"/>
                </a:tc>
                <a:tc>
                  <a:txBody>
                    <a:bodyPr/>
                    <a:lstStyle/>
                    <a:p>
                      <a:pPr algn="ctr"/>
                      <a:r>
                        <a:rPr lang="en-GB" sz="1400" dirty="0" smtClean="0"/>
                        <a:t>395 MPa</a:t>
                      </a:r>
                      <a:endParaRPr lang="en-GB" sz="1400" dirty="0"/>
                    </a:p>
                  </a:txBody>
                  <a:tcPr marL="68580" marR="68580" marT="34290" marB="34290"/>
                </a:tc>
              </a:tr>
              <a:tr h="278130">
                <a:tc>
                  <a:txBody>
                    <a:bodyPr/>
                    <a:lstStyle/>
                    <a:p>
                      <a:pPr algn="ctr"/>
                      <a:r>
                        <a:rPr lang="en-GB" sz="1400" dirty="0" smtClean="0"/>
                        <a:t>0.7 mm</a:t>
                      </a:r>
                      <a:endParaRPr lang="en-GB" sz="1400" dirty="0"/>
                    </a:p>
                  </a:txBody>
                  <a:tcPr marL="68580" marR="68580" marT="34290" marB="34290"/>
                </a:tc>
                <a:tc>
                  <a:txBody>
                    <a:bodyPr/>
                    <a:lstStyle/>
                    <a:p>
                      <a:pPr algn="ctr"/>
                      <a:r>
                        <a:rPr lang="en-GB" sz="1400" dirty="0" smtClean="0"/>
                        <a:t>0.21 mm</a:t>
                      </a:r>
                      <a:endParaRPr lang="en-GB" sz="14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6e-2 / 8e-2 mm</a:t>
                      </a:r>
                    </a:p>
                  </a:txBody>
                  <a:tcPr marL="68580" marR="68580" marT="34290" marB="34290"/>
                </a:tc>
                <a:tc>
                  <a:txBody>
                    <a:bodyPr/>
                    <a:lstStyle/>
                    <a:p>
                      <a:pPr algn="ctr"/>
                      <a:r>
                        <a:rPr lang="en-GB" sz="1400" dirty="0" smtClean="0"/>
                        <a:t>~0.4 %</a:t>
                      </a:r>
                      <a:endParaRPr lang="en-GB" sz="1400" dirty="0"/>
                    </a:p>
                  </a:txBody>
                  <a:tcPr marL="68580" marR="68580" marT="34290" marB="34290"/>
                </a:tc>
                <a:tc>
                  <a:txBody>
                    <a:bodyPr/>
                    <a:lstStyle/>
                    <a:p>
                      <a:pPr algn="ctr"/>
                      <a:r>
                        <a:rPr lang="en-GB" sz="1400" dirty="0" smtClean="0"/>
                        <a:t>400 MPa</a:t>
                      </a:r>
                      <a:endParaRPr lang="en-GB" sz="1400" dirty="0"/>
                    </a:p>
                  </a:txBody>
                  <a:tcPr marL="68580" marR="68580" marT="34290" marB="34290"/>
                </a:tc>
              </a:tr>
              <a:tr h="278130">
                <a:tc>
                  <a:txBody>
                    <a:bodyPr/>
                    <a:lstStyle/>
                    <a:p>
                      <a:pPr algn="ctr"/>
                      <a:r>
                        <a:rPr lang="en-GB" sz="1400" dirty="0" smtClean="0"/>
                        <a:t>1 mm</a:t>
                      </a:r>
                      <a:endParaRPr lang="en-GB" sz="1400" dirty="0"/>
                    </a:p>
                  </a:txBody>
                  <a:tcPr marL="68580" marR="68580" marT="34290" marB="34290"/>
                </a:tc>
                <a:tc>
                  <a:txBody>
                    <a:bodyPr/>
                    <a:lstStyle/>
                    <a:p>
                      <a:pPr algn="ctr"/>
                      <a:r>
                        <a:rPr lang="en-GB" sz="1400" dirty="0" smtClean="0"/>
                        <a:t>0.45 mm</a:t>
                      </a:r>
                      <a:endParaRPr lang="en-GB" sz="1400" dirty="0"/>
                    </a:p>
                  </a:txBody>
                  <a:tcPr marL="68580" marR="68580" marT="34290" marB="34290"/>
                </a:tc>
                <a:tc>
                  <a:txBody>
                    <a:bodyPr/>
                    <a:lstStyle/>
                    <a:p>
                      <a:pPr algn="ctr"/>
                      <a:r>
                        <a:rPr lang="en-GB" sz="1400" dirty="0" smtClean="0"/>
                        <a:t>0.22 / 0.29 mm</a:t>
                      </a:r>
                      <a:endParaRPr lang="en-GB" sz="1400" dirty="0"/>
                    </a:p>
                  </a:txBody>
                  <a:tcPr marL="68580" marR="68580" marT="34290" marB="34290"/>
                </a:tc>
                <a:tc>
                  <a:txBody>
                    <a:bodyPr/>
                    <a:lstStyle/>
                    <a:p>
                      <a:pPr algn="ctr"/>
                      <a:r>
                        <a:rPr lang="en-GB" sz="1400" dirty="0" smtClean="0"/>
                        <a:t>~0.85 %</a:t>
                      </a:r>
                      <a:endParaRPr lang="en-GB" sz="1400" dirty="0"/>
                    </a:p>
                  </a:txBody>
                  <a:tcPr marL="68580" marR="68580" marT="34290" marB="34290"/>
                </a:tc>
                <a:tc>
                  <a:txBody>
                    <a:bodyPr/>
                    <a:lstStyle/>
                    <a:p>
                      <a:pPr algn="ctr"/>
                      <a:r>
                        <a:rPr lang="en-GB" sz="1400" dirty="0" smtClean="0"/>
                        <a:t>480 MPa</a:t>
                      </a:r>
                      <a:endParaRPr lang="en-GB" sz="1400" dirty="0"/>
                    </a:p>
                  </a:txBody>
                  <a:tcPr marL="68580" marR="68580" marT="34290" marB="34290"/>
                </a:tc>
              </a:tr>
              <a:tr h="189681">
                <a:tc>
                  <a:txBody>
                    <a:bodyPr/>
                    <a:lstStyle/>
                    <a:p>
                      <a:pPr algn="ctr"/>
                      <a:r>
                        <a:rPr lang="en-GB" sz="1100" dirty="0" smtClean="0"/>
                        <a:t>2 mm</a:t>
                      </a:r>
                      <a:endParaRPr lang="en-GB" sz="1100" dirty="0"/>
                    </a:p>
                  </a:txBody>
                  <a:tcPr marL="68580" marR="68580" marT="34290" marB="34290"/>
                </a:tc>
                <a:tc>
                  <a:txBody>
                    <a:bodyPr/>
                    <a:lstStyle/>
                    <a:p>
                      <a:pPr algn="ctr"/>
                      <a:r>
                        <a:rPr lang="en-GB" sz="1100" dirty="0" smtClean="0"/>
                        <a:t>1.43 mm</a:t>
                      </a:r>
                      <a:endParaRPr lang="en-GB" sz="1100" dirty="0"/>
                    </a:p>
                  </a:txBody>
                  <a:tcPr marL="68580" marR="68580" marT="34290" marB="34290"/>
                </a:tc>
                <a:tc>
                  <a:txBody>
                    <a:bodyPr/>
                    <a:lstStyle/>
                    <a:p>
                      <a:pPr algn="ctr"/>
                      <a:r>
                        <a:rPr lang="en-GB" sz="1100" dirty="0" smtClean="0"/>
                        <a:t>1</a:t>
                      </a:r>
                      <a:r>
                        <a:rPr lang="en-GB" sz="1100" baseline="0" dirty="0" smtClean="0"/>
                        <a:t> / 1.36 mm</a:t>
                      </a:r>
                      <a:endParaRPr lang="en-GB" sz="1100" dirty="0"/>
                    </a:p>
                  </a:txBody>
                  <a:tcPr marL="68580" marR="68580" marT="34290" marB="34290"/>
                </a:tc>
                <a:tc>
                  <a:txBody>
                    <a:bodyPr/>
                    <a:lstStyle/>
                    <a:p>
                      <a:pPr algn="ctr"/>
                      <a:r>
                        <a:rPr lang="en-GB" sz="1100" dirty="0" smtClean="0"/>
                        <a:t>~ 3 %</a:t>
                      </a:r>
                      <a:endParaRPr lang="en-GB" sz="1100" dirty="0"/>
                    </a:p>
                  </a:txBody>
                  <a:tcPr marL="68580" marR="68580" marT="34290" marB="34290"/>
                </a:tc>
                <a:tc>
                  <a:txBody>
                    <a:bodyPr/>
                    <a:lstStyle/>
                    <a:p>
                      <a:pPr algn="ctr"/>
                      <a:r>
                        <a:rPr lang="en-GB" sz="1100" dirty="0" smtClean="0"/>
                        <a:t>550 MPa</a:t>
                      </a:r>
                      <a:endParaRPr lang="en-GB" sz="1100" dirty="0"/>
                    </a:p>
                  </a:txBody>
                  <a:tcPr marL="68580" marR="68580" marT="34290" marB="34290"/>
                </a:tc>
              </a:tr>
              <a:tr h="278130">
                <a:tc>
                  <a:txBody>
                    <a:bodyPr/>
                    <a:lstStyle/>
                    <a:p>
                      <a:pPr algn="ctr"/>
                      <a:r>
                        <a:rPr lang="en-GB" sz="1100" dirty="0" smtClean="0"/>
                        <a:t>5 mm</a:t>
                      </a:r>
                      <a:endParaRPr lang="en-GB" sz="1100" dirty="0"/>
                    </a:p>
                  </a:txBody>
                  <a:tcPr marL="68580" marR="68580" marT="34290" marB="34290"/>
                </a:tc>
                <a:tc>
                  <a:txBody>
                    <a:bodyPr/>
                    <a:lstStyle/>
                    <a:p>
                      <a:pPr algn="ctr"/>
                      <a:r>
                        <a:rPr lang="en-GB" sz="1100" dirty="0" smtClean="0"/>
                        <a:t>4.35 mm</a:t>
                      </a:r>
                      <a:endParaRPr lang="en-GB" sz="1100" dirty="0"/>
                    </a:p>
                  </a:txBody>
                  <a:tcPr marL="68580" marR="68580" marT="34290" marB="34290"/>
                </a:tc>
                <a:tc>
                  <a:txBody>
                    <a:bodyPr/>
                    <a:lstStyle/>
                    <a:p>
                      <a:pPr algn="ctr"/>
                      <a:r>
                        <a:rPr lang="en-GB" sz="1100" dirty="0" smtClean="0"/>
                        <a:t>3.5 / 4.9 mm</a:t>
                      </a:r>
                      <a:endParaRPr lang="en-GB" sz="1100" dirty="0"/>
                    </a:p>
                  </a:txBody>
                  <a:tcPr marL="68580" marR="68580" marT="34290" marB="34290"/>
                </a:tc>
                <a:tc>
                  <a:txBody>
                    <a:bodyPr/>
                    <a:lstStyle/>
                    <a:p>
                      <a:pPr algn="ctr"/>
                      <a:r>
                        <a:rPr lang="en-GB" sz="1100" dirty="0" smtClean="0"/>
                        <a:t>~9 %</a:t>
                      </a:r>
                      <a:endParaRPr lang="en-GB" sz="1100" dirty="0"/>
                    </a:p>
                  </a:txBody>
                  <a:tcPr marL="68580" marR="68580" marT="34290" marB="34290"/>
                </a:tc>
                <a:tc>
                  <a:txBody>
                    <a:bodyPr/>
                    <a:lstStyle/>
                    <a:p>
                      <a:pPr algn="ctr"/>
                      <a:r>
                        <a:rPr lang="en-GB" sz="1100" dirty="0" smtClean="0"/>
                        <a:t>650 MPa</a:t>
                      </a:r>
                      <a:endParaRPr lang="en-GB" sz="1100" dirty="0"/>
                    </a:p>
                  </a:txBody>
                  <a:tcPr marL="68580" marR="68580" marT="34290" marB="34290"/>
                </a:tc>
              </a:tr>
            </a:tbl>
          </a:graphicData>
        </a:graphic>
      </p:graphicFrame>
      <p:sp>
        <p:nvSpPr>
          <p:cNvPr id="5" name="TextBox 4"/>
          <p:cNvSpPr txBox="1"/>
          <p:nvPr/>
        </p:nvSpPr>
        <p:spPr>
          <a:xfrm>
            <a:off x="1763688" y="3378879"/>
            <a:ext cx="5153891" cy="507831"/>
          </a:xfrm>
          <a:prstGeom prst="rect">
            <a:avLst/>
          </a:prstGeom>
          <a:noFill/>
        </p:spPr>
        <p:txBody>
          <a:bodyPr wrap="square" rtlCol="0">
            <a:spAutoFit/>
          </a:bodyPr>
          <a:lstStyle/>
          <a:p>
            <a:r>
              <a:rPr lang="en-GB" sz="1350" dirty="0"/>
              <a:t>*	far from weld</a:t>
            </a:r>
          </a:p>
          <a:p>
            <a:r>
              <a:rPr lang="en-GB" sz="1350" dirty="0"/>
              <a:t>**	in the </a:t>
            </a:r>
            <a:r>
              <a:rPr lang="en-GB" sz="1350" dirty="0" err="1"/>
              <a:t>NbTi</a:t>
            </a:r>
            <a:r>
              <a:rPr lang="en-GB" sz="1350" dirty="0"/>
              <a:t> tab, peak stress, </a:t>
            </a:r>
            <a:r>
              <a:rPr lang="en-GB" sz="1350" dirty="0">
                <a:solidFill>
                  <a:srgbClr val="7030A0"/>
                </a:solidFill>
              </a:rPr>
              <a:t>limit</a:t>
            </a:r>
            <a:r>
              <a:rPr lang="en-GB" sz="1350" dirty="0"/>
              <a:t>: 480 MPa</a:t>
            </a:r>
          </a:p>
        </p:txBody>
      </p:sp>
      <p:sp>
        <p:nvSpPr>
          <p:cNvPr id="8" name="Rectangle 7"/>
          <p:cNvSpPr/>
          <p:nvPr/>
        </p:nvSpPr>
        <p:spPr>
          <a:xfrm>
            <a:off x="1475656" y="1707654"/>
            <a:ext cx="6240278" cy="1152128"/>
          </a:xfrm>
          <a:prstGeom prst="rect">
            <a:avLst/>
          </a:prstGeom>
          <a:solidFill>
            <a:schemeClr val="accent6">
              <a:lumMod val="60000"/>
              <a:lumOff val="40000"/>
              <a:alpha val="10000"/>
            </a:schemeClr>
          </a:solid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350"/>
          </a:p>
        </p:txBody>
      </p:sp>
      <p:sp>
        <p:nvSpPr>
          <p:cNvPr id="3" name="Footer Placeholder 2"/>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63031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noProof="0" smtClean="0"/>
              <a:t>LARP HiLumi May 2016 -- M. Garlasché (CERN EN/MME)</a:t>
            </a:r>
            <a:endParaRPr lang="en-GB" noProof="0"/>
          </a:p>
        </p:txBody>
      </p:sp>
      <p:pic>
        <p:nvPicPr>
          <p:cNvPr id="8" name="Picture 7"/>
          <p:cNvPicPr>
            <a:picLocks noChangeAspect="1"/>
          </p:cNvPicPr>
          <p:nvPr/>
        </p:nvPicPr>
        <p:blipFill rotWithShape="1">
          <a:blip r:embed="rId2"/>
          <a:srcRect l="31094" t="34717" r="20706" b="16029"/>
          <a:stretch/>
        </p:blipFill>
        <p:spPr>
          <a:xfrm>
            <a:off x="2815733" y="2270034"/>
            <a:ext cx="1435163" cy="1021796"/>
          </a:xfrm>
          <a:prstGeom prst="rect">
            <a:avLst/>
          </a:prstGeom>
        </p:spPr>
      </p:pic>
      <p:sp>
        <p:nvSpPr>
          <p:cNvPr id="9" name="TextBox 8"/>
          <p:cNvSpPr txBox="1"/>
          <p:nvPr/>
        </p:nvSpPr>
        <p:spPr>
          <a:xfrm>
            <a:off x="2745233" y="1959118"/>
            <a:ext cx="4303229" cy="276999"/>
          </a:xfrm>
          <a:prstGeom prst="rect">
            <a:avLst/>
          </a:prstGeom>
          <a:noFill/>
        </p:spPr>
        <p:txBody>
          <a:bodyPr wrap="none" rtlCol="0">
            <a:spAutoFit/>
          </a:bodyPr>
          <a:lstStyle/>
          <a:p>
            <a:r>
              <a:rPr lang="en-GB" sz="1200" dirty="0"/>
              <a:t>- </a:t>
            </a:r>
            <a:r>
              <a:rPr lang="en-GB" sz="1200" b="1" dirty="0"/>
              <a:t>W050:</a:t>
            </a:r>
            <a:r>
              <a:rPr lang="en-GB" sz="1200" dirty="0"/>
              <a:t> Niobium thickness 2mm. Welding from external side</a:t>
            </a:r>
          </a:p>
        </p:txBody>
      </p:sp>
      <p:sp>
        <p:nvSpPr>
          <p:cNvPr id="10" name="TextBox 9"/>
          <p:cNvSpPr txBox="1"/>
          <p:nvPr/>
        </p:nvSpPr>
        <p:spPr>
          <a:xfrm>
            <a:off x="2703737" y="3343127"/>
            <a:ext cx="4869090" cy="276999"/>
          </a:xfrm>
          <a:prstGeom prst="rect">
            <a:avLst/>
          </a:prstGeom>
          <a:noFill/>
        </p:spPr>
        <p:txBody>
          <a:bodyPr wrap="none" rtlCol="0">
            <a:spAutoFit/>
          </a:bodyPr>
          <a:lstStyle/>
          <a:p>
            <a:r>
              <a:rPr lang="en-GB" sz="1200" dirty="0"/>
              <a:t>- </a:t>
            </a:r>
            <a:r>
              <a:rPr lang="en-GB" sz="1200" b="1" dirty="0"/>
              <a:t>W010</a:t>
            </a:r>
            <a:r>
              <a:rPr lang="en-GB" sz="1200" dirty="0"/>
              <a:t>: Niobium thickness 3.6 &amp; 4.2mm. Welding from external side </a:t>
            </a:r>
          </a:p>
        </p:txBody>
      </p:sp>
      <p:sp>
        <p:nvSpPr>
          <p:cNvPr id="15" name="TextBox 14"/>
          <p:cNvSpPr txBox="1"/>
          <p:nvPr/>
        </p:nvSpPr>
        <p:spPr>
          <a:xfrm>
            <a:off x="3232386" y="3027818"/>
            <a:ext cx="1023037" cy="253916"/>
          </a:xfrm>
          <a:prstGeom prst="rect">
            <a:avLst/>
          </a:prstGeom>
          <a:noFill/>
        </p:spPr>
        <p:txBody>
          <a:bodyPr wrap="none" rtlCol="0">
            <a:spAutoFit/>
          </a:bodyPr>
          <a:lstStyle/>
          <a:p>
            <a:r>
              <a:rPr lang="en-GB" sz="1050" b="1" u="sng" dirty="0"/>
              <a:t>External side</a:t>
            </a:r>
          </a:p>
        </p:txBody>
      </p:sp>
      <p:sp>
        <p:nvSpPr>
          <p:cNvPr id="23" name="Right Arrow 22"/>
          <p:cNvSpPr/>
          <p:nvPr/>
        </p:nvSpPr>
        <p:spPr>
          <a:xfrm>
            <a:off x="4605386" y="4233065"/>
            <a:ext cx="568235" cy="241663"/>
          </a:xfrm>
          <a:prstGeom prst="rightArrow">
            <a:avLst/>
          </a:prstGeom>
          <a:solidFill>
            <a:srgbClr val="5BC1E6"/>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31" name="Picture 30"/>
          <p:cNvPicPr>
            <a:picLocks noChangeAspect="1"/>
          </p:cNvPicPr>
          <p:nvPr/>
        </p:nvPicPr>
        <p:blipFill>
          <a:blip r:embed="rId3"/>
          <a:stretch>
            <a:fillRect/>
          </a:stretch>
        </p:blipFill>
        <p:spPr>
          <a:xfrm rot="5400000">
            <a:off x="5075470" y="3769247"/>
            <a:ext cx="1378744" cy="1157288"/>
          </a:xfrm>
          <a:prstGeom prst="rect">
            <a:avLst/>
          </a:prstGeom>
        </p:spPr>
      </p:pic>
      <p:pic>
        <p:nvPicPr>
          <p:cNvPr id="3" name="Picture 2"/>
          <p:cNvPicPr>
            <a:picLocks noChangeAspect="1"/>
          </p:cNvPicPr>
          <p:nvPr/>
        </p:nvPicPr>
        <p:blipFill>
          <a:blip r:embed="rId4"/>
          <a:stretch>
            <a:fillRect/>
          </a:stretch>
        </p:blipFill>
        <p:spPr>
          <a:xfrm>
            <a:off x="6510970" y="3681754"/>
            <a:ext cx="1137642" cy="1353741"/>
          </a:xfrm>
          <a:prstGeom prst="rect">
            <a:avLst/>
          </a:prstGeom>
        </p:spPr>
      </p:pic>
      <p:pic>
        <p:nvPicPr>
          <p:cNvPr id="36" name="Picture 35"/>
          <p:cNvPicPr>
            <a:picLocks noChangeAspect="1"/>
          </p:cNvPicPr>
          <p:nvPr/>
        </p:nvPicPr>
        <p:blipFill rotWithShape="1">
          <a:blip r:embed="rId5"/>
          <a:srcRect l="21178" t="1981" r="12458" b="26019"/>
          <a:stretch/>
        </p:blipFill>
        <p:spPr>
          <a:xfrm>
            <a:off x="4349689" y="2330006"/>
            <a:ext cx="1415153" cy="950262"/>
          </a:xfrm>
          <a:prstGeom prst="rect">
            <a:avLst/>
          </a:prstGeom>
        </p:spPr>
      </p:pic>
      <p:sp>
        <p:nvSpPr>
          <p:cNvPr id="42" name="TextBox 41"/>
          <p:cNvSpPr txBox="1"/>
          <p:nvPr/>
        </p:nvSpPr>
        <p:spPr>
          <a:xfrm>
            <a:off x="4872658" y="2256523"/>
            <a:ext cx="990977" cy="253916"/>
          </a:xfrm>
          <a:prstGeom prst="rect">
            <a:avLst/>
          </a:prstGeom>
          <a:noFill/>
        </p:spPr>
        <p:txBody>
          <a:bodyPr wrap="none" rtlCol="0">
            <a:spAutoFit/>
          </a:bodyPr>
          <a:lstStyle/>
          <a:p>
            <a:r>
              <a:rPr lang="en-GB" sz="1050" b="1" u="sng" dirty="0"/>
              <a:t>Internal Side</a:t>
            </a:r>
          </a:p>
        </p:txBody>
      </p:sp>
      <p:sp>
        <p:nvSpPr>
          <p:cNvPr id="46" name="TextBox 45"/>
          <p:cNvSpPr txBox="1"/>
          <p:nvPr/>
        </p:nvSpPr>
        <p:spPr>
          <a:xfrm>
            <a:off x="7988502" y="4361246"/>
            <a:ext cx="906017" cy="300082"/>
          </a:xfrm>
          <a:prstGeom prst="rect">
            <a:avLst/>
          </a:prstGeom>
          <a:noFill/>
          <a:ln>
            <a:solidFill>
              <a:schemeClr val="tx1"/>
            </a:solidFill>
          </a:ln>
        </p:spPr>
        <p:txBody>
          <a:bodyPr wrap="none" rtlCol="0">
            <a:spAutoFit/>
          </a:bodyPr>
          <a:lstStyle/>
          <a:p>
            <a:r>
              <a:rPr lang="en-GB" sz="1350" dirty="0" smtClean="0"/>
              <a:t>Samples </a:t>
            </a:r>
            <a:endParaRPr lang="en-GB" sz="1350" dirty="0"/>
          </a:p>
        </p:txBody>
      </p:sp>
      <p:cxnSp>
        <p:nvCxnSpPr>
          <p:cNvPr id="48" name="Straight Arrow Connector 47"/>
          <p:cNvCxnSpPr>
            <a:stCxn id="46" idx="1"/>
          </p:cNvCxnSpPr>
          <p:nvPr/>
        </p:nvCxnSpPr>
        <p:spPr>
          <a:xfrm flipH="1" flipV="1">
            <a:off x="7106682" y="4361248"/>
            <a:ext cx="881820" cy="1500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7106681" y="4597487"/>
            <a:ext cx="881822" cy="1514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186197" y="4659613"/>
            <a:ext cx="1213794" cy="300082"/>
          </a:xfrm>
          <a:prstGeom prst="rect">
            <a:avLst/>
          </a:prstGeom>
          <a:noFill/>
        </p:spPr>
        <p:txBody>
          <a:bodyPr wrap="none" rtlCol="0">
            <a:spAutoFit/>
          </a:bodyPr>
          <a:lstStyle/>
          <a:p>
            <a:r>
              <a:rPr lang="en-GB" sz="1350" u="sng" dirty="0"/>
              <a:t>External Side</a:t>
            </a:r>
          </a:p>
        </p:txBody>
      </p:sp>
      <p:pic>
        <p:nvPicPr>
          <p:cNvPr id="53" name="Picture 52"/>
          <p:cNvPicPr>
            <a:picLocks noChangeAspect="1"/>
          </p:cNvPicPr>
          <p:nvPr/>
        </p:nvPicPr>
        <p:blipFill>
          <a:blip r:embed="rId6"/>
          <a:stretch>
            <a:fillRect/>
          </a:stretch>
        </p:blipFill>
        <p:spPr>
          <a:xfrm>
            <a:off x="6637330" y="2278635"/>
            <a:ext cx="1000125" cy="930473"/>
          </a:xfrm>
          <a:prstGeom prst="rect">
            <a:avLst/>
          </a:prstGeom>
        </p:spPr>
      </p:pic>
      <p:sp>
        <p:nvSpPr>
          <p:cNvPr id="55" name="Right Arrow 54"/>
          <p:cNvSpPr/>
          <p:nvPr/>
        </p:nvSpPr>
        <p:spPr>
          <a:xfrm>
            <a:off x="5854682" y="2732010"/>
            <a:ext cx="710378" cy="241663"/>
          </a:xfrm>
          <a:prstGeom prst="rightArrow">
            <a:avLst/>
          </a:prstGeom>
          <a:solidFill>
            <a:srgbClr val="5BC1E6"/>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9" name="TextBox 58"/>
          <p:cNvSpPr txBox="1"/>
          <p:nvPr/>
        </p:nvSpPr>
        <p:spPr>
          <a:xfrm>
            <a:off x="7666707" y="2669028"/>
            <a:ext cx="721717" cy="261610"/>
          </a:xfrm>
          <a:prstGeom prst="rect">
            <a:avLst/>
          </a:prstGeom>
          <a:noFill/>
          <a:ln>
            <a:solidFill>
              <a:schemeClr val="tx1"/>
            </a:solidFill>
          </a:ln>
        </p:spPr>
        <p:txBody>
          <a:bodyPr wrap="square" rtlCol="0">
            <a:spAutoFit/>
          </a:bodyPr>
          <a:lstStyle/>
          <a:p>
            <a:r>
              <a:rPr lang="en-GB" sz="1100" dirty="0" smtClean="0"/>
              <a:t>Sample</a:t>
            </a:r>
            <a:endParaRPr lang="en-GB" sz="1100" dirty="0"/>
          </a:p>
        </p:txBody>
      </p:sp>
      <p:cxnSp>
        <p:nvCxnSpPr>
          <p:cNvPr id="61" name="Straight Arrow Connector 60"/>
          <p:cNvCxnSpPr>
            <a:stCxn id="59" idx="1"/>
          </p:cNvCxnSpPr>
          <p:nvPr/>
        </p:nvCxnSpPr>
        <p:spPr>
          <a:xfrm flipH="1">
            <a:off x="7194249" y="2799833"/>
            <a:ext cx="472458" cy="11014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976049" y="950607"/>
            <a:ext cx="5757265" cy="577081"/>
          </a:xfrm>
          <a:prstGeom prst="rect">
            <a:avLst/>
          </a:prstGeom>
          <a:noFill/>
          <a:ln w="19050">
            <a:noFill/>
          </a:ln>
        </p:spPr>
        <p:txBody>
          <a:bodyPr wrap="square">
            <a:spAutoFit/>
          </a:bodyPr>
          <a:lstStyle/>
          <a:p>
            <a:pPr marL="214313" indent="-214313">
              <a:buFont typeface="Wingdings" panose="05000000000000000000" pitchFamily="2" charset="2"/>
              <a:buChar char="Ø"/>
            </a:pPr>
            <a:r>
              <a:rPr lang="en-GB" sz="1050" dirty="0"/>
              <a:t>THE WELDING PARAMETERS FOR BOTH WELDS: </a:t>
            </a:r>
            <a:r>
              <a:rPr lang="en-GB" sz="1050" b="1" dirty="0"/>
              <a:t>OK</a:t>
            </a:r>
          </a:p>
          <a:p>
            <a:pPr marL="214313" indent="-214313">
              <a:buFont typeface="Wingdings" panose="05000000000000000000" pitchFamily="2" charset="2"/>
              <a:buChar char="Ø"/>
            </a:pPr>
            <a:r>
              <a:rPr lang="en-GB" sz="1050" dirty="0"/>
              <a:t>VISUAL INSPECTION ACCORDING TO ISO 13919-2 LEVEL </a:t>
            </a:r>
            <a:r>
              <a:rPr lang="en-GB" sz="1050" dirty="0" smtClean="0"/>
              <a:t>B : </a:t>
            </a:r>
            <a:r>
              <a:rPr lang="en-GB" sz="1050" b="1" dirty="0" smtClean="0"/>
              <a:t>OK</a:t>
            </a:r>
            <a:endParaRPr lang="en-GB" sz="1050" b="1" dirty="0"/>
          </a:p>
          <a:p>
            <a:pPr marL="214313" indent="-214313">
              <a:buFont typeface="Wingdings" panose="05000000000000000000" pitchFamily="2" charset="2"/>
              <a:buChar char="Ø"/>
            </a:pPr>
            <a:r>
              <a:rPr lang="en-GB" sz="1050" dirty="0"/>
              <a:t>QUALIFICATION according to EN-15613: Metallographic and Hardness </a:t>
            </a:r>
            <a:r>
              <a:rPr lang="en-GB" sz="1050" dirty="0" smtClean="0"/>
              <a:t>Test </a:t>
            </a:r>
            <a:r>
              <a:rPr lang="en-GB" sz="1050" b="1" dirty="0" smtClean="0"/>
              <a:t>ONGOING</a:t>
            </a:r>
            <a:endParaRPr lang="en-GB" sz="1050" b="1" dirty="0"/>
          </a:p>
        </p:txBody>
      </p:sp>
      <p:sp>
        <p:nvSpPr>
          <p:cNvPr id="29" name="Title 2"/>
          <p:cNvSpPr txBox="1">
            <a:spLocks/>
          </p:cNvSpPr>
          <p:nvPr/>
        </p:nvSpPr>
        <p:spPr>
          <a:xfrm>
            <a:off x="612000" y="135000"/>
            <a:ext cx="3752819" cy="54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GB" dirty="0" smtClean="0"/>
              <a:t>HOM: Welds</a:t>
            </a:r>
            <a:endParaRPr lang="en-GB" dirty="0"/>
          </a:p>
        </p:txBody>
      </p:sp>
      <p:sp>
        <p:nvSpPr>
          <p:cNvPr id="6" name="TextBox 5"/>
          <p:cNvSpPr txBox="1"/>
          <p:nvPr/>
        </p:nvSpPr>
        <p:spPr>
          <a:xfrm>
            <a:off x="2838903" y="622850"/>
            <a:ext cx="4624984" cy="307777"/>
          </a:xfrm>
          <a:prstGeom prst="rect">
            <a:avLst/>
          </a:prstGeom>
          <a:noFill/>
        </p:spPr>
        <p:txBody>
          <a:bodyPr wrap="none" rtlCol="0">
            <a:spAutoFit/>
          </a:bodyPr>
          <a:lstStyle/>
          <a:p>
            <a:r>
              <a:rPr lang="en-GB" sz="1400" dirty="0" smtClean="0"/>
              <a:t>Samples for parameters &amp; </a:t>
            </a:r>
            <a:r>
              <a:rPr lang="en-GB" sz="1400" dirty="0" err="1" smtClean="0"/>
              <a:t>qualif</a:t>
            </a:r>
            <a:r>
              <a:rPr lang="en-GB" sz="1400" dirty="0" smtClean="0"/>
              <a:t>. </a:t>
            </a:r>
            <a:r>
              <a:rPr lang="en-GB" sz="1400" dirty="0"/>
              <a:t>o</a:t>
            </a:r>
            <a:r>
              <a:rPr lang="en-GB" sz="1400" dirty="0" smtClean="0"/>
              <a:t>f critical welds </a:t>
            </a:r>
            <a:r>
              <a:rPr lang="en-GB" sz="1400" b="1" dirty="0" smtClean="0"/>
              <a:t>DONE</a:t>
            </a:r>
          </a:p>
        </p:txBody>
      </p:sp>
      <p:pic>
        <p:nvPicPr>
          <p:cNvPr id="32" name="Picture 31" descr="\\cernhomet.cern.ch\t\tcapelli\Public\CRAB\BNL\HOM\ASSY ROUND SHAPE\Coupe.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3079" y="632991"/>
            <a:ext cx="2305612" cy="2793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3" name="Oval 32"/>
          <p:cNvSpPr/>
          <p:nvPr/>
        </p:nvSpPr>
        <p:spPr>
          <a:xfrm>
            <a:off x="1348873" y="958267"/>
            <a:ext cx="112868" cy="111148"/>
          </a:xfrm>
          <a:prstGeom prst="ellipse">
            <a:avLst/>
          </a:prstGeom>
          <a:noFill/>
          <a:ln>
            <a:solidFill>
              <a:schemeClr val="accent2">
                <a:lumMod val="60000"/>
                <a:lumOff val="40000"/>
              </a:schemeClr>
            </a:solidFill>
            <a:prstDash val="sysDash"/>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4" name="Oval 33"/>
          <p:cNvSpPr/>
          <p:nvPr/>
        </p:nvSpPr>
        <p:spPr>
          <a:xfrm>
            <a:off x="1605486" y="804108"/>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5" name="Oval 34"/>
          <p:cNvSpPr/>
          <p:nvPr/>
        </p:nvSpPr>
        <p:spPr>
          <a:xfrm>
            <a:off x="1379880" y="812217"/>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7" name="Oval 36"/>
          <p:cNvSpPr/>
          <p:nvPr/>
        </p:nvSpPr>
        <p:spPr>
          <a:xfrm>
            <a:off x="1862851" y="746958"/>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8" name="Oval 37"/>
          <p:cNvSpPr/>
          <p:nvPr/>
        </p:nvSpPr>
        <p:spPr>
          <a:xfrm>
            <a:off x="1220441" y="2580274"/>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9" name="Oval 38"/>
          <p:cNvSpPr/>
          <p:nvPr/>
        </p:nvSpPr>
        <p:spPr>
          <a:xfrm>
            <a:off x="608074" y="801549"/>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0" name="Oval 39"/>
          <p:cNvSpPr/>
          <p:nvPr/>
        </p:nvSpPr>
        <p:spPr>
          <a:xfrm>
            <a:off x="379156" y="650419"/>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1" name="Oval 40"/>
          <p:cNvSpPr/>
          <p:nvPr/>
        </p:nvSpPr>
        <p:spPr>
          <a:xfrm>
            <a:off x="379156" y="1502940"/>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3" name="Oval 42"/>
          <p:cNvSpPr/>
          <p:nvPr/>
        </p:nvSpPr>
        <p:spPr>
          <a:xfrm>
            <a:off x="436633" y="1723288"/>
            <a:ext cx="112868" cy="1111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44" name="Oval 43"/>
          <p:cNvSpPr/>
          <p:nvPr/>
        </p:nvSpPr>
        <p:spPr>
          <a:xfrm>
            <a:off x="2234953" y="1312348"/>
            <a:ext cx="112868" cy="1111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45" name="Oval 44"/>
          <p:cNvSpPr/>
          <p:nvPr/>
        </p:nvSpPr>
        <p:spPr>
          <a:xfrm>
            <a:off x="354496" y="3631836"/>
            <a:ext cx="112868" cy="11114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47" name="Oval 46"/>
          <p:cNvSpPr/>
          <p:nvPr/>
        </p:nvSpPr>
        <p:spPr>
          <a:xfrm>
            <a:off x="354496" y="3912662"/>
            <a:ext cx="112868" cy="111148"/>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9" name="TextBox 48"/>
          <p:cNvSpPr txBox="1"/>
          <p:nvPr/>
        </p:nvSpPr>
        <p:spPr>
          <a:xfrm>
            <a:off x="467364" y="3509148"/>
            <a:ext cx="1413899" cy="646331"/>
          </a:xfrm>
          <a:prstGeom prst="rect">
            <a:avLst/>
          </a:prstGeom>
          <a:noFill/>
        </p:spPr>
        <p:txBody>
          <a:bodyPr wrap="square" rtlCol="0">
            <a:spAutoFit/>
          </a:bodyPr>
          <a:lstStyle/>
          <a:p>
            <a:r>
              <a:rPr lang="en-GB" dirty="0" smtClean="0"/>
              <a:t>Brazing</a:t>
            </a:r>
          </a:p>
          <a:p>
            <a:r>
              <a:rPr lang="en-GB" dirty="0" smtClean="0"/>
              <a:t>EB welding</a:t>
            </a:r>
            <a:endParaRPr lang="en-GB" dirty="0"/>
          </a:p>
        </p:txBody>
      </p:sp>
      <p:sp>
        <p:nvSpPr>
          <p:cNvPr id="7" name="TextBox 6"/>
          <p:cNvSpPr txBox="1"/>
          <p:nvPr/>
        </p:nvSpPr>
        <p:spPr>
          <a:xfrm rot="20002042">
            <a:off x="572533" y="477814"/>
            <a:ext cx="652743" cy="307777"/>
          </a:xfrm>
          <a:prstGeom prst="rect">
            <a:avLst/>
          </a:prstGeom>
          <a:noFill/>
        </p:spPr>
        <p:txBody>
          <a:bodyPr wrap="none" rtlCol="0">
            <a:spAutoFit/>
          </a:bodyPr>
          <a:lstStyle/>
          <a:p>
            <a:r>
              <a:rPr lang="en-GB" sz="1400" b="1" dirty="0" smtClean="0">
                <a:solidFill>
                  <a:srgbClr val="FF0000"/>
                </a:solidFill>
              </a:rPr>
              <a:t>W050</a:t>
            </a:r>
            <a:endParaRPr lang="en-GB" sz="1400" b="1" dirty="0">
              <a:solidFill>
                <a:srgbClr val="FF0000"/>
              </a:solidFill>
            </a:endParaRPr>
          </a:p>
        </p:txBody>
      </p:sp>
      <p:sp>
        <p:nvSpPr>
          <p:cNvPr id="52" name="TextBox 51"/>
          <p:cNvSpPr txBox="1"/>
          <p:nvPr/>
        </p:nvSpPr>
        <p:spPr>
          <a:xfrm rot="20002042">
            <a:off x="1243848" y="2287713"/>
            <a:ext cx="652743" cy="307777"/>
          </a:xfrm>
          <a:prstGeom prst="rect">
            <a:avLst/>
          </a:prstGeom>
          <a:noFill/>
        </p:spPr>
        <p:txBody>
          <a:bodyPr wrap="none" rtlCol="0">
            <a:spAutoFit/>
          </a:bodyPr>
          <a:lstStyle/>
          <a:p>
            <a:r>
              <a:rPr lang="en-GB" sz="1400" b="1" dirty="0" smtClean="0">
                <a:solidFill>
                  <a:srgbClr val="FF0000"/>
                </a:solidFill>
              </a:rPr>
              <a:t>W010</a:t>
            </a:r>
            <a:endParaRPr lang="en-GB" sz="1400" b="1" dirty="0">
              <a:solidFill>
                <a:srgbClr val="FF0000"/>
              </a:solidFill>
            </a:endParaRPr>
          </a:p>
        </p:txBody>
      </p:sp>
      <p:grpSp>
        <p:nvGrpSpPr>
          <p:cNvPr id="54" name="Group 53"/>
          <p:cNvGrpSpPr/>
          <p:nvPr/>
        </p:nvGrpSpPr>
        <p:grpSpPr>
          <a:xfrm>
            <a:off x="2627784" y="3742984"/>
            <a:ext cx="1858034" cy="1206880"/>
            <a:chOff x="3263562" y="922338"/>
            <a:chExt cx="3162781" cy="2276229"/>
          </a:xfrm>
        </p:grpSpPr>
        <p:pic>
          <p:nvPicPr>
            <p:cNvPr id="56" name="Picture 55"/>
            <p:cNvPicPr>
              <a:picLocks noChangeAspect="1"/>
            </p:cNvPicPr>
            <p:nvPr/>
          </p:nvPicPr>
          <p:blipFill rotWithShape="1">
            <a:blip r:embed="rId8" cstate="print">
              <a:extLst>
                <a:ext uri="{28A0092B-C50C-407E-A947-70E740481C1C}">
                  <a14:useLocalDpi xmlns:a14="http://schemas.microsoft.com/office/drawing/2010/main" val="0"/>
                </a:ext>
              </a:extLst>
            </a:blip>
            <a:srcRect t="4041"/>
            <a:stretch/>
          </p:blipFill>
          <p:spPr>
            <a:xfrm>
              <a:off x="3263562" y="922338"/>
              <a:ext cx="3162781" cy="2276229"/>
            </a:xfrm>
            <a:prstGeom prst="rect">
              <a:avLst/>
            </a:prstGeom>
          </p:spPr>
        </p:pic>
        <p:sp>
          <p:nvSpPr>
            <p:cNvPr id="57" name="TextBox 56"/>
            <p:cNvSpPr txBox="1"/>
            <p:nvPr/>
          </p:nvSpPr>
          <p:spPr>
            <a:xfrm>
              <a:off x="3263562" y="1906455"/>
              <a:ext cx="1299883" cy="783648"/>
            </a:xfrm>
            <a:prstGeom prst="rect">
              <a:avLst/>
            </a:prstGeom>
            <a:noFill/>
          </p:spPr>
          <p:txBody>
            <a:bodyPr wrap="square" rtlCol="0">
              <a:spAutoFit/>
            </a:bodyPr>
            <a:lstStyle/>
            <a:p>
              <a:r>
                <a:rPr lang="en-GB" sz="1050" b="1" dirty="0">
                  <a:solidFill>
                    <a:schemeClr val="bg1"/>
                  </a:solidFill>
                </a:rPr>
                <a:t>Before BCP</a:t>
              </a:r>
            </a:p>
          </p:txBody>
        </p:sp>
        <p:sp>
          <p:nvSpPr>
            <p:cNvPr id="58" name="TextBox 57"/>
            <p:cNvSpPr txBox="1"/>
            <p:nvPr/>
          </p:nvSpPr>
          <p:spPr>
            <a:xfrm>
              <a:off x="3999002" y="2654032"/>
              <a:ext cx="1608422" cy="478897"/>
            </a:xfrm>
            <a:prstGeom prst="rect">
              <a:avLst/>
            </a:prstGeom>
            <a:noFill/>
          </p:spPr>
          <p:txBody>
            <a:bodyPr wrap="square" rtlCol="0">
              <a:spAutoFit/>
            </a:bodyPr>
            <a:lstStyle/>
            <a:p>
              <a:r>
                <a:rPr lang="en-GB" sz="1050" b="1" dirty="0">
                  <a:solidFill>
                    <a:schemeClr val="bg1"/>
                  </a:solidFill>
                </a:rPr>
                <a:t>After BCP</a:t>
              </a:r>
            </a:p>
          </p:txBody>
        </p:sp>
      </p:grpSp>
      <p:pic>
        <p:nvPicPr>
          <p:cNvPr id="60" name="Picture 59" descr="\\cernhomet.cern.ch\t\tcapelli\Public\CRAB\BNL\HOM\ASSY ROUND SHAPE\Coupe.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t="-1" b="285"/>
          <a:stretch/>
        </p:blipFill>
        <p:spPr bwMode="auto">
          <a:xfrm>
            <a:off x="7973254" y="18884"/>
            <a:ext cx="847218" cy="102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a:off x="7898733" y="18883"/>
            <a:ext cx="1245267"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48011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sz="quarter" idx="13"/>
          </p:nvPr>
        </p:nvSpPr>
        <p:spPr/>
        <p:txBody>
          <a:bodyPr/>
          <a:lstStyle/>
          <a:p>
            <a:r>
              <a:rPr lang="en-GB" dirty="0" smtClean="0"/>
              <a:t>The plastic strain in the cavity due to </a:t>
            </a:r>
            <a:r>
              <a:rPr lang="en-GB" dirty="0" err="1" smtClean="0"/>
              <a:t>plastical</a:t>
            </a:r>
            <a:r>
              <a:rPr lang="en-GB" dirty="0" smtClean="0"/>
              <a:t> pre-tuning is very limited</a:t>
            </a:r>
          </a:p>
          <a:p>
            <a:r>
              <a:rPr lang="en-GB" dirty="0" smtClean="0"/>
              <a:t>Limiting factors are the stress in the </a:t>
            </a:r>
            <a:r>
              <a:rPr lang="en-GB" dirty="0" err="1" smtClean="0"/>
              <a:t>NbTi</a:t>
            </a:r>
            <a:r>
              <a:rPr lang="en-GB" dirty="0" smtClean="0"/>
              <a:t> tab and in the weld</a:t>
            </a:r>
          </a:p>
          <a:p>
            <a:r>
              <a:rPr lang="en-GB" i="1" dirty="0" smtClean="0"/>
              <a:t>Assumption</a:t>
            </a:r>
            <a:r>
              <a:rPr lang="en-GB" dirty="0" smtClean="0"/>
              <a:t>: it’s possible to release the pre-tuner load at the level used for the strength assessment so far (0.1 mm elastic)</a:t>
            </a:r>
            <a:endParaRPr lang="en-GB" dirty="0"/>
          </a:p>
        </p:txBody>
      </p:sp>
      <p:sp>
        <p:nvSpPr>
          <p:cNvPr id="4" name="Footer Placeholder 3"/>
          <p:cNvSpPr>
            <a:spLocks noGrp="1"/>
          </p:cNvSpPr>
          <p:nvPr>
            <p:ph type="ftr" sz="quarter" idx="11"/>
          </p:nvPr>
        </p:nvSpPr>
        <p:spPr/>
        <p:txBody>
          <a:bodyPr/>
          <a:lstStyle/>
          <a:p>
            <a:r>
              <a:rPr lang="en-US" smtClean="0"/>
              <a:t>LARP HiLumi May 2016 -- M. Garlasché (CERN EN/MME)</a:t>
            </a:r>
            <a:endParaRPr lang="en-US" dirty="0"/>
          </a:p>
        </p:txBody>
      </p:sp>
    </p:spTree>
    <p:extLst>
      <p:ext uri="{BB962C8B-B14F-4D97-AF65-F5344CB8AC3E}">
        <p14:creationId xmlns:p14="http://schemas.microsoft.com/office/powerpoint/2010/main" val="2187644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4172" y="1057104"/>
            <a:ext cx="2718356" cy="2276999"/>
          </a:xfrm>
          <a:prstGeom prst="rect">
            <a:avLst/>
          </a:prstGeom>
        </p:spPr>
      </p:pic>
      <p:pic>
        <p:nvPicPr>
          <p:cNvPr id="6" name="Content Placeholder 4"/>
          <p:cNvPicPr>
            <a:picLocks noGrp="1" noChangeAspect="1"/>
          </p:cNvPicPr>
          <p:nvPr>
            <p:ph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8739" y="1357221"/>
            <a:ext cx="2403167" cy="1823717"/>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165" y="3259530"/>
            <a:ext cx="2011348" cy="1359276"/>
          </a:xfrm>
          <a:prstGeom prst="rect">
            <a:avLst/>
          </a:prstGeom>
        </p:spPr>
      </p:pic>
      <p:sp>
        <p:nvSpPr>
          <p:cNvPr id="4" name="Footer Placeholder 3"/>
          <p:cNvSpPr>
            <a:spLocks noGrp="1"/>
          </p:cNvSpPr>
          <p:nvPr>
            <p:ph type="ftr" sz="quarter" idx="4294967295"/>
          </p:nvPr>
        </p:nvSpPr>
        <p:spPr>
          <a:xfrm>
            <a:off x="3395663" y="4733973"/>
            <a:ext cx="2352675" cy="273844"/>
          </a:xfrm>
          <a:prstGeom prst="rect">
            <a:avLst/>
          </a:prstGeom>
        </p:spPr>
        <p:txBody>
          <a:bodyPr/>
          <a:lstStyle/>
          <a:p>
            <a:r>
              <a:rPr lang="en-GB" smtClean="0"/>
              <a:t>LARP HiLumi May 2016 -- M. Garlasché (CERN EN/MME)</a:t>
            </a:r>
            <a:endParaRPr lang="en-GB" dirty="0"/>
          </a:p>
        </p:txBody>
      </p:sp>
      <p:sp>
        <p:nvSpPr>
          <p:cNvPr id="8" name="Title 7"/>
          <p:cNvSpPr>
            <a:spLocks noGrp="1"/>
          </p:cNvSpPr>
          <p:nvPr>
            <p:ph type="title"/>
          </p:nvPr>
        </p:nvSpPr>
        <p:spPr/>
        <p:txBody>
          <a:bodyPr/>
          <a:lstStyle/>
          <a:p>
            <a:endParaRPr lang="en-GB"/>
          </a:p>
        </p:txBody>
      </p:sp>
      <p:pic>
        <p:nvPicPr>
          <p:cNvPr id="9" name="Picture 8"/>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645" r="26720"/>
          <a:stretch/>
        </p:blipFill>
        <p:spPr>
          <a:xfrm>
            <a:off x="467544" y="102470"/>
            <a:ext cx="2307772" cy="2814285"/>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841" t="4673" r="11061" b="762"/>
          <a:stretch/>
        </p:blipFill>
        <p:spPr>
          <a:xfrm>
            <a:off x="467544" y="2609514"/>
            <a:ext cx="2595282" cy="2023844"/>
          </a:xfrm>
          <a:prstGeom prst="rect">
            <a:avLst/>
          </a:prstGeom>
        </p:spPr>
      </p:pic>
    </p:spTree>
    <p:extLst>
      <p:ext uri="{BB962C8B-B14F-4D97-AF65-F5344CB8AC3E}">
        <p14:creationId xmlns:p14="http://schemas.microsoft.com/office/powerpoint/2010/main" val="75488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Further Forming Tools</a:t>
            </a:r>
            <a:endParaRPr lang="en-GB" dirty="0"/>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7949" t="11599" r="17436" b="11599"/>
          <a:stretch/>
        </p:blipFill>
        <p:spPr>
          <a:xfrm>
            <a:off x="0" y="2067694"/>
            <a:ext cx="2541157" cy="2016224"/>
          </a:xfrm>
          <a:prstGeom prst="rect">
            <a:avLst/>
          </a:prstGeom>
        </p:spPr>
      </p:pic>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8333" r="3846"/>
          <a:stretch/>
        </p:blipFill>
        <p:spPr>
          <a:xfrm>
            <a:off x="467544" y="0"/>
            <a:ext cx="2690286" cy="2625204"/>
          </a:xfrm>
          <a:prstGeom prst="rect">
            <a:avLst/>
          </a:prstGeom>
        </p:spPr>
      </p:pic>
      <p:sp>
        <p:nvSpPr>
          <p:cNvPr id="7" name="Footer Placeholder 6"/>
          <p:cNvSpPr>
            <a:spLocks noGrp="1"/>
          </p:cNvSpPr>
          <p:nvPr>
            <p:ph type="ftr" sz="quarter" idx="4294967295"/>
          </p:nvPr>
        </p:nvSpPr>
        <p:spPr>
          <a:xfrm>
            <a:off x="3395663" y="4733973"/>
            <a:ext cx="2352675" cy="273844"/>
          </a:xfrm>
          <a:prstGeom prst="rect">
            <a:avLst/>
          </a:prstGeom>
        </p:spPr>
        <p:txBody>
          <a:bodyPr/>
          <a:lstStyle/>
          <a:p>
            <a:r>
              <a:rPr lang="en-GB" smtClean="0"/>
              <a:t>LARP HiLumi May 2016 -- M. Garlasché (CERN EN/MME)</a:t>
            </a:r>
            <a:endParaRPr lang="en-GB" dirty="0"/>
          </a:p>
        </p:txBody>
      </p:sp>
    </p:spTree>
    <p:extLst>
      <p:ext uri="{BB962C8B-B14F-4D97-AF65-F5344CB8AC3E}">
        <p14:creationId xmlns:p14="http://schemas.microsoft.com/office/powerpoint/2010/main" val="244437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Extremities: </a:t>
            </a:r>
            <a:r>
              <a:rPr lang="en-GB" dirty="0"/>
              <a:t>Critical points</a:t>
            </a:r>
          </a:p>
        </p:txBody>
      </p:sp>
      <p:pic>
        <p:nvPicPr>
          <p:cNvPr id="9" name="Picture 8"/>
          <p:cNvPicPr>
            <a:picLocks noChangeAspect="1"/>
          </p:cNvPicPr>
          <p:nvPr/>
        </p:nvPicPr>
        <p:blipFill>
          <a:blip r:embed="rId2"/>
          <a:stretch>
            <a:fillRect/>
          </a:stretch>
        </p:blipFill>
        <p:spPr>
          <a:xfrm>
            <a:off x="6508258" y="1306710"/>
            <a:ext cx="1157708" cy="2075402"/>
          </a:xfrm>
          <a:prstGeom prst="rect">
            <a:avLst/>
          </a:prstGeom>
        </p:spPr>
      </p:pic>
      <p:pic>
        <p:nvPicPr>
          <p:cNvPr id="11" name="Picture 1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645" r="26720"/>
          <a:stretch/>
        </p:blipFill>
        <p:spPr>
          <a:xfrm>
            <a:off x="1406409" y="205804"/>
            <a:ext cx="2307772" cy="2814285"/>
          </a:xfrm>
          <a:prstGeom prst="rect">
            <a:avLst/>
          </a:prstGeom>
        </p:spPr>
      </p:pic>
      <p:sp>
        <p:nvSpPr>
          <p:cNvPr id="12" name="Rounded Rectangle 11"/>
          <p:cNvSpPr/>
          <p:nvPr/>
        </p:nvSpPr>
        <p:spPr>
          <a:xfrm>
            <a:off x="2844333" y="1385677"/>
            <a:ext cx="930929" cy="958734"/>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Rounded Rectangle 12"/>
          <p:cNvSpPr/>
          <p:nvPr/>
        </p:nvSpPr>
        <p:spPr>
          <a:xfrm>
            <a:off x="2118192" y="2271082"/>
            <a:ext cx="655264" cy="428205"/>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Rounded Rectangle 13"/>
          <p:cNvSpPr/>
          <p:nvPr/>
        </p:nvSpPr>
        <p:spPr>
          <a:xfrm>
            <a:off x="2516701" y="691754"/>
            <a:ext cx="655264" cy="545376"/>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5" name="Rounded Rectangle 14"/>
          <p:cNvSpPr/>
          <p:nvPr/>
        </p:nvSpPr>
        <p:spPr>
          <a:xfrm>
            <a:off x="1656089" y="533366"/>
            <a:ext cx="655264" cy="545376"/>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6" name="Rounded Rectangle 15"/>
          <p:cNvSpPr/>
          <p:nvPr/>
        </p:nvSpPr>
        <p:spPr>
          <a:xfrm>
            <a:off x="1406409" y="1078742"/>
            <a:ext cx="655264" cy="545376"/>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8" name="TextBox 17"/>
          <p:cNvSpPr txBox="1"/>
          <p:nvPr/>
        </p:nvSpPr>
        <p:spPr>
          <a:xfrm>
            <a:off x="1586893" y="4657303"/>
            <a:ext cx="1585072" cy="253916"/>
          </a:xfrm>
          <a:prstGeom prst="rect">
            <a:avLst/>
          </a:prstGeom>
          <a:noFill/>
        </p:spPr>
        <p:txBody>
          <a:bodyPr wrap="square" rtlCol="0">
            <a:spAutoFit/>
          </a:bodyPr>
          <a:lstStyle/>
          <a:p>
            <a:r>
              <a:rPr lang="en-GB" sz="1050" dirty="0"/>
              <a:t>Ref. LHCACFCA0001</a:t>
            </a:r>
          </a:p>
        </p:txBody>
      </p:sp>
      <p:sp>
        <p:nvSpPr>
          <p:cNvPr id="30" name="TextBox 29"/>
          <p:cNvSpPr txBox="1"/>
          <p:nvPr/>
        </p:nvSpPr>
        <p:spPr>
          <a:xfrm>
            <a:off x="4152242" y="685012"/>
            <a:ext cx="4244759" cy="715581"/>
          </a:xfrm>
          <a:prstGeom prst="rect">
            <a:avLst/>
          </a:prstGeom>
          <a:noFill/>
        </p:spPr>
        <p:txBody>
          <a:bodyPr wrap="square" rtlCol="0">
            <a:spAutoFit/>
          </a:bodyPr>
          <a:lstStyle/>
          <a:p>
            <a:r>
              <a:rPr lang="en-GB" sz="1350" b="1" dirty="0"/>
              <a:t>#2) Size &amp; Thickness of interface to cavity</a:t>
            </a:r>
          </a:p>
          <a:p>
            <a:r>
              <a:rPr lang="en-GB" sz="1350" b="1" dirty="0"/>
              <a:t>WHY</a:t>
            </a:r>
            <a:r>
              <a:rPr lang="en-GB" sz="1350" dirty="0"/>
              <a:t>? </a:t>
            </a:r>
            <a:r>
              <a:rPr lang="en-GB" sz="1350" dirty="0">
                <a:sym typeface="Wingdings" panose="05000000000000000000" pitchFamily="2" charset="2"/>
              </a:rPr>
              <a:t>addressable only after feedback from shaping</a:t>
            </a:r>
          </a:p>
          <a:p>
            <a:endParaRPr lang="en-GB" sz="1350" b="1" dirty="0"/>
          </a:p>
        </p:txBody>
      </p:sp>
      <p:sp>
        <p:nvSpPr>
          <p:cNvPr id="24" name="TextBox 23"/>
          <p:cNvSpPr txBox="1"/>
          <p:nvPr/>
        </p:nvSpPr>
        <p:spPr>
          <a:xfrm>
            <a:off x="4152242" y="2833122"/>
            <a:ext cx="3357464" cy="1754326"/>
          </a:xfrm>
          <a:prstGeom prst="rect">
            <a:avLst/>
          </a:prstGeom>
          <a:noFill/>
        </p:spPr>
        <p:txBody>
          <a:bodyPr wrap="square" rtlCol="0">
            <a:spAutoFit/>
          </a:bodyPr>
          <a:lstStyle/>
          <a:p>
            <a:endParaRPr lang="en-GB" sz="1350" dirty="0">
              <a:sym typeface="Wingdings" panose="05000000000000000000" pitchFamily="2" charset="2"/>
            </a:endParaRPr>
          </a:p>
          <a:p>
            <a:r>
              <a:rPr lang="en-GB" sz="1350" b="1" dirty="0">
                <a:sym typeface="Wingdings" panose="05000000000000000000" pitchFamily="2" charset="2"/>
              </a:rPr>
              <a:t>ACTIONS</a:t>
            </a:r>
            <a:r>
              <a:rPr lang="en-GB" sz="1350" dirty="0">
                <a:sym typeface="Wingdings" panose="05000000000000000000" pitchFamily="2" charset="2"/>
              </a:rPr>
              <a:t>: </a:t>
            </a:r>
          </a:p>
          <a:p>
            <a:pPr marL="257175" indent="-257175">
              <a:buFont typeface="Arial" panose="020B0604020202020204" pitchFamily="34" charset="0"/>
              <a:buChar char="•"/>
            </a:pPr>
            <a:r>
              <a:rPr lang="en-GB" sz="1350" dirty="0"/>
              <a:t>Launch rough components</a:t>
            </a:r>
          </a:p>
          <a:p>
            <a:pPr marL="257175" indent="-257175">
              <a:buFont typeface="Arial" panose="020B0604020202020204" pitchFamily="34" charset="0"/>
              <a:buChar char="•"/>
            </a:pPr>
            <a:r>
              <a:rPr lang="en-GB" sz="1350" dirty="0" err="1"/>
              <a:t>Overthickness</a:t>
            </a:r>
            <a:r>
              <a:rPr lang="en-GB" sz="1350" dirty="0"/>
              <a:t> on </a:t>
            </a:r>
            <a:r>
              <a:rPr lang="en-GB" sz="1350" dirty="0" err="1"/>
              <a:t>Nb</a:t>
            </a:r>
            <a:r>
              <a:rPr lang="en-GB" sz="1350" dirty="0"/>
              <a:t> plate (&amp; sheet)</a:t>
            </a:r>
          </a:p>
          <a:p>
            <a:endParaRPr lang="en-GB" sz="1350" dirty="0"/>
          </a:p>
          <a:p>
            <a:pPr marL="257175" indent="-257175">
              <a:buFont typeface="Arial" panose="020B0604020202020204" pitchFamily="34" charset="0"/>
              <a:buChar char="•"/>
            </a:pPr>
            <a:r>
              <a:rPr lang="en-GB" sz="1350" dirty="0"/>
              <a:t>Only Collar launched following forming </a:t>
            </a:r>
          </a:p>
          <a:p>
            <a:endParaRPr lang="en-GB" sz="1350" dirty="0">
              <a:sym typeface="Wingdings" panose="05000000000000000000" pitchFamily="2" charset="2"/>
            </a:endParaRPr>
          </a:p>
        </p:txBody>
      </p:sp>
      <p:sp>
        <p:nvSpPr>
          <p:cNvPr id="6" name="TextBox 5"/>
          <p:cNvSpPr txBox="1"/>
          <p:nvPr/>
        </p:nvSpPr>
        <p:spPr>
          <a:xfrm>
            <a:off x="7568060" y="1763224"/>
            <a:ext cx="1346743" cy="300082"/>
          </a:xfrm>
          <a:prstGeom prst="rect">
            <a:avLst/>
          </a:prstGeom>
          <a:noFill/>
        </p:spPr>
        <p:txBody>
          <a:bodyPr wrap="square" rtlCol="0">
            <a:spAutoFit/>
          </a:bodyPr>
          <a:lstStyle/>
          <a:p>
            <a:r>
              <a:rPr lang="en-GB" sz="1350" dirty="0">
                <a:solidFill>
                  <a:srgbClr val="00B050"/>
                </a:solidFill>
              </a:rPr>
              <a:t>+~0.5mm</a:t>
            </a:r>
          </a:p>
        </p:txBody>
      </p:sp>
      <p:sp>
        <p:nvSpPr>
          <p:cNvPr id="27" name="TextBox 26"/>
          <p:cNvSpPr txBox="1"/>
          <p:nvPr/>
        </p:nvSpPr>
        <p:spPr>
          <a:xfrm>
            <a:off x="6135664" y="1489387"/>
            <a:ext cx="935981" cy="300082"/>
          </a:xfrm>
          <a:prstGeom prst="rect">
            <a:avLst/>
          </a:prstGeom>
          <a:noFill/>
        </p:spPr>
        <p:txBody>
          <a:bodyPr wrap="square" rtlCol="0">
            <a:spAutoFit/>
          </a:bodyPr>
          <a:lstStyle/>
          <a:p>
            <a:r>
              <a:rPr lang="en-GB" sz="1350" dirty="0">
                <a:solidFill>
                  <a:srgbClr val="FF0000"/>
                </a:solidFill>
              </a:rPr>
              <a:t>+0.5mm</a:t>
            </a:r>
          </a:p>
        </p:txBody>
      </p:sp>
      <p:sp>
        <p:nvSpPr>
          <p:cNvPr id="20" name="TextBox 19"/>
          <p:cNvSpPr txBox="1"/>
          <p:nvPr/>
        </p:nvSpPr>
        <p:spPr>
          <a:xfrm>
            <a:off x="5330314" y="4125037"/>
            <a:ext cx="1678675" cy="461665"/>
          </a:xfrm>
          <a:prstGeom prst="rect">
            <a:avLst/>
          </a:prstGeom>
          <a:noFill/>
        </p:spPr>
        <p:txBody>
          <a:bodyPr wrap="square" rtlCol="0">
            <a:spAutoFit/>
          </a:bodyPr>
          <a:lstStyle/>
          <a:p>
            <a:r>
              <a:rPr lang="en-GB" sz="1200" b="1" dirty="0">
                <a:solidFill>
                  <a:srgbClr val="00B050"/>
                </a:solidFill>
              </a:rPr>
              <a:t>CASE Smaller extrusion</a:t>
            </a:r>
          </a:p>
        </p:txBody>
      </p:sp>
      <p:sp>
        <p:nvSpPr>
          <p:cNvPr id="32" name="TextBox 31"/>
          <p:cNvSpPr txBox="1"/>
          <p:nvPr/>
        </p:nvSpPr>
        <p:spPr>
          <a:xfrm>
            <a:off x="5330314" y="4298332"/>
            <a:ext cx="1678675" cy="461665"/>
          </a:xfrm>
          <a:prstGeom prst="rect">
            <a:avLst/>
          </a:prstGeom>
          <a:noFill/>
        </p:spPr>
        <p:txBody>
          <a:bodyPr wrap="square" rtlCol="0">
            <a:spAutoFit/>
          </a:bodyPr>
          <a:lstStyle/>
          <a:p>
            <a:r>
              <a:rPr lang="en-GB" sz="1200" b="1" dirty="0">
                <a:solidFill>
                  <a:srgbClr val="FF0000"/>
                </a:solidFill>
              </a:rPr>
              <a:t>CASE Bigger extrusion</a:t>
            </a:r>
          </a:p>
        </p:txBody>
      </p:sp>
      <p:cxnSp>
        <p:nvCxnSpPr>
          <p:cNvPr id="7" name="Straight Connector 6"/>
          <p:cNvCxnSpPr/>
          <p:nvPr/>
        </p:nvCxnSpPr>
        <p:spPr>
          <a:xfrm flipH="1">
            <a:off x="6633846" y="1771650"/>
            <a:ext cx="26084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633845" y="1771650"/>
            <a:ext cx="0" cy="194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633846" y="1965960"/>
            <a:ext cx="26084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6894689" y="1897380"/>
            <a:ext cx="114300" cy="685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7008988" y="1897380"/>
            <a:ext cx="506237"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318544" y="1954530"/>
            <a:ext cx="935981" cy="300082"/>
          </a:xfrm>
          <a:prstGeom prst="rect">
            <a:avLst/>
          </a:prstGeom>
          <a:noFill/>
        </p:spPr>
        <p:txBody>
          <a:bodyPr wrap="square" rtlCol="0">
            <a:spAutoFit/>
          </a:bodyPr>
          <a:lstStyle/>
          <a:p>
            <a:r>
              <a:rPr lang="en-GB" sz="1350" dirty="0">
                <a:solidFill>
                  <a:srgbClr val="00B050"/>
                </a:solidFill>
              </a:rPr>
              <a:t>+&gt;0.5mm</a:t>
            </a:r>
          </a:p>
        </p:txBody>
      </p:sp>
      <p:pic>
        <p:nvPicPr>
          <p:cNvPr id="26" name="Picture 2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9841" t="4673" r="11061" b="762"/>
          <a:stretch/>
        </p:blipFill>
        <p:spPr>
          <a:xfrm>
            <a:off x="1406409" y="2712848"/>
            <a:ext cx="2595282" cy="2023844"/>
          </a:xfrm>
          <a:prstGeom prst="rect">
            <a:avLst/>
          </a:prstGeom>
        </p:spPr>
      </p:pic>
      <p:sp>
        <p:nvSpPr>
          <p:cNvPr id="25" name="Rectangle 24"/>
          <p:cNvSpPr/>
          <p:nvPr/>
        </p:nvSpPr>
        <p:spPr>
          <a:xfrm>
            <a:off x="4001692" y="1237130"/>
            <a:ext cx="4285058" cy="3651006"/>
          </a:xfrm>
          <a:prstGeom prst="rect">
            <a:avLst/>
          </a:prstGeom>
          <a:solidFill>
            <a:schemeClr val="bg1">
              <a:alpha val="69000"/>
            </a:schemeClr>
          </a:solid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GB" sz="1350"/>
          </a:p>
        </p:txBody>
      </p:sp>
      <p:sp>
        <p:nvSpPr>
          <p:cNvPr id="28" name="TextBox 27"/>
          <p:cNvSpPr txBox="1"/>
          <p:nvPr/>
        </p:nvSpPr>
        <p:spPr>
          <a:xfrm>
            <a:off x="3935888" y="2092227"/>
            <a:ext cx="6271515" cy="507831"/>
          </a:xfrm>
          <a:prstGeom prst="rect">
            <a:avLst/>
          </a:prstGeom>
          <a:noFill/>
        </p:spPr>
        <p:txBody>
          <a:bodyPr wrap="square" rtlCol="0">
            <a:spAutoFit/>
          </a:bodyPr>
          <a:lstStyle/>
          <a:p>
            <a:pPr marL="257175" indent="-257175">
              <a:buFont typeface="Arial" panose="020B0604020202020204" pitchFamily="34" charset="0"/>
              <a:buChar char="•"/>
            </a:pPr>
            <a:r>
              <a:rPr lang="en-GB" sz="1350" dirty="0"/>
              <a:t>Planned in prod. Sequence</a:t>
            </a:r>
          </a:p>
          <a:p>
            <a:pPr marL="257175" indent="-257175">
              <a:buFont typeface="Arial" panose="020B0604020202020204" pitchFamily="34" charset="0"/>
              <a:buChar char="•"/>
            </a:pPr>
            <a:r>
              <a:rPr lang="en-GB" sz="1350" dirty="0"/>
              <a:t>OK w.r.t. material available</a:t>
            </a:r>
          </a:p>
        </p:txBody>
      </p:sp>
      <p:sp>
        <p:nvSpPr>
          <p:cNvPr id="4" name="Rectangle 3"/>
          <p:cNvSpPr/>
          <p:nvPr/>
        </p:nvSpPr>
        <p:spPr>
          <a:xfrm>
            <a:off x="10867427" y="3135588"/>
            <a:ext cx="1028700" cy="308997"/>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350"/>
          </a:p>
        </p:txBody>
      </p:sp>
      <p:sp>
        <p:nvSpPr>
          <p:cNvPr id="34" name="Rectangle 33"/>
          <p:cNvSpPr/>
          <p:nvPr/>
        </p:nvSpPr>
        <p:spPr>
          <a:xfrm>
            <a:off x="10702819" y="3255862"/>
            <a:ext cx="469409" cy="188723"/>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350"/>
          </a:p>
        </p:txBody>
      </p:sp>
      <p:sp>
        <p:nvSpPr>
          <p:cNvPr id="40" name="Rectangle 39"/>
          <p:cNvSpPr/>
          <p:nvPr/>
        </p:nvSpPr>
        <p:spPr>
          <a:xfrm>
            <a:off x="11527399" y="3255862"/>
            <a:ext cx="469409" cy="188723"/>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350"/>
          </a:p>
        </p:txBody>
      </p:sp>
      <p:sp>
        <p:nvSpPr>
          <p:cNvPr id="41" name="Rectangle 40"/>
          <p:cNvSpPr/>
          <p:nvPr/>
        </p:nvSpPr>
        <p:spPr>
          <a:xfrm>
            <a:off x="9772052" y="3122026"/>
            <a:ext cx="1028700" cy="8389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350"/>
          </a:p>
        </p:txBody>
      </p:sp>
      <p:sp>
        <p:nvSpPr>
          <p:cNvPr id="42" name="Rectangle 41"/>
          <p:cNvSpPr/>
          <p:nvPr/>
        </p:nvSpPr>
        <p:spPr>
          <a:xfrm>
            <a:off x="11927228" y="3122026"/>
            <a:ext cx="1028700" cy="8389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350"/>
          </a:p>
        </p:txBody>
      </p:sp>
      <p:sp>
        <p:nvSpPr>
          <p:cNvPr id="43" name="Rectangle 42"/>
          <p:cNvSpPr/>
          <p:nvPr/>
        </p:nvSpPr>
        <p:spPr>
          <a:xfrm>
            <a:off x="11372828" y="2946356"/>
            <a:ext cx="333585" cy="308997"/>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350"/>
          </a:p>
        </p:txBody>
      </p:sp>
      <p:pic>
        <p:nvPicPr>
          <p:cNvPr id="10" name="Picture 9"/>
          <p:cNvPicPr>
            <a:picLocks noChangeAspect="1"/>
          </p:cNvPicPr>
          <p:nvPr/>
        </p:nvPicPr>
        <p:blipFill>
          <a:blip r:embed="rId5"/>
          <a:stretch>
            <a:fillRect/>
          </a:stretch>
        </p:blipFill>
        <p:spPr>
          <a:xfrm>
            <a:off x="6406271" y="2513762"/>
            <a:ext cx="1696508" cy="1736699"/>
          </a:xfrm>
          <a:prstGeom prst="rect">
            <a:avLst/>
          </a:prstGeom>
        </p:spPr>
      </p:pic>
      <p:sp>
        <p:nvSpPr>
          <p:cNvPr id="17" name="Oval 16"/>
          <p:cNvSpPr/>
          <p:nvPr/>
        </p:nvSpPr>
        <p:spPr>
          <a:xfrm>
            <a:off x="6790089" y="1624118"/>
            <a:ext cx="437800" cy="42591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350"/>
          </a:p>
        </p:txBody>
      </p:sp>
      <p:sp>
        <p:nvSpPr>
          <p:cNvPr id="44" name="Oval 43"/>
          <p:cNvSpPr/>
          <p:nvPr/>
        </p:nvSpPr>
        <p:spPr>
          <a:xfrm>
            <a:off x="6508259" y="2712849"/>
            <a:ext cx="1293802" cy="130646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350"/>
          </a:p>
        </p:txBody>
      </p:sp>
      <p:sp>
        <p:nvSpPr>
          <p:cNvPr id="5" name="Footer Placeholder 4"/>
          <p:cNvSpPr>
            <a:spLocks noGrp="1"/>
          </p:cNvSpPr>
          <p:nvPr>
            <p:ph type="ftr" sz="quarter" idx="11"/>
          </p:nvPr>
        </p:nvSpPr>
        <p:spPr/>
        <p:txBody>
          <a:bodyPr/>
          <a:lstStyle/>
          <a:p>
            <a:r>
              <a:rPr lang="fr-FR" noProof="0" smtClean="0"/>
              <a:t>LARP HiLumi May 2016 -- M. Garlasché (CERN EN/MME)</a:t>
            </a:r>
            <a:endParaRPr lang="en-GB" noProof="0"/>
          </a:p>
        </p:txBody>
      </p:sp>
    </p:spTree>
    <p:extLst>
      <p:ext uri="{BB962C8B-B14F-4D97-AF65-F5344CB8AC3E}">
        <p14:creationId xmlns:p14="http://schemas.microsoft.com/office/powerpoint/2010/main" val="429266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noProof="0" smtClean="0"/>
              <a:t>LARP HiLumi May 2016 -- M. Garlasché (CERN EN/MME)</a:t>
            </a:r>
            <a:endParaRPr lang="en-GB" noProof="0"/>
          </a:p>
        </p:txBody>
      </p:sp>
      <p:sp>
        <p:nvSpPr>
          <p:cNvPr id="4" name="Title 2"/>
          <p:cNvSpPr txBox="1">
            <a:spLocks/>
          </p:cNvSpPr>
          <p:nvPr/>
        </p:nvSpPr>
        <p:spPr>
          <a:xfrm>
            <a:off x="612000" y="135000"/>
            <a:ext cx="8434800" cy="540000"/>
          </a:xfrm>
          <a:prstGeom prst="rect">
            <a:avLst/>
          </a:prstGeom>
        </p:spPr>
        <p:txBody>
          <a:bodyPr/>
          <a:lstStyle>
            <a:lvl1pPr algn="ctr" defTabSz="457200" rtl="0" eaLnBrk="1" latinLnBrk="0" hangingPunct="1">
              <a:spcBef>
                <a:spcPct val="0"/>
              </a:spcBef>
              <a:buNone/>
              <a:defRPr sz="2800" b="1" kern="1200">
                <a:solidFill>
                  <a:schemeClr val="bg2"/>
                </a:solidFill>
                <a:latin typeface="+mj-lt"/>
                <a:ea typeface="+mj-ea"/>
                <a:cs typeface="+mj-cs"/>
              </a:defRPr>
            </a:lvl1pPr>
          </a:lstStyle>
          <a:p>
            <a:r>
              <a:rPr lang="en-GB" dirty="0" smtClean="0"/>
              <a:t>HOM: Conclusions</a:t>
            </a:r>
            <a:endParaRPr lang="en-GB" dirty="0"/>
          </a:p>
        </p:txBody>
      </p:sp>
      <p:sp>
        <p:nvSpPr>
          <p:cNvPr id="5" name="TextBox 4"/>
          <p:cNvSpPr txBox="1"/>
          <p:nvPr/>
        </p:nvSpPr>
        <p:spPr>
          <a:xfrm>
            <a:off x="824550" y="627534"/>
            <a:ext cx="6987810" cy="3877985"/>
          </a:xfrm>
          <a:prstGeom prst="rect">
            <a:avLst/>
          </a:prstGeom>
          <a:noFill/>
        </p:spPr>
        <p:txBody>
          <a:bodyPr wrap="none" rtlCol="0">
            <a:spAutoFit/>
          </a:bodyPr>
          <a:lstStyle/>
          <a:p>
            <a:r>
              <a:rPr lang="en-GB" dirty="0" smtClean="0"/>
              <a:t>Machining:</a:t>
            </a:r>
          </a:p>
          <a:p>
            <a:pPr marL="285750" indent="-285750">
              <a:buFont typeface="Arial" panose="020B0604020202020204" pitchFamily="34" charset="0"/>
              <a:buChar char="•"/>
            </a:pPr>
            <a:r>
              <a:rPr lang="en-GB" b="1" dirty="0" smtClean="0"/>
              <a:t>all</a:t>
            </a:r>
            <a:r>
              <a:rPr lang="en-GB" dirty="0" smtClean="0"/>
              <a:t> critical parts </a:t>
            </a:r>
            <a:r>
              <a:rPr lang="en-GB" b="1" dirty="0" smtClean="0"/>
              <a:t>produced</a:t>
            </a:r>
          </a:p>
          <a:p>
            <a:pPr marL="285750" indent="-285750">
              <a:buFont typeface="Arial" panose="020B0604020202020204" pitchFamily="34" charset="0"/>
              <a:buChar char="•"/>
            </a:pPr>
            <a:r>
              <a:rPr lang="en-GB" dirty="0" smtClean="0"/>
              <a:t>pieces </a:t>
            </a:r>
            <a:r>
              <a:rPr lang="en-GB" b="1" dirty="0" smtClean="0"/>
              <a:t>compliant</a:t>
            </a:r>
            <a:r>
              <a:rPr lang="en-GB" dirty="0" smtClean="0"/>
              <a:t> with</a:t>
            </a:r>
            <a:r>
              <a:rPr lang="en-GB" b="1" dirty="0" smtClean="0"/>
              <a:t> </a:t>
            </a:r>
            <a:r>
              <a:rPr lang="en-GB" dirty="0" smtClean="0"/>
              <a:t>specified </a:t>
            </a:r>
            <a:r>
              <a:rPr lang="en-GB" b="1" dirty="0" smtClean="0"/>
              <a:t>tolerances</a:t>
            </a:r>
          </a:p>
          <a:p>
            <a:endParaRPr lang="en-GB" sz="1000" dirty="0" smtClean="0"/>
          </a:p>
          <a:p>
            <a:r>
              <a:rPr lang="en-GB" dirty="0" smtClean="0"/>
              <a:t>BCP:</a:t>
            </a:r>
          </a:p>
          <a:p>
            <a:pPr marL="285750" indent="-285750">
              <a:buFont typeface="Arial" panose="020B0604020202020204" pitchFamily="34" charset="0"/>
              <a:buChar char="•"/>
            </a:pPr>
            <a:r>
              <a:rPr lang="en-GB" b="1" dirty="0" smtClean="0"/>
              <a:t>variability </a:t>
            </a:r>
            <a:r>
              <a:rPr lang="en-GB" dirty="0" smtClean="0"/>
              <a:t>on 60um in the order of ±10um</a:t>
            </a:r>
          </a:p>
          <a:p>
            <a:pPr marL="285750" indent="-285750">
              <a:buFont typeface="Arial" panose="020B0604020202020204" pitchFamily="34" charset="0"/>
              <a:buChar char="•"/>
            </a:pPr>
            <a:r>
              <a:rPr lang="en-GB" b="1" dirty="0"/>
              <a:t>n</a:t>
            </a:r>
            <a:r>
              <a:rPr lang="en-GB" b="1" dirty="0" smtClean="0"/>
              <a:t>o issue </a:t>
            </a:r>
            <a:r>
              <a:rPr lang="en-GB" dirty="0" smtClean="0"/>
              <a:t>for RF performance</a:t>
            </a:r>
          </a:p>
          <a:p>
            <a:pPr marL="285750" indent="-285750">
              <a:buFont typeface="Arial" panose="020B0604020202020204" pitchFamily="34" charset="0"/>
              <a:buChar char="•"/>
            </a:pPr>
            <a:r>
              <a:rPr lang="en-GB" dirty="0"/>
              <a:t>a</a:t>
            </a:r>
            <a:r>
              <a:rPr lang="en-GB" dirty="0" smtClean="0"/>
              <a:t>ccounted for on dimensions of coupled elements (e.g. flanges)</a:t>
            </a:r>
          </a:p>
          <a:p>
            <a:endParaRPr lang="en-GB" sz="1000" dirty="0" smtClean="0"/>
          </a:p>
          <a:p>
            <a:r>
              <a:rPr lang="en-GB" dirty="0" smtClean="0"/>
              <a:t>Joining:</a:t>
            </a:r>
          </a:p>
          <a:p>
            <a:pPr marL="285750" indent="-285750">
              <a:buFont typeface="Arial" panose="020B0604020202020204" pitchFamily="34" charset="0"/>
              <a:buChar char="•"/>
            </a:pPr>
            <a:r>
              <a:rPr lang="en-GB" b="1" dirty="0"/>
              <a:t>b</a:t>
            </a:r>
            <a:r>
              <a:rPr lang="en-GB" b="1" dirty="0" smtClean="0"/>
              <a:t>razing </a:t>
            </a:r>
            <a:r>
              <a:rPr lang="en-GB" dirty="0" smtClean="0"/>
              <a:t>by end May</a:t>
            </a:r>
          </a:p>
          <a:p>
            <a:pPr marL="285750" indent="-285750">
              <a:buFont typeface="Arial" panose="020B0604020202020204" pitchFamily="34" charset="0"/>
              <a:buChar char="•"/>
            </a:pPr>
            <a:r>
              <a:rPr lang="en-GB" b="1" dirty="0"/>
              <a:t>w</a:t>
            </a:r>
            <a:r>
              <a:rPr lang="en-GB" b="1" dirty="0" smtClean="0"/>
              <a:t>eld </a:t>
            </a:r>
            <a:r>
              <a:rPr lang="en-GB" b="1" dirty="0"/>
              <a:t>t</a:t>
            </a:r>
            <a:r>
              <a:rPr lang="en-GB" b="1" dirty="0" smtClean="0"/>
              <a:t>est </a:t>
            </a:r>
            <a:r>
              <a:rPr lang="en-GB" dirty="0" smtClean="0"/>
              <a:t>of most difficult joints being finalized</a:t>
            </a:r>
          </a:p>
          <a:p>
            <a:endParaRPr lang="en-GB" sz="1000" dirty="0" smtClean="0"/>
          </a:p>
          <a:p>
            <a:r>
              <a:rPr lang="en-GB" dirty="0" smtClean="0"/>
              <a:t>Next Steps:</a:t>
            </a:r>
          </a:p>
          <a:p>
            <a:pPr marL="285750" indent="-285750">
              <a:buFont typeface="Arial" panose="020B0604020202020204" pitchFamily="34" charset="0"/>
              <a:buChar char="•"/>
            </a:pPr>
            <a:r>
              <a:rPr lang="en-GB" dirty="0">
                <a:sym typeface="Wingdings" panose="05000000000000000000" pitchFamily="2" charset="2"/>
              </a:rPr>
              <a:t>m</a:t>
            </a:r>
            <a:r>
              <a:rPr lang="en-GB" dirty="0" smtClean="0">
                <a:sym typeface="Wingdings" panose="05000000000000000000" pitchFamily="2" charset="2"/>
              </a:rPr>
              <a:t>id June: finalize qualifications + Proto Welding + Welding</a:t>
            </a:r>
            <a:endParaRPr lang="en-GB" dirty="0"/>
          </a:p>
        </p:txBody>
      </p:sp>
      <p:pic>
        <p:nvPicPr>
          <p:cNvPr id="6" name="Picture 5" descr="\\cernhomet.cern.ch\t\tcapelli\Public\CRAB\BNL\HOM\ASSY ROUND SHAPE\Coupe.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1" b="285"/>
          <a:stretch/>
        </p:blipFill>
        <p:spPr bwMode="auto">
          <a:xfrm>
            <a:off x="7973254" y="18884"/>
            <a:ext cx="847218" cy="1023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7898733" y="18883"/>
            <a:ext cx="1245267"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7663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Pick –up / HOM Feedthrough</a:t>
            </a:r>
            <a:endParaRPr lang="en-GB" dirty="0"/>
          </a:p>
        </p:txBody>
      </p:sp>
      <p:sp>
        <p:nvSpPr>
          <p:cNvPr id="4" name="Footer Placeholder 3"/>
          <p:cNvSpPr>
            <a:spLocks noGrp="1"/>
          </p:cNvSpPr>
          <p:nvPr>
            <p:ph type="ftr" sz="quarter" idx="11"/>
          </p:nvPr>
        </p:nvSpPr>
        <p:spPr/>
        <p:txBody>
          <a:bodyPr/>
          <a:lstStyle/>
          <a:p>
            <a:r>
              <a:rPr lang="fr-FR" noProof="0" dirty="0" smtClean="0"/>
              <a:t>LARP </a:t>
            </a:r>
            <a:r>
              <a:rPr lang="fr-FR" noProof="0" dirty="0" err="1" smtClean="0"/>
              <a:t>HiLumi</a:t>
            </a:r>
            <a:r>
              <a:rPr lang="fr-FR" noProof="0" dirty="0" smtClean="0"/>
              <a:t> May 2016 -- M. </a:t>
            </a:r>
            <a:r>
              <a:rPr lang="fr-FR" noProof="0" dirty="0" err="1" smtClean="0"/>
              <a:t>Garlasché</a:t>
            </a:r>
            <a:r>
              <a:rPr lang="fr-FR" noProof="0" dirty="0" smtClean="0"/>
              <a:t> (CERN EN/MME)</a:t>
            </a:r>
            <a:endParaRPr lang="en-GB" noProof="0" dirty="0"/>
          </a:p>
        </p:txBody>
      </p:sp>
      <p:sp>
        <p:nvSpPr>
          <p:cNvPr id="6" name="TextBox 5"/>
          <p:cNvSpPr txBox="1"/>
          <p:nvPr/>
        </p:nvSpPr>
        <p:spPr>
          <a:xfrm>
            <a:off x="3964965" y="627534"/>
            <a:ext cx="5081835" cy="2185214"/>
          </a:xfrm>
          <a:prstGeom prst="rect">
            <a:avLst/>
          </a:prstGeom>
          <a:noFill/>
        </p:spPr>
        <p:txBody>
          <a:bodyPr wrap="square" rtlCol="0">
            <a:spAutoFit/>
          </a:bodyPr>
          <a:lstStyle/>
          <a:p>
            <a:r>
              <a:rPr lang="en-GB" b="1" dirty="0" smtClean="0"/>
              <a:t>Pick-Up:</a:t>
            </a:r>
          </a:p>
          <a:p>
            <a:r>
              <a:rPr lang="en-GB" dirty="0"/>
              <a:t>C</a:t>
            </a:r>
            <a:r>
              <a:rPr lang="en-GB" dirty="0" smtClean="0"/>
              <a:t>u-</a:t>
            </a:r>
            <a:r>
              <a:rPr lang="en-GB" dirty="0" err="1" smtClean="0"/>
              <a:t>Nb</a:t>
            </a:r>
            <a:r>
              <a:rPr lang="en-GB" dirty="0" smtClean="0"/>
              <a:t> </a:t>
            </a:r>
            <a:r>
              <a:rPr lang="en-GB" dirty="0"/>
              <a:t>weld </a:t>
            </a:r>
            <a:r>
              <a:rPr lang="en-GB" dirty="0" smtClean="0"/>
              <a:t>already </a:t>
            </a:r>
            <a:r>
              <a:rPr lang="en-GB" dirty="0"/>
              <a:t>performed at </a:t>
            </a:r>
            <a:r>
              <a:rPr lang="en-GB" dirty="0" smtClean="0"/>
              <a:t>CERN; parameters </a:t>
            </a:r>
            <a:r>
              <a:rPr lang="en-GB" dirty="0" err="1" smtClean="0"/>
              <a:t>tbd</a:t>
            </a:r>
            <a:r>
              <a:rPr lang="en-GB" dirty="0" smtClean="0"/>
              <a:t> once interface design finalized</a:t>
            </a:r>
          </a:p>
          <a:p>
            <a:endParaRPr lang="en-GB" sz="1000" dirty="0" smtClean="0"/>
          </a:p>
          <a:p>
            <a:r>
              <a:rPr lang="en-GB" dirty="0" smtClean="0"/>
              <a:t>Ongoing minimisation of </a:t>
            </a:r>
            <a:r>
              <a:rPr lang="en-GB" dirty="0" err="1" smtClean="0"/>
              <a:t>Nb</a:t>
            </a:r>
            <a:r>
              <a:rPr lang="en-GB" dirty="0" smtClean="0"/>
              <a:t> Part</a:t>
            </a:r>
          </a:p>
          <a:p>
            <a:r>
              <a:rPr lang="en-GB" dirty="0" smtClean="0"/>
              <a:t>	RF/Thermal </a:t>
            </a:r>
            <a:r>
              <a:rPr lang="en-GB" dirty="0" err="1" smtClean="0"/>
              <a:t>calcs</a:t>
            </a:r>
            <a:r>
              <a:rPr lang="en-GB" dirty="0" smtClean="0"/>
              <a:t> </a:t>
            </a:r>
            <a:r>
              <a:rPr lang="en-GB" dirty="0" smtClean="0">
                <a:sym typeface="Wingdings" panose="05000000000000000000" pitchFamily="2" charset="2"/>
              </a:rPr>
              <a:t> not critical</a:t>
            </a:r>
            <a:endParaRPr lang="en-GB" dirty="0" smtClean="0"/>
          </a:p>
          <a:p>
            <a:pPr lvl="1"/>
            <a:r>
              <a:rPr lang="en-GB" dirty="0" smtClean="0"/>
              <a:t>Reduced </a:t>
            </a:r>
            <a:r>
              <a:rPr lang="en-GB" dirty="0" err="1" smtClean="0"/>
              <a:t>Nb</a:t>
            </a:r>
            <a:r>
              <a:rPr lang="en-GB" dirty="0" smtClean="0"/>
              <a:t> Volume</a:t>
            </a:r>
          </a:p>
          <a:p>
            <a:pPr lvl="1"/>
            <a:r>
              <a:rPr lang="en-GB" dirty="0" smtClean="0"/>
              <a:t>Challenging machining on Copper part</a:t>
            </a:r>
          </a:p>
        </p:txBody>
      </p:sp>
      <p:sp>
        <p:nvSpPr>
          <p:cNvPr id="7" name="TextBox 6"/>
          <p:cNvSpPr txBox="1"/>
          <p:nvPr/>
        </p:nvSpPr>
        <p:spPr>
          <a:xfrm>
            <a:off x="5914960" y="3465386"/>
            <a:ext cx="3131840" cy="1200329"/>
          </a:xfrm>
          <a:prstGeom prst="rect">
            <a:avLst/>
          </a:prstGeom>
          <a:noFill/>
        </p:spPr>
        <p:txBody>
          <a:bodyPr wrap="square" rtlCol="0">
            <a:spAutoFit/>
          </a:bodyPr>
          <a:lstStyle/>
          <a:p>
            <a:r>
              <a:rPr lang="en-GB" b="1" dirty="0" smtClean="0"/>
              <a:t>HOM Feedthrough: </a:t>
            </a:r>
          </a:p>
          <a:p>
            <a:r>
              <a:rPr lang="en-GB" dirty="0" smtClean="0"/>
              <a:t>Deadline November</a:t>
            </a:r>
          </a:p>
          <a:p>
            <a:r>
              <a:rPr lang="en-GB" dirty="0" smtClean="0"/>
              <a:t>Long lead materials ordered</a:t>
            </a:r>
          </a:p>
          <a:p>
            <a:r>
              <a:rPr lang="en-GB" dirty="0" smtClean="0"/>
              <a:t>No issues foreseen</a:t>
            </a:r>
            <a:endParaRPr lang="en-GB"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7500" t="25560" r="37416" b="20751"/>
          <a:stretch/>
        </p:blipFill>
        <p:spPr>
          <a:xfrm>
            <a:off x="4069190" y="3043180"/>
            <a:ext cx="1911449" cy="1520987"/>
          </a:xfrm>
          <a:prstGeom prst="rect">
            <a:avLst/>
          </a:prstGeom>
        </p:spPr>
      </p:pic>
      <p:pic>
        <p:nvPicPr>
          <p:cNvPr id="10" name="Picture 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12" t="25223" r="14602" b="13326"/>
          <a:stretch/>
        </p:blipFill>
        <p:spPr>
          <a:xfrm>
            <a:off x="628594" y="408434"/>
            <a:ext cx="3035300" cy="1422400"/>
          </a:xfrm>
          <a:prstGeom prst="rect">
            <a:avLst/>
          </a:prstGeom>
        </p:spPr>
      </p:pic>
      <p:pic>
        <p:nvPicPr>
          <p:cNvPr id="13" name="Picture 3" descr="Mechanical_Report_Files/Figure0011.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7964" r="16037" b="22014"/>
          <a:stretch/>
        </p:blipFill>
        <p:spPr bwMode="auto">
          <a:xfrm>
            <a:off x="20252" y="2033930"/>
            <a:ext cx="3632646"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96040" y="771550"/>
            <a:ext cx="4361005" cy="1963367"/>
          </a:xfrm>
          <a:prstGeom prst="rect">
            <a:avLst/>
          </a:prstGeom>
        </p:spPr>
      </p:pic>
    </p:spTree>
    <p:extLst>
      <p:ext uri="{BB962C8B-B14F-4D97-AF65-F5344CB8AC3E}">
        <p14:creationId xmlns:p14="http://schemas.microsoft.com/office/powerpoint/2010/main" val="200503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Cavity</a:t>
            </a:r>
            <a:endParaRPr lang="en-GB" dirty="0"/>
          </a:p>
        </p:txBody>
      </p:sp>
      <p:sp>
        <p:nvSpPr>
          <p:cNvPr id="17" name="TextBox 16"/>
          <p:cNvSpPr txBox="1"/>
          <p:nvPr/>
        </p:nvSpPr>
        <p:spPr>
          <a:xfrm>
            <a:off x="3505757" y="699542"/>
            <a:ext cx="4057206" cy="1823576"/>
          </a:xfrm>
          <a:prstGeom prst="rect">
            <a:avLst/>
          </a:prstGeom>
          <a:noFill/>
        </p:spPr>
        <p:txBody>
          <a:bodyPr wrap="square" rtlCol="0">
            <a:spAutoFit/>
          </a:bodyPr>
          <a:lstStyle/>
          <a:p>
            <a:r>
              <a:rPr lang="en-GB" b="1" dirty="0" smtClean="0"/>
              <a:t>Manufacturing Strategy</a:t>
            </a:r>
          </a:p>
          <a:p>
            <a:endParaRPr lang="en-GB" sz="900" dirty="0"/>
          </a:p>
          <a:p>
            <a:pPr marL="257175" indent="-257175">
              <a:buFont typeface="Arial" panose="020B0604020202020204" pitchFamily="34" charset="0"/>
              <a:buChar char="•"/>
            </a:pPr>
            <a:r>
              <a:rPr lang="en-GB" sz="1350" dirty="0"/>
              <a:t>TESTS:</a:t>
            </a:r>
          </a:p>
          <a:p>
            <a:pPr marL="616313" lvl="1" indent="-257175">
              <a:buFont typeface="Arial" panose="020B0604020202020204" pitchFamily="34" charset="0"/>
              <a:buChar char="•"/>
            </a:pPr>
            <a:r>
              <a:rPr lang="en-GB" sz="1350" dirty="0">
                <a:sym typeface="Wingdings" panose="05000000000000000000" pitchFamily="2" charset="2"/>
              </a:rPr>
              <a:t>Explore different option in </a:t>
            </a:r>
            <a:r>
              <a:rPr lang="en-GB" sz="1350" b="1" dirty="0">
                <a:sym typeface="Wingdings" panose="05000000000000000000" pitchFamily="2" charset="2"/>
              </a:rPr>
              <a:t>parallel</a:t>
            </a:r>
            <a:endParaRPr lang="en-GB" sz="1350" b="1" dirty="0"/>
          </a:p>
          <a:p>
            <a:pPr marL="616313" lvl="1" indent="-257175">
              <a:buFont typeface="Arial" panose="020B0604020202020204" pitchFamily="34" charset="0"/>
              <a:buChar char="•"/>
            </a:pPr>
            <a:r>
              <a:rPr lang="en-GB" sz="1350" dirty="0">
                <a:sym typeface="Wingdings" panose="05000000000000000000" pitchFamily="2" charset="2"/>
              </a:rPr>
              <a:t>Annealed </a:t>
            </a:r>
            <a:r>
              <a:rPr lang="en-GB" sz="1350" b="1" dirty="0">
                <a:sym typeface="Wingdings" panose="05000000000000000000" pitchFamily="2" charset="2"/>
              </a:rPr>
              <a:t>Cu </a:t>
            </a:r>
            <a:r>
              <a:rPr lang="en-GB" sz="1350" b="1" dirty="0" err="1">
                <a:sym typeface="Wingdings" panose="05000000000000000000" pitchFamily="2" charset="2"/>
              </a:rPr>
              <a:t>Nb</a:t>
            </a:r>
            <a:endParaRPr lang="en-GB" sz="1350" b="1" dirty="0">
              <a:sym typeface="Wingdings" panose="05000000000000000000" pitchFamily="2" charset="2"/>
            </a:endParaRPr>
          </a:p>
          <a:p>
            <a:pPr lvl="1"/>
            <a:r>
              <a:rPr lang="en-GB" sz="1350" dirty="0">
                <a:sym typeface="Wingdings" panose="05000000000000000000" pitchFamily="2" charset="2"/>
              </a:rPr>
              <a:t> </a:t>
            </a:r>
          </a:p>
          <a:p>
            <a:pPr marL="616313" lvl="1" indent="-257175">
              <a:buFont typeface="Arial" panose="020B0604020202020204" pitchFamily="34" charset="0"/>
              <a:buChar char="•"/>
            </a:pPr>
            <a:r>
              <a:rPr lang="en-GB" sz="1350" dirty="0">
                <a:sym typeface="Wingdings" panose="05000000000000000000" pitchFamily="2" charset="2"/>
              </a:rPr>
              <a:t> </a:t>
            </a:r>
          </a:p>
          <a:p>
            <a:endParaRPr lang="en-GB" sz="1350" dirty="0">
              <a:sym typeface="Wingdings" panose="05000000000000000000" pitchFamily="2" charset="2"/>
            </a:endParaRPr>
          </a:p>
        </p:txBody>
      </p:sp>
      <p:sp>
        <p:nvSpPr>
          <p:cNvPr id="23" name="TextBox 22"/>
          <p:cNvSpPr txBox="1"/>
          <p:nvPr/>
        </p:nvSpPr>
        <p:spPr>
          <a:xfrm>
            <a:off x="3491880" y="3003798"/>
            <a:ext cx="4904267" cy="1252331"/>
          </a:xfrm>
          <a:prstGeom prst="rect">
            <a:avLst/>
          </a:prstGeom>
          <a:noFill/>
        </p:spPr>
        <p:txBody>
          <a:bodyPr wrap="square" rtlCol="0">
            <a:spAutoFit/>
          </a:bodyPr>
          <a:lstStyle/>
          <a:p>
            <a:r>
              <a:rPr lang="en-GB" sz="1350" b="1" dirty="0"/>
              <a:t>Circular </a:t>
            </a:r>
            <a:r>
              <a:rPr lang="en-GB" sz="1350" dirty="0"/>
              <a:t>Tests</a:t>
            </a:r>
            <a:r>
              <a:rPr lang="en-GB" sz="1350" b="1" dirty="0"/>
              <a:t>:</a:t>
            </a:r>
          </a:p>
          <a:p>
            <a:endParaRPr lang="en-GB" sz="788" b="1" dirty="0"/>
          </a:p>
          <a:p>
            <a:r>
              <a:rPr lang="en-GB" sz="1350" b="1" dirty="0"/>
              <a:t>Cheaper </a:t>
            </a:r>
            <a:r>
              <a:rPr lang="en-GB" sz="1350" dirty="0"/>
              <a:t>&amp; </a:t>
            </a:r>
            <a:r>
              <a:rPr lang="en-GB" sz="1350" b="1" dirty="0"/>
              <a:t>easier </a:t>
            </a:r>
            <a:r>
              <a:rPr lang="en-GB" sz="1350" dirty="0"/>
              <a:t>production</a:t>
            </a:r>
            <a:r>
              <a:rPr lang="en-GB" sz="1350" b="1" dirty="0"/>
              <a:t> </a:t>
            </a:r>
            <a:r>
              <a:rPr lang="en-GB" sz="1350" dirty="0"/>
              <a:t>for </a:t>
            </a:r>
            <a:r>
              <a:rPr lang="en-GB" sz="1350" b="1" dirty="0"/>
              <a:t>quicker understanding &amp; ruling out </a:t>
            </a:r>
            <a:r>
              <a:rPr lang="en-GB" sz="1350" dirty="0"/>
              <a:t>of non-viable options</a:t>
            </a:r>
          </a:p>
          <a:p>
            <a:endParaRPr lang="en-GB" sz="1350" dirty="0"/>
          </a:p>
          <a:p>
            <a:r>
              <a:rPr lang="en-GB" sz="1350" b="1" dirty="0"/>
              <a:t>20x</a:t>
            </a:r>
            <a:r>
              <a:rPr lang="en-GB" sz="1350" dirty="0"/>
              <a:t> Tools potentially. Big effort for all stakeholders</a:t>
            </a:r>
          </a:p>
        </p:txBody>
      </p:sp>
      <p:sp>
        <p:nvSpPr>
          <p:cNvPr id="29" name="Oval 28"/>
          <p:cNvSpPr/>
          <p:nvPr/>
        </p:nvSpPr>
        <p:spPr>
          <a:xfrm>
            <a:off x="1552552" y="4091476"/>
            <a:ext cx="299317" cy="292660"/>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solidFill>
                  <a:schemeClr val="bg1">
                    <a:lumMod val="50000"/>
                  </a:schemeClr>
                </a:solidFill>
              </a:rPr>
              <a:t>1</a:t>
            </a:r>
          </a:p>
        </p:txBody>
      </p:sp>
      <p:sp>
        <p:nvSpPr>
          <p:cNvPr id="35" name="Rounded Rectangle 34"/>
          <p:cNvSpPr/>
          <p:nvPr/>
        </p:nvSpPr>
        <p:spPr>
          <a:xfrm>
            <a:off x="4147115" y="1866667"/>
            <a:ext cx="1034525" cy="8369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solidFill>
                  <a:schemeClr val="tx1"/>
                </a:solidFill>
              </a:rPr>
              <a:t>Circ. TEST /</a:t>
            </a:r>
          </a:p>
          <a:p>
            <a:pPr algn="ctr"/>
            <a:r>
              <a:rPr lang="en-GB" sz="1350" dirty="0">
                <a:solidFill>
                  <a:schemeClr val="tx1"/>
                </a:solidFill>
              </a:rPr>
              <a:t>Straight TEST</a:t>
            </a:r>
          </a:p>
        </p:txBody>
      </p:sp>
      <p:sp>
        <p:nvSpPr>
          <p:cNvPr id="6" name="Right Arrow 5"/>
          <p:cNvSpPr/>
          <p:nvPr/>
        </p:nvSpPr>
        <p:spPr>
          <a:xfrm>
            <a:off x="5244194" y="2170202"/>
            <a:ext cx="326571" cy="2298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9" name="Rounded Rectangle 38"/>
          <p:cNvSpPr/>
          <p:nvPr/>
        </p:nvSpPr>
        <p:spPr>
          <a:xfrm>
            <a:off x="5570765" y="1945613"/>
            <a:ext cx="1034525" cy="67902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err="1">
                <a:solidFill>
                  <a:schemeClr val="tx1"/>
                </a:solidFill>
              </a:rPr>
              <a:t>Ellipt</a:t>
            </a:r>
            <a:r>
              <a:rPr lang="en-GB" sz="1350" dirty="0">
                <a:solidFill>
                  <a:schemeClr val="tx1"/>
                </a:solidFill>
              </a:rPr>
              <a:t>. TEST</a:t>
            </a:r>
          </a:p>
        </p:txBody>
      </p:sp>
      <p:sp>
        <p:nvSpPr>
          <p:cNvPr id="40" name="Rounded Rectangle 39"/>
          <p:cNvSpPr/>
          <p:nvPr/>
        </p:nvSpPr>
        <p:spPr>
          <a:xfrm>
            <a:off x="6963783" y="1851670"/>
            <a:ext cx="1191604" cy="86691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dirty="0">
                <a:solidFill>
                  <a:schemeClr val="tx1"/>
                </a:solidFill>
              </a:rPr>
              <a:t>Final Design </a:t>
            </a:r>
          </a:p>
          <a:p>
            <a:pPr algn="ctr"/>
            <a:r>
              <a:rPr lang="en-GB" sz="1350" dirty="0">
                <a:solidFill>
                  <a:schemeClr val="tx1"/>
                </a:solidFill>
              </a:rPr>
              <a:t>Ready for Prod.</a:t>
            </a:r>
          </a:p>
        </p:txBody>
      </p:sp>
      <p:sp>
        <p:nvSpPr>
          <p:cNvPr id="41" name="Right Arrow 40"/>
          <p:cNvSpPr/>
          <p:nvPr/>
        </p:nvSpPr>
        <p:spPr>
          <a:xfrm>
            <a:off x="6605290" y="2170202"/>
            <a:ext cx="326571" cy="2298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 name="Footer Placeholder 3"/>
          <p:cNvSpPr>
            <a:spLocks noGrp="1"/>
          </p:cNvSpPr>
          <p:nvPr>
            <p:ph type="ftr" sz="quarter" idx="4294967295"/>
          </p:nvPr>
        </p:nvSpPr>
        <p:spPr>
          <a:xfrm>
            <a:off x="3395663" y="4733973"/>
            <a:ext cx="4704729" cy="273844"/>
          </a:xfrm>
          <a:prstGeom prst="rect">
            <a:avLst/>
          </a:prstGeom>
        </p:spPr>
        <p:txBody>
          <a:bodyPr/>
          <a:lstStyle/>
          <a:p>
            <a:r>
              <a:rPr lang="en-GB" smtClean="0"/>
              <a:t>LARP HiLumi May 2016 -- M. Garlasché (CERN EN/MME)</a:t>
            </a:r>
            <a:endParaRPr lang="en-GB" dirty="0"/>
          </a:p>
        </p:txBody>
      </p:sp>
      <p:sp>
        <p:nvSpPr>
          <p:cNvPr id="31" name="Oval 30"/>
          <p:cNvSpPr/>
          <p:nvPr/>
        </p:nvSpPr>
        <p:spPr>
          <a:xfrm>
            <a:off x="1552553" y="4431771"/>
            <a:ext cx="299317" cy="292660"/>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solidFill>
                  <a:schemeClr val="bg1">
                    <a:lumMod val="50000"/>
                  </a:schemeClr>
                </a:solidFill>
              </a:rPr>
              <a:t>2</a:t>
            </a:r>
          </a:p>
        </p:txBody>
      </p:sp>
      <p:grpSp>
        <p:nvGrpSpPr>
          <p:cNvPr id="7" name="Group 6"/>
          <p:cNvGrpSpPr/>
          <p:nvPr/>
        </p:nvGrpSpPr>
        <p:grpSpPr>
          <a:xfrm>
            <a:off x="323528" y="77313"/>
            <a:ext cx="2365554" cy="3934597"/>
            <a:chOff x="1049375" y="657174"/>
            <a:chExt cx="2365554" cy="3934597"/>
          </a:xfrm>
        </p:grpSpPr>
        <p:pic>
          <p:nvPicPr>
            <p:cNvPr id="24" name="Picture 2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9375" y="751829"/>
              <a:ext cx="2365554" cy="3839942"/>
            </a:xfrm>
            <a:prstGeom prst="rect">
              <a:avLst/>
            </a:prstGeom>
          </p:spPr>
        </p:pic>
        <p:sp>
          <p:nvSpPr>
            <p:cNvPr id="25" name="Oval 24"/>
            <p:cNvSpPr/>
            <p:nvPr/>
          </p:nvSpPr>
          <p:spPr>
            <a:xfrm>
              <a:off x="1936236" y="657174"/>
              <a:ext cx="299317" cy="2926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solidFill>
                    <a:schemeClr val="tx1"/>
                  </a:solidFill>
                </a:rPr>
                <a:t>2</a:t>
              </a:r>
            </a:p>
          </p:txBody>
        </p:sp>
        <p:sp>
          <p:nvSpPr>
            <p:cNvPr id="26" name="Oval 25"/>
            <p:cNvSpPr/>
            <p:nvPr/>
          </p:nvSpPr>
          <p:spPr>
            <a:xfrm>
              <a:off x="2626221" y="4204062"/>
              <a:ext cx="299317" cy="2926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solidFill>
                    <a:schemeClr val="tx1"/>
                  </a:solidFill>
                </a:rPr>
                <a:t>4</a:t>
              </a:r>
            </a:p>
          </p:txBody>
        </p:sp>
        <p:sp>
          <p:nvSpPr>
            <p:cNvPr id="27" name="Oval 26"/>
            <p:cNvSpPr/>
            <p:nvPr/>
          </p:nvSpPr>
          <p:spPr>
            <a:xfrm>
              <a:off x="1576021" y="1759374"/>
              <a:ext cx="299317" cy="2926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solidFill>
                    <a:schemeClr val="tx1"/>
                  </a:solidFill>
                </a:rPr>
                <a:t>3</a:t>
              </a:r>
            </a:p>
          </p:txBody>
        </p:sp>
        <p:sp>
          <p:nvSpPr>
            <p:cNvPr id="28" name="Oval 27"/>
            <p:cNvSpPr/>
            <p:nvPr/>
          </p:nvSpPr>
          <p:spPr>
            <a:xfrm>
              <a:off x="2626221" y="3361278"/>
              <a:ext cx="299317" cy="2926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solidFill>
                    <a:schemeClr val="tx1"/>
                  </a:solidFill>
                </a:rPr>
                <a:t>5</a:t>
              </a:r>
            </a:p>
          </p:txBody>
        </p:sp>
        <p:sp>
          <p:nvSpPr>
            <p:cNvPr id="32" name="Oval 31"/>
            <p:cNvSpPr/>
            <p:nvPr/>
          </p:nvSpPr>
          <p:spPr>
            <a:xfrm>
              <a:off x="2996422" y="2787314"/>
              <a:ext cx="299317" cy="29266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50" b="1" dirty="0">
                  <a:solidFill>
                    <a:schemeClr val="tx1"/>
                  </a:solidFill>
                </a:rPr>
                <a:t>1</a:t>
              </a:r>
            </a:p>
          </p:txBody>
        </p:sp>
      </p:grpSp>
      <p:sp>
        <p:nvSpPr>
          <p:cNvPr id="33" name="Oval 32"/>
          <p:cNvSpPr/>
          <p:nvPr/>
        </p:nvSpPr>
        <p:spPr>
          <a:xfrm>
            <a:off x="1552551" y="4768155"/>
            <a:ext cx="299317" cy="292660"/>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solidFill>
                  <a:schemeClr val="bg1">
                    <a:lumMod val="50000"/>
                  </a:schemeClr>
                </a:solidFill>
              </a:rPr>
              <a:t>3</a:t>
            </a:r>
          </a:p>
        </p:txBody>
      </p:sp>
      <p:sp>
        <p:nvSpPr>
          <p:cNvPr id="5" name="TextBox 4"/>
          <p:cNvSpPr txBox="1"/>
          <p:nvPr/>
        </p:nvSpPr>
        <p:spPr>
          <a:xfrm>
            <a:off x="1912593" y="4083918"/>
            <a:ext cx="1031051" cy="307777"/>
          </a:xfrm>
          <a:prstGeom prst="rect">
            <a:avLst/>
          </a:prstGeom>
          <a:noFill/>
        </p:spPr>
        <p:txBody>
          <a:bodyPr wrap="none" rtlCol="0">
            <a:spAutoFit/>
          </a:bodyPr>
          <a:lstStyle/>
          <a:p>
            <a:r>
              <a:rPr lang="en-GB" sz="1400" dirty="0" smtClean="0">
                <a:solidFill>
                  <a:schemeClr val="bg1">
                    <a:lumMod val="50000"/>
                  </a:schemeClr>
                </a:solidFill>
              </a:rPr>
              <a:t>Main Body</a:t>
            </a:r>
            <a:endParaRPr lang="en-GB" sz="1400" dirty="0">
              <a:solidFill>
                <a:schemeClr val="bg1">
                  <a:lumMod val="50000"/>
                </a:schemeClr>
              </a:solidFill>
            </a:endParaRPr>
          </a:p>
        </p:txBody>
      </p:sp>
      <p:sp>
        <p:nvSpPr>
          <p:cNvPr id="34" name="TextBox 33"/>
          <p:cNvSpPr txBox="1"/>
          <p:nvPr/>
        </p:nvSpPr>
        <p:spPr>
          <a:xfrm>
            <a:off x="1912593" y="4424213"/>
            <a:ext cx="513282" cy="307777"/>
          </a:xfrm>
          <a:prstGeom prst="rect">
            <a:avLst/>
          </a:prstGeom>
          <a:noFill/>
        </p:spPr>
        <p:txBody>
          <a:bodyPr wrap="none" rtlCol="0">
            <a:spAutoFit/>
          </a:bodyPr>
          <a:lstStyle/>
          <a:p>
            <a:r>
              <a:rPr lang="en-GB" sz="1400" dirty="0" smtClean="0">
                <a:solidFill>
                  <a:schemeClr val="bg1">
                    <a:lumMod val="50000"/>
                  </a:schemeClr>
                </a:solidFill>
              </a:rPr>
              <a:t>Cap</a:t>
            </a:r>
            <a:endParaRPr lang="en-GB" sz="1400" dirty="0">
              <a:solidFill>
                <a:schemeClr val="bg1">
                  <a:lumMod val="50000"/>
                </a:schemeClr>
              </a:solidFill>
            </a:endParaRPr>
          </a:p>
        </p:txBody>
      </p:sp>
      <p:sp>
        <p:nvSpPr>
          <p:cNvPr id="36" name="TextBox 35"/>
          <p:cNvSpPr txBox="1"/>
          <p:nvPr/>
        </p:nvSpPr>
        <p:spPr>
          <a:xfrm>
            <a:off x="1912593" y="4760597"/>
            <a:ext cx="574196" cy="307777"/>
          </a:xfrm>
          <a:prstGeom prst="rect">
            <a:avLst/>
          </a:prstGeom>
          <a:noFill/>
        </p:spPr>
        <p:txBody>
          <a:bodyPr wrap="none" rtlCol="0">
            <a:spAutoFit/>
          </a:bodyPr>
          <a:lstStyle/>
          <a:p>
            <a:r>
              <a:rPr lang="en-GB" sz="1400" dirty="0" smtClean="0">
                <a:solidFill>
                  <a:schemeClr val="bg1">
                    <a:lumMod val="50000"/>
                  </a:schemeClr>
                </a:solidFill>
              </a:rPr>
              <a:t>Bowl</a:t>
            </a:r>
            <a:endParaRPr lang="en-GB" sz="1400" dirty="0">
              <a:solidFill>
                <a:schemeClr val="bg1">
                  <a:lumMod val="50000"/>
                </a:schemeClr>
              </a:solidFill>
            </a:endParaRPr>
          </a:p>
        </p:txBody>
      </p:sp>
      <p:pic>
        <p:nvPicPr>
          <p:cNvPr id="30" name="Picture 2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9841" t="4673" r="11061" b="762"/>
          <a:stretch/>
        </p:blipFill>
        <p:spPr>
          <a:xfrm>
            <a:off x="7825544" y="71992"/>
            <a:ext cx="1296144" cy="1010755"/>
          </a:xfrm>
          <a:prstGeom prst="rect">
            <a:avLst/>
          </a:prstGeom>
        </p:spPr>
      </p:pic>
      <p:sp>
        <p:nvSpPr>
          <p:cNvPr id="37" name="Rectangle 36"/>
          <p:cNvSpPr/>
          <p:nvPr/>
        </p:nvSpPr>
        <p:spPr>
          <a:xfrm>
            <a:off x="7740353" y="18883"/>
            <a:ext cx="1403648" cy="1195118"/>
          </a:xfrm>
          <a:prstGeom prst="rect">
            <a:avLst/>
          </a:pr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0424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HLU-Pres-test01.thmx</Template>
  <TotalTime>4767</TotalTime>
  <Words>4311</Words>
  <Application>Microsoft Office PowerPoint</Application>
  <PresentationFormat>On-screen Show (16:9)</PresentationFormat>
  <Paragraphs>808</Paragraphs>
  <Slides>63</Slides>
  <Notes>15</Notes>
  <HiddenSlides>30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Calibri</vt:lpstr>
      <vt:lpstr>Cambria Math</vt:lpstr>
      <vt:lpstr>Helvetica</vt:lpstr>
      <vt:lpstr>Symbol</vt:lpstr>
      <vt:lpstr>Ubuntu Light</vt:lpstr>
      <vt:lpstr>Wingdings</vt:lpstr>
      <vt:lpstr>Thème Office</vt:lpstr>
      <vt:lpstr>Status of DQW cavity and auxiliary systems production</vt:lpstr>
      <vt:lpstr>Overview</vt:lpstr>
      <vt:lpstr>HOM : Production Status</vt:lpstr>
      <vt:lpstr>HOM: Challenging parts for machining</vt:lpstr>
      <vt:lpstr>HOM: BCP Results &amp; Metrology</vt:lpstr>
      <vt:lpstr>PowerPoint Presentation</vt:lpstr>
      <vt:lpstr>PowerPoint Presentation</vt:lpstr>
      <vt:lpstr>Pick –up / HOM Feedthrough</vt:lpstr>
      <vt:lpstr>Cavity</vt:lpstr>
      <vt:lpstr>Cap</vt:lpstr>
      <vt:lpstr>Cap: Machining Test</vt:lpstr>
      <vt:lpstr>Cap Extrusion</vt:lpstr>
      <vt:lpstr>Bowl:</vt:lpstr>
      <vt:lpstr>Bowl</vt:lpstr>
      <vt:lpstr>Diabolo</vt:lpstr>
      <vt:lpstr>PowerPoint Presentation</vt:lpstr>
      <vt:lpstr>PowerPoint Presentation</vt:lpstr>
      <vt:lpstr>PowerPoint Presentation</vt:lpstr>
      <vt:lpstr>PowerPoint Presentation</vt:lpstr>
      <vt:lpstr>Weld Sequence</vt:lpstr>
      <vt:lpstr>Cavity - Extremities</vt:lpstr>
      <vt:lpstr>PowerPoint Presentation</vt:lpstr>
      <vt:lpstr>PowerPoint Presentation</vt:lpstr>
      <vt:lpstr>Other Ongoing</vt:lpstr>
      <vt:lpstr>Cavity: Conclusion</vt:lpstr>
      <vt:lpstr>Helium TANK</vt:lpstr>
      <vt:lpstr>Tank: Weld Test</vt:lpstr>
      <vt:lpstr>Weld Results</vt:lpstr>
      <vt:lpstr>Pressure Test</vt:lpstr>
      <vt:lpstr>Cold Test</vt:lpstr>
      <vt:lpstr>Magnetic Shields</vt:lpstr>
      <vt:lpstr>Cold Magnetic Shield</vt:lpstr>
      <vt:lpstr>Comparison of Data and Simulations</vt:lpstr>
      <vt:lpstr>Tuner</vt:lpstr>
      <vt:lpstr>Structural assessment</vt:lpstr>
      <vt:lpstr>Structural assessment</vt:lpstr>
      <vt:lpstr>General Conclusions</vt:lpstr>
      <vt:lpstr>Thanks!!</vt:lpstr>
      <vt:lpstr>Tank Deformations : Relative</vt:lpstr>
      <vt:lpstr>PowerPoint Presentation</vt:lpstr>
      <vt:lpstr>Hidden slide on positions measured at metrology (i.e. TP1, TP2 etc)</vt:lpstr>
      <vt:lpstr>PowerPoint Presentation</vt:lpstr>
      <vt:lpstr>PowerPoint Presentation</vt:lpstr>
      <vt:lpstr>PowerPoint Presentation</vt:lpstr>
      <vt:lpstr>Brief Introduction to Hole Drilling Method</vt:lpstr>
      <vt:lpstr>Hole Drilling Technique: Analysis</vt:lpstr>
      <vt:lpstr>Screws load</vt:lpstr>
      <vt:lpstr>PowerPoint Presentation</vt:lpstr>
      <vt:lpstr>PICS</vt:lpstr>
      <vt:lpstr>CRAB HOMs</vt:lpstr>
      <vt:lpstr>Materials</vt:lpstr>
      <vt:lpstr>DQW</vt:lpstr>
      <vt:lpstr>Pre tuning DQW</vt:lpstr>
      <vt:lpstr>Deformation</vt:lpstr>
      <vt:lpstr>Goal</vt:lpstr>
      <vt:lpstr>Model and BC</vt:lpstr>
      <vt:lpstr>Example of results: push 1 mm</vt:lpstr>
      <vt:lpstr>Example of results: push 1 mm</vt:lpstr>
      <vt:lpstr>Summary of results</vt:lpstr>
      <vt:lpstr>Conclusions</vt:lpstr>
      <vt:lpstr>PowerPoint Presentation</vt:lpstr>
      <vt:lpstr>Further Forming Tools</vt:lpstr>
      <vt:lpstr>Extremities: Critical points</vt:lpstr>
    </vt:vector>
  </TitlesOfParts>
  <Company>APO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marco garlaschè</cp:lastModifiedBy>
  <cp:revision>157</cp:revision>
  <dcterms:created xsi:type="dcterms:W3CDTF">2016-03-23T13:26:05Z</dcterms:created>
  <dcterms:modified xsi:type="dcterms:W3CDTF">2016-05-19T17:51:54Z</dcterms:modified>
</cp:coreProperties>
</file>