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  <p:sldMasterId id="2147483651" r:id="rId2"/>
  </p:sldMasterIdLst>
  <p:notesMasterIdLst>
    <p:notesMasterId r:id="rId9"/>
  </p:notesMasterIdLst>
  <p:handoutMasterIdLst>
    <p:handoutMasterId r:id="rId10"/>
  </p:handoutMasterIdLst>
  <p:sldIdLst>
    <p:sldId id="349" r:id="rId3"/>
    <p:sldId id="357" r:id="rId4"/>
    <p:sldId id="359" r:id="rId5"/>
    <p:sldId id="361" r:id="rId6"/>
    <p:sldId id="360" r:id="rId7"/>
    <p:sldId id="362" r:id="rId8"/>
  </p:sldIdLst>
  <p:sldSz cx="9144000" cy="6858000" type="screen4x3"/>
  <p:notesSz cx="6781800" cy="9918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888">
          <p15:clr>
            <a:srgbClr val="A4A3A4"/>
          </p15:clr>
        </p15:guide>
        <p15:guide id="2" pos="288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4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66FF"/>
    <a:srgbClr val="FF3300"/>
    <a:srgbClr val="CC0000"/>
    <a:srgbClr val="1F3361"/>
    <a:srgbClr val="1C2A64"/>
    <a:srgbClr val="23415D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88" autoAdjust="0"/>
    <p:restoredTop sz="79831" autoAdjust="0"/>
  </p:normalViewPr>
  <p:slideViewPr>
    <p:cSldViewPr snapToGrid="0">
      <p:cViewPr varScale="1">
        <p:scale>
          <a:sx n="108" d="100"/>
          <a:sy n="108" d="100"/>
        </p:scale>
        <p:origin x="-1136" y="-112"/>
      </p:cViewPr>
      <p:guideLst>
        <p:guide orient="horz" pos="3888"/>
        <p:guide pos="2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-2886" y="-84"/>
      </p:cViewPr>
      <p:guideLst>
        <p:guide orient="horz" pos="3124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6" tIns="45743" rIns="91486" bIns="4574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6" tIns="45743" rIns="91486" bIns="4574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6" tIns="45743" rIns="91486" bIns="4574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6" tIns="45743" rIns="91486" bIns="4574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9D888B0-663F-4738-83FE-5A61D985A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277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86" tIns="45743" rIns="91486" bIns="4574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86" tIns="45743" rIns="91486" bIns="4574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2950"/>
            <a:ext cx="4959350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710113"/>
            <a:ext cx="497522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86" tIns="45743" rIns="91486" bIns="457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86" tIns="45743" rIns="91486" bIns="4574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86" tIns="45743" rIns="91486" bIns="4574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8B02FD-A19F-482E-B4E8-EB2917EAB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34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AE88CA-4741-4460-86C8-927E31A2D35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681296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18</a:t>
            </a:r>
            <a:r>
              <a:rPr lang="en-US" baseline="30000"/>
              <a:t>h</a:t>
            </a:r>
            <a:r>
              <a:rPr lang="en-US"/>
              <a:t> January 2009 – </a:t>
            </a:r>
            <a:r>
              <a:rPr lang="en-US" err="1"/>
              <a:t>FiDeL</a:t>
            </a:r>
            <a:r>
              <a:rPr lang="en-US"/>
              <a:t> 2009 - </a:t>
            </a:r>
            <a:fld id="{C954D985-F8DA-44D5-8005-C4D89D04F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27</a:t>
            </a:r>
            <a:r>
              <a:rPr lang="en-US" baseline="30000"/>
              <a:t>h</a:t>
            </a:r>
            <a:r>
              <a:rPr lang="en-US"/>
              <a:t> January 2009 – FiDeL 2009 - </a:t>
            </a:r>
            <a:fld id="{98EA03E0-521B-4B02-BA6E-0BF1309ECD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5450" y="96838"/>
            <a:ext cx="2168525" cy="6334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6700" y="96838"/>
            <a:ext cx="6356350" cy="633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27</a:t>
            </a:r>
            <a:r>
              <a:rPr lang="en-US" baseline="30000"/>
              <a:t>h</a:t>
            </a:r>
            <a:r>
              <a:rPr lang="en-US"/>
              <a:t> January 2009 – FiDeL 2009 - </a:t>
            </a:r>
            <a:fld id="{80BAFB68-C7AD-40FD-AEFC-F7657F20E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80BC2-12E2-4093-8E05-85962E3002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1CB51-82B5-4643-ADE9-A4A9699B3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CF501-C169-4C9D-B9C6-F895ED733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17C8E-4441-4BD0-919E-DAD6D62B2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F3872-0BBD-49F5-8334-732C0E642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E1294-1600-457D-AEEF-66E92FD3C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007C8-F005-4C3A-B6DC-D0DECB330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789D1-5C34-465A-A9D6-4672CD66E5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baseline="0"/>
            </a:lvl2pPr>
            <a:lvl3pPr>
              <a:defRPr sz="18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18</a:t>
            </a:r>
            <a:r>
              <a:rPr lang="en-US" baseline="30000"/>
              <a:t>th</a:t>
            </a:r>
            <a:r>
              <a:rPr lang="en-US"/>
              <a:t> August 2009 – </a:t>
            </a:r>
            <a:r>
              <a:rPr lang="en-US" err="1"/>
              <a:t>FiDeL</a:t>
            </a:r>
            <a:r>
              <a:rPr lang="en-US"/>
              <a:t> status - </a:t>
            </a:r>
            <a:fld id="{E94CA103-DACB-4918-B3DB-0FFB35DF6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30F7D-747D-4B01-865B-0A98CB6E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2E8F0-00D3-4BC1-971A-74880BE20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A348F-65B4-4E77-8367-ACEA2079F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27</a:t>
            </a:r>
            <a:r>
              <a:rPr lang="en-US" baseline="30000" dirty="0"/>
              <a:t>h</a:t>
            </a:r>
            <a:r>
              <a:rPr lang="en-US" dirty="0"/>
              <a:t> January 2009 – </a:t>
            </a:r>
            <a:r>
              <a:rPr lang="en-US" dirty="0" err="1"/>
              <a:t>FiDeL</a:t>
            </a:r>
            <a:r>
              <a:rPr lang="en-US" dirty="0"/>
              <a:t> 2009 - </a:t>
            </a:r>
            <a:fld id="{52F75960-C897-42AD-B491-D8B67D3538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" y="1190625"/>
            <a:ext cx="4262438" cy="5240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1538" y="1190625"/>
            <a:ext cx="4262437" cy="5240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27</a:t>
            </a:r>
            <a:r>
              <a:rPr lang="en-US" baseline="30000"/>
              <a:t>h</a:t>
            </a:r>
            <a:r>
              <a:rPr lang="en-US"/>
              <a:t> January 2009 – FiDeL 2009 - </a:t>
            </a:r>
            <a:fld id="{5D155DAF-C841-4645-89C2-6FC030D19D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27</a:t>
            </a:r>
            <a:r>
              <a:rPr lang="en-US" baseline="30000"/>
              <a:t>h</a:t>
            </a:r>
            <a:r>
              <a:rPr lang="en-US"/>
              <a:t> January 2009 – FiDeL 2009 - </a:t>
            </a:r>
            <a:fld id="{1E66228C-8E84-4BB4-936B-0255A1009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18</a:t>
            </a:r>
            <a:r>
              <a:rPr lang="en-US" baseline="30000"/>
              <a:t>h</a:t>
            </a:r>
            <a:r>
              <a:rPr lang="en-US"/>
              <a:t> January 2009 – </a:t>
            </a:r>
            <a:r>
              <a:rPr lang="en-US" err="1"/>
              <a:t>FiDeL</a:t>
            </a:r>
            <a:r>
              <a:rPr lang="en-US"/>
              <a:t> 2009 - </a:t>
            </a:r>
            <a:fld id="{D98B2B48-0154-4F36-B7FD-D7C21821F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27</a:t>
            </a:r>
            <a:r>
              <a:rPr lang="en-US" baseline="30000"/>
              <a:t>h</a:t>
            </a:r>
            <a:r>
              <a:rPr lang="en-US"/>
              <a:t> January 2009 – FiDeL 2009 - </a:t>
            </a:r>
            <a:fld id="{1667D558-7355-4C24-A703-B7768039AE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27</a:t>
            </a:r>
            <a:r>
              <a:rPr lang="en-US" baseline="30000"/>
              <a:t>h</a:t>
            </a:r>
            <a:r>
              <a:rPr lang="en-US"/>
              <a:t> January 2009 – FiDeL 2009 - </a:t>
            </a:r>
            <a:fld id="{F1D409B8-0A1F-4FFD-8521-754FC1804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27</a:t>
            </a:r>
            <a:r>
              <a:rPr lang="en-US" baseline="30000"/>
              <a:t>h</a:t>
            </a:r>
            <a:r>
              <a:rPr lang="en-US"/>
              <a:t> January 2009 – FiDeL 2009 - </a:t>
            </a:r>
            <a:fld id="{F36DEB87-3DD9-4D7D-943C-839180B14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6" Type="http://schemas.openxmlformats.org/officeDocument/2006/relationships/image" Target="../media/image4.png"/><Relationship Id="rId17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ChangeArrowheads="1"/>
          </p:cNvSpPr>
          <p:nvPr/>
        </p:nvSpPr>
        <p:spPr bwMode="auto">
          <a:xfrm>
            <a:off x="0" y="0"/>
            <a:ext cx="9144000" cy="1060450"/>
          </a:xfrm>
          <a:prstGeom prst="rect">
            <a:avLst/>
          </a:prstGeom>
          <a:solidFill>
            <a:srgbClr val="1F3361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76300" y="96838"/>
            <a:ext cx="767873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6700" y="1190625"/>
            <a:ext cx="8677275" cy="524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6899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14838" y="6524625"/>
            <a:ext cx="451961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3399FF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18</a:t>
            </a:r>
            <a:r>
              <a:rPr lang="en-US" baseline="30000"/>
              <a:t>h</a:t>
            </a:r>
            <a:r>
              <a:rPr lang="en-US"/>
              <a:t> January 2009 – </a:t>
            </a:r>
            <a:r>
              <a:rPr lang="en-US" err="1"/>
              <a:t>FiDeL</a:t>
            </a:r>
            <a:r>
              <a:rPr lang="en-US"/>
              <a:t> 2009 - </a:t>
            </a:r>
            <a:fld id="{77160226-5C05-4405-8B6F-A8E8E7553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13"/>
          <p:cNvPicPr>
            <a:picLocks noChangeAspect="1" noChangeArrowheads="1"/>
          </p:cNvPicPr>
          <p:nvPr/>
        </p:nvPicPr>
        <p:blipFill>
          <a:blip r:embed="rId13" cstate="print"/>
          <a:srcRect r="1060" b="1387"/>
          <a:stretch>
            <a:fillRect/>
          </a:stretch>
        </p:blipFill>
        <p:spPr bwMode="auto">
          <a:xfrm>
            <a:off x="114300" y="217488"/>
            <a:ext cx="69373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9009" name="Rectangle 17"/>
          <p:cNvSpPr>
            <a:spLocks noChangeArrowheads="1"/>
          </p:cNvSpPr>
          <p:nvPr/>
        </p:nvSpPr>
        <p:spPr bwMode="auto">
          <a:xfrm>
            <a:off x="190500" y="6534150"/>
            <a:ext cx="47910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000" u="sng">
                <a:solidFill>
                  <a:srgbClr val="3399FF"/>
                </a:solidFill>
              </a:rPr>
              <a:t>E. Todesco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75" r:id="rId2"/>
    <p:sldLayoutId id="2147483976" r:id="rId3"/>
    <p:sldLayoutId id="2147483977" r:id="rId4"/>
    <p:sldLayoutId id="2147483978" r:id="rId5"/>
    <p:sldLayoutId id="2147483963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n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Felix Titling" pitchFamily="8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Felix Titling" pitchFamily="8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Felix Titling" pitchFamily="8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Felix Titling" pitchFamily="8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Felix Titling" pitchFamily="8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Felix Titling" pitchFamily="8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Felix Titling" pitchFamily="8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Felix Titling" pitchFamily="8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5000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65000"/>
        <a:buBlip>
          <a:blip r:embed="rId15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5000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5000"/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23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23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2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744ADDE4-8051-404F-BEEB-C3B8049F0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58418" y="1788885"/>
            <a:ext cx="7364876" cy="1743075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ALIGNEMENT </a:t>
            </a:r>
            <a:r>
              <a:rPr lang="en-US" sz="3200" dirty="0" smtClean="0">
                <a:solidFill>
                  <a:schemeClr val="tx1"/>
                </a:solidFill>
              </a:rPr>
              <a:t>SPECIFICATIONS FOR THE TRIPLET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2925" y="3590515"/>
            <a:ext cx="6805426" cy="2220354"/>
          </a:xfrm>
        </p:spPr>
        <p:txBody>
          <a:bodyPr/>
          <a:lstStyle/>
          <a:p>
            <a:pPr eaLnBrk="1" hangingPunct="1"/>
            <a:r>
              <a:rPr lang="en-US" sz="2000" dirty="0" smtClean="0"/>
              <a:t>E. </a:t>
            </a:r>
            <a:r>
              <a:rPr lang="en-US" sz="2000" dirty="0" smtClean="0"/>
              <a:t>Todesco, H. </a:t>
            </a:r>
            <a:r>
              <a:rPr lang="en-US" sz="2000" dirty="0" err="1" smtClean="0"/>
              <a:t>Prin</a:t>
            </a:r>
            <a:endParaRPr lang="en-US" sz="2000" dirty="0"/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CERN, Geneva Switzerland</a:t>
            </a:r>
          </a:p>
        </p:txBody>
      </p:sp>
      <p:sp>
        <p:nvSpPr>
          <p:cNvPr id="12292" name="Rectangle 9"/>
          <p:cNvSpPr>
            <a:spLocks noChangeArrowheads="1"/>
          </p:cNvSpPr>
          <p:nvPr/>
        </p:nvSpPr>
        <p:spPr bwMode="auto">
          <a:xfrm>
            <a:off x="1265238" y="169863"/>
            <a:ext cx="6400800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SzPct val="65000"/>
            </a:pPr>
            <a:r>
              <a:rPr lang="en-US" sz="1200" dirty="0" smtClean="0">
                <a:solidFill>
                  <a:schemeClr val="bg1"/>
                </a:solidFill>
              </a:rPr>
              <a:t>SLAC, 18</a:t>
            </a:r>
            <a:r>
              <a:rPr lang="en-US" sz="1200" baseline="30000" dirty="0" smtClean="0">
                <a:solidFill>
                  <a:schemeClr val="bg1"/>
                </a:solidFill>
              </a:rPr>
              <a:t>th</a:t>
            </a:r>
            <a:r>
              <a:rPr lang="en-US" sz="1200" dirty="0" smtClean="0">
                <a:solidFill>
                  <a:schemeClr val="bg1"/>
                </a:solidFill>
              </a:rPr>
              <a:t> May </a:t>
            </a:r>
            <a:r>
              <a:rPr lang="en-US" sz="1200" dirty="0" smtClean="0">
                <a:solidFill>
                  <a:schemeClr val="bg1"/>
                </a:solidFill>
              </a:rPr>
              <a:t>2016</a:t>
            </a:r>
          </a:p>
          <a:p>
            <a:pPr algn="ctr">
              <a:spcBef>
                <a:spcPct val="20000"/>
              </a:spcBef>
              <a:buSzPct val="65000"/>
            </a:pPr>
            <a:r>
              <a:rPr lang="en-US" sz="1200" dirty="0" smtClean="0">
                <a:solidFill>
                  <a:schemeClr val="bg1"/>
                </a:solidFill>
              </a:rPr>
              <a:t>LARP Hi </a:t>
            </a:r>
            <a:r>
              <a:rPr lang="en-US" sz="1200" dirty="0" err="1" smtClean="0">
                <a:solidFill>
                  <a:schemeClr val="bg1"/>
                </a:solidFill>
              </a:rPr>
              <a:t>Lumi</a:t>
            </a:r>
            <a:r>
              <a:rPr lang="en-US" sz="1200" dirty="0" smtClean="0">
                <a:solidFill>
                  <a:schemeClr val="bg1"/>
                </a:solidFill>
              </a:rPr>
              <a:t> collaboration meeting</a:t>
            </a:r>
            <a:endParaRPr lang="en-US" sz="1200" dirty="0" smtClean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187" y="304789"/>
            <a:ext cx="1652185" cy="59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9637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QXF alignment - </a:t>
            </a:r>
            <a:fld id="{5B0F2CE2-42CD-4A74-A04F-1839686887D0}" type="slidenum">
              <a:rPr lang="en-US" smtClean="0"/>
              <a:pPr>
                <a:defRPr/>
              </a:pPr>
              <a:t>2</a:t>
            </a:fld>
            <a:endParaRPr lang="en-US" dirty="0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96838"/>
            <a:ext cx="6358513" cy="904875"/>
          </a:xfrm>
        </p:spPr>
        <p:txBody>
          <a:bodyPr/>
          <a:lstStyle/>
          <a:p>
            <a:pPr eaLnBrk="1" hangingPunct="1"/>
            <a:r>
              <a:rPr lang="fr-CH" dirty="0" smtClean="0">
                <a:solidFill>
                  <a:schemeClr val="bg1"/>
                </a:solidFill>
                <a:sym typeface="Symbol" pitchFamily="18" charset="2"/>
              </a:rPr>
              <a:t>VARIATION ALONG THE AXIS</a:t>
            </a:r>
            <a:endParaRPr lang="en-US" dirty="0" smtClean="0">
              <a:solidFill>
                <a:schemeClr val="bg1"/>
              </a:solidFill>
              <a:sym typeface="Symbol" pitchFamily="18" charset="2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H" dirty="0" smtClean="0">
                <a:sym typeface="Symbol" pitchFamily="18" charset="2"/>
              </a:rPr>
              <a:t>One </a:t>
            </a:r>
            <a:r>
              <a:rPr lang="fr-CH" dirty="0" err="1" smtClean="0">
                <a:sym typeface="Symbol" pitchFamily="18" charset="2"/>
              </a:rPr>
              <a:t>needs</a:t>
            </a:r>
            <a:r>
              <a:rPr lang="fr-CH" dirty="0" smtClean="0">
                <a:sym typeface="Symbol" pitchFamily="18" charset="2"/>
              </a:rPr>
              <a:t> to </a:t>
            </a:r>
            <a:r>
              <a:rPr lang="fr-CH" dirty="0" err="1" smtClean="0">
                <a:sym typeface="Symbol" pitchFamily="18" charset="2"/>
              </a:rPr>
              <a:t>specify</a:t>
            </a:r>
            <a:r>
              <a:rPr lang="fr-CH" dirty="0" smtClean="0">
                <a:sym typeface="Symbol" pitchFamily="18" charset="2"/>
              </a:rPr>
              <a:t> the </a:t>
            </a:r>
            <a:r>
              <a:rPr lang="fr-CH" dirty="0" err="1" smtClean="0">
                <a:sym typeface="Symbol" pitchFamily="18" charset="2"/>
              </a:rPr>
              <a:t>length</a:t>
            </a:r>
            <a:r>
              <a:rPr lang="fr-CH" dirty="0" smtClean="0">
                <a:sym typeface="Symbol" pitchFamily="18" charset="2"/>
              </a:rPr>
              <a:t> of the </a:t>
            </a:r>
            <a:r>
              <a:rPr lang="fr-CH" dirty="0" err="1" smtClean="0">
                <a:sym typeface="Symbol" pitchFamily="18" charset="2"/>
              </a:rPr>
              <a:t>measuring</a:t>
            </a:r>
            <a:r>
              <a:rPr lang="fr-CH" dirty="0" smtClean="0">
                <a:sym typeface="Symbol" pitchFamily="18" charset="2"/>
              </a:rPr>
              <a:t> mole (</a:t>
            </a:r>
            <a:r>
              <a:rPr lang="fr-CH" dirty="0" err="1" smtClean="0">
                <a:sym typeface="Symbol" pitchFamily="18" charset="2"/>
              </a:rPr>
              <a:t>integral</a:t>
            </a:r>
            <a:r>
              <a:rPr lang="fr-CH" dirty="0" smtClean="0">
                <a:sym typeface="Symbol" pitchFamily="18" charset="2"/>
              </a:rPr>
              <a:t>) to </a:t>
            </a:r>
            <a:r>
              <a:rPr lang="fr-CH" dirty="0" err="1" smtClean="0">
                <a:sym typeface="Symbol" pitchFamily="18" charset="2"/>
              </a:rPr>
              <a:t>specify</a:t>
            </a:r>
            <a:r>
              <a:rPr lang="fr-CH" dirty="0" smtClean="0">
                <a:sym typeface="Symbol" pitchFamily="18" charset="2"/>
              </a:rPr>
              <a:t> the </a:t>
            </a:r>
            <a:r>
              <a:rPr lang="fr-CH" dirty="0" err="1" smtClean="0">
                <a:sym typeface="Symbol" pitchFamily="18" charset="2"/>
              </a:rPr>
              <a:t>waviness</a:t>
            </a:r>
            <a:r>
              <a:rPr lang="fr-CH" dirty="0" smtClean="0">
                <a:sym typeface="Symbol" pitchFamily="18" charset="2"/>
              </a:rPr>
              <a:t> of the</a:t>
            </a:r>
          </a:p>
          <a:p>
            <a:pPr lvl="1" eaLnBrk="1" hangingPunct="1"/>
            <a:r>
              <a:rPr lang="fr-CH" dirty="0">
                <a:sym typeface="Symbol" pitchFamily="18" charset="2"/>
              </a:rPr>
              <a:t>c</a:t>
            </a:r>
            <a:r>
              <a:rPr lang="fr-CH" dirty="0" smtClean="0">
                <a:sym typeface="Symbol" pitchFamily="18" charset="2"/>
              </a:rPr>
              <a:t>entre of the </a:t>
            </a:r>
            <a:r>
              <a:rPr lang="fr-CH" dirty="0" err="1" smtClean="0">
                <a:sym typeface="Symbol" pitchFamily="18" charset="2"/>
              </a:rPr>
              <a:t>quadrupole</a:t>
            </a:r>
            <a:endParaRPr lang="fr-CH" dirty="0">
              <a:sym typeface="Symbol" pitchFamily="18" charset="2"/>
            </a:endParaRPr>
          </a:p>
          <a:p>
            <a:pPr lvl="1" eaLnBrk="1" hangingPunct="1"/>
            <a:r>
              <a:rPr lang="fr-CH" dirty="0" smtClean="0">
                <a:sym typeface="Symbol" pitchFamily="18" charset="2"/>
              </a:rPr>
              <a:t>direction of </a:t>
            </a:r>
            <a:r>
              <a:rPr lang="fr-CH" dirty="0" err="1" smtClean="0">
                <a:sym typeface="Symbol" pitchFamily="18" charset="2"/>
              </a:rPr>
              <a:t>field</a:t>
            </a:r>
            <a:endParaRPr lang="fr-CH" dirty="0" smtClean="0">
              <a:sym typeface="Symbol" pitchFamily="18" charset="2"/>
            </a:endParaRPr>
          </a:p>
          <a:p>
            <a:pPr eaLnBrk="1" hangingPunct="1"/>
            <a:r>
              <a:rPr lang="fr-CH" dirty="0" smtClean="0">
                <a:sym typeface="Symbol" pitchFamily="18" charset="2"/>
              </a:rPr>
              <a:t>In the LHC production </a:t>
            </a:r>
            <a:r>
              <a:rPr lang="fr-CH" dirty="0" err="1" smtClean="0">
                <a:sym typeface="Symbol" pitchFamily="18" charset="2"/>
              </a:rPr>
              <a:t>we</a:t>
            </a:r>
            <a:r>
              <a:rPr lang="fr-CH" dirty="0" smtClean="0">
                <a:sym typeface="Symbol" pitchFamily="18" charset="2"/>
              </a:rPr>
              <a:t> </a:t>
            </a:r>
            <a:r>
              <a:rPr lang="fr-CH" dirty="0" err="1" smtClean="0">
                <a:sym typeface="Symbol" pitchFamily="18" charset="2"/>
              </a:rPr>
              <a:t>had</a:t>
            </a:r>
            <a:r>
              <a:rPr lang="fr-CH" dirty="0" smtClean="0">
                <a:sym typeface="Symbol" pitchFamily="18" charset="2"/>
              </a:rPr>
              <a:t> </a:t>
            </a:r>
            <a:r>
              <a:rPr lang="fr-CH" dirty="0" err="1" smtClean="0">
                <a:sym typeface="Symbol" pitchFamily="18" charset="2"/>
              </a:rPr>
              <a:t>measuring</a:t>
            </a:r>
            <a:r>
              <a:rPr lang="fr-CH" dirty="0" smtClean="0">
                <a:sym typeface="Symbol" pitchFamily="18" charset="2"/>
              </a:rPr>
              <a:t> moles of 750 mm</a:t>
            </a:r>
          </a:p>
          <a:p>
            <a:pPr lvl="1" eaLnBrk="1" hangingPunct="1"/>
            <a:r>
              <a:rPr lang="fr-CH" dirty="0" smtClean="0">
                <a:sym typeface="Symbol" pitchFamily="18" charset="2"/>
              </a:rPr>
              <a:t>We should use the length of the probes we are going to use (500?)</a:t>
            </a:r>
            <a:endParaRPr lang="fr-CH" dirty="0" smtClean="0">
              <a:sym typeface="Symbol" pitchFamily="18" charset="2"/>
            </a:endParaRPr>
          </a:p>
          <a:p>
            <a:pPr marL="457200" lvl="1" indent="0" eaLnBrk="1" hangingPunct="1">
              <a:buNone/>
            </a:pPr>
            <a:endParaRPr lang="fr-CH" dirty="0" smtClean="0">
              <a:sym typeface="Symbol" pitchFamily="18" charset="2"/>
            </a:endParaRPr>
          </a:p>
          <a:p>
            <a:pPr lvl="1" eaLnBrk="1" hangingPunct="1"/>
            <a:endParaRPr lang="fr-CH" dirty="0">
              <a:sym typeface="Symbol" pitchFamily="18" charset="2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187" y="304789"/>
            <a:ext cx="1652185" cy="59332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325" y="3810794"/>
            <a:ext cx="4023168" cy="24543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8493" y="3666426"/>
            <a:ext cx="4495395" cy="274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447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QXF alignment - </a:t>
            </a:r>
            <a:fld id="{5B0F2CE2-42CD-4A74-A04F-1839686887D0}" type="slidenum">
              <a:rPr lang="en-US" smtClean="0"/>
              <a:pPr>
                <a:defRPr/>
              </a:pPr>
              <a:t>3</a:t>
            </a:fld>
            <a:endParaRPr lang="en-US" dirty="0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96838"/>
            <a:ext cx="6358513" cy="904875"/>
          </a:xfrm>
        </p:spPr>
        <p:txBody>
          <a:bodyPr/>
          <a:lstStyle/>
          <a:p>
            <a:pPr eaLnBrk="1" hangingPunct="1"/>
            <a:r>
              <a:rPr lang="fr-CH" dirty="0" smtClean="0">
                <a:solidFill>
                  <a:schemeClr val="bg1"/>
                </a:solidFill>
                <a:sym typeface="Symbol" pitchFamily="18" charset="2"/>
              </a:rPr>
              <a:t>VARIATION ALONG THE AXIS</a:t>
            </a:r>
            <a:endParaRPr lang="en-US" dirty="0" smtClean="0">
              <a:solidFill>
                <a:schemeClr val="bg1"/>
              </a:solidFill>
              <a:sym typeface="Symbol" pitchFamily="18" charset="2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H" dirty="0" smtClean="0">
                <a:sym typeface="Symbol" pitchFamily="18" charset="2"/>
              </a:rPr>
              <a:t>Waviness (not specified for LHC)</a:t>
            </a:r>
            <a:endParaRPr lang="fr-CH" dirty="0" smtClean="0">
              <a:sym typeface="Symbol" pitchFamily="18" charset="2"/>
            </a:endParaRPr>
          </a:p>
          <a:p>
            <a:pPr lvl="1" eaLnBrk="1" hangingPunct="1"/>
            <a:r>
              <a:rPr lang="fr-CH" dirty="0" smtClean="0">
                <a:sym typeface="Symbol" pitchFamily="18" charset="2"/>
              </a:rPr>
              <a:t>I </a:t>
            </a:r>
            <a:r>
              <a:rPr lang="fr-CH" dirty="0" err="1" smtClean="0">
                <a:sym typeface="Symbol" pitchFamily="18" charset="2"/>
              </a:rPr>
              <a:t>would</a:t>
            </a:r>
            <a:r>
              <a:rPr lang="fr-CH" dirty="0" smtClean="0">
                <a:sym typeface="Symbol" pitchFamily="18" charset="2"/>
              </a:rPr>
              <a:t> set a </a:t>
            </a:r>
            <a:r>
              <a:rPr lang="fr-CH" dirty="0" err="1" smtClean="0">
                <a:sym typeface="Symbol" pitchFamily="18" charset="2"/>
              </a:rPr>
              <a:t>target</a:t>
            </a:r>
            <a:r>
              <a:rPr lang="fr-CH" dirty="0" smtClean="0">
                <a:sym typeface="Symbol" pitchFamily="18" charset="2"/>
              </a:rPr>
              <a:t> on the </a:t>
            </a:r>
            <a:r>
              <a:rPr lang="fr-CH" dirty="0" err="1" smtClean="0">
                <a:sym typeface="Symbol" pitchFamily="18" charset="2"/>
              </a:rPr>
              <a:t>peak</a:t>
            </a:r>
            <a:r>
              <a:rPr lang="fr-CH" dirty="0" smtClean="0">
                <a:sym typeface="Symbol" pitchFamily="18" charset="2"/>
              </a:rPr>
              <a:t> to </a:t>
            </a:r>
            <a:r>
              <a:rPr lang="fr-CH" dirty="0" err="1" smtClean="0">
                <a:sym typeface="Symbol" pitchFamily="18" charset="2"/>
              </a:rPr>
              <a:t>peak</a:t>
            </a:r>
            <a:r>
              <a:rPr lang="fr-CH" dirty="0" smtClean="0">
                <a:sym typeface="Symbol" pitchFamily="18" charset="2"/>
              </a:rPr>
              <a:t> (</a:t>
            </a:r>
            <a:r>
              <a:rPr lang="fr-CH" dirty="0" err="1" smtClean="0">
                <a:sym typeface="Symbol" pitchFamily="18" charset="2"/>
              </a:rPr>
              <a:t>better</a:t>
            </a:r>
            <a:r>
              <a:rPr lang="fr-CH" dirty="0" smtClean="0">
                <a:sym typeface="Symbol" pitchFamily="18" charset="2"/>
              </a:rPr>
              <a:t> </a:t>
            </a:r>
            <a:r>
              <a:rPr lang="fr-CH" dirty="0" err="1" smtClean="0">
                <a:sym typeface="Symbol" pitchFamily="18" charset="2"/>
              </a:rPr>
              <a:t>than</a:t>
            </a:r>
            <a:r>
              <a:rPr lang="fr-CH" dirty="0" smtClean="0">
                <a:sym typeface="Symbol" pitchFamily="18" charset="2"/>
              </a:rPr>
              <a:t> on the sigma)</a:t>
            </a:r>
          </a:p>
          <a:p>
            <a:pPr lvl="1" eaLnBrk="1" hangingPunct="1"/>
            <a:r>
              <a:rPr lang="fr-CH" dirty="0" smtClean="0">
                <a:sym typeface="Symbol" pitchFamily="18" charset="2"/>
              </a:rPr>
              <a:t>±0.5 mm for the centre</a:t>
            </a:r>
          </a:p>
          <a:p>
            <a:pPr lvl="1" eaLnBrk="1" hangingPunct="1"/>
            <a:r>
              <a:rPr lang="fr-CH" dirty="0" smtClean="0">
                <a:sym typeface="Symbol" pitchFamily="18" charset="2"/>
              </a:rPr>
              <a:t>±2 </a:t>
            </a:r>
            <a:r>
              <a:rPr lang="fr-CH" dirty="0" err="1" smtClean="0">
                <a:sym typeface="Symbol" pitchFamily="18" charset="2"/>
              </a:rPr>
              <a:t>mrad</a:t>
            </a:r>
            <a:r>
              <a:rPr lang="fr-CH" dirty="0" smtClean="0">
                <a:sym typeface="Symbol" pitchFamily="18" charset="2"/>
              </a:rPr>
              <a:t> for the axis direction</a:t>
            </a:r>
          </a:p>
          <a:p>
            <a:pPr lvl="2" eaLnBrk="1" hangingPunct="1"/>
            <a:r>
              <a:rPr lang="fr-CH" dirty="0" smtClean="0">
                <a:sym typeface="Symbol" pitchFamily="18" charset="2"/>
              </a:rPr>
              <a:t>This corresponds on a position of the </a:t>
            </a:r>
            <a:r>
              <a:rPr lang="fr-CH" dirty="0" err="1" smtClean="0">
                <a:sym typeface="Symbol" pitchFamily="18" charset="2"/>
              </a:rPr>
              <a:t>midplane</a:t>
            </a:r>
            <a:r>
              <a:rPr lang="fr-CH" dirty="0" smtClean="0">
                <a:sym typeface="Symbol" pitchFamily="18" charset="2"/>
              </a:rPr>
              <a:t> </a:t>
            </a:r>
            <a:r>
              <a:rPr lang="fr-CH" dirty="0" err="1" smtClean="0">
                <a:sym typeface="Symbol" pitchFamily="18" charset="2"/>
              </a:rPr>
              <a:t>within</a:t>
            </a:r>
            <a:r>
              <a:rPr lang="fr-CH" dirty="0">
                <a:sym typeface="Symbol" pitchFamily="18" charset="2"/>
              </a:rPr>
              <a:t> </a:t>
            </a:r>
            <a:r>
              <a:rPr lang="fr-CH" dirty="0" smtClean="0">
                <a:sym typeface="Symbol" pitchFamily="18" charset="2"/>
              </a:rPr>
              <a:t>±0.11 mm</a:t>
            </a:r>
          </a:p>
          <a:p>
            <a:pPr lvl="1" eaLnBrk="1" hangingPunct="1"/>
            <a:endParaRPr lang="fr-CH" dirty="0">
              <a:sym typeface="Symbol" pitchFamily="18" charset="2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187" y="304789"/>
            <a:ext cx="1652185" cy="59332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325" y="3810794"/>
            <a:ext cx="4023168" cy="24543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8493" y="3666426"/>
            <a:ext cx="4495395" cy="274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38328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QXF alignment - </a:t>
            </a:r>
            <a:fld id="{5B0F2CE2-42CD-4A74-A04F-1839686887D0}" type="slidenum">
              <a:rPr lang="en-US" smtClean="0"/>
              <a:pPr>
                <a:defRPr/>
              </a:pPr>
              <a:t>4</a:t>
            </a:fld>
            <a:endParaRPr lang="en-US" dirty="0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96838"/>
            <a:ext cx="6358513" cy="904875"/>
          </a:xfrm>
        </p:spPr>
        <p:txBody>
          <a:bodyPr/>
          <a:lstStyle/>
          <a:p>
            <a:pPr eaLnBrk="1" hangingPunct="1"/>
            <a:r>
              <a:rPr lang="fr-CH" dirty="0">
                <a:solidFill>
                  <a:schemeClr val="bg1"/>
                </a:solidFill>
                <a:sym typeface="Symbol" pitchFamily="18" charset="2"/>
              </a:rPr>
              <a:t>COLD MASS FOR Q1/Q3</a:t>
            </a:r>
            <a:endParaRPr lang="en-US" dirty="0" smtClean="0">
              <a:solidFill>
                <a:schemeClr val="bg1"/>
              </a:solidFill>
              <a:sym typeface="Symbol" pitchFamily="18" charset="2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H" dirty="0">
                <a:sym typeface="Symbol" pitchFamily="18" charset="2"/>
              </a:rPr>
              <a:t>Case of Q1 /Q3: two magnets split in two</a:t>
            </a:r>
          </a:p>
          <a:p>
            <a:pPr lvl="1" eaLnBrk="1" hangingPunct="1"/>
            <a:r>
              <a:rPr lang="fr-CH" dirty="0">
                <a:sym typeface="Symbol" pitchFamily="18" charset="2"/>
              </a:rPr>
              <a:t>One needs a alignement requirement for the two magnets in the cold mass</a:t>
            </a:r>
          </a:p>
          <a:p>
            <a:pPr lvl="2" eaLnBrk="1" hangingPunct="1"/>
            <a:r>
              <a:rPr lang="fr-CH" dirty="0" smtClean="0">
                <a:sym typeface="Symbol" pitchFamily="18" charset="2"/>
              </a:rPr>
              <a:t>Today </a:t>
            </a:r>
            <a:r>
              <a:rPr lang="fr-CH" dirty="0" smtClean="0">
                <a:sym typeface="Symbol" pitchFamily="18" charset="2"/>
              </a:rPr>
              <a:t>there is a draft under discussion giving</a:t>
            </a:r>
          </a:p>
          <a:p>
            <a:pPr lvl="3"/>
            <a:r>
              <a:rPr lang="en-US" dirty="0"/>
              <a:t>Offset: +/- 0.2 mm</a:t>
            </a:r>
          </a:p>
          <a:p>
            <a:pPr lvl="3"/>
            <a:r>
              <a:rPr lang="en-US" dirty="0"/>
              <a:t>Roll: +/- 0.5 </a:t>
            </a:r>
            <a:r>
              <a:rPr lang="en-US" dirty="0" err="1"/>
              <a:t>mrad</a:t>
            </a:r>
            <a:endParaRPr lang="en-US" dirty="0"/>
          </a:p>
          <a:p>
            <a:pPr lvl="3"/>
            <a:r>
              <a:rPr lang="en-US" dirty="0"/>
              <a:t>Pitch: +/- 1 </a:t>
            </a:r>
            <a:r>
              <a:rPr lang="en-US" dirty="0" err="1"/>
              <a:t>mrad</a:t>
            </a:r>
            <a:endParaRPr lang="en-US" dirty="0"/>
          </a:p>
          <a:p>
            <a:pPr lvl="3"/>
            <a:r>
              <a:rPr lang="en-US" dirty="0"/>
              <a:t>Yaw: +/- 0.5 </a:t>
            </a:r>
            <a:r>
              <a:rPr lang="en-US" dirty="0" err="1" smtClean="0"/>
              <a:t>mrad</a:t>
            </a:r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I see some problems with this specification</a:t>
            </a:r>
            <a:endParaRPr lang="en-US" dirty="0">
              <a:sym typeface="Symbol" pitchFamily="18" charset="2"/>
            </a:endParaRPr>
          </a:p>
          <a:p>
            <a:pPr lvl="1"/>
            <a:r>
              <a:rPr lang="en-US" dirty="0" smtClean="0">
                <a:sym typeface="Symbol" pitchFamily="18" charset="2"/>
              </a:rPr>
              <a:t>There is no consideration of the fact that the longitudinal direction is different from horizontal and vertical</a:t>
            </a:r>
          </a:p>
          <a:p>
            <a:pPr lvl="2"/>
            <a:r>
              <a:rPr lang="en-US" dirty="0" smtClean="0">
                <a:sym typeface="Symbol" pitchFamily="18" charset="2"/>
              </a:rPr>
              <a:t>With </a:t>
            </a:r>
            <a:r>
              <a:rPr lang="en-US" dirty="0" smtClean="0">
                <a:sym typeface="Symbol" pitchFamily="18" charset="2"/>
              </a:rPr>
              <a:t>a 4 m long magnet, a longitudinal (along the axis, not in the transverse plane) angle of 0.5 </a:t>
            </a:r>
            <a:r>
              <a:rPr lang="en-US" dirty="0" err="1" smtClean="0">
                <a:sym typeface="Symbol" pitchFamily="18" charset="2"/>
              </a:rPr>
              <a:t>mrad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(yaw) can </a:t>
            </a:r>
            <a:r>
              <a:rPr lang="en-US" dirty="0" smtClean="0">
                <a:sym typeface="Symbol" pitchFamily="18" charset="2"/>
              </a:rPr>
              <a:t>bring the end of the magnet out of 2 mm !</a:t>
            </a:r>
          </a:p>
          <a:p>
            <a:pPr lvl="1" eaLnBrk="1" hangingPunct="1"/>
            <a:r>
              <a:rPr lang="fr-CH" dirty="0" smtClean="0">
                <a:sym typeface="Symbol" pitchFamily="18" charset="2"/>
              </a:rPr>
              <a:t>I would rather give the axis within a cilynder</a:t>
            </a:r>
          </a:p>
          <a:p>
            <a:pPr lvl="1" eaLnBrk="1" hangingPunct="1"/>
            <a:endParaRPr lang="fr-CH" dirty="0" smtClean="0">
              <a:sym typeface="Symbol" pitchFamily="18" charset="2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187" y="304789"/>
            <a:ext cx="1652185" cy="593326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3601312" y="6193322"/>
            <a:ext cx="3616858" cy="534192"/>
            <a:chOff x="3453897" y="5830435"/>
            <a:chExt cx="3616858" cy="534192"/>
          </a:xfrm>
        </p:grpSpPr>
        <p:sp>
          <p:nvSpPr>
            <p:cNvPr id="7" name="Can 6"/>
            <p:cNvSpPr/>
            <p:nvPr/>
          </p:nvSpPr>
          <p:spPr bwMode="auto">
            <a:xfrm rot="5400000">
              <a:off x="4995230" y="4289102"/>
              <a:ext cx="534192" cy="3616858"/>
            </a:xfrm>
            <a:prstGeom prst="ca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ＭＳ Ｐゴシック" pitchFamily="34" charset="-128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3576119" y="5920966"/>
              <a:ext cx="1584356" cy="29876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 flipV="1">
              <a:off x="5323437" y="5984341"/>
              <a:ext cx="1548143" cy="148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754017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QXF alignment - </a:t>
            </a:r>
            <a:fld id="{5B0F2CE2-42CD-4A74-A04F-1839686887D0}" type="slidenum">
              <a:rPr lang="en-US" smtClean="0"/>
              <a:pPr>
                <a:defRPr/>
              </a:pPr>
              <a:t>5</a:t>
            </a:fld>
            <a:endParaRPr lang="en-US" dirty="0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96838"/>
            <a:ext cx="6358513" cy="904875"/>
          </a:xfrm>
        </p:spPr>
        <p:txBody>
          <a:bodyPr/>
          <a:lstStyle/>
          <a:p>
            <a:pPr eaLnBrk="1" hangingPunct="1"/>
            <a:r>
              <a:rPr lang="fr-CH" dirty="0" smtClean="0">
                <a:solidFill>
                  <a:schemeClr val="bg1"/>
                </a:solidFill>
                <a:sym typeface="Symbol" pitchFamily="18" charset="2"/>
              </a:rPr>
              <a:t>COLD MASS FOR Q1/Q3</a:t>
            </a:r>
            <a:endParaRPr lang="en-US" dirty="0" smtClean="0">
              <a:solidFill>
                <a:schemeClr val="bg1"/>
              </a:solidFill>
              <a:sym typeface="Symbol" pitchFamily="18" charset="2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H" dirty="0" smtClean="0">
                <a:sym typeface="Symbol" pitchFamily="18" charset="2"/>
              </a:rPr>
              <a:t>Proposal:</a:t>
            </a:r>
          </a:p>
          <a:p>
            <a:pPr lvl="1" eaLnBrk="1" hangingPunct="1"/>
            <a:r>
              <a:rPr lang="fr-CH" dirty="0" smtClean="0">
                <a:sym typeface="Symbol" pitchFamily="18" charset="2"/>
              </a:rPr>
              <a:t>The </a:t>
            </a:r>
            <a:r>
              <a:rPr lang="fr-CH" dirty="0" smtClean="0">
                <a:sym typeface="Symbol" pitchFamily="18" charset="2"/>
              </a:rPr>
              <a:t>two </a:t>
            </a:r>
            <a:r>
              <a:rPr lang="fr-CH" dirty="0" smtClean="0">
                <a:sym typeface="Symbol" pitchFamily="18" charset="2"/>
              </a:rPr>
              <a:t>axis of Q1a and Q1b </a:t>
            </a:r>
            <a:r>
              <a:rPr lang="fr-CH" dirty="0" smtClean="0">
                <a:sym typeface="Symbol" pitchFamily="18" charset="2"/>
              </a:rPr>
              <a:t>with respect to the common axis are</a:t>
            </a:r>
          </a:p>
          <a:p>
            <a:pPr lvl="2" eaLnBrk="1" hangingPunct="1"/>
            <a:r>
              <a:rPr lang="fr-CH" dirty="0" smtClean="0">
                <a:sym typeface="Symbol" pitchFamily="18" charset="2"/>
              </a:rPr>
              <a:t>±0.5 </a:t>
            </a:r>
            <a:r>
              <a:rPr lang="fr-CH" dirty="0">
                <a:sym typeface="Symbol" pitchFamily="18" charset="2"/>
              </a:rPr>
              <a:t>mm for the centre</a:t>
            </a:r>
          </a:p>
          <a:p>
            <a:pPr lvl="2" eaLnBrk="1" hangingPunct="1"/>
            <a:r>
              <a:rPr lang="fr-CH" dirty="0" smtClean="0">
                <a:sym typeface="Symbol" pitchFamily="18" charset="2"/>
              </a:rPr>
              <a:t>±2 </a:t>
            </a:r>
            <a:r>
              <a:rPr lang="fr-CH" dirty="0">
                <a:sym typeface="Symbol" pitchFamily="18" charset="2"/>
              </a:rPr>
              <a:t>mrad for the axis </a:t>
            </a:r>
            <a:r>
              <a:rPr lang="fr-CH" dirty="0" smtClean="0">
                <a:sym typeface="Symbol" pitchFamily="18" charset="2"/>
              </a:rPr>
              <a:t>direction (corresponds to ±0.5 </a:t>
            </a:r>
            <a:r>
              <a:rPr lang="fr-CH" dirty="0">
                <a:sym typeface="Symbol" pitchFamily="18" charset="2"/>
              </a:rPr>
              <a:t>mm </a:t>
            </a:r>
            <a:r>
              <a:rPr lang="fr-CH" dirty="0" smtClean="0">
                <a:sym typeface="Symbol" pitchFamily="18" charset="2"/>
              </a:rPr>
              <a:t>in the outer part of the cold mass)</a:t>
            </a:r>
            <a:endParaRPr lang="fr-CH" dirty="0">
              <a:sym typeface="Symbol" pitchFamily="18" charset="2"/>
            </a:endParaRPr>
          </a:p>
          <a:p>
            <a:pPr lvl="2" eaLnBrk="1" hangingPunct="1"/>
            <a:endParaRPr lang="fr-CH" dirty="0">
              <a:sym typeface="Symbol" pitchFamily="18" charset="2"/>
            </a:endParaRPr>
          </a:p>
          <a:p>
            <a:pPr lvl="1" eaLnBrk="1" hangingPunct="1"/>
            <a:endParaRPr lang="fr-CH" dirty="0" smtClean="0">
              <a:sym typeface="Symbol" pitchFamily="18" charset="2"/>
            </a:endParaRPr>
          </a:p>
          <a:p>
            <a:pPr lvl="1" eaLnBrk="1" hangingPunct="1"/>
            <a:endParaRPr lang="fr-CH" dirty="0" smtClean="0">
              <a:sym typeface="Symbol" pitchFamily="18" charset="2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187" y="304789"/>
            <a:ext cx="1652185" cy="593326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4134275" y="3244864"/>
            <a:ext cx="3616858" cy="534192"/>
            <a:chOff x="3453897" y="5830435"/>
            <a:chExt cx="3616858" cy="534192"/>
          </a:xfrm>
        </p:grpSpPr>
        <p:sp>
          <p:nvSpPr>
            <p:cNvPr id="13" name="Can 12"/>
            <p:cNvSpPr/>
            <p:nvPr/>
          </p:nvSpPr>
          <p:spPr bwMode="auto">
            <a:xfrm rot="5400000">
              <a:off x="4995230" y="4289102"/>
              <a:ext cx="534192" cy="3616858"/>
            </a:xfrm>
            <a:prstGeom prst="ca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ＭＳ Ｐゴシック" pitchFamily="34" charset="-128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>
              <a:off x="3576119" y="5920966"/>
              <a:ext cx="1584356" cy="29876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5323437" y="5984341"/>
              <a:ext cx="1548143" cy="148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140458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QXF alignment - </a:t>
            </a:r>
            <a:fld id="{5B0F2CE2-42CD-4A74-A04F-1839686887D0}" type="slidenum">
              <a:rPr lang="en-US" smtClean="0"/>
              <a:pPr>
                <a:defRPr/>
              </a:pPr>
              <a:t>6</a:t>
            </a:fld>
            <a:endParaRPr lang="en-US" dirty="0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96838"/>
            <a:ext cx="6358513" cy="904875"/>
          </a:xfrm>
        </p:spPr>
        <p:txBody>
          <a:bodyPr/>
          <a:lstStyle/>
          <a:p>
            <a:pPr eaLnBrk="1" hangingPunct="1"/>
            <a:r>
              <a:rPr lang="fr-CH" dirty="0" smtClean="0">
                <a:solidFill>
                  <a:schemeClr val="bg1"/>
                </a:solidFill>
                <a:sym typeface="Symbol" pitchFamily="18" charset="2"/>
              </a:rPr>
              <a:t>COLD MASS FOR </a:t>
            </a:r>
            <a:r>
              <a:rPr lang="fr-CH" dirty="0" smtClean="0">
                <a:solidFill>
                  <a:schemeClr val="bg1"/>
                </a:solidFill>
                <a:sym typeface="Symbol" pitchFamily="18" charset="2"/>
              </a:rPr>
              <a:t>Q2</a:t>
            </a:r>
            <a:endParaRPr lang="en-US" dirty="0" smtClean="0">
              <a:solidFill>
                <a:schemeClr val="bg1"/>
              </a:solidFill>
              <a:sym typeface="Symbol" pitchFamily="18" charset="2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H" dirty="0" smtClean="0">
                <a:sym typeface="Symbol" pitchFamily="18" charset="2"/>
              </a:rPr>
              <a:t>Case of Q2a and Q2b</a:t>
            </a:r>
          </a:p>
          <a:p>
            <a:pPr lvl="1" eaLnBrk="1" hangingPunct="1"/>
            <a:r>
              <a:rPr lang="fr-CH" dirty="0" smtClean="0">
                <a:sym typeface="Symbol" pitchFamily="18" charset="2"/>
              </a:rPr>
              <a:t>The </a:t>
            </a:r>
            <a:r>
              <a:rPr lang="fr-CH" dirty="0" err="1" smtClean="0">
                <a:sym typeface="Symbol" pitchFamily="18" charset="2"/>
              </a:rPr>
              <a:t>average</a:t>
            </a:r>
            <a:r>
              <a:rPr lang="fr-CH" dirty="0" smtClean="0">
                <a:sym typeface="Symbol" pitchFamily="18" charset="2"/>
              </a:rPr>
              <a:t> axis </a:t>
            </a:r>
            <a:r>
              <a:rPr lang="fr-CH" dirty="0" err="1" smtClean="0">
                <a:sym typeface="Symbol" pitchFamily="18" charset="2"/>
              </a:rPr>
              <a:t>is</a:t>
            </a:r>
            <a:r>
              <a:rPr lang="fr-CH" dirty="0" smtClean="0">
                <a:sym typeface="Symbol" pitchFamily="18" charset="2"/>
              </a:rPr>
              <a:t> </a:t>
            </a:r>
            <a:r>
              <a:rPr lang="fr-CH" dirty="0" err="1" smtClean="0">
                <a:sym typeface="Symbol" pitchFamily="18" charset="2"/>
              </a:rPr>
              <a:t>well</a:t>
            </a:r>
            <a:r>
              <a:rPr lang="fr-CH" dirty="0" smtClean="0">
                <a:sym typeface="Symbol" pitchFamily="18" charset="2"/>
              </a:rPr>
              <a:t> </a:t>
            </a:r>
            <a:r>
              <a:rPr lang="fr-CH" dirty="0" err="1" smtClean="0">
                <a:sym typeface="Symbol" pitchFamily="18" charset="2"/>
              </a:rPr>
              <a:t>defined</a:t>
            </a:r>
            <a:r>
              <a:rPr lang="fr-CH" dirty="0" smtClean="0">
                <a:sym typeface="Symbol" pitchFamily="18" charset="2"/>
              </a:rPr>
              <a:t> and </a:t>
            </a:r>
            <a:r>
              <a:rPr lang="fr-CH" dirty="0" err="1" smtClean="0">
                <a:sym typeface="Symbol" pitchFamily="18" charset="2"/>
              </a:rPr>
              <a:t>can</a:t>
            </a:r>
            <a:r>
              <a:rPr lang="fr-CH" dirty="0" smtClean="0">
                <a:sym typeface="Symbol" pitchFamily="18" charset="2"/>
              </a:rPr>
              <a:t> </a:t>
            </a:r>
            <a:r>
              <a:rPr lang="fr-CH" dirty="0" err="1" smtClean="0">
                <a:sym typeface="Symbol" pitchFamily="18" charset="2"/>
              </a:rPr>
              <a:t>be</a:t>
            </a:r>
            <a:r>
              <a:rPr lang="fr-CH" dirty="0" smtClean="0">
                <a:sym typeface="Symbol" pitchFamily="18" charset="2"/>
              </a:rPr>
              <a:t> </a:t>
            </a:r>
            <a:r>
              <a:rPr lang="fr-CH" dirty="0" err="1" smtClean="0">
                <a:sym typeface="Symbol" pitchFamily="18" charset="2"/>
              </a:rPr>
              <a:t>measured</a:t>
            </a:r>
            <a:r>
              <a:rPr lang="fr-CH" dirty="0" smtClean="0">
                <a:sym typeface="Symbol" pitchFamily="18" charset="2"/>
              </a:rPr>
              <a:t> </a:t>
            </a:r>
            <a:r>
              <a:rPr lang="fr-CH" dirty="0" err="1" smtClean="0">
                <a:sym typeface="Symbol" pitchFamily="18" charset="2"/>
              </a:rPr>
              <a:t>with</a:t>
            </a:r>
            <a:r>
              <a:rPr lang="fr-CH" dirty="0" smtClean="0">
                <a:sym typeface="Symbol" pitchFamily="18" charset="2"/>
              </a:rPr>
              <a:t> a </a:t>
            </a:r>
            <a:r>
              <a:rPr lang="fr-CH" dirty="0" err="1" smtClean="0">
                <a:sym typeface="Symbol" pitchFamily="18" charset="2"/>
              </a:rPr>
              <a:t>stretched</a:t>
            </a:r>
            <a:r>
              <a:rPr lang="fr-CH" dirty="0" smtClean="0">
                <a:sym typeface="Symbol" pitchFamily="18" charset="2"/>
              </a:rPr>
              <a:t> </a:t>
            </a:r>
            <a:r>
              <a:rPr lang="fr-CH" dirty="0" err="1" smtClean="0">
                <a:sym typeface="Symbol" pitchFamily="18" charset="2"/>
              </a:rPr>
              <a:t>wire</a:t>
            </a:r>
            <a:endParaRPr lang="fr-CH" dirty="0">
              <a:sym typeface="Symbol" pitchFamily="18" charset="2"/>
            </a:endParaRPr>
          </a:p>
          <a:p>
            <a:pPr lvl="2" eaLnBrk="1" hangingPunct="1"/>
            <a:r>
              <a:rPr lang="fr-CH" dirty="0" smtClean="0">
                <a:sym typeface="Symbol" pitchFamily="18" charset="2"/>
              </a:rPr>
              <a:t>The </a:t>
            </a:r>
            <a:r>
              <a:rPr lang="fr-CH" dirty="0" err="1" smtClean="0">
                <a:sym typeface="Symbol" pitchFamily="18" charset="2"/>
              </a:rPr>
              <a:t>magnet</a:t>
            </a:r>
            <a:r>
              <a:rPr lang="fr-CH" dirty="0" smtClean="0">
                <a:sym typeface="Symbol" pitchFamily="18" charset="2"/>
              </a:rPr>
              <a:t> </a:t>
            </a:r>
            <a:r>
              <a:rPr lang="fr-CH" dirty="0" err="1" smtClean="0">
                <a:sym typeface="Symbol" pitchFamily="18" charset="2"/>
              </a:rPr>
              <a:t>average</a:t>
            </a:r>
            <a:r>
              <a:rPr lang="fr-CH" dirty="0" smtClean="0">
                <a:sym typeface="Symbol" pitchFamily="18" charset="2"/>
              </a:rPr>
              <a:t> axis </a:t>
            </a:r>
            <a:r>
              <a:rPr lang="fr-CH" dirty="0" err="1" smtClean="0">
                <a:sym typeface="Symbol" pitchFamily="18" charset="2"/>
              </a:rPr>
              <a:t>will</a:t>
            </a:r>
            <a:r>
              <a:rPr lang="fr-CH" dirty="0" smtClean="0">
                <a:sym typeface="Symbol" pitchFamily="18" charset="2"/>
              </a:rPr>
              <a:t> </a:t>
            </a:r>
            <a:r>
              <a:rPr lang="fr-CH" dirty="0" err="1" smtClean="0">
                <a:sym typeface="Symbol" pitchFamily="18" charset="2"/>
              </a:rPr>
              <a:t>be</a:t>
            </a:r>
            <a:r>
              <a:rPr lang="fr-CH" dirty="0" smtClean="0">
                <a:sym typeface="Symbol" pitchFamily="18" charset="2"/>
              </a:rPr>
              <a:t> </a:t>
            </a:r>
            <a:r>
              <a:rPr lang="fr-CH" dirty="0" err="1" smtClean="0">
                <a:sym typeface="Symbol" pitchFamily="18" charset="2"/>
              </a:rPr>
              <a:t>aligned</a:t>
            </a:r>
            <a:r>
              <a:rPr lang="fr-CH" dirty="0" smtClean="0">
                <a:sym typeface="Symbol" pitchFamily="18" charset="2"/>
              </a:rPr>
              <a:t> </a:t>
            </a:r>
            <a:r>
              <a:rPr lang="fr-CH" dirty="0" err="1" smtClean="0">
                <a:sym typeface="Symbol" pitchFamily="18" charset="2"/>
              </a:rPr>
              <a:t>with</a:t>
            </a:r>
            <a:r>
              <a:rPr lang="fr-CH" dirty="0" smtClean="0">
                <a:sym typeface="Symbol" pitchFamily="18" charset="2"/>
              </a:rPr>
              <a:t> respect to the </a:t>
            </a:r>
            <a:r>
              <a:rPr lang="fr-CH" dirty="0" err="1" smtClean="0">
                <a:sym typeface="Symbol" pitchFamily="18" charset="2"/>
              </a:rPr>
              <a:t>beam</a:t>
            </a:r>
            <a:r>
              <a:rPr lang="fr-CH" dirty="0" smtClean="0">
                <a:sym typeface="Symbol" pitchFamily="18" charset="2"/>
              </a:rPr>
              <a:t> </a:t>
            </a:r>
            <a:r>
              <a:rPr lang="fr-CH" dirty="0" err="1" smtClean="0">
                <a:sym typeface="Symbol" pitchFamily="18" charset="2"/>
              </a:rPr>
              <a:t>with</a:t>
            </a:r>
            <a:r>
              <a:rPr lang="fr-CH" dirty="0" smtClean="0">
                <a:sym typeface="Symbol" pitchFamily="18" charset="2"/>
              </a:rPr>
              <a:t> the </a:t>
            </a:r>
            <a:r>
              <a:rPr lang="fr-CH" dirty="0" err="1" smtClean="0">
                <a:sym typeface="Symbol" pitchFamily="18" charset="2"/>
              </a:rPr>
              <a:t>precision</a:t>
            </a:r>
            <a:r>
              <a:rPr lang="fr-CH" dirty="0" smtClean="0">
                <a:sym typeface="Symbol" pitchFamily="18" charset="2"/>
              </a:rPr>
              <a:t> </a:t>
            </a:r>
            <a:r>
              <a:rPr lang="fr-CH" dirty="0" err="1" smtClean="0">
                <a:sym typeface="Symbol" pitchFamily="18" charset="2"/>
              </a:rPr>
              <a:t>ensured</a:t>
            </a:r>
            <a:r>
              <a:rPr lang="fr-CH" dirty="0" smtClean="0">
                <a:sym typeface="Symbol" pitchFamily="18" charset="2"/>
              </a:rPr>
              <a:t> by the </a:t>
            </a:r>
            <a:r>
              <a:rPr lang="fr-CH" dirty="0" err="1" smtClean="0">
                <a:sym typeface="Symbol" pitchFamily="18" charset="2"/>
              </a:rPr>
              <a:t>geometry</a:t>
            </a:r>
            <a:r>
              <a:rPr lang="fr-CH" dirty="0" smtClean="0">
                <a:sym typeface="Symbol" pitchFamily="18" charset="2"/>
              </a:rPr>
              <a:t> </a:t>
            </a:r>
            <a:r>
              <a:rPr lang="fr-CH" dirty="0" err="1" smtClean="0">
                <a:sym typeface="Symbol" pitchFamily="18" charset="2"/>
              </a:rPr>
              <a:t>colleagues</a:t>
            </a:r>
            <a:endParaRPr lang="fr-CH" dirty="0" smtClean="0">
              <a:sym typeface="Symbol" pitchFamily="18" charset="2"/>
            </a:endParaRPr>
          </a:p>
          <a:p>
            <a:pPr lvl="2" eaLnBrk="1" hangingPunct="1"/>
            <a:endParaRPr lang="fr-CH" dirty="0" smtClean="0">
              <a:sym typeface="Symbol" pitchFamily="18" charset="2"/>
            </a:endParaRPr>
          </a:p>
          <a:p>
            <a:pPr lvl="1" eaLnBrk="1" hangingPunct="1"/>
            <a:r>
              <a:rPr lang="fr-CH" dirty="0" smtClean="0">
                <a:sym typeface="Symbol" pitchFamily="18" charset="2"/>
              </a:rPr>
              <a:t>So for Q2a and Q2b the precision is given by the alignement not by manifacturing</a:t>
            </a:r>
          </a:p>
          <a:p>
            <a:pPr lvl="1" eaLnBrk="1" hangingPunct="1"/>
            <a:endParaRPr lang="fr-CH" dirty="0">
              <a:sym typeface="Symbol" pitchFamily="18" charset="2"/>
            </a:endParaRPr>
          </a:p>
          <a:p>
            <a:pPr eaLnBrk="1" hangingPunct="1"/>
            <a:r>
              <a:rPr lang="fr-CH" dirty="0" smtClean="0">
                <a:sym typeface="Symbol" pitchFamily="18" charset="2"/>
              </a:rPr>
              <a:t>Q2a and Q2b also have orbit correctors</a:t>
            </a:r>
          </a:p>
          <a:p>
            <a:pPr lvl="1" eaLnBrk="1" hangingPunct="1"/>
            <a:r>
              <a:rPr lang="fr-CH" dirty="0" smtClean="0">
                <a:sym typeface="Symbol" pitchFamily="18" charset="2"/>
              </a:rPr>
              <a:t>Alignment of the correctors dominated by assembly aspects</a:t>
            </a:r>
          </a:p>
          <a:p>
            <a:pPr lvl="2" eaLnBrk="1" hangingPunct="1"/>
            <a:r>
              <a:rPr lang="fr-CH" dirty="0" smtClean="0">
                <a:sym typeface="Symbol" pitchFamily="18" charset="2"/>
              </a:rPr>
              <a:t>We propose correctors aligned within </a:t>
            </a:r>
            <a:r>
              <a:rPr lang="fr-CH" dirty="0">
                <a:sym typeface="Symbol" pitchFamily="18" charset="2"/>
              </a:rPr>
              <a:t>±</a:t>
            </a:r>
            <a:r>
              <a:rPr lang="fr-CH" dirty="0" smtClean="0">
                <a:sym typeface="Symbol" pitchFamily="18" charset="2"/>
              </a:rPr>
              <a:t>1 mm, </a:t>
            </a:r>
            <a:r>
              <a:rPr lang="fr-CH" dirty="0">
                <a:sym typeface="Symbol" pitchFamily="18" charset="2"/>
              </a:rPr>
              <a:t>±</a:t>
            </a:r>
            <a:r>
              <a:rPr lang="fr-CH" dirty="0" smtClean="0">
                <a:sym typeface="Symbol" pitchFamily="18" charset="2"/>
              </a:rPr>
              <a:t>4 mrad w.r.t. the Q2a /Q2b axis</a:t>
            </a:r>
            <a:endParaRPr lang="fr-CH" dirty="0">
              <a:sym typeface="Symbol" pitchFamily="18" charset="2"/>
            </a:endParaRPr>
          </a:p>
          <a:p>
            <a:pPr marL="914400" lvl="2" indent="0" eaLnBrk="1" hangingPunct="1">
              <a:buNone/>
            </a:pPr>
            <a:endParaRPr lang="fr-CH" dirty="0">
              <a:sym typeface="Symbol" pitchFamily="18" charset="2"/>
            </a:endParaRPr>
          </a:p>
          <a:p>
            <a:pPr lvl="1" eaLnBrk="1" hangingPunct="1"/>
            <a:endParaRPr lang="fr-CH" dirty="0" smtClean="0">
              <a:sym typeface="Symbol" pitchFamily="18" charset="2"/>
            </a:endParaRPr>
          </a:p>
          <a:p>
            <a:pPr lvl="1" eaLnBrk="1" hangingPunct="1"/>
            <a:endParaRPr lang="fr-CH" dirty="0" smtClean="0">
              <a:sym typeface="Symbol" pitchFamily="18" charset="2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187" y="304789"/>
            <a:ext cx="1652185" cy="59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93423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Felix Titling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  <a:ea typeface="ＭＳ Ｐゴシック" pitchFamily="34" charset="-128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55761</TotalTime>
  <Words>438</Words>
  <Application>Microsoft Macintosh PowerPoint</Application>
  <PresentationFormat>On-screen Show (4:3)</PresentationFormat>
  <Paragraphs>53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1_Default Design</vt:lpstr>
      <vt:lpstr>Custom Design</vt:lpstr>
      <vt:lpstr>ALIGNEMENT SPECIFICATIONS FOR THE TRIPLET</vt:lpstr>
      <vt:lpstr>VARIATION ALONG THE AXIS</vt:lpstr>
      <vt:lpstr>VARIATION ALONG THE AXIS</vt:lpstr>
      <vt:lpstr>COLD MASS FOR Q1/Q3</vt:lpstr>
      <vt:lpstr>COLD MASS FOR Q1/Q3</vt:lpstr>
      <vt:lpstr>COLD MASS FOR Q2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Large Hadron Collider  and the role of superconductivity in one of the largest scientific enterprises</dc:title>
  <dc:creator>bellesia</dc:creator>
  <cp:lastModifiedBy>Ezio Todesco</cp:lastModifiedBy>
  <cp:revision>782</cp:revision>
  <dcterms:created xsi:type="dcterms:W3CDTF">2006-07-31T18:23:56Z</dcterms:created>
  <dcterms:modified xsi:type="dcterms:W3CDTF">2016-05-18T22:58:25Z</dcterms:modified>
</cp:coreProperties>
</file>