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98" r:id="rId3"/>
    <p:sldId id="329" r:id="rId4"/>
    <p:sldId id="326" r:id="rId5"/>
    <p:sldId id="327" r:id="rId6"/>
    <p:sldId id="325" r:id="rId7"/>
    <p:sldId id="324" r:id="rId8"/>
    <p:sldId id="321" r:id="rId9"/>
    <p:sldId id="330" r:id="rId10"/>
    <p:sldId id="303" r:id="rId11"/>
    <p:sldId id="301" r:id="rId12"/>
    <p:sldId id="304" r:id="rId13"/>
    <p:sldId id="331" r:id="rId14"/>
    <p:sldId id="311" r:id="rId15"/>
    <p:sldId id="318" r:id="rId16"/>
    <p:sldId id="313" r:id="rId17"/>
    <p:sldId id="328" r:id="rId18"/>
  </p:sldIdLst>
  <p:sldSz cx="9144000" cy="6858000" type="screen4x3"/>
  <p:notesSz cx="6858000" cy="9144000"/>
  <p:defaultTextStyle>
    <a:lvl1pPr>
      <a:defRPr>
        <a:solidFill>
          <a:srgbClr val="0C377B"/>
        </a:solidFill>
        <a:latin typeface="Arial"/>
        <a:ea typeface="Arial"/>
        <a:cs typeface="Arial"/>
        <a:sym typeface="Arial"/>
      </a:defRPr>
    </a:lvl1pPr>
    <a:lvl2pPr indent="457200">
      <a:defRPr>
        <a:solidFill>
          <a:srgbClr val="0C377B"/>
        </a:solidFill>
        <a:latin typeface="Arial"/>
        <a:ea typeface="Arial"/>
        <a:cs typeface="Arial"/>
        <a:sym typeface="Arial"/>
      </a:defRPr>
    </a:lvl2pPr>
    <a:lvl3pPr indent="914400">
      <a:defRPr>
        <a:solidFill>
          <a:srgbClr val="0C377B"/>
        </a:solidFill>
        <a:latin typeface="Arial"/>
        <a:ea typeface="Arial"/>
        <a:cs typeface="Arial"/>
        <a:sym typeface="Arial"/>
      </a:defRPr>
    </a:lvl3pPr>
    <a:lvl4pPr indent="1371600">
      <a:defRPr>
        <a:solidFill>
          <a:srgbClr val="0C377B"/>
        </a:solidFill>
        <a:latin typeface="Arial"/>
        <a:ea typeface="Arial"/>
        <a:cs typeface="Arial"/>
        <a:sym typeface="Arial"/>
      </a:defRPr>
    </a:lvl4pPr>
    <a:lvl5pPr indent="1828800">
      <a:defRPr>
        <a:solidFill>
          <a:srgbClr val="0C377B"/>
        </a:solidFill>
        <a:latin typeface="Arial"/>
        <a:ea typeface="Arial"/>
        <a:cs typeface="Arial"/>
        <a:sym typeface="Arial"/>
      </a:defRPr>
    </a:lvl5pPr>
    <a:lvl6pPr indent="2286000">
      <a:defRPr>
        <a:solidFill>
          <a:srgbClr val="0C377B"/>
        </a:solidFill>
        <a:latin typeface="Arial"/>
        <a:ea typeface="Arial"/>
        <a:cs typeface="Arial"/>
        <a:sym typeface="Arial"/>
      </a:defRPr>
    </a:lvl6pPr>
    <a:lvl7pPr indent="2743200">
      <a:defRPr>
        <a:solidFill>
          <a:srgbClr val="0C377B"/>
        </a:solidFill>
        <a:latin typeface="Arial"/>
        <a:ea typeface="Arial"/>
        <a:cs typeface="Arial"/>
        <a:sym typeface="Arial"/>
      </a:defRPr>
    </a:lvl7pPr>
    <a:lvl8pPr indent="3200400">
      <a:defRPr>
        <a:solidFill>
          <a:srgbClr val="0C377B"/>
        </a:solidFill>
        <a:latin typeface="Arial"/>
        <a:ea typeface="Arial"/>
        <a:cs typeface="Arial"/>
        <a:sym typeface="Arial"/>
      </a:defRPr>
    </a:lvl8pPr>
    <a:lvl9pPr indent="3657600">
      <a:defRPr>
        <a:solidFill>
          <a:srgbClr val="0C377B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99"/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C377B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DDD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DDD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DDD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C377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C377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n">
        <a:font>
          <a:latin typeface="Arial"/>
          <a:ea typeface="Arial"/>
          <a:cs typeface="Arial"/>
        </a:font>
        <a:srgbClr val="0C377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C377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C377B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969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969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969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C377B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D4D4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D4D4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D4D4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C377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C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C377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C377B"/>
              </a:solidFill>
              <a:prstDash val="solid"/>
              <a:bevel/>
            </a:ln>
          </a:top>
          <a:bottom>
            <a:ln w="25400" cap="flat">
              <a:solidFill>
                <a:srgbClr val="0C377B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C377B"/>
              </a:solidFill>
              <a:prstDash val="solid"/>
              <a:bevel/>
            </a:ln>
          </a:top>
          <a:bottom>
            <a:ln w="25400" cap="flat">
              <a:solidFill>
                <a:srgbClr val="0C377B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C377B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C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C377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C377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C377B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3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10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000000"/>
                </a:solidFill>
                <a:latin typeface="Times New Roman"/>
                <a:ea typeface="Calibri"/>
                <a:cs typeface="Times New Roman"/>
              </a:defRPr>
            </a:pPr>
            <a:r>
              <a:rPr lang="en-GB" sz="1400" dirty="0">
                <a:latin typeface="Times New Roman"/>
                <a:cs typeface="Times New Roman"/>
              </a:rPr>
              <a:t>Effect of </a:t>
            </a:r>
            <a:r>
              <a:rPr lang="en-GB" sz="1400" dirty="0" smtClean="0">
                <a:latin typeface="Times New Roman"/>
                <a:cs typeface="Times New Roman"/>
              </a:rPr>
              <a:t>10 x 25 mm shim in</a:t>
            </a:r>
            <a:r>
              <a:rPr lang="en-GB" sz="1400" baseline="0" dirty="0" smtClean="0">
                <a:latin typeface="Times New Roman"/>
                <a:cs typeface="Times New Roman"/>
              </a:rPr>
              <a:t> the collar-pad</a:t>
            </a:r>
            <a:endParaRPr lang="en-GB" sz="1400" dirty="0">
              <a:latin typeface="Times New Roman"/>
              <a:cs typeface="Times New Roman"/>
            </a:endParaRPr>
          </a:p>
        </c:rich>
      </c:tx>
      <c:layout>
        <c:manualLayout>
          <c:xMode val="edge"/>
          <c:yMode val="edge"/>
          <c:x val="0.11510240353814"/>
          <c:y val="6.12802013078738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7009374272128395E-2"/>
          <c:y val="0.21284734922840801"/>
          <c:w val="0.746181207349081"/>
          <c:h val="0.66280661831311505"/>
        </c:manualLayout>
      </c:layout>
      <c:scatterChart>
        <c:scatterStyle val="lineMarker"/>
        <c:varyColors val="0"/>
        <c:ser>
          <c:idx val="0"/>
          <c:order val="0"/>
          <c:tx>
            <c:v>b3</c:v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'MQXF shim SX1 10 mm loadline'!$B$38:$AH$38</c:f>
              <c:numCache>
                <c:formatCode>General</c:formatCode>
                <c:ptCount val="33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  <c:pt idx="10">
                  <c:v>5500</c:v>
                </c:pt>
                <c:pt idx="11">
                  <c:v>6000</c:v>
                </c:pt>
                <c:pt idx="12">
                  <c:v>6500</c:v>
                </c:pt>
                <c:pt idx="13">
                  <c:v>7000</c:v>
                </c:pt>
                <c:pt idx="14">
                  <c:v>7500</c:v>
                </c:pt>
                <c:pt idx="15">
                  <c:v>8000</c:v>
                </c:pt>
                <c:pt idx="16">
                  <c:v>8500</c:v>
                </c:pt>
                <c:pt idx="17">
                  <c:v>9000</c:v>
                </c:pt>
                <c:pt idx="18">
                  <c:v>9500</c:v>
                </c:pt>
                <c:pt idx="19">
                  <c:v>10000</c:v>
                </c:pt>
                <c:pt idx="20">
                  <c:v>10500</c:v>
                </c:pt>
                <c:pt idx="21">
                  <c:v>11000</c:v>
                </c:pt>
                <c:pt idx="22">
                  <c:v>11500</c:v>
                </c:pt>
                <c:pt idx="23">
                  <c:v>12000</c:v>
                </c:pt>
                <c:pt idx="24">
                  <c:v>12500</c:v>
                </c:pt>
                <c:pt idx="25">
                  <c:v>13000</c:v>
                </c:pt>
                <c:pt idx="26">
                  <c:v>13500</c:v>
                </c:pt>
                <c:pt idx="27">
                  <c:v>14000</c:v>
                </c:pt>
                <c:pt idx="28">
                  <c:v>14500</c:v>
                </c:pt>
                <c:pt idx="29">
                  <c:v>15000</c:v>
                </c:pt>
                <c:pt idx="30">
                  <c:v>15500</c:v>
                </c:pt>
                <c:pt idx="31">
                  <c:v>16000</c:v>
                </c:pt>
                <c:pt idx="32">
                  <c:v>16500</c:v>
                </c:pt>
              </c:numCache>
            </c:numRef>
          </c:xVal>
          <c:yVal>
            <c:numRef>
              <c:f>'MQXF shim SX1 10 mm loadline'!$B$41:$AH$41</c:f>
              <c:numCache>
                <c:formatCode>0.00</c:formatCode>
                <c:ptCount val="33"/>
                <c:pt idx="0">
                  <c:v>29.796589099999998</c:v>
                </c:pt>
                <c:pt idx="1">
                  <c:v>31.259626699999981</c:v>
                </c:pt>
                <c:pt idx="2">
                  <c:v>31.590140099999999</c:v>
                </c:pt>
                <c:pt idx="3">
                  <c:v>29.949413700000001</c:v>
                </c:pt>
                <c:pt idx="4">
                  <c:v>26.365966799999999</c:v>
                </c:pt>
                <c:pt idx="5">
                  <c:v>21.74011600999998</c:v>
                </c:pt>
                <c:pt idx="6">
                  <c:v>17.47044099999998</c:v>
                </c:pt>
                <c:pt idx="7">
                  <c:v>14.714946899999999</c:v>
                </c:pt>
                <c:pt idx="8">
                  <c:v>12.822649</c:v>
                </c:pt>
                <c:pt idx="9">
                  <c:v>11.403797000000001</c:v>
                </c:pt>
                <c:pt idx="10">
                  <c:v>10.257096000000001</c:v>
                </c:pt>
                <c:pt idx="11">
                  <c:v>9.2920380000000016</c:v>
                </c:pt>
                <c:pt idx="12">
                  <c:v>8.4652160000000052</c:v>
                </c:pt>
                <c:pt idx="13">
                  <c:v>7.7717559999999999</c:v>
                </c:pt>
                <c:pt idx="14">
                  <c:v>7.1731889999999963</c:v>
                </c:pt>
                <c:pt idx="15">
                  <c:v>6.6678349999999922</c:v>
                </c:pt>
                <c:pt idx="16">
                  <c:v>6.2184359999999961</c:v>
                </c:pt>
                <c:pt idx="17">
                  <c:v>5.8110949999999963</c:v>
                </c:pt>
                <c:pt idx="18">
                  <c:v>5.4505240000000006</c:v>
                </c:pt>
                <c:pt idx="19">
                  <c:v>5.1265149999999924</c:v>
                </c:pt>
                <c:pt idx="20">
                  <c:v>4.8233279999999956</c:v>
                </c:pt>
                <c:pt idx="21">
                  <c:v>4.5571912999999959</c:v>
                </c:pt>
                <c:pt idx="22">
                  <c:v>4.3228222999999959</c:v>
                </c:pt>
                <c:pt idx="23">
                  <c:v>4.1155351999999938</c:v>
                </c:pt>
                <c:pt idx="24">
                  <c:v>3.9338492</c:v>
                </c:pt>
                <c:pt idx="25">
                  <c:v>3.772450699999998</c:v>
                </c:pt>
                <c:pt idx="26">
                  <c:v>3.6255181799999998</c:v>
                </c:pt>
                <c:pt idx="27">
                  <c:v>3.4888143</c:v>
                </c:pt>
                <c:pt idx="28">
                  <c:v>3.3627669999999981</c:v>
                </c:pt>
                <c:pt idx="29">
                  <c:v>3.2473717999999998</c:v>
                </c:pt>
                <c:pt idx="30">
                  <c:v>3.136727</c:v>
                </c:pt>
                <c:pt idx="31">
                  <c:v>3.0309208000000001</c:v>
                </c:pt>
                <c:pt idx="32">
                  <c:v>2.9371407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E17-4AB8-9232-14308F0AF5D0}"/>
            </c:ext>
          </c:extLst>
        </c:ser>
        <c:ser>
          <c:idx val="1"/>
          <c:order val="1"/>
          <c:tx>
            <c:v>b4</c:v>
          </c:tx>
          <c:spPr>
            <a:ln>
              <a:solidFill>
                <a:srgbClr val="3333FF"/>
              </a:solidFill>
            </a:ln>
          </c:spPr>
          <c:marker>
            <c:symbol val="none"/>
          </c:marker>
          <c:xVal>
            <c:numRef>
              <c:f>'MQXF shim SX1 10 mm loadline'!$B$38:$AH$38</c:f>
              <c:numCache>
                <c:formatCode>General</c:formatCode>
                <c:ptCount val="33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  <c:pt idx="10">
                  <c:v>5500</c:v>
                </c:pt>
                <c:pt idx="11">
                  <c:v>6000</c:v>
                </c:pt>
                <c:pt idx="12">
                  <c:v>6500</c:v>
                </c:pt>
                <c:pt idx="13">
                  <c:v>7000</c:v>
                </c:pt>
                <c:pt idx="14">
                  <c:v>7500</c:v>
                </c:pt>
                <c:pt idx="15">
                  <c:v>8000</c:v>
                </c:pt>
                <c:pt idx="16">
                  <c:v>8500</c:v>
                </c:pt>
                <c:pt idx="17">
                  <c:v>9000</c:v>
                </c:pt>
                <c:pt idx="18">
                  <c:v>9500</c:v>
                </c:pt>
                <c:pt idx="19">
                  <c:v>10000</c:v>
                </c:pt>
                <c:pt idx="20">
                  <c:v>10500</c:v>
                </c:pt>
                <c:pt idx="21">
                  <c:v>11000</c:v>
                </c:pt>
                <c:pt idx="22">
                  <c:v>11500</c:v>
                </c:pt>
                <c:pt idx="23">
                  <c:v>12000</c:v>
                </c:pt>
                <c:pt idx="24">
                  <c:v>12500</c:v>
                </c:pt>
                <c:pt idx="25">
                  <c:v>13000</c:v>
                </c:pt>
                <c:pt idx="26">
                  <c:v>13500</c:v>
                </c:pt>
                <c:pt idx="27">
                  <c:v>14000</c:v>
                </c:pt>
                <c:pt idx="28">
                  <c:v>14500</c:v>
                </c:pt>
                <c:pt idx="29">
                  <c:v>15000</c:v>
                </c:pt>
                <c:pt idx="30">
                  <c:v>15500</c:v>
                </c:pt>
                <c:pt idx="31">
                  <c:v>16000</c:v>
                </c:pt>
                <c:pt idx="32">
                  <c:v>16500</c:v>
                </c:pt>
              </c:numCache>
            </c:numRef>
          </c:xVal>
          <c:yVal>
            <c:numRef>
              <c:f>'MQXF shim SX1 10 mm loadline'!$B$43:$AH$43</c:f>
              <c:numCache>
                <c:formatCode>0.00</c:formatCode>
                <c:ptCount val="33"/>
                <c:pt idx="0">
                  <c:v>9.1831849800000001</c:v>
                </c:pt>
                <c:pt idx="1">
                  <c:v>10.574748509999999</c:v>
                </c:pt>
                <c:pt idx="2">
                  <c:v>11.3618209</c:v>
                </c:pt>
                <c:pt idx="3">
                  <c:v>10.906202</c:v>
                </c:pt>
                <c:pt idx="4">
                  <c:v>9.4576923000000068</c:v>
                </c:pt>
                <c:pt idx="5">
                  <c:v>7.7500590000000003</c:v>
                </c:pt>
                <c:pt idx="6">
                  <c:v>6.1999219999999964</c:v>
                </c:pt>
                <c:pt idx="7">
                  <c:v>5.1644739999999949</c:v>
                </c:pt>
                <c:pt idx="8">
                  <c:v>4.4751579999999986</c:v>
                </c:pt>
                <c:pt idx="9">
                  <c:v>3.963921</c:v>
                </c:pt>
                <c:pt idx="10">
                  <c:v>3.5534210000000002</c:v>
                </c:pt>
                <c:pt idx="11">
                  <c:v>3.204688</c:v>
                </c:pt>
                <c:pt idx="12">
                  <c:v>2.9002569999999999</c:v>
                </c:pt>
                <c:pt idx="13">
                  <c:v>2.6445100000000008</c:v>
                </c:pt>
                <c:pt idx="14">
                  <c:v>2.4245670000000001</c:v>
                </c:pt>
                <c:pt idx="15">
                  <c:v>2.2283840000000001</c:v>
                </c:pt>
                <c:pt idx="16">
                  <c:v>2.0653280000000001</c:v>
                </c:pt>
                <c:pt idx="17">
                  <c:v>1.916833</c:v>
                </c:pt>
                <c:pt idx="18">
                  <c:v>1.78918</c:v>
                </c:pt>
                <c:pt idx="19">
                  <c:v>1.6700680000000001</c:v>
                </c:pt>
                <c:pt idx="20">
                  <c:v>1.5562229999999999</c:v>
                </c:pt>
                <c:pt idx="21">
                  <c:v>1.4559040000000001</c:v>
                </c:pt>
                <c:pt idx="22">
                  <c:v>1.3738349999999999</c:v>
                </c:pt>
                <c:pt idx="23">
                  <c:v>1.298657</c:v>
                </c:pt>
                <c:pt idx="24">
                  <c:v>1.236046</c:v>
                </c:pt>
                <c:pt idx="25">
                  <c:v>1.1806749999999999</c:v>
                </c:pt>
                <c:pt idx="26">
                  <c:v>1.1306419999999999</c:v>
                </c:pt>
                <c:pt idx="27">
                  <c:v>1.085501</c:v>
                </c:pt>
                <c:pt idx="28">
                  <c:v>1.042041</c:v>
                </c:pt>
                <c:pt idx="29">
                  <c:v>1.002475</c:v>
                </c:pt>
                <c:pt idx="30">
                  <c:v>0.96521000000000001</c:v>
                </c:pt>
                <c:pt idx="31">
                  <c:v>0.93148600000000004</c:v>
                </c:pt>
                <c:pt idx="32">
                  <c:v>0.89847900000000003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E17-4AB8-9232-14308F0AF5D0}"/>
            </c:ext>
          </c:extLst>
        </c:ser>
        <c:ser>
          <c:idx val="2"/>
          <c:order val="2"/>
          <c:tx>
            <c:v>b5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'MQXF shim SX1 10 mm loadline'!$B$38:$AH$38</c:f>
              <c:numCache>
                <c:formatCode>General</c:formatCode>
                <c:ptCount val="33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  <c:pt idx="10">
                  <c:v>5500</c:v>
                </c:pt>
                <c:pt idx="11">
                  <c:v>6000</c:v>
                </c:pt>
                <c:pt idx="12">
                  <c:v>6500</c:v>
                </c:pt>
                <c:pt idx="13">
                  <c:v>7000</c:v>
                </c:pt>
                <c:pt idx="14">
                  <c:v>7500</c:v>
                </c:pt>
                <c:pt idx="15">
                  <c:v>8000</c:v>
                </c:pt>
                <c:pt idx="16">
                  <c:v>8500</c:v>
                </c:pt>
                <c:pt idx="17">
                  <c:v>9000</c:v>
                </c:pt>
                <c:pt idx="18">
                  <c:v>9500</c:v>
                </c:pt>
                <c:pt idx="19">
                  <c:v>10000</c:v>
                </c:pt>
                <c:pt idx="20">
                  <c:v>10500</c:v>
                </c:pt>
                <c:pt idx="21">
                  <c:v>11000</c:v>
                </c:pt>
                <c:pt idx="22">
                  <c:v>11500</c:v>
                </c:pt>
                <c:pt idx="23">
                  <c:v>12000</c:v>
                </c:pt>
                <c:pt idx="24">
                  <c:v>12500</c:v>
                </c:pt>
                <c:pt idx="25">
                  <c:v>13000</c:v>
                </c:pt>
                <c:pt idx="26">
                  <c:v>13500</c:v>
                </c:pt>
                <c:pt idx="27">
                  <c:v>14000</c:v>
                </c:pt>
                <c:pt idx="28">
                  <c:v>14500</c:v>
                </c:pt>
                <c:pt idx="29">
                  <c:v>15000</c:v>
                </c:pt>
                <c:pt idx="30">
                  <c:v>15500</c:v>
                </c:pt>
                <c:pt idx="31">
                  <c:v>16000</c:v>
                </c:pt>
                <c:pt idx="32">
                  <c:v>16500</c:v>
                </c:pt>
              </c:numCache>
            </c:numRef>
          </c:xVal>
          <c:yVal>
            <c:numRef>
              <c:f>'MQXF shim SX1 10 mm loadline'!$B$45:$AH$45</c:f>
              <c:numCache>
                <c:formatCode>0.00</c:formatCode>
                <c:ptCount val="33"/>
                <c:pt idx="0">
                  <c:v>0.49162206000000003</c:v>
                </c:pt>
                <c:pt idx="1">
                  <c:v>1.3447844229999999</c:v>
                </c:pt>
                <c:pt idx="2">
                  <c:v>1.8863854470000001</c:v>
                </c:pt>
                <c:pt idx="3">
                  <c:v>1.7986974680000001</c:v>
                </c:pt>
                <c:pt idx="4">
                  <c:v>1.527373423</c:v>
                </c:pt>
                <c:pt idx="5">
                  <c:v>1.2421627470000001</c:v>
                </c:pt>
                <c:pt idx="6">
                  <c:v>0.98032912000000005</c:v>
                </c:pt>
                <c:pt idx="7">
                  <c:v>0.77346429999999999</c:v>
                </c:pt>
                <c:pt idx="8">
                  <c:v>0.62988255999999998</c:v>
                </c:pt>
                <c:pt idx="9">
                  <c:v>0.52261833999999996</c:v>
                </c:pt>
                <c:pt idx="10">
                  <c:v>0.43984613</c:v>
                </c:pt>
                <c:pt idx="11">
                  <c:v>0.37155681000000002</c:v>
                </c:pt>
                <c:pt idx="12">
                  <c:v>0.31373889999999999</c:v>
                </c:pt>
                <c:pt idx="13">
                  <c:v>0.26817350000000001</c:v>
                </c:pt>
                <c:pt idx="14">
                  <c:v>0.23240326</c:v>
                </c:pt>
                <c:pt idx="15">
                  <c:v>0.20659827</c:v>
                </c:pt>
                <c:pt idx="16">
                  <c:v>0.183308256</c:v>
                </c:pt>
                <c:pt idx="17">
                  <c:v>0.16238562000000001</c:v>
                </c:pt>
                <c:pt idx="18">
                  <c:v>0.14548356000000001</c:v>
                </c:pt>
                <c:pt idx="19">
                  <c:v>0.13165458999999999</c:v>
                </c:pt>
                <c:pt idx="20">
                  <c:v>0.11814079</c:v>
                </c:pt>
                <c:pt idx="21">
                  <c:v>0.1065579</c:v>
                </c:pt>
                <c:pt idx="22">
                  <c:v>9.7033519999999998E-2</c:v>
                </c:pt>
                <c:pt idx="23">
                  <c:v>8.8800100000000007E-2</c:v>
                </c:pt>
                <c:pt idx="24">
                  <c:v>8.2187479999999993E-2</c:v>
                </c:pt>
                <c:pt idx="25">
                  <c:v>7.6434489999999994E-2</c:v>
                </c:pt>
                <c:pt idx="26">
                  <c:v>7.1612880000000004E-2</c:v>
                </c:pt>
                <c:pt idx="27">
                  <c:v>6.7098190000000002E-2</c:v>
                </c:pt>
                <c:pt idx="28">
                  <c:v>6.3021629999999995E-2</c:v>
                </c:pt>
                <c:pt idx="29">
                  <c:v>5.9411110000000003E-2</c:v>
                </c:pt>
                <c:pt idx="30">
                  <c:v>5.5779820000000001E-2</c:v>
                </c:pt>
                <c:pt idx="31">
                  <c:v>5.239125E-2</c:v>
                </c:pt>
                <c:pt idx="32">
                  <c:v>4.965344E-2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E17-4AB8-9232-14308F0AF5D0}"/>
            </c:ext>
          </c:extLst>
        </c:ser>
        <c:ser>
          <c:idx val="3"/>
          <c:order val="3"/>
          <c:tx>
            <c:v>b6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'MQXF shim SX1 10 mm loadline'!$B$38:$AH$38</c:f>
              <c:numCache>
                <c:formatCode>General</c:formatCode>
                <c:ptCount val="33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  <c:pt idx="10">
                  <c:v>5500</c:v>
                </c:pt>
                <c:pt idx="11">
                  <c:v>6000</c:v>
                </c:pt>
                <c:pt idx="12">
                  <c:v>6500</c:v>
                </c:pt>
                <c:pt idx="13">
                  <c:v>7000</c:v>
                </c:pt>
                <c:pt idx="14">
                  <c:v>7500</c:v>
                </c:pt>
                <c:pt idx="15">
                  <c:v>8000</c:v>
                </c:pt>
                <c:pt idx="16">
                  <c:v>8500</c:v>
                </c:pt>
                <c:pt idx="17">
                  <c:v>9000</c:v>
                </c:pt>
                <c:pt idx="18">
                  <c:v>9500</c:v>
                </c:pt>
                <c:pt idx="19">
                  <c:v>10000</c:v>
                </c:pt>
                <c:pt idx="20">
                  <c:v>10500</c:v>
                </c:pt>
                <c:pt idx="21">
                  <c:v>11000</c:v>
                </c:pt>
                <c:pt idx="22">
                  <c:v>11500</c:v>
                </c:pt>
                <c:pt idx="23">
                  <c:v>12000</c:v>
                </c:pt>
                <c:pt idx="24">
                  <c:v>12500</c:v>
                </c:pt>
                <c:pt idx="25">
                  <c:v>13000</c:v>
                </c:pt>
                <c:pt idx="26">
                  <c:v>13500</c:v>
                </c:pt>
                <c:pt idx="27">
                  <c:v>14000</c:v>
                </c:pt>
                <c:pt idx="28">
                  <c:v>14500</c:v>
                </c:pt>
                <c:pt idx="29">
                  <c:v>15000</c:v>
                </c:pt>
                <c:pt idx="30">
                  <c:v>15500</c:v>
                </c:pt>
                <c:pt idx="31">
                  <c:v>16000</c:v>
                </c:pt>
                <c:pt idx="32">
                  <c:v>16500</c:v>
                </c:pt>
              </c:numCache>
            </c:numRef>
          </c:xVal>
          <c:yVal>
            <c:numRef>
              <c:f>'MQXF shim SX1 10 mm loadline'!$B$47:$AH$47</c:f>
              <c:numCache>
                <c:formatCode>0.00</c:formatCode>
                <c:ptCount val="33"/>
                <c:pt idx="0">
                  <c:v>-0.60999999999999899</c:v>
                </c:pt>
                <c:pt idx="1">
                  <c:v>-0.31399999999999301</c:v>
                </c:pt>
                <c:pt idx="2">
                  <c:v>-0.187000000000005</c:v>
                </c:pt>
                <c:pt idx="3">
                  <c:v>-0.32699999999999801</c:v>
                </c:pt>
                <c:pt idx="4">
                  <c:v>-0.39800000000000302</c:v>
                </c:pt>
                <c:pt idx="5">
                  <c:v>-0.376000000000001</c:v>
                </c:pt>
                <c:pt idx="6">
                  <c:v>-0.33199999999999702</c:v>
                </c:pt>
                <c:pt idx="7">
                  <c:v>-0.308999999999999</c:v>
                </c:pt>
                <c:pt idx="8">
                  <c:v>-0.29499999999999998</c:v>
                </c:pt>
                <c:pt idx="9">
                  <c:v>-0.28240000000000098</c:v>
                </c:pt>
                <c:pt idx="10">
                  <c:v>-0.26950000000000002</c:v>
                </c:pt>
                <c:pt idx="11">
                  <c:v>-0.25729999999999997</c:v>
                </c:pt>
                <c:pt idx="12">
                  <c:v>-0.24590000000000001</c:v>
                </c:pt>
                <c:pt idx="13">
                  <c:v>-0.2346</c:v>
                </c:pt>
                <c:pt idx="14">
                  <c:v>-0.22500000000000001</c:v>
                </c:pt>
                <c:pt idx="15">
                  <c:v>-0.2165</c:v>
                </c:pt>
                <c:pt idx="16">
                  <c:v>-0.2084</c:v>
                </c:pt>
                <c:pt idx="17">
                  <c:v>-0.1996</c:v>
                </c:pt>
                <c:pt idx="18">
                  <c:v>-0.19189999999999999</c:v>
                </c:pt>
                <c:pt idx="19">
                  <c:v>-0.1855</c:v>
                </c:pt>
                <c:pt idx="20">
                  <c:v>-0.17929999999999999</c:v>
                </c:pt>
                <c:pt idx="21">
                  <c:v>-0.17349999999999999</c:v>
                </c:pt>
                <c:pt idx="22">
                  <c:v>-0.16950000000000001</c:v>
                </c:pt>
                <c:pt idx="23">
                  <c:v>-0.1656</c:v>
                </c:pt>
                <c:pt idx="24">
                  <c:v>-0.16109999999999999</c:v>
                </c:pt>
                <c:pt idx="25">
                  <c:v>-0.15679999999999999</c:v>
                </c:pt>
                <c:pt idx="26">
                  <c:v>-0.1525</c:v>
                </c:pt>
                <c:pt idx="27">
                  <c:v>-0.14829999999999999</c:v>
                </c:pt>
                <c:pt idx="28">
                  <c:v>-0.14449999999999999</c:v>
                </c:pt>
                <c:pt idx="29">
                  <c:v>-0.1409</c:v>
                </c:pt>
                <c:pt idx="30">
                  <c:v>-0.13730000000000001</c:v>
                </c:pt>
                <c:pt idx="31">
                  <c:v>-0.1338</c:v>
                </c:pt>
                <c:pt idx="32">
                  <c:v>-0.13070000000000001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E17-4AB8-9232-14308F0AF5D0}"/>
            </c:ext>
          </c:extLst>
        </c:ser>
        <c:ser>
          <c:idx val="8"/>
          <c:order val="4"/>
          <c:tx>
            <c:v>a2</c:v>
          </c:tx>
          <c:spPr>
            <a:ln>
              <a:solidFill>
                <a:srgbClr val="FFC000"/>
              </a:solidFill>
              <a:prstDash val="dash"/>
            </a:ln>
          </c:spPr>
          <c:marker>
            <c:symbol val="none"/>
          </c:marker>
          <c:xVal>
            <c:numRef>
              <c:f>'MQXF shim SX1 10 mm loadline'!$B$38:$AH$38</c:f>
              <c:numCache>
                <c:formatCode>General</c:formatCode>
                <c:ptCount val="33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  <c:pt idx="10">
                  <c:v>5500</c:v>
                </c:pt>
                <c:pt idx="11">
                  <c:v>6000</c:v>
                </c:pt>
                <c:pt idx="12">
                  <c:v>6500</c:v>
                </c:pt>
                <c:pt idx="13">
                  <c:v>7000</c:v>
                </c:pt>
                <c:pt idx="14">
                  <c:v>7500</c:v>
                </c:pt>
                <c:pt idx="15">
                  <c:v>8000</c:v>
                </c:pt>
                <c:pt idx="16">
                  <c:v>8500</c:v>
                </c:pt>
                <c:pt idx="17">
                  <c:v>9000</c:v>
                </c:pt>
                <c:pt idx="18">
                  <c:v>9500</c:v>
                </c:pt>
                <c:pt idx="19">
                  <c:v>10000</c:v>
                </c:pt>
                <c:pt idx="20">
                  <c:v>10500</c:v>
                </c:pt>
                <c:pt idx="21">
                  <c:v>11000</c:v>
                </c:pt>
                <c:pt idx="22">
                  <c:v>11500</c:v>
                </c:pt>
                <c:pt idx="23">
                  <c:v>12000</c:v>
                </c:pt>
                <c:pt idx="24">
                  <c:v>12500</c:v>
                </c:pt>
                <c:pt idx="25">
                  <c:v>13000</c:v>
                </c:pt>
                <c:pt idx="26">
                  <c:v>13500</c:v>
                </c:pt>
                <c:pt idx="27">
                  <c:v>14000</c:v>
                </c:pt>
                <c:pt idx="28">
                  <c:v>14500</c:v>
                </c:pt>
                <c:pt idx="29">
                  <c:v>15000</c:v>
                </c:pt>
                <c:pt idx="30">
                  <c:v>15500</c:v>
                </c:pt>
                <c:pt idx="31">
                  <c:v>16000</c:v>
                </c:pt>
                <c:pt idx="32">
                  <c:v>16500</c:v>
                </c:pt>
              </c:numCache>
            </c:numRef>
          </c:xVal>
          <c:yVal>
            <c:numRef>
              <c:f>'MQXF shim SX1 10 mm loadline'!$B$40:$AH$40</c:f>
              <c:numCache>
                <c:formatCode>0.00</c:formatCode>
                <c:ptCount val="33"/>
                <c:pt idx="0">
                  <c:v>10.536636700000001</c:v>
                </c:pt>
                <c:pt idx="1">
                  <c:v>12.7797865</c:v>
                </c:pt>
                <c:pt idx="2">
                  <c:v>14.348749099999999</c:v>
                </c:pt>
                <c:pt idx="3">
                  <c:v>14.430766999999999</c:v>
                </c:pt>
                <c:pt idx="4">
                  <c:v>13.5633423</c:v>
                </c:pt>
                <c:pt idx="5">
                  <c:v>11.926039299999999</c:v>
                </c:pt>
                <c:pt idx="6">
                  <c:v>10.0815055</c:v>
                </c:pt>
                <c:pt idx="7">
                  <c:v>8.6204564000000001</c:v>
                </c:pt>
                <c:pt idx="8">
                  <c:v>7.4842411999999996</c:v>
                </c:pt>
                <c:pt idx="9">
                  <c:v>6.5766983000000003</c:v>
                </c:pt>
                <c:pt idx="10">
                  <c:v>5.8478170999999959</c:v>
                </c:pt>
                <c:pt idx="11">
                  <c:v>5.2223077</c:v>
                </c:pt>
                <c:pt idx="12">
                  <c:v>4.6859353999999938</c:v>
                </c:pt>
                <c:pt idx="13">
                  <c:v>4.2368795000000006</c:v>
                </c:pt>
                <c:pt idx="14">
                  <c:v>3.860671</c:v>
                </c:pt>
                <c:pt idx="15">
                  <c:v>3.5625776</c:v>
                </c:pt>
                <c:pt idx="16">
                  <c:v>3.2949277000000001</c:v>
                </c:pt>
                <c:pt idx="17">
                  <c:v>3.054628399999999</c:v>
                </c:pt>
                <c:pt idx="18">
                  <c:v>2.8448115</c:v>
                </c:pt>
                <c:pt idx="19">
                  <c:v>2.6719042000000002</c:v>
                </c:pt>
                <c:pt idx="20">
                  <c:v>2.5080548</c:v>
                </c:pt>
                <c:pt idx="21">
                  <c:v>2.365028999999998</c:v>
                </c:pt>
                <c:pt idx="22">
                  <c:v>2.2315022</c:v>
                </c:pt>
                <c:pt idx="23">
                  <c:v>2.1123413000000002</c:v>
                </c:pt>
                <c:pt idx="24">
                  <c:v>2.0095952000000001</c:v>
                </c:pt>
                <c:pt idx="25">
                  <c:v>1.9127586000000001</c:v>
                </c:pt>
                <c:pt idx="26">
                  <c:v>1.8190895</c:v>
                </c:pt>
                <c:pt idx="27">
                  <c:v>1.7373809</c:v>
                </c:pt>
                <c:pt idx="28">
                  <c:v>1.6618176</c:v>
                </c:pt>
                <c:pt idx="29">
                  <c:v>1.5908157000000001</c:v>
                </c:pt>
                <c:pt idx="30">
                  <c:v>1.5195141999999999</c:v>
                </c:pt>
                <c:pt idx="31">
                  <c:v>1.4564792</c:v>
                </c:pt>
                <c:pt idx="32">
                  <c:v>1.4010887999999999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E17-4AB8-9232-14308F0AF5D0}"/>
            </c:ext>
          </c:extLst>
        </c:ser>
        <c:ser>
          <c:idx val="4"/>
          <c:order val="5"/>
          <c:tx>
            <c:v>a3</c:v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'MQXF shim SX1 10 mm loadline'!$B$38:$AH$38</c:f>
              <c:numCache>
                <c:formatCode>General</c:formatCode>
                <c:ptCount val="33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  <c:pt idx="10">
                  <c:v>5500</c:v>
                </c:pt>
                <c:pt idx="11">
                  <c:v>6000</c:v>
                </c:pt>
                <c:pt idx="12">
                  <c:v>6500</c:v>
                </c:pt>
                <c:pt idx="13">
                  <c:v>7000</c:v>
                </c:pt>
                <c:pt idx="14">
                  <c:v>7500</c:v>
                </c:pt>
                <c:pt idx="15">
                  <c:v>8000</c:v>
                </c:pt>
                <c:pt idx="16">
                  <c:v>8500</c:v>
                </c:pt>
                <c:pt idx="17">
                  <c:v>9000</c:v>
                </c:pt>
                <c:pt idx="18">
                  <c:v>9500</c:v>
                </c:pt>
                <c:pt idx="19">
                  <c:v>10000</c:v>
                </c:pt>
                <c:pt idx="20">
                  <c:v>10500</c:v>
                </c:pt>
                <c:pt idx="21">
                  <c:v>11000</c:v>
                </c:pt>
                <c:pt idx="22">
                  <c:v>11500</c:v>
                </c:pt>
                <c:pt idx="23">
                  <c:v>12000</c:v>
                </c:pt>
                <c:pt idx="24">
                  <c:v>12500</c:v>
                </c:pt>
                <c:pt idx="25">
                  <c:v>13000</c:v>
                </c:pt>
                <c:pt idx="26">
                  <c:v>13500</c:v>
                </c:pt>
                <c:pt idx="27">
                  <c:v>14000</c:v>
                </c:pt>
                <c:pt idx="28">
                  <c:v>14500</c:v>
                </c:pt>
                <c:pt idx="29">
                  <c:v>15000</c:v>
                </c:pt>
                <c:pt idx="30">
                  <c:v>15500</c:v>
                </c:pt>
                <c:pt idx="31">
                  <c:v>16000</c:v>
                </c:pt>
                <c:pt idx="32">
                  <c:v>16500</c:v>
                </c:pt>
              </c:numCache>
            </c:numRef>
          </c:xVal>
          <c:yVal>
            <c:numRef>
              <c:f>'MQXF shim SX1 10 mm loadline'!$B$42:$AH$42</c:f>
              <c:numCache>
                <c:formatCode>0.00</c:formatCode>
                <c:ptCount val="33"/>
                <c:pt idx="0">
                  <c:v>-11.39077788</c:v>
                </c:pt>
                <c:pt idx="1">
                  <c:v>-10.21169302</c:v>
                </c:pt>
                <c:pt idx="2">
                  <c:v>-8.9949168800000034</c:v>
                </c:pt>
                <c:pt idx="3">
                  <c:v>-8.0935308800000012</c:v>
                </c:pt>
                <c:pt idx="4">
                  <c:v>-7.0212403500000002</c:v>
                </c:pt>
                <c:pt idx="5">
                  <c:v>-5.5875261299999961</c:v>
                </c:pt>
                <c:pt idx="6">
                  <c:v>-4.3646751890000006</c:v>
                </c:pt>
                <c:pt idx="7">
                  <c:v>-3.7613898400000001</c:v>
                </c:pt>
                <c:pt idx="8">
                  <c:v>-3.3810871800000002</c:v>
                </c:pt>
                <c:pt idx="9">
                  <c:v>-3.1137355000000002</c:v>
                </c:pt>
                <c:pt idx="10">
                  <c:v>-2.8905024500000001</c:v>
                </c:pt>
                <c:pt idx="11">
                  <c:v>-2.7097554899999992</c:v>
                </c:pt>
                <c:pt idx="12">
                  <c:v>-2.5584264000000001</c:v>
                </c:pt>
                <c:pt idx="13">
                  <c:v>-2.4221944</c:v>
                </c:pt>
                <c:pt idx="14">
                  <c:v>-2.2903285599999998</c:v>
                </c:pt>
                <c:pt idx="15">
                  <c:v>-2.1692474000000002</c:v>
                </c:pt>
                <c:pt idx="16">
                  <c:v>-2.0455738999999999</c:v>
                </c:pt>
                <c:pt idx="17">
                  <c:v>-1.9199279</c:v>
                </c:pt>
                <c:pt idx="18">
                  <c:v>-1.8092218</c:v>
                </c:pt>
                <c:pt idx="19">
                  <c:v>-1.7106929</c:v>
                </c:pt>
                <c:pt idx="20">
                  <c:v>-1.6146966</c:v>
                </c:pt>
                <c:pt idx="21">
                  <c:v>-1.5270842</c:v>
                </c:pt>
                <c:pt idx="22">
                  <c:v>-1.4462520000000001</c:v>
                </c:pt>
                <c:pt idx="23">
                  <c:v>-1.3730262</c:v>
                </c:pt>
                <c:pt idx="24">
                  <c:v>-1.3120167</c:v>
                </c:pt>
                <c:pt idx="25">
                  <c:v>-1.2610840999999999</c:v>
                </c:pt>
                <c:pt idx="26">
                  <c:v>-1.2155419000000001</c:v>
                </c:pt>
                <c:pt idx="27">
                  <c:v>-1.1757563</c:v>
                </c:pt>
                <c:pt idx="28">
                  <c:v>-1.1389132</c:v>
                </c:pt>
                <c:pt idx="29">
                  <c:v>-1.1053371999999999</c:v>
                </c:pt>
                <c:pt idx="30">
                  <c:v>-1.0710202</c:v>
                </c:pt>
                <c:pt idx="31">
                  <c:v>-1.0421530999999999</c:v>
                </c:pt>
                <c:pt idx="32">
                  <c:v>-1.0167179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E17-4AB8-9232-14308F0AF5D0}"/>
            </c:ext>
          </c:extLst>
        </c:ser>
        <c:ser>
          <c:idx val="5"/>
          <c:order val="6"/>
          <c:tx>
            <c:v>a4</c:v>
          </c:tx>
          <c:spPr>
            <a:ln>
              <a:solidFill>
                <a:srgbClr val="3333FF"/>
              </a:solidFill>
              <a:prstDash val="sysDash"/>
            </a:ln>
          </c:spPr>
          <c:marker>
            <c:symbol val="none"/>
          </c:marker>
          <c:xVal>
            <c:numRef>
              <c:f>'MQXF shim SX1 10 mm loadline'!$B$38:$AH$38</c:f>
              <c:numCache>
                <c:formatCode>General</c:formatCode>
                <c:ptCount val="33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  <c:pt idx="10">
                  <c:v>5500</c:v>
                </c:pt>
                <c:pt idx="11">
                  <c:v>6000</c:v>
                </c:pt>
                <c:pt idx="12">
                  <c:v>6500</c:v>
                </c:pt>
                <c:pt idx="13">
                  <c:v>7000</c:v>
                </c:pt>
                <c:pt idx="14">
                  <c:v>7500</c:v>
                </c:pt>
                <c:pt idx="15">
                  <c:v>8000</c:v>
                </c:pt>
                <c:pt idx="16">
                  <c:v>8500</c:v>
                </c:pt>
                <c:pt idx="17">
                  <c:v>9000</c:v>
                </c:pt>
                <c:pt idx="18">
                  <c:v>9500</c:v>
                </c:pt>
                <c:pt idx="19">
                  <c:v>10000</c:v>
                </c:pt>
                <c:pt idx="20">
                  <c:v>10500</c:v>
                </c:pt>
                <c:pt idx="21">
                  <c:v>11000</c:v>
                </c:pt>
                <c:pt idx="22">
                  <c:v>11500</c:v>
                </c:pt>
                <c:pt idx="23">
                  <c:v>12000</c:v>
                </c:pt>
                <c:pt idx="24">
                  <c:v>12500</c:v>
                </c:pt>
                <c:pt idx="25">
                  <c:v>13000</c:v>
                </c:pt>
                <c:pt idx="26">
                  <c:v>13500</c:v>
                </c:pt>
                <c:pt idx="27">
                  <c:v>14000</c:v>
                </c:pt>
                <c:pt idx="28">
                  <c:v>14500</c:v>
                </c:pt>
                <c:pt idx="29">
                  <c:v>15000</c:v>
                </c:pt>
                <c:pt idx="30">
                  <c:v>15500</c:v>
                </c:pt>
                <c:pt idx="31">
                  <c:v>16000</c:v>
                </c:pt>
                <c:pt idx="32">
                  <c:v>16500</c:v>
                </c:pt>
              </c:numCache>
            </c:numRef>
          </c:xVal>
          <c:yVal>
            <c:numRef>
              <c:f>'MQXF shim SX1 10 mm loadline'!$B$44:$AH$44</c:f>
              <c:numCache>
                <c:formatCode>0.00</c:formatCode>
                <c:ptCount val="33"/>
                <c:pt idx="0">
                  <c:v>-10.7111207</c:v>
                </c:pt>
                <c:pt idx="1">
                  <c:v>-10.6841106</c:v>
                </c:pt>
                <c:pt idx="2">
                  <c:v>-10.468937800000001</c:v>
                </c:pt>
                <c:pt idx="3">
                  <c:v>-10.019766199999999</c:v>
                </c:pt>
                <c:pt idx="4">
                  <c:v>-8.9909410000000012</c:v>
                </c:pt>
                <c:pt idx="5">
                  <c:v>-7.4776879000000003</c:v>
                </c:pt>
                <c:pt idx="6">
                  <c:v>-6.0741533599999959</c:v>
                </c:pt>
                <c:pt idx="7">
                  <c:v>-5.2416449800000002</c:v>
                </c:pt>
                <c:pt idx="8">
                  <c:v>-4.6615494599999963</c:v>
                </c:pt>
                <c:pt idx="9">
                  <c:v>-4.2227305199999927</c:v>
                </c:pt>
                <c:pt idx="10">
                  <c:v>-3.8595550199999971</c:v>
                </c:pt>
                <c:pt idx="11">
                  <c:v>-3.55399624</c:v>
                </c:pt>
                <c:pt idx="12">
                  <c:v>-3.2937018500000002</c:v>
                </c:pt>
                <c:pt idx="13">
                  <c:v>-3.0723866499999999</c:v>
                </c:pt>
                <c:pt idx="14">
                  <c:v>-2.87402508</c:v>
                </c:pt>
                <c:pt idx="15">
                  <c:v>-2.6924291899999981</c:v>
                </c:pt>
                <c:pt idx="16">
                  <c:v>-2.53295498</c:v>
                </c:pt>
                <c:pt idx="17">
                  <c:v>-2.38956985</c:v>
                </c:pt>
                <c:pt idx="18">
                  <c:v>-2.25888409</c:v>
                </c:pt>
                <c:pt idx="19">
                  <c:v>-2.13702295</c:v>
                </c:pt>
                <c:pt idx="20">
                  <c:v>-2.0233686839999998</c:v>
                </c:pt>
                <c:pt idx="21">
                  <c:v>-1.924284144</c:v>
                </c:pt>
                <c:pt idx="22">
                  <c:v>-1.8340642599999999</c:v>
                </c:pt>
                <c:pt idx="23">
                  <c:v>-1.7534599200000001</c:v>
                </c:pt>
                <c:pt idx="24">
                  <c:v>-1.6815482799999999</c:v>
                </c:pt>
                <c:pt idx="25">
                  <c:v>-1.61522999</c:v>
                </c:pt>
                <c:pt idx="26">
                  <c:v>-1.5553039399999999</c:v>
                </c:pt>
                <c:pt idx="27">
                  <c:v>-1.4994999200000001</c:v>
                </c:pt>
                <c:pt idx="28">
                  <c:v>-1.447067407</c:v>
                </c:pt>
                <c:pt idx="29">
                  <c:v>-1.39881101</c:v>
                </c:pt>
                <c:pt idx="30">
                  <c:v>-1.35422328</c:v>
                </c:pt>
                <c:pt idx="31">
                  <c:v>-1.31296382</c:v>
                </c:pt>
                <c:pt idx="32">
                  <c:v>-1.27262545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E17-4AB8-9232-14308F0AF5D0}"/>
            </c:ext>
          </c:extLst>
        </c:ser>
        <c:ser>
          <c:idx val="6"/>
          <c:order val="7"/>
          <c:tx>
            <c:v>a5</c:v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none"/>
          </c:marker>
          <c:xVal>
            <c:numRef>
              <c:f>'MQXF shim SX1 10 mm loadline'!$B$38:$AH$38</c:f>
              <c:numCache>
                <c:formatCode>General</c:formatCode>
                <c:ptCount val="33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  <c:pt idx="10">
                  <c:v>5500</c:v>
                </c:pt>
                <c:pt idx="11">
                  <c:v>6000</c:v>
                </c:pt>
                <c:pt idx="12">
                  <c:v>6500</c:v>
                </c:pt>
                <c:pt idx="13">
                  <c:v>7000</c:v>
                </c:pt>
                <c:pt idx="14">
                  <c:v>7500</c:v>
                </c:pt>
                <c:pt idx="15">
                  <c:v>8000</c:v>
                </c:pt>
                <c:pt idx="16">
                  <c:v>8500</c:v>
                </c:pt>
                <c:pt idx="17">
                  <c:v>9000</c:v>
                </c:pt>
                <c:pt idx="18">
                  <c:v>9500</c:v>
                </c:pt>
                <c:pt idx="19">
                  <c:v>10000</c:v>
                </c:pt>
                <c:pt idx="20">
                  <c:v>10500</c:v>
                </c:pt>
                <c:pt idx="21">
                  <c:v>11000</c:v>
                </c:pt>
                <c:pt idx="22">
                  <c:v>11500</c:v>
                </c:pt>
                <c:pt idx="23">
                  <c:v>12000</c:v>
                </c:pt>
                <c:pt idx="24">
                  <c:v>12500</c:v>
                </c:pt>
                <c:pt idx="25">
                  <c:v>13000</c:v>
                </c:pt>
                <c:pt idx="26">
                  <c:v>13500</c:v>
                </c:pt>
                <c:pt idx="27">
                  <c:v>14000</c:v>
                </c:pt>
                <c:pt idx="28">
                  <c:v>14500</c:v>
                </c:pt>
                <c:pt idx="29">
                  <c:v>15000</c:v>
                </c:pt>
                <c:pt idx="30">
                  <c:v>15500</c:v>
                </c:pt>
                <c:pt idx="31">
                  <c:v>16000</c:v>
                </c:pt>
                <c:pt idx="32">
                  <c:v>16500</c:v>
                </c:pt>
              </c:numCache>
            </c:numRef>
          </c:xVal>
          <c:yVal>
            <c:numRef>
              <c:f>'MQXF shim SX1 10 mm loadline'!$B$46:$AH$46</c:f>
              <c:numCache>
                <c:formatCode>0.00</c:formatCode>
                <c:ptCount val="33"/>
                <c:pt idx="0">
                  <c:v>-5.9387145200000004</c:v>
                </c:pt>
                <c:pt idx="1">
                  <c:v>-6.1291983699999948</c:v>
                </c:pt>
                <c:pt idx="2">
                  <c:v>-6.1314878900000007</c:v>
                </c:pt>
                <c:pt idx="3">
                  <c:v>-5.8789896099999961</c:v>
                </c:pt>
                <c:pt idx="4">
                  <c:v>-5.2684585899999963</c:v>
                </c:pt>
                <c:pt idx="5">
                  <c:v>-4.3848853299999924</c:v>
                </c:pt>
                <c:pt idx="6">
                  <c:v>-3.5530894000000002</c:v>
                </c:pt>
                <c:pt idx="7">
                  <c:v>-3.0161335</c:v>
                </c:pt>
                <c:pt idx="8">
                  <c:v>-2.6510058999999981</c:v>
                </c:pt>
                <c:pt idx="9">
                  <c:v>-2.3764362000000001</c:v>
                </c:pt>
                <c:pt idx="10">
                  <c:v>-2.1528494999999959</c:v>
                </c:pt>
                <c:pt idx="11">
                  <c:v>-1.9650472999999999</c:v>
                </c:pt>
                <c:pt idx="12">
                  <c:v>-1.8039411999999999</c:v>
                </c:pt>
                <c:pt idx="13">
                  <c:v>-1.6677702999999999</c:v>
                </c:pt>
                <c:pt idx="14">
                  <c:v>-1.5499095000000001</c:v>
                </c:pt>
                <c:pt idx="15">
                  <c:v>-1.4477747000000001</c:v>
                </c:pt>
                <c:pt idx="16">
                  <c:v>-1.3574725999999999</c:v>
                </c:pt>
                <c:pt idx="17">
                  <c:v>-1.2767374</c:v>
                </c:pt>
                <c:pt idx="18">
                  <c:v>-1.2049911</c:v>
                </c:pt>
                <c:pt idx="19">
                  <c:v>-1.1403353000000001</c:v>
                </c:pt>
                <c:pt idx="20">
                  <c:v>-1.0809717000000001</c:v>
                </c:pt>
                <c:pt idx="21">
                  <c:v>-1.0293165</c:v>
                </c:pt>
                <c:pt idx="22">
                  <c:v>-0.98434969999999999</c:v>
                </c:pt>
                <c:pt idx="23">
                  <c:v>-0.94443339999999998</c:v>
                </c:pt>
                <c:pt idx="24">
                  <c:v>-0.90740180000000004</c:v>
                </c:pt>
                <c:pt idx="25">
                  <c:v>-0.87277479999999996</c:v>
                </c:pt>
                <c:pt idx="26">
                  <c:v>-0.84083960000000002</c:v>
                </c:pt>
                <c:pt idx="27">
                  <c:v>-0.81127179999999999</c:v>
                </c:pt>
                <c:pt idx="28">
                  <c:v>-0.78390990000000005</c:v>
                </c:pt>
                <c:pt idx="29">
                  <c:v>-0.75840600000000002</c:v>
                </c:pt>
                <c:pt idx="30">
                  <c:v>-0.73398859999999999</c:v>
                </c:pt>
                <c:pt idx="31">
                  <c:v>-0.71106270000000005</c:v>
                </c:pt>
                <c:pt idx="32">
                  <c:v>-0.68987089999999995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E17-4AB8-9232-14308F0AF5D0}"/>
            </c:ext>
          </c:extLst>
        </c:ser>
        <c:ser>
          <c:idx val="7"/>
          <c:order val="8"/>
          <c:tx>
            <c:v>a6</c:v>
          </c:tx>
          <c:spPr>
            <a:ln>
              <a:solidFill>
                <a:srgbClr val="00B0F0"/>
              </a:solidFill>
              <a:prstDash val="sysDash"/>
            </a:ln>
          </c:spPr>
          <c:marker>
            <c:symbol val="none"/>
          </c:marker>
          <c:xVal>
            <c:numRef>
              <c:f>'MQXF shim SX1 10 mm loadline'!$B$38:$AH$38</c:f>
              <c:numCache>
                <c:formatCode>General</c:formatCode>
                <c:ptCount val="33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  <c:pt idx="10">
                  <c:v>5500</c:v>
                </c:pt>
                <c:pt idx="11">
                  <c:v>6000</c:v>
                </c:pt>
                <c:pt idx="12">
                  <c:v>6500</c:v>
                </c:pt>
                <c:pt idx="13">
                  <c:v>7000</c:v>
                </c:pt>
                <c:pt idx="14">
                  <c:v>7500</c:v>
                </c:pt>
                <c:pt idx="15">
                  <c:v>8000</c:v>
                </c:pt>
                <c:pt idx="16">
                  <c:v>8500</c:v>
                </c:pt>
                <c:pt idx="17">
                  <c:v>9000</c:v>
                </c:pt>
                <c:pt idx="18">
                  <c:v>9500</c:v>
                </c:pt>
                <c:pt idx="19">
                  <c:v>10000</c:v>
                </c:pt>
                <c:pt idx="20">
                  <c:v>10500</c:v>
                </c:pt>
                <c:pt idx="21">
                  <c:v>11000</c:v>
                </c:pt>
                <c:pt idx="22">
                  <c:v>11500</c:v>
                </c:pt>
                <c:pt idx="23">
                  <c:v>12000</c:v>
                </c:pt>
                <c:pt idx="24">
                  <c:v>12500</c:v>
                </c:pt>
                <c:pt idx="25">
                  <c:v>13000</c:v>
                </c:pt>
                <c:pt idx="26">
                  <c:v>13500</c:v>
                </c:pt>
                <c:pt idx="27">
                  <c:v>14000</c:v>
                </c:pt>
                <c:pt idx="28">
                  <c:v>14500</c:v>
                </c:pt>
                <c:pt idx="29">
                  <c:v>15000</c:v>
                </c:pt>
                <c:pt idx="30">
                  <c:v>15500</c:v>
                </c:pt>
                <c:pt idx="31">
                  <c:v>16000</c:v>
                </c:pt>
                <c:pt idx="32">
                  <c:v>16500</c:v>
                </c:pt>
              </c:numCache>
            </c:numRef>
          </c:xVal>
          <c:yVal>
            <c:numRef>
              <c:f>'MQXF shim SX1 10 mm loadline'!$B$48:$AH$48</c:f>
              <c:numCache>
                <c:formatCode>0.00</c:formatCode>
                <c:ptCount val="33"/>
                <c:pt idx="0">
                  <c:v>-2.1383814980000002</c:v>
                </c:pt>
                <c:pt idx="1">
                  <c:v>-2.4545937498999999</c:v>
                </c:pt>
                <c:pt idx="2">
                  <c:v>-2.5915222739999999</c:v>
                </c:pt>
                <c:pt idx="3">
                  <c:v>-2.4652950442999999</c:v>
                </c:pt>
                <c:pt idx="4">
                  <c:v>-2.2011515190000002</c:v>
                </c:pt>
                <c:pt idx="5">
                  <c:v>-1.8339779199999999</c:v>
                </c:pt>
                <c:pt idx="6">
                  <c:v>-1.48674156</c:v>
                </c:pt>
                <c:pt idx="7">
                  <c:v>-1.2506255500000001</c:v>
                </c:pt>
                <c:pt idx="8">
                  <c:v>-1.0899104799999999</c:v>
                </c:pt>
                <c:pt idx="9">
                  <c:v>-0.96912065000000003</c:v>
                </c:pt>
                <c:pt idx="10">
                  <c:v>-0.87158778999999997</c:v>
                </c:pt>
                <c:pt idx="11">
                  <c:v>-0.78987364999999998</c:v>
                </c:pt>
                <c:pt idx="12">
                  <c:v>-0.72052890000000003</c:v>
                </c:pt>
                <c:pt idx="13">
                  <c:v>-0.66344722</c:v>
                </c:pt>
                <c:pt idx="14">
                  <c:v>-0.61477190000000004</c:v>
                </c:pt>
                <c:pt idx="15">
                  <c:v>-0.57205726999999995</c:v>
                </c:pt>
                <c:pt idx="16">
                  <c:v>-0.53574047000000002</c:v>
                </c:pt>
                <c:pt idx="17">
                  <c:v>-0.50406355000000003</c:v>
                </c:pt>
                <c:pt idx="18">
                  <c:v>-0.47547179000000001</c:v>
                </c:pt>
                <c:pt idx="19">
                  <c:v>-0.44915498999999998</c:v>
                </c:pt>
                <c:pt idx="20">
                  <c:v>-0.42479399000000001</c:v>
                </c:pt>
                <c:pt idx="21">
                  <c:v>-0.40336533000000002</c:v>
                </c:pt>
                <c:pt idx="22">
                  <c:v>-0.38477979400000001</c:v>
                </c:pt>
                <c:pt idx="23">
                  <c:v>-0.36800329399999998</c:v>
                </c:pt>
                <c:pt idx="24">
                  <c:v>-0.35282274499999999</c:v>
                </c:pt>
                <c:pt idx="25">
                  <c:v>-0.33893974799999999</c:v>
                </c:pt>
                <c:pt idx="26">
                  <c:v>-0.32624635800000001</c:v>
                </c:pt>
                <c:pt idx="27">
                  <c:v>-0.31446811299999999</c:v>
                </c:pt>
                <c:pt idx="28">
                  <c:v>-0.30341163599999998</c:v>
                </c:pt>
                <c:pt idx="29">
                  <c:v>-0.293148254</c:v>
                </c:pt>
                <c:pt idx="30">
                  <c:v>-0.28358033100000002</c:v>
                </c:pt>
                <c:pt idx="31">
                  <c:v>-0.274639666</c:v>
                </c:pt>
                <c:pt idx="32">
                  <c:v>-0.26607035499999998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CE17-4AB8-9232-14308F0AF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932560"/>
        <c:axId val="109932952"/>
      </c:scatterChart>
      <c:valAx>
        <c:axId val="109932560"/>
        <c:scaling>
          <c:orientation val="minMax"/>
          <c:max val="17000"/>
          <c:min val="5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Current</a:t>
                </a:r>
              </a:p>
            </c:rich>
          </c:tx>
          <c:layout>
            <c:manualLayout>
              <c:xMode val="edge"/>
              <c:yMode val="edge"/>
              <c:x val="0.37792650918635201"/>
              <c:y val="0.932139107611548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9932952"/>
        <c:crossesAt val="-100"/>
        <c:crossBetween val="midCat"/>
      </c:valAx>
      <c:valAx>
        <c:axId val="10993295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Units</a:t>
                </a:r>
              </a:p>
            </c:rich>
          </c:tx>
          <c:layout>
            <c:manualLayout>
              <c:xMode val="edge"/>
              <c:yMode val="edge"/>
              <c:x val="2.2117510901688499E-3"/>
              <c:y val="0.1167329932362580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9932560"/>
        <c:crosses val="autoZero"/>
        <c:crossBetween val="midCat"/>
      </c:valAx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000000"/>
                </a:solidFill>
                <a:latin typeface="Times New Roman"/>
                <a:ea typeface="Calibri"/>
                <a:cs typeface="Times New Roman"/>
              </a:defRPr>
            </a:pPr>
            <a:r>
              <a:rPr lang="en-GB" sz="1400" b="1" i="0" baseline="0" dirty="0">
                <a:effectLst/>
                <a:latin typeface="Times New Roman"/>
                <a:cs typeface="Times New Roman"/>
              </a:rPr>
              <a:t>Effect of </a:t>
            </a:r>
            <a:r>
              <a:rPr lang="en-GB" sz="1400" b="1" i="0" baseline="0" dirty="0" smtClean="0">
                <a:effectLst/>
                <a:latin typeface="Times New Roman"/>
                <a:cs typeface="Times New Roman"/>
              </a:rPr>
              <a:t>9x 57 </a:t>
            </a:r>
            <a:r>
              <a:rPr lang="en-GB" sz="1400" b="1" i="0" baseline="0" dirty="0">
                <a:effectLst/>
                <a:latin typeface="Times New Roman"/>
                <a:cs typeface="Times New Roman"/>
              </a:rPr>
              <a:t>mm wide </a:t>
            </a:r>
            <a:r>
              <a:rPr lang="en-GB" sz="1400" b="1" i="0" baseline="0" dirty="0" smtClean="0">
                <a:effectLst/>
                <a:latin typeface="Times New Roman"/>
                <a:cs typeface="Times New Roman"/>
              </a:rPr>
              <a:t>shim in the bladder</a:t>
            </a:r>
            <a:endParaRPr lang="en-GB" sz="1400" dirty="0">
              <a:effectLst/>
              <a:latin typeface="Times New Roman"/>
              <a:cs typeface="Times New Roman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000000"/>
                </a:solidFill>
                <a:latin typeface="Times New Roman"/>
                <a:ea typeface="Calibri"/>
                <a:cs typeface="Times New Roman"/>
              </a:defRPr>
            </a:pPr>
            <a:endParaRPr lang="en-GB" sz="1400" dirty="0">
              <a:latin typeface="Times New Roman"/>
              <a:cs typeface="Times New Roman"/>
            </a:endParaRPr>
          </a:p>
        </c:rich>
      </c:tx>
      <c:layout>
        <c:manualLayout>
          <c:xMode val="edge"/>
          <c:yMode val="edge"/>
          <c:x val="0.150303502345768"/>
          <c:y val="2.538717947436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366347338846102E-2"/>
          <c:y val="0.185416114861995"/>
          <c:w val="0.73084432447301595"/>
          <c:h val="0.69023817971924195"/>
        </c:manualLayout>
      </c:layout>
      <c:scatterChart>
        <c:scatterStyle val="lineMarker"/>
        <c:varyColors val="0"/>
        <c:ser>
          <c:idx val="0"/>
          <c:order val="0"/>
          <c:tx>
            <c:v>b3</c:v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'MQXF shim S1 9 mm loadline'!$B$38:$AH$38</c:f>
              <c:numCache>
                <c:formatCode>General</c:formatCode>
                <c:ptCount val="33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  <c:pt idx="10">
                  <c:v>5500</c:v>
                </c:pt>
                <c:pt idx="11">
                  <c:v>6000</c:v>
                </c:pt>
                <c:pt idx="12">
                  <c:v>6500</c:v>
                </c:pt>
                <c:pt idx="13">
                  <c:v>7000</c:v>
                </c:pt>
                <c:pt idx="14">
                  <c:v>7500</c:v>
                </c:pt>
                <c:pt idx="15">
                  <c:v>8000</c:v>
                </c:pt>
                <c:pt idx="16">
                  <c:v>8500</c:v>
                </c:pt>
                <c:pt idx="17">
                  <c:v>9000</c:v>
                </c:pt>
                <c:pt idx="18">
                  <c:v>9500</c:v>
                </c:pt>
                <c:pt idx="19">
                  <c:v>10000</c:v>
                </c:pt>
                <c:pt idx="20">
                  <c:v>10500</c:v>
                </c:pt>
                <c:pt idx="21">
                  <c:v>11000</c:v>
                </c:pt>
                <c:pt idx="22">
                  <c:v>11500</c:v>
                </c:pt>
                <c:pt idx="23">
                  <c:v>12000</c:v>
                </c:pt>
                <c:pt idx="24">
                  <c:v>12500</c:v>
                </c:pt>
                <c:pt idx="25">
                  <c:v>13000</c:v>
                </c:pt>
                <c:pt idx="26">
                  <c:v>13500</c:v>
                </c:pt>
                <c:pt idx="27">
                  <c:v>14000</c:v>
                </c:pt>
                <c:pt idx="28">
                  <c:v>14500</c:v>
                </c:pt>
                <c:pt idx="29">
                  <c:v>15000</c:v>
                </c:pt>
                <c:pt idx="30">
                  <c:v>15500</c:v>
                </c:pt>
                <c:pt idx="31">
                  <c:v>16000</c:v>
                </c:pt>
                <c:pt idx="32">
                  <c:v>16500</c:v>
                </c:pt>
              </c:numCache>
            </c:numRef>
          </c:xVal>
          <c:yVal>
            <c:numRef>
              <c:f>'MQXF shim S1 9 mm loadline'!$B$41:$AH$41</c:f>
              <c:numCache>
                <c:formatCode>0.00</c:formatCode>
                <c:ptCount val="33"/>
                <c:pt idx="0">
                  <c:v>1.19507E-2</c:v>
                </c:pt>
                <c:pt idx="1">
                  <c:v>1.23188E-2</c:v>
                </c:pt>
                <c:pt idx="2">
                  <c:v>1.35803E-2</c:v>
                </c:pt>
                <c:pt idx="3">
                  <c:v>3.9929699999999999E-2</c:v>
                </c:pt>
                <c:pt idx="4">
                  <c:v>0.55056680000000002</c:v>
                </c:pt>
                <c:pt idx="5">
                  <c:v>1.3835160099999999</c:v>
                </c:pt>
                <c:pt idx="6">
                  <c:v>2.234640999999999</c:v>
                </c:pt>
                <c:pt idx="7">
                  <c:v>2.9788468999999971</c:v>
                </c:pt>
                <c:pt idx="8">
                  <c:v>3.6917489999999971</c:v>
                </c:pt>
                <c:pt idx="9">
                  <c:v>4.2687969999999966</c:v>
                </c:pt>
                <c:pt idx="10">
                  <c:v>4.7181959999999963</c:v>
                </c:pt>
                <c:pt idx="11">
                  <c:v>5.0228379999999939</c:v>
                </c:pt>
                <c:pt idx="12">
                  <c:v>5.2013159999999976</c:v>
                </c:pt>
                <c:pt idx="13">
                  <c:v>5.2905559999999996</c:v>
                </c:pt>
                <c:pt idx="14">
                  <c:v>5.3070889999999959</c:v>
                </c:pt>
                <c:pt idx="15">
                  <c:v>5.2632349999999963</c:v>
                </c:pt>
                <c:pt idx="16">
                  <c:v>5.1284359999999927</c:v>
                </c:pt>
                <c:pt idx="17">
                  <c:v>4.9365949999999996</c:v>
                </c:pt>
                <c:pt idx="18">
                  <c:v>4.7188240000000006</c:v>
                </c:pt>
                <c:pt idx="19">
                  <c:v>4.458414999999996</c:v>
                </c:pt>
                <c:pt idx="20">
                  <c:v>4.1534279999999963</c:v>
                </c:pt>
                <c:pt idx="21">
                  <c:v>3.8455913000000002</c:v>
                </c:pt>
                <c:pt idx="22">
                  <c:v>3.5543222999999999</c:v>
                </c:pt>
                <c:pt idx="23">
                  <c:v>3.3166351999999968</c:v>
                </c:pt>
                <c:pt idx="24">
                  <c:v>3.1262492000000002</c:v>
                </c:pt>
                <c:pt idx="25">
                  <c:v>2.9606507</c:v>
                </c:pt>
                <c:pt idx="26">
                  <c:v>2.8084181799999981</c:v>
                </c:pt>
                <c:pt idx="27">
                  <c:v>2.6696143000000001</c:v>
                </c:pt>
                <c:pt idx="28">
                  <c:v>2.535866999999997</c:v>
                </c:pt>
                <c:pt idx="29">
                  <c:v>2.4134717999999999</c:v>
                </c:pt>
                <c:pt idx="30">
                  <c:v>2.302127</c:v>
                </c:pt>
                <c:pt idx="31">
                  <c:v>2.1979208000000008</c:v>
                </c:pt>
                <c:pt idx="32">
                  <c:v>2.1007406999999998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CEF-4F3B-8070-134BE378C081}"/>
            </c:ext>
          </c:extLst>
        </c:ser>
        <c:ser>
          <c:idx val="1"/>
          <c:order val="1"/>
          <c:tx>
            <c:v>b4</c:v>
          </c:tx>
          <c:spPr>
            <a:ln>
              <a:solidFill>
                <a:srgbClr val="3333FF"/>
              </a:solidFill>
            </a:ln>
          </c:spPr>
          <c:marker>
            <c:symbol val="none"/>
          </c:marker>
          <c:xVal>
            <c:numRef>
              <c:f>'MQXF shim S1 9 mm loadline'!$B$38:$AH$38</c:f>
              <c:numCache>
                <c:formatCode>General</c:formatCode>
                <c:ptCount val="33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  <c:pt idx="10">
                  <c:v>5500</c:v>
                </c:pt>
                <c:pt idx="11">
                  <c:v>6000</c:v>
                </c:pt>
                <c:pt idx="12">
                  <c:v>6500</c:v>
                </c:pt>
                <c:pt idx="13">
                  <c:v>7000</c:v>
                </c:pt>
                <c:pt idx="14">
                  <c:v>7500</c:v>
                </c:pt>
                <c:pt idx="15">
                  <c:v>8000</c:v>
                </c:pt>
                <c:pt idx="16">
                  <c:v>8500</c:v>
                </c:pt>
                <c:pt idx="17">
                  <c:v>9000</c:v>
                </c:pt>
                <c:pt idx="18">
                  <c:v>9500</c:v>
                </c:pt>
                <c:pt idx="19">
                  <c:v>10000</c:v>
                </c:pt>
                <c:pt idx="20">
                  <c:v>10500</c:v>
                </c:pt>
                <c:pt idx="21">
                  <c:v>11000</c:v>
                </c:pt>
                <c:pt idx="22">
                  <c:v>11500</c:v>
                </c:pt>
                <c:pt idx="23">
                  <c:v>12000</c:v>
                </c:pt>
                <c:pt idx="24">
                  <c:v>12500</c:v>
                </c:pt>
                <c:pt idx="25">
                  <c:v>13000</c:v>
                </c:pt>
                <c:pt idx="26">
                  <c:v>13500</c:v>
                </c:pt>
                <c:pt idx="27">
                  <c:v>14000</c:v>
                </c:pt>
                <c:pt idx="28">
                  <c:v>14500</c:v>
                </c:pt>
                <c:pt idx="29">
                  <c:v>15000</c:v>
                </c:pt>
                <c:pt idx="30">
                  <c:v>15500</c:v>
                </c:pt>
                <c:pt idx="31">
                  <c:v>16000</c:v>
                </c:pt>
                <c:pt idx="32">
                  <c:v>16500</c:v>
                </c:pt>
              </c:numCache>
            </c:numRef>
          </c:xVal>
          <c:yVal>
            <c:numRef>
              <c:f>'MQXF shim S1 9 mm loadline'!$B$43:$AH$43</c:f>
              <c:numCache>
                <c:formatCode>0.00</c:formatCode>
                <c:ptCount val="33"/>
                <c:pt idx="0">
                  <c:v>2.7809800000000002E-3</c:v>
                </c:pt>
                <c:pt idx="1">
                  <c:v>3.09341E-3</c:v>
                </c:pt>
                <c:pt idx="2">
                  <c:v>4.0042000000000003E-3</c:v>
                </c:pt>
                <c:pt idx="3">
                  <c:v>1.7125000000000001E-2</c:v>
                </c:pt>
                <c:pt idx="4">
                  <c:v>0.24975230000000001</c:v>
                </c:pt>
                <c:pt idx="5">
                  <c:v>0.612039</c:v>
                </c:pt>
                <c:pt idx="6">
                  <c:v>0.96628199999999997</c:v>
                </c:pt>
                <c:pt idx="7">
                  <c:v>1.2603740000000001</c:v>
                </c:pt>
                <c:pt idx="8">
                  <c:v>1.549358</c:v>
                </c:pt>
                <c:pt idx="9">
                  <c:v>1.785021</c:v>
                </c:pt>
                <c:pt idx="10">
                  <c:v>1.9672210000000001</c:v>
                </c:pt>
                <c:pt idx="11">
                  <c:v>2.085788</c:v>
                </c:pt>
                <c:pt idx="12">
                  <c:v>2.1382569999999999</c:v>
                </c:pt>
                <c:pt idx="13">
                  <c:v>2.13971</c:v>
                </c:pt>
                <c:pt idx="14">
                  <c:v>2.1053670000000002</c:v>
                </c:pt>
                <c:pt idx="15">
                  <c:v>2.0396839999999981</c:v>
                </c:pt>
                <c:pt idx="16">
                  <c:v>1.9357279999999999</c:v>
                </c:pt>
                <c:pt idx="17">
                  <c:v>1.812233</c:v>
                </c:pt>
                <c:pt idx="18">
                  <c:v>1.69658</c:v>
                </c:pt>
                <c:pt idx="19">
                  <c:v>1.577968</c:v>
                </c:pt>
                <c:pt idx="20">
                  <c:v>1.4498230000000001</c:v>
                </c:pt>
                <c:pt idx="21">
                  <c:v>1.333704</c:v>
                </c:pt>
                <c:pt idx="22">
                  <c:v>1.238335</c:v>
                </c:pt>
                <c:pt idx="23">
                  <c:v>1.162857</c:v>
                </c:pt>
                <c:pt idx="24">
                  <c:v>1.101046</c:v>
                </c:pt>
                <c:pt idx="25">
                  <c:v>1.045175</c:v>
                </c:pt>
                <c:pt idx="26">
                  <c:v>0.99214199999999997</c:v>
                </c:pt>
                <c:pt idx="27">
                  <c:v>0.94267100000000004</c:v>
                </c:pt>
                <c:pt idx="28">
                  <c:v>0.89508100000000002</c:v>
                </c:pt>
                <c:pt idx="29">
                  <c:v>0.85046500000000003</c:v>
                </c:pt>
                <c:pt idx="30">
                  <c:v>0.8085</c:v>
                </c:pt>
                <c:pt idx="31">
                  <c:v>0.76895599999999997</c:v>
                </c:pt>
                <c:pt idx="32">
                  <c:v>0.73251900000000003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CEF-4F3B-8070-134BE378C081}"/>
            </c:ext>
          </c:extLst>
        </c:ser>
        <c:ser>
          <c:idx val="2"/>
          <c:order val="2"/>
          <c:tx>
            <c:v>b5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'MQXF shim S1 9 mm loadline'!$B$38:$AH$38</c:f>
              <c:numCache>
                <c:formatCode>General</c:formatCode>
                <c:ptCount val="33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  <c:pt idx="10">
                  <c:v>5500</c:v>
                </c:pt>
                <c:pt idx="11">
                  <c:v>6000</c:v>
                </c:pt>
                <c:pt idx="12">
                  <c:v>6500</c:v>
                </c:pt>
                <c:pt idx="13">
                  <c:v>7000</c:v>
                </c:pt>
                <c:pt idx="14">
                  <c:v>7500</c:v>
                </c:pt>
                <c:pt idx="15">
                  <c:v>8000</c:v>
                </c:pt>
                <c:pt idx="16">
                  <c:v>8500</c:v>
                </c:pt>
                <c:pt idx="17">
                  <c:v>9000</c:v>
                </c:pt>
                <c:pt idx="18">
                  <c:v>9500</c:v>
                </c:pt>
                <c:pt idx="19">
                  <c:v>10000</c:v>
                </c:pt>
                <c:pt idx="20">
                  <c:v>10500</c:v>
                </c:pt>
                <c:pt idx="21">
                  <c:v>11000</c:v>
                </c:pt>
                <c:pt idx="22">
                  <c:v>11500</c:v>
                </c:pt>
                <c:pt idx="23">
                  <c:v>12000</c:v>
                </c:pt>
                <c:pt idx="24">
                  <c:v>12500</c:v>
                </c:pt>
                <c:pt idx="25">
                  <c:v>13000</c:v>
                </c:pt>
                <c:pt idx="26">
                  <c:v>13500</c:v>
                </c:pt>
                <c:pt idx="27">
                  <c:v>14000</c:v>
                </c:pt>
                <c:pt idx="28">
                  <c:v>14500</c:v>
                </c:pt>
                <c:pt idx="29">
                  <c:v>15000</c:v>
                </c:pt>
                <c:pt idx="30">
                  <c:v>15500</c:v>
                </c:pt>
                <c:pt idx="31">
                  <c:v>16000</c:v>
                </c:pt>
                <c:pt idx="32">
                  <c:v>16500</c:v>
                </c:pt>
              </c:numCache>
            </c:numRef>
          </c:xVal>
          <c:yVal>
            <c:numRef>
              <c:f>'MQXF shim S1 9 mm loadline'!$B$45:$AH$45</c:f>
              <c:numCache>
                <c:formatCode>0.00</c:formatCode>
                <c:ptCount val="33"/>
                <c:pt idx="0">
                  <c:v>4.0439999999999999E-5</c:v>
                </c:pt>
                <c:pt idx="1">
                  <c:v>3.1306299999999998E-4</c:v>
                </c:pt>
                <c:pt idx="2">
                  <c:v>6.4968700000000003E-4</c:v>
                </c:pt>
                <c:pt idx="3">
                  <c:v>4.200868E-3</c:v>
                </c:pt>
                <c:pt idx="4">
                  <c:v>7.2937423000000001E-2</c:v>
                </c:pt>
                <c:pt idx="5">
                  <c:v>0.17852274700000001</c:v>
                </c:pt>
                <c:pt idx="6">
                  <c:v>0.28457912000000002</c:v>
                </c:pt>
                <c:pt idx="7">
                  <c:v>0.37838430000000001</c:v>
                </c:pt>
                <c:pt idx="8">
                  <c:v>0.46968256000000003</c:v>
                </c:pt>
                <c:pt idx="9">
                  <c:v>0.54280834</c:v>
                </c:pt>
                <c:pt idx="10">
                  <c:v>0.59963613000000004</c:v>
                </c:pt>
                <c:pt idx="11">
                  <c:v>0.63842681000000001</c:v>
                </c:pt>
                <c:pt idx="12">
                  <c:v>0.65942889999999998</c:v>
                </c:pt>
                <c:pt idx="13">
                  <c:v>0.66556349999999997</c:v>
                </c:pt>
                <c:pt idx="14">
                  <c:v>0.66024326</c:v>
                </c:pt>
                <c:pt idx="15">
                  <c:v>0.64238826999999998</c:v>
                </c:pt>
                <c:pt idx="16">
                  <c:v>0.61059825599999995</c:v>
                </c:pt>
                <c:pt idx="17">
                  <c:v>0.57360562000000004</c:v>
                </c:pt>
                <c:pt idx="18">
                  <c:v>0.53444356000000004</c:v>
                </c:pt>
                <c:pt idx="19">
                  <c:v>0.49168458999999998</c:v>
                </c:pt>
                <c:pt idx="20">
                  <c:v>0.44406078999999998</c:v>
                </c:pt>
                <c:pt idx="21">
                  <c:v>0.39798790000000001</c:v>
                </c:pt>
                <c:pt idx="22">
                  <c:v>0.35668052</c:v>
                </c:pt>
                <c:pt idx="23">
                  <c:v>0.32341910000000001</c:v>
                </c:pt>
                <c:pt idx="24">
                  <c:v>0.29977248000000001</c:v>
                </c:pt>
                <c:pt idx="25">
                  <c:v>0.28031449000000003</c:v>
                </c:pt>
                <c:pt idx="26">
                  <c:v>0.26357288000000001</c:v>
                </c:pt>
                <c:pt idx="27">
                  <c:v>0.24828119000000001</c:v>
                </c:pt>
                <c:pt idx="28">
                  <c:v>0.23464262999999999</c:v>
                </c:pt>
                <c:pt idx="29">
                  <c:v>0.22194111</c:v>
                </c:pt>
                <c:pt idx="30">
                  <c:v>0.21020981999999999</c:v>
                </c:pt>
                <c:pt idx="31">
                  <c:v>0.19947124999999999</c:v>
                </c:pt>
                <c:pt idx="32">
                  <c:v>0.18985044000000001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CEF-4F3B-8070-134BE378C081}"/>
            </c:ext>
          </c:extLst>
        </c:ser>
        <c:ser>
          <c:idx val="3"/>
          <c:order val="3"/>
          <c:tx>
            <c:v>b6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'MQXF shim S1 9 mm loadline'!$B$38:$AH$38</c:f>
              <c:numCache>
                <c:formatCode>General</c:formatCode>
                <c:ptCount val="33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  <c:pt idx="10">
                  <c:v>5500</c:v>
                </c:pt>
                <c:pt idx="11">
                  <c:v>6000</c:v>
                </c:pt>
                <c:pt idx="12">
                  <c:v>6500</c:v>
                </c:pt>
                <c:pt idx="13">
                  <c:v>7000</c:v>
                </c:pt>
                <c:pt idx="14">
                  <c:v>7500</c:v>
                </c:pt>
                <c:pt idx="15">
                  <c:v>8000</c:v>
                </c:pt>
                <c:pt idx="16">
                  <c:v>8500</c:v>
                </c:pt>
                <c:pt idx="17">
                  <c:v>9000</c:v>
                </c:pt>
                <c:pt idx="18">
                  <c:v>9500</c:v>
                </c:pt>
                <c:pt idx="19">
                  <c:v>10000</c:v>
                </c:pt>
                <c:pt idx="20">
                  <c:v>10500</c:v>
                </c:pt>
                <c:pt idx="21">
                  <c:v>11000</c:v>
                </c:pt>
                <c:pt idx="22">
                  <c:v>11500</c:v>
                </c:pt>
                <c:pt idx="23">
                  <c:v>12000</c:v>
                </c:pt>
                <c:pt idx="24">
                  <c:v>12500</c:v>
                </c:pt>
                <c:pt idx="25">
                  <c:v>13000</c:v>
                </c:pt>
                <c:pt idx="26">
                  <c:v>13500</c:v>
                </c:pt>
                <c:pt idx="27">
                  <c:v>14000</c:v>
                </c:pt>
                <c:pt idx="28">
                  <c:v>14500</c:v>
                </c:pt>
                <c:pt idx="29">
                  <c:v>15000</c:v>
                </c:pt>
                <c:pt idx="30">
                  <c:v>15500</c:v>
                </c:pt>
                <c:pt idx="31">
                  <c:v>16000</c:v>
                </c:pt>
                <c:pt idx="32">
                  <c:v>16500</c:v>
                </c:pt>
              </c:numCache>
            </c:numRef>
          </c:xVal>
          <c:yVal>
            <c:numRef>
              <c:f>'MQXF shim S1 9 mm loadline'!$B$47:$AH$47</c:f>
              <c:numCache>
                <c:formatCode>0.00</c:formatCode>
                <c:ptCount val="33"/>
                <c:pt idx="0">
                  <c:v>0</c:v>
                </c:pt>
                <c:pt idx="1">
                  <c:v>1.0000000000047701E-3</c:v>
                </c:pt>
                <c:pt idx="2">
                  <c:v>1.9999999999953401E-3</c:v>
                </c:pt>
                <c:pt idx="3">
                  <c:v>3.0000000000001098E-3</c:v>
                </c:pt>
                <c:pt idx="4">
                  <c:v>2.6999999999997502E-2</c:v>
                </c:pt>
                <c:pt idx="5">
                  <c:v>5.99999999999987E-2</c:v>
                </c:pt>
                <c:pt idx="6">
                  <c:v>9.6000000000000099E-2</c:v>
                </c:pt>
                <c:pt idx="7">
                  <c:v>0.13200000000000001</c:v>
                </c:pt>
                <c:pt idx="8">
                  <c:v>0.16600000000000001</c:v>
                </c:pt>
                <c:pt idx="9">
                  <c:v>0.192299999999999</c:v>
                </c:pt>
                <c:pt idx="10">
                  <c:v>0.21280000000000099</c:v>
                </c:pt>
                <c:pt idx="11">
                  <c:v>0.22819999999999999</c:v>
                </c:pt>
                <c:pt idx="12">
                  <c:v>0.2389</c:v>
                </c:pt>
                <c:pt idx="13">
                  <c:v>0.24410000000000001</c:v>
                </c:pt>
                <c:pt idx="14">
                  <c:v>0.24410000000000001</c:v>
                </c:pt>
                <c:pt idx="15">
                  <c:v>0.2389</c:v>
                </c:pt>
                <c:pt idx="16">
                  <c:v>0.2261</c:v>
                </c:pt>
                <c:pt idx="17">
                  <c:v>0.21010000000000001</c:v>
                </c:pt>
                <c:pt idx="18">
                  <c:v>0.1948</c:v>
                </c:pt>
                <c:pt idx="19">
                  <c:v>0.17799999999999999</c:v>
                </c:pt>
                <c:pt idx="20">
                  <c:v>0.161</c:v>
                </c:pt>
                <c:pt idx="21">
                  <c:v>0.1439</c:v>
                </c:pt>
                <c:pt idx="22">
                  <c:v>0.12809999999999999</c:v>
                </c:pt>
                <c:pt idx="23">
                  <c:v>0.1145</c:v>
                </c:pt>
                <c:pt idx="24">
                  <c:v>0.1043</c:v>
                </c:pt>
                <c:pt idx="25">
                  <c:v>9.6099999999999894E-2</c:v>
                </c:pt>
                <c:pt idx="26">
                  <c:v>8.8900000000000201E-2</c:v>
                </c:pt>
                <c:pt idx="27">
                  <c:v>8.2699999999999996E-2</c:v>
                </c:pt>
                <c:pt idx="28">
                  <c:v>7.7000000000000401E-2</c:v>
                </c:pt>
                <c:pt idx="29">
                  <c:v>7.1900000000000297E-2</c:v>
                </c:pt>
                <c:pt idx="30">
                  <c:v>6.7400000000000099E-2</c:v>
                </c:pt>
                <c:pt idx="31">
                  <c:v>6.3499999999999904E-2</c:v>
                </c:pt>
                <c:pt idx="32">
                  <c:v>5.9800000000000103E-2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CEF-4F3B-8070-134BE378C081}"/>
            </c:ext>
          </c:extLst>
        </c:ser>
        <c:ser>
          <c:idx val="8"/>
          <c:order val="4"/>
          <c:tx>
            <c:v>a2</c:v>
          </c:tx>
          <c:spPr>
            <a:ln>
              <a:solidFill>
                <a:srgbClr val="FFC000"/>
              </a:solidFill>
              <a:prstDash val="dash"/>
            </a:ln>
          </c:spPr>
          <c:marker>
            <c:symbol val="none"/>
          </c:marker>
          <c:xVal>
            <c:numRef>
              <c:f>'MQXF shim S1 9 mm loadline'!$B$38:$AH$38</c:f>
              <c:numCache>
                <c:formatCode>General</c:formatCode>
                <c:ptCount val="33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  <c:pt idx="10">
                  <c:v>5500</c:v>
                </c:pt>
                <c:pt idx="11">
                  <c:v>6000</c:v>
                </c:pt>
                <c:pt idx="12">
                  <c:v>6500</c:v>
                </c:pt>
                <c:pt idx="13">
                  <c:v>7000</c:v>
                </c:pt>
                <c:pt idx="14">
                  <c:v>7500</c:v>
                </c:pt>
                <c:pt idx="15">
                  <c:v>8000</c:v>
                </c:pt>
                <c:pt idx="16">
                  <c:v>8500</c:v>
                </c:pt>
                <c:pt idx="17">
                  <c:v>9000</c:v>
                </c:pt>
                <c:pt idx="18">
                  <c:v>9500</c:v>
                </c:pt>
                <c:pt idx="19">
                  <c:v>10000</c:v>
                </c:pt>
                <c:pt idx="20">
                  <c:v>10500</c:v>
                </c:pt>
                <c:pt idx="21">
                  <c:v>11000</c:v>
                </c:pt>
                <c:pt idx="22">
                  <c:v>11500</c:v>
                </c:pt>
                <c:pt idx="23">
                  <c:v>12000</c:v>
                </c:pt>
                <c:pt idx="24">
                  <c:v>12500</c:v>
                </c:pt>
                <c:pt idx="25">
                  <c:v>13000</c:v>
                </c:pt>
                <c:pt idx="26">
                  <c:v>13500</c:v>
                </c:pt>
                <c:pt idx="27">
                  <c:v>14000</c:v>
                </c:pt>
                <c:pt idx="28">
                  <c:v>14500</c:v>
                </c:pt>
                <c:pt idx="29">
                  <c:v>15000</c:v>
                </c:pt>
                <c:pt idx="30">
                  <c:v>15500</c:v>
                </c:pt>
                <c:pt idx="31">
                  <c:v>16000</c:v>
                </c:pt>
                <c:pt idx="32">
                  <c:v>16500</c:v>
                </c:pt>
              </c:numCache>
            </c:numRef>
          </c:xVal>
          <c:yVal>
            <c:numRef>
              <c:f>'MQXF shim S1 9 mm loadline'!$B$40:$AH$40</c:f>
              <c:numCache>
                <c:formatCode>0.00</c:formatCode>
                <c:ptCount val="33"/>
                <c:pt idx="0">
                  <c:v>0.1390767</c:v>
                </c:pt>
                <c:pt idx="1">
                  <c:v>0.15172649999999999</c:v>
                </c:pt>
                <c:pt idx="2">
                  <c:v>0.1738991</c:v>
                </c:pt>
                <c:pt idx="3">
                  <c:v>0.28905700000000001</c:v>
                </c:pt>
                <c:pt idx="4">
                  <c:v>1.0989423</c:v>
                </c:pt>
                <c:pt idx="5">
                  <c:v>2.0710392999999998</c:v>
                </c:pt>
                <c:pt idx="6">
                  <c:v>2.8888055000000001</c:v>
                </c:pt>
                <c:pt idx="7">
                  <c:v>3.5250564</c:v>
                </c:pt>
                <c:pt idx="8">
                  <c:v>4.0520411999999997</c:v>
                </c:pt>
                <c:pt idx="9">
                  <c:v>4.4931982999999986</c:v>
                </c:pt>
                <c:pt idx="10">
                  <c:v>4.8704171000000001</c:v>
                </c:pt>
                <c:pt idx="11">
                  <c:v>5.167607699999996</c:v>
                </c:pt>
                <c:pt idx="12">
                  <c:v>5.3784354000000008</c:v>
                </c:pt>
                <c:pt idx="13">
                  <c:v>5.5036795000000014</c:v>
                </c:pt>
                <c:pt idx="14">
                  <c:v>5.5887710000000004</c:v>
                </c:pt>
                <c:pt idx="15">
                  <c:v>5.665377599999994</c:v>
                </c:pt>
                <c:pt idx="16">
                  <c:v>5.7210276999999996</c:v>
                </c:pt>
                <c:pt idx="17">
                  <c:v>5.7297283999999999</c:v>
                </c:pt>
                <c:pt idx="18">
                  <c:v>5.7020114999999976</c:v>
                </c:pt>
                <c:pt idx="19">
                  <c:v>5.6592041999999987</c:v>
                </c:pt>
                <c:pt idx="20">
                  <c:v>5.6075547999999937</c:v>
                </c:pt>
                <c:pt idx="21">
                  <c:v>5.567528999999996</c:v>
                </c:pt>
                <c:pt idx="22">
                  <c:v>5.5000022</c:v>
                </c:pt>
                <c:pt idx="23">
                  <c:v>5.3867413000000006</c:v>
                </c:pt>
                <c:pt idx="24">
                  <c:v>5.2356952000000003</c:v>
                </c:pt>
                <c:pt idx="25">
                  <c:v>5.0658585999999959</c:v>
                </c:pt>
                <c:pt idx="26">
                  <c:v>4.8805894999999966</c:v>
                </c:pt>
                <c:pt idx="27">
                  <c:v>4.689480899999996</c:v>
                </c:pt>
                <c:pt idx="28">
                  <c:v>4.4831175999999964</c:v>
                </c:pt>
                <c:pt idx="29">
                  <c:v>4.2801156999999961</c:v>
                </c:pt>
                <c:pt idx="30">
                  <c:v>4.075914199999997</c:v>
                </c:pt>
                <c:pt idx="31">
                  <c:v>3.8751791999999998</c:v>
                </c:pt>
                <c:pt idx="32">
                  <c:v>3.6962887999999992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CEF-4F3B-8070-134BE378C081}"/>
            </c:ext>
          </c:extLst>
        </c:ser>
        <c:ser>
          <c:idx val="4"/>
          <c:order val="5"/>
          <c:tx>
            <c:v>a3</c:v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'MQXF shim S1 9 mm loadline'!$B$38:$AH$38</c:f>
              <c:numCache>
                <c:formatCode>General</c:formatCode>
                <c:ptCount val="33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  <c:pt idx="10">
                  <c:v>5500</c:v>
                </c:pt>
                <c:pt idx="11">
                  <c:v>6000</c:v>
                </c:pt>
                <c:pt idx="12">
                  <c:v>6500</c:v>
                </c:pt>
                <c:pt idx="13">
                  <c:v>7000</c:v>
                </c:pt>
                <c:pt idx="14">
                  <c:v>7500</c:v>
                </c:pt>
                <c:pt idx="15">
                  <c:v>8000</c:v>
                </c:pt>
                <c:pt idx="16">
                  <c:v>8500</c:v>
                </c:pt>
                <c:pt idx="17">
                  <c:v>9000</c:v>
                </c:pt>
                <c:pt idx="18">
                  <c:v>9500</c:v>
                </c:pt>
                <c:pt idx="19">
                  <c:v>10000</c:v>
                </c:pt>
                <c:pt idx="20">
                  <c:v>10500</c:v>
                </c:pt>
                <c:pt idx="21">
                  <c:v>11000</c:v>
                </c:pt>
                <c:pt idx="22">
                  <c:v>11500</c:v>
                </c:pt>
                <c:pt idx="23">
                  <c:v>12000</c:v>
                </c:pt>
                <c:pt idx="24">
                  <c:v>12500</c:v>
                </c:pt>
                <c:pt idx="25">
                  <c:v>13000</c:v>
                </c:pt>
                <c:pt idx="26">
                  <c:v>13500</c:v>
                </c:pt>
                <c:pt idx="27">
                  <c:v>14000</c:v>
                </c:pt>
                <c:pt idx="28">
                  <c:v>14500</c:v>
                </c:pt>
                <c:pt idx="29">
                  <c:v>15000</c:v>
                </c:pt>
                <c:pt idx="30">
                  <c:v>15500</c:v>
                </c:pt>
                <c:pt idx="31">
                  <c:v>16000</c:v>
                </c:pt>
                <c:pt idx="32">
                  <c:v>16500</c:v>
                </c:pt>
              </c:numCache>
            </c:numRef>
          </c:xVal>
          <c:yVal>
            <c:numRef>
              <c:f>'MQXF shim S1 9 mm loadline'!$B$42:$AH$42</c:f>
              <c:numCache>
                <c:formatCode>0.00</c:formatCode>
                <c:ptCount val="33"/>
                <c:pt idx="0">
                  <c:v>1.8784120000000001E-2</c:v>
                </c:pt>
                <c:pt idx="1">
                  <c:v>2.5146979999999999E-2</c:v>
                </c:pt>
                <c:pt idx="2">
                  <c:v>3.3967120000000003E-2</c:v>
                </c:pt>
                <c:pt idx="3">
                  <c:v>6.3008120000000001E-2</c:v>
                </c:pt>
                <c:pt idx="4">
                  <c:v>0.22255965</c:v>
                </c:pt>
                <c:pt idx="5">
                  <c:v>0.37308386999999998</c:v>
                </c:pt>
                <c:pt idx="6">
                  <c:v>0.46374481099999998</c:v>
                </c:pt>
                <c:pt idx="7">
                  <c:v>0.49310016000000001</c:v>
                </c:pt>
                <c:pt idx="8">
                  <c:v>0.50125282000000004</c:v>
                </c:pt>
                <c:pt idx="9">
                  <c:v>0.49810450000000001</c:v>
                </c:pt>
                <c:pt idx="10">
                  <c:v>0.49993755000000001</c:v>
                </c:pt>
                <c:pt idx="11">
                  <c:v>0.50519451000000004</c:v>
                </c:pt>
                <c:pt idx="12">
                  <c:v>0.4974036</c:v>
                </c:pt>
                <c:pt idx="13">
                  <c:v>0.47101559999999998</c:v>
                </c:pt>
                <c:pt idx="14">
                  <c:v>0.44611144000000003</c:v>
                </c:pt>
                <c:pt idx="15">
                  <c:v>0.42395260000000001</c:v>
                </c:pt>
                <c:pt idx="16">
                  <c:v>0.43251610000000001</c:v>
                </c:pt>
                <c:pt idx="17">
                  <c:v>0.45538210000000001</c:v>
                </c:pt>
                <c:pt idx="18">
                  <c:v>0.47532819999999998</c:v>
                </c:pt>
                <c:pt idx="19">
                  <c:v>0.50773710000000005</c:v>
                </c:pt>
                <c:pt idx="20">
                  <c:v>0.55122340000000003</c:v>
                </c:pt>
                <c:pt idx="21">
                  <c:v>0.60388580000000003</c:v>
                </c:pt>
                <c:pt idx="22">
                  <c:v>0.655698</c:v>
                </c:pt>
                <c:pt idx="23">
                  <c:v>0.68562380000000001</c:v>
                </c:pt>
                <c:pt idx="24">
                  <c:v>0.69125329999999996</c:v>
                </c:pt>
                <c:pt idx="25">
                  <c:v>0.68573589999999995</c:v>
                </c:pt>
                <c:pt idx="26">
                  <c:v>0.67215809999999998</c:v>
                </c:pt>
                <c:pt idx="27">
                  <c:v>0.64969370000000004</c:v>
                </c:pt>
                <c:pt idx="28">
                  <c:v>0.62440680000000004</c:v>
                </c:pt>
                <c:pt idx="29">
                  <c:v>0.59377279999999999</c:v>
                </c:pt>
                <c:pt idx="30">
                  <c:v>0.5596198</c:v>
                </c:pt>
                <c:pt idx="31">
                  <c:v>0.52231689999999997</c:v>
                </c:pt>
                <c:pt idx="32">
                  <c:v>0.48558210000000002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CEF-4F3B-8070-134BE378C081}"/>
            </c:ext>
          </c:extLst>
        </c:ser>
        <c:ser>
          <c:idx val="5"/>
          <c:order val="6"/>
          <c:tx>
            <c:v>a4</c:v>
          </c:tx>
          <c:spPr>
            <a:ln>
              <a:solidFill>
                <a:srgbClr val="3333FF"/>
              </a:solidFill>
              <a:prstDash val="sysDash"/>
            </a:ln>
          </c:spPr>
          <c:marker>
            <c:symbol val="none"/>
          </c:marker>
          <c:xVal>
            <c:numRef>
              <c:f>'MQXF shim S1 9 mm loadline'!$B$38:$AH$38</c:f>
              <c:numCache>
                <c:formatCode>General</c:formatCode>
                <c:ptCount val="33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  <c:pt idx="10">
                  <c:v>5500</c:v>
                </c:pt>
                <c:pt idx="11">
                  <c:v>6000</c:v>
                </c:pt>
                <c:pt idx="12">
                  <c:v>6500</c:v>
                </c:pt>
                <c:pt idx="13">
                  <c:v>7000</c:v>
                </c:pt>
                <c:pt idx="14">
                  <c:v>7500</c:v>
                </c:pt>
                <c:pt idx="15">
                  <c:v>8000</c:v>
                </c:pt>
                <c:pt idx="16">
                  <c:v>8500</c:v>
                </c:pt>
                <c:pt idx="17">
                  <c:v>9000</c:v>
                </c:pt>
                <c:pt idx="18">
                  <c:v>9500</c:v>
                </c:pt>
                <c:pt idx="19">
                  <c:v>10000</c:v>
                </c:pt>
                <c:pt idx="20">
                  <c:v>10500</c:v>
                </c:pt>
                <c:pt idx="21">
                  <c:v>11000</c:v>
                </c:pt>
                <c:pt idx="22">
                  <c:v>11500</c:v>
                </c:pt>
                <c:pt idx="23">
                  <c:v>12000</c:v>
                </c:pt>
                <c:pt idx="24">
                  <c:v>12500</c:v>
                </c:pt>
                <c:pt idx="25">
                  <c:v>13000</c:v>
                </c:pt>
                <c:pt idx="26">
                  <c:v>13500</c:v>
                </c:pt>
                <c:pt idx="27">
                  <c:v>14000</c:v>
                </c:pt>
                <c:pt idx="28">
                  <c:v>14500</c:v>
                </c:pt>
                <c:pt idx="29">
                  <c:v>15000</c:v>
                </c:pt>
                <c:pt idx="30">
                  <c:v>15500</c:v>
                </c:pt>
                <c:pt idx="31">
                  <c:v>16000</c:v>
                </c:pt>
                <c:pt idx="32">
                  <c:v>16500</c:v>
                </c:pt>
              </c:numCache>
            </c:numRef>
          </c:xVal>
          <c:yVal>
            <c:numRef>
              <c:f>'MQXF shim S1 9 mm loadline'!$B$44:$AH$44</c:f>
              <c:numCache>
                <c:formatCode>0.00</c:formatCode>
                <c:ptCount val="33"/>
                <c:pt idx="0">
                  <c:v>-1.5449999999999999E-4</c:v>
                </c:pt>
                <c:pt idx="1">
                  <c:v>-1.537E-4</c:v>
                </c:pt>
                <c:pt idx="2">
                  <c:v>1.55E-4</c:v>
                </c:pt>
                <c:pt idx="3">
                  <c:v>1.584E-4</c:v>
                </c:pt>
                <c:pt idx="4">
                  <c:v>-1.8571000000000001E-2</c:v>
                </c:pt>
                <c:pt idx="5">
                  <c:v>-6.8437899999999996E-2</c:v>
                </c:pt>
                <c:pt idx="6">
                  <c:v>-0.12922336000000001</c:v>
                </c:pt>
                <c:pt idx="7">
                  <c:v>-0.19908497999999999</c:v>
                </c:pt>
                <c:pt idx="8">
                  <c:v>-0.27247946000000001</c:v>
                </c:pt>
                <c:pt idx="9">
                  <c:v>-0.34486052</c:v>
                </c:pt>
                <c:pt idx="10">
                  <c:v>-0.40261501999999999</c:v>
                </c:pt>
                <c:pt idx="11">
                  <c:v>-0.44159623999999997</c:v>
                </c:pt>
                <c:pt idx="12">
                  <c:v>-0.46876184999999998</c:v>
                </c:pt>
                <c:pt idx="13">
                  <c:v>-0.49291665000000001</c:v>
                </c:pt>
                <c:pt idx="14">
                  <c:v>-0.51126508000000004</c:v>
                </c:pt>
                <c:pt idx="15">
                  <c:v>-0.52579918999999997</c:v>
                </c:pt>
                <c:pt idx="16">
                  <c:v>-0.52378497999999996</c:v>
                </c:pt>
                <c:pt idx="17">
                  <c:v>-0.50983984999999998</c:v>
                </c:pt>
                <c:pt idx="18">
                  <c:v>-0.49122409</c:v>
                </c:pt>
                <c:pt idx="19">
                  <c:v>-0.46413294999999999</c:v>
                </c:pt>
                <c:pt idx="20">
                  <c:v>-0.42926868400000001</c:v>
                </c:pt>
                <c:pt idx="21">
                  <c:v>-0.39052414400000002</c:v>
                </c:pt>
                <c:pt idx="22">
                  <c:v>-0.35373426000000002</c:v>
                </c:pt>
                <c:pt idx="23">
                  <c:v>-0.32641991999999997</c:v>
                </c:pt>
                <c:pt idx="24">
                  <c:v>-0.30409828</c:v>
                </c:pt>
                <c:pt idx="25">
                  <c:v>-0.28358999000000001</c:v>
                </c:pt>
                <c:pt idx="26">
                  <c:v>-0.26548393999999997</c:v>
                </c:pt>
                <c:pt idx="27">
                  <c:v>-0.25069992000000002</c:v>
                </c:pt>
                <c:pt idx="28">
                  <c:v>-0.23679740699999999</c:v>
                </c:pt>
                <c:pt idx="29">
                  <c:v>-0.22613100999999999</c:v>
                </c:pt>
                <c:pt idx="30">
                  <c:v>-0.21717328</c:v>
                </c:pt>
                <c:pt idx="31">
                  <c:v>-0.21082382</c:v>
                </c:pt>
                <c:pt idx="32">
                  <c:v>-0.20650545000000001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CEF-4F3B-8070-134BE378C081}"/>
            </c:ext>
          </c:extLst>
        </c:ser>
        <c:ser>
          <c:idx val="6"/>
          <c:order val="7"/>
          <c:tx>
            <c:v>a5</c:v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none"/>
          </c:marker>
          <c:xVal>
            <c:numRef>
              <c:f>'MQXF shim S1 9 mm loadline'!$B$38:$AH$38</c:f>
              <c:numCache>
                <c:formatCode>General</c:formatCode>
                <c:ptCount val="33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  <c:pt idx="10">
                  <c:v>5500</c:v>
                </c:pt>
                <c:pt idx="11">
                  <c:v>6000</c:v>
                </c:pt>
                <c:pt idx="12">
                  <c:v>6500</c:v>
                </c:pt>
                <c:pt idx="13">
                  <c:v>7000</c:v>
                </c:pt>
                <c:pt idx="14">
                  <c:v>7500</c:v>
                </c:pt>
                <c:pt idx="15">
                  <c:v>8000</c:v>
                </c:pt>
                <c:pt idx="16">
                  <c:v>8500</c:v>
                </c:pt>
                <c:pt idx="17">
                  <c:v>9000</c:v>
                </c:pt>
                <c:pt idx="18">
                  <c:v>9500</c:v>
                </c:pt>
                <c:pt idx="19">
                  <c:v>10000</c:v>
                </c:pt>
                <c:pt idx="20">
                  <c:v>10500</c:v>
                </c:pt>
                <c:pt idx="21">
                  <c:v>11000</c:v>
                </c:pt>
                <c:pt idx="22">
                  <c:v>11500</c:v>
                </c:pt>
                <c:pt idx="23">
                  <c:v>12000</c:v>
                </c:pt>
                <c:pt idx="24">
                  <c:v>12500</c:v>
                </c:pt>
                <c:pt idx="25">
                  <c:v>13000</c:v>
                </c:pt>
                <c:pt idx="26">
                  <c:v>13500</c:v>
                </c:pt>
                <c:pt idx="27">
                  <c:v>14000</c:v>
                </c:pt>
                <c:pt idx="28">
                  <c:v>14500</c:v>
                </c:pt>
                <c:pt idx="29">
                  <c:v>15000</c:v>
                </c:pt>
                <c:pt idx="30">
                  <c:v>15500</c:v>
                </c:pt>
                <c:pt idx="31">
                  <c:v>16000</c:v>
                </c:pt>
                <c:pt idx="32">
                  <c:v>16500</c:v>
                </c:pt>
              </c:numCache>
            </c:numRef>
          </c:xVal>
          <c:yVal>
            <c:numRef>
              <c:f>'MQXF shim S1 9 mm loadline'!$B$46:$AH$46</c:f>
              <c:numCache>
                <c:formatCode>0.00</c:formatCode>
                <c:ptCount val="33"/>
                <c:pt idx="0">
                  <c:v>-2.5350199999999998E-3</c:v>
                </c:pt>
                <c:pt idx="1">
                  <c:v>-3.0717700000000001E-3</c:v>
                </c:pt>
                <c:pt idx="2">
                  <c:v>-3.7978899999999999E-3</c:v>
                </c:pt>
                <c:pt idx="3">
                  <c:v>-7.27431E-3</c:v>
                </c:pt>
                <c:pt idx="4">
                  <c:v>-3.5294590000000001E-2</c:v>
                </c:pt>
                <c:pt idx="5">
                  <c:v>-7.4140330000000004E-2</c:v>
                </c:pt>
                <c:pt idx="6">
                  <c:v>-0.1056194</c:v>
                </c:pt>
                <c:pt idx="7">
                  <c:v>-0.1272935</c:v>
                </c:pt>
                <c:pt idx="8">
                  <c:v>-0.15581590000000001</c:v>
                </c:pt>
                <c:pt idx="9">
                  <c:v>-0.1860762</c:v>
                </c:pt>
                <c:pt idx="10">
                  <c:v>-0.2098595</c:v>
                </c:pt>
                <c:pt idx="11">
                  <c:v>-0.22303729999999999</c:v>
                </c:pt>
                <c:pt idx="12">
                  <c:v>-0.2258812</c:v>
                </c:pt>
                <c:pt idx="13">
                  <c:v>-0.2256003</c:v>
                </c:pt>
                <c:pt idx="14">
                  <c:v>-0.2238995</c:v>
                </c:pt>
                <c:pt idx="15">
                  <c:v>-0.2206147</c:v>
                </c:pt>
                <c:pt idx="16">
                  <c:v>-0.21431259999999999</c:v>
                </c:pt>
                <c:pt idx="17">
                  <c:v>-0.20593739999999999</c:v>
                </c:pt>
                <c:pt idx="18">
                  <c:v>-0.1959911</c:v>
                </c:pt>
                <c:pt idx="19">
                  <c:v>-0.18323529999999999</c:v>
                </c:pt>
                <c:pt idx="20">
                  <c:v>-0.16723170000000001</c:v>
                </c:pt>
                <c:pt idx="21">
                  <c:v>-0.15111649999999999</c:v>
                </c:pt>
                <c:pt idx="22">
                  <c:v>-0.13892969999999999</c:v>
                </c:pt>
                <c:pt idx="23">
                  <c:v>-0.13182340000000001</c:v>
                </c:pt>
                <c:pt idx="24">
                  <c:v>-0.12566179999999999</c:v>
                </c:pt>
                <c:pt idx="25">
                  <c:v>-0.11993479999999999</c:v>
                </c:pt>
                <c:pt idx="26">
                  <c:v>-0.1149196</c:v>
                </c:pt>
                <c:pt idx="27">
                  <c:v>-0.1104118</c:v>
                </c:pt>
                <c:pt idx="28">
                  <c:v>-0.10678989999999999</c:v>
                </c:pt>
                <c:pt idx="29">
                  <c:v>-0.103656</c:v>
                </c:pt>
                <c:pt idx="30">
                  <c:v>-0.1006686</c:v>
                </c:pt>
                <c:pt idx="31">
                  <c:v>-9.8325700000000002E-2</c:v>
                </c:pt>
                <c:pt idx="32">
                  <c:v>-9.6075900000000006E-2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4CEF-4F3B-8070-134BE378C081}"/>
            </c:ext>
          </c:extLst>
        </c:ser>
        <c:ser>
          <c:idx val="7"/>
          <c:order val="8"/>
          <c:tx>
            <c:v>a6</c:v>
          </c:tx>
          <c:spPr>
            <a:ln>
              <a:solidFill>
                <a:srgbClr val="00B0F0"/>
              </a:solidFill>
              <a:prstDash val="sysDash"/>
            </a:ln>
          </c:spPr>
          <c:marker>
            <c:symbol val="none"/>
          </c:marker>
          <c:xVal>
            <c:numRef>
              <c:f>'MQXF shim S1 9 mm loadline'!$B$38:$AH$38</c:f>
              <c:numCache>
                <c:formatCode>General</c:formatCode>
                <c:ptCount val="33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  <c:pt idx="6">
                  <c:v>3500</c:v>
                </c:pt>
                <c:pt idx="7">
                  <c:v>4000</c:v>
                </c:pt>
                <c:pt idx="8">
                  <c:v>4500</c:v>
                </c:pt>
                <c:pt idx="9">
                  <c:v>5000</c:v>
                </c:pt>
                <c:pt idx="10">
                  <c:v>5500</c:v>
                </c:pt>
                <c:pt idx="11">
                  <c:v>6000</c:v>
                </c:pt>
                <c:pt idx="12">
                  <c:v>6500</c:v>
                </c:pt>
                <c:pt idx="13">
                  <c:v>7000</c:v>
                </c:pt>
                <c:pt idx="14">
                  <c:v>7500</c:v>
                </c:pt>
                <c:pt idx="15">
                  <c:v>8000</c:v>
                </c:pt>
                <c:pt idx="16">
                  <c:v>8500</c:v>
                </c:pt>
                <c:pt idx="17">
                  <c:v>9000</c:v>
                </c:pt>
                <c:pt idx="18">
                  <c:v>9500</c:v>
                </c:pt>
                <c:pt idx="19">
                  <c:v>10000</c:v>
                </c:pt>
                <c:pt idx="20">
                  <c:v>10500</c:v>
                </c:pt>
                <c:pt idx="21">
                  <c:v>11000</c:v>
                </c:pt>
                <c:pt idx="22">
                  <c:v>11500</c:v>
                </c:pt>
                <c:pt idx="23">
                  <c:v>12000</c:v>
                </c:pt>
                <c:pt idx="24">
                  <c:v>12500</c:v>
                </c:pt>
                <c:pt idx="25">
                  <c:v>13000</c:v>
                </c:pt>
                <c:pt idx="26">
                  <c:v>13500</c:v>
                </c:pt>
                <c:pt idx="27">
                  <c:v>14000</c:v>
                </c:pt>
                <c:pt idx="28">
                  <c:v>14500</c:v>
                </c:pt>
                <c:pt idx="29">
                  <c:v>15000</c:v>
                </c:pt>
                <c:pt idx="30">
                  <c:v>15500</c:v>
                </c:pt>
                <c:pt idx="31">
                  <c:v>16000</c:v>
                </c:pt>
                <c:pt idx="32">
                  <c:v>16500</c:v>
                </c:pt>
              </c:numCache>
            </c:numRef>
          </c:xVal>
          <c:yVal>
            <c:numRef>
              <c:f>'MQXF shim S1 9 mm loadline'!$B$48:$AH$48</c:f>
              <c:numCache>
                <c:formatCode>0.00</c:formatCode>
                <c:ptCount val="33"/>
                <c:pt idx="0">
                  <c:v>-2.99258E-4</c:v>
                </c:pt>
                <c:pt idx="1">
                  <c:v>-1.3396498999999999E-3</c:v>
                </c:pt>
                <c:pt idx="2">
                  <c:v>-2.332574E-3</c:v>
                </c:pt>
                <c:pt idx="3">
                  <c:v>-4.4445442999999996E-3</c:v>
                </c:pt>
                <c:pt idx="4">
                  <c:v>-1.9824518999999999E-2</c:v>
                </c:pt>
                <c:pt idx="5">
                  <c:v>-3.9147920000000003E-2</c:v>
                </c:pt>
                <c:pt idx="6">
                  <c:v>-5.365056E-2</c:v>
                </c:pt>
                <c:pt idx="7">
                  <c:v>-6.1890550000000003E-2</c:v>
                </c:pt>
                <c:pt idx="8">
                  <c:v>-7.3975479999999996E-2</c:v>
                </c:pt>
                <c:pt idx="9">
                  <c:v>-8.6952650000000006E-2</c:v>
                </c:pt>
                <c:pt idx="10">
                  <c:v>-9.7226789999999993E-2</c:v>
                </c:pt>
                <c:pt idx="11">
                  <c:v>-0.10282365</c:v>
                </c:pt>
                <c:pt idx="12">
                  <c:v>-0.1035789</c:v>
                </c:pt>
                <c:pt idx="13">
                  <c:v>-0.10287722000000001</c:v>
                </c:pt>
                <c:pt idx="14">
                  <c:v>-0.1014419</c:v>
                </c:pt>
                <c:pt idx="15">
                  <c:v>-9.8992269999999993E-2</c:v>
                </c:pt>
                <c:pt idx="16">
                  <c:v>-9.4981469999999998E-2</c:v>
                </c:pt>
                <c:pt idx="17">
                  <c:v>-8.9924550000000006E-2</c:v>
                </c:pt>
                <c:pt idx="18">
                  <c:v>-8.4138790000000005E-2</c:v>
                </c:pt>
                <c:pt idx="19">
                  <c:v>-7.7304990000000004E-2</c:v>
                </c:pt>
                <c:pt idx="20">
                  <c:v>-6.9023989999999993E-2</c:v>
                </c:pt>
                <c:pt idx="21">
                  <c:v>-6.0825329999999997E-2</c:v>
                </c:pt>
                <c:pt idx="22">
                  <c:v>-5.4344794000000002E-2</c:v>
                </c:pt>
                <c:pt idx="23">
                  <c:v>-4.9845293999999998E-2</c:v>
                </c:pt>
                <c:pt idx="24">
                  <c:v>-4.6766744999999998E-2</c:v>
                </c:pt>
                <c:pt idx="25">
                  <c:v>-4.4282747999999997E-2</c:v>
                </c:pt>
                <c:pt idx="26">
                  <c:v>-4.2324357999999999E-2</c:v>
                </c:pt>
                <c:pt idx="27">
                  <c:v>-4.0594113000000001E-2</c:v>
                </c:pt>
                <c:pt idx="28">
                  <c:v>-3.9332635999999997E-2</c:v>
                </c:pt>
                <c:pt idx="29">
                  <c:v>-3.8230253999999998E-2</c:v>
                </c:pt>
                <c:pt idx="30">
                  <c:v>-3.7246331000000001E-2</c:v>
                </c:pt>
                <c:pt idx="31">
                  <c:v>-3.6463665999999999E-2</c:v>
                </c:pt>
                <c:pt idx="32">
                  <c:v>-3.5691355000000001E-2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4CEF-4F3B-8070-134BE378C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933736"/>
        <c:axId val="109934128"/>
      </c:scatterChart>
      <c:valAx>
        <c:axId val="109933736"/>
        <c:scaling>
          <c:orientation val="minMax"/>
          <c:max val="17000"/>
          <c:min val="50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Current</a:t>
                </a:r>
              </a:p>
            </c:rich>
          </c:tx>
          <c:layout>
            <c:manualLayout>
              <c:xMode val="edge"/>
              <c:yMode val="edge"/>
              <c:x val="0.43339468708224399"/>
              <c:y val="0.927522393034204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9934128"/>
        <c:crossesAt val="-100"/>
        <c:crossBetween val="midCat"/>
      </c:valAx>
      <c:valAx>
        <c:axId val="10993412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Units</a:t>
                </a:r>
              </a:p>
            </c:rich>
          </c:tx>
          <c:layout>
            <c:manualLayout>
              <c:xMode val="edge"/>
              <c:yMode val="edge"/>
              <c:x val="3.8674681097525601E-3"/>
              <c:y val="8.8489063023173303E-2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99337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2660214912155905"/>
          <c:y val="0.17154561946217201"/>
          <c:w val="0.14327516026459"/>
          <c:h val="0.68669291338582705"/>
        </c:manualLayout>
      </c:layout>
      <c:overlay val="0"/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1768243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BC34D-B5F7-417A-B42A-D43427AF0F4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2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e de titre">
    <p:bg>
      <p:bgPr>
        <a:solidFill>
          <a:srgbClr val="0C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2.pdf" descr="logooutline.ep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2440" y="2999944"/>
            <a:ext cx="1102597" cy="1091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1.pdf" descr="bande-02.ep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8" y="6124202"/>
            <a:ext cx="9144001" cy="707203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5556732" y="0"/>
            <a:ext cx="3053869" cy="2959518"/>
          </a:xfrm>
          <a:prstGeom prst="rect">
            <a:avLst/>
          </a:prstGeom>
        </p:spPr>
        <p:txBody>
          <a:bodyPr anchor="b"/>
          <a:lstStyle>
            <a:lvl1pPr algn="l" defTabSz="914400">
              <a:defRPr sz="2200" b="1">
                <a:solidFill>
                  <a:srgbClr val="0C377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200" b="1">
                <a:solidFill>
                  <a:srgbClr val="0C377B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5556734" y="2998765"/>
            <a:ext cx="3053866" cy="3859235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200"/>
              </a:spcBef>
              <a:buSzTx/>
              <a:buFontTx/>
              <a:buNone/>
              <a:defRPr sz="12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48055" defTabSz="914400">
              <a:spcBef>
                <a:spcPts val="200"/>
              </a:spcBef>
              <a:buSzTx/>
              <a:buFontTx/>
              <a:buNone/>
              <a:defRPr sz="12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749808" defTabSz="914400">
              <a:spcBef>
                <a:spcPts val="200"/>
              </a:spcBef>
              <a:buSzTx/>
              <a:buFontTx/>
              <a:buNone/>
              <a:defRPr sz="12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042416" defTabSz="914400">
              <a:spcBef>
                <a:spcPts val="200"/>
              </a:spcBef>
              <a:buSzTx/>
              <a:buFontTx/>
              <a:buNone/>
              <a:defRPr sz="12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307592" defTabSz="914400">
              <a:spcBef>
                <a:spcPts val="200"/>
              </a:spcBef>
              <a:buSzTx/>
              <a:buFontTx/>
              <a:buNone/>
              <a:defRPr sz="12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C377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C377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C377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C377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0C377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1.pdf" descr="bande-02.ep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8" y="6124202"/>
            <a:ext cx="9144001" cy="707203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466210" y="136133"/>
            <a:ext cx="8226855" cy="1189473"/>
          </a:xfrm>
          <a:prstGeom prst="rect">
            <a:avLst/>
          </a:prstGeom>
        </p:spPr>
        <p:txBody>
          <a:bodyPr/>
          <a:lstStyle>
            <a:lvl1pPr algn="l" defTabSz="914400">
              <a:defRPr sz="4600">
                <a:solidFill>
                  <a:srgbClr val="0C377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0C377B"/>
                </a:solidFill>
              </a:rPr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5532395"/>
          </a:xfrm>
          <a:prstGeom prst="rect">
            <a:avLst/>
          </a:prstGeom>
        </p:spPr>
        <p:txBody>
          <a:bodyPr/>
          <a:lstStyle>
            <a:lvl1pPr marL="493776" indent="-457200" defTabSz="914400">
              <a:buClr>
                <a:srgbClr val="DDDDDD"/>
              </a:buClr>
              <a:buSzPct val="80000"/>
              <a:defRPr sz="30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5594" indent="-527538" defTabSz="914400">
              <a:buClr>
                <a:srgbClr val="DDDDDD"/>
              </a:buClr>
              <a:buSzPct val="90000"/>
              <a:buChar char="•"/>
              <a:defRPr sz="30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78433" indent="-428625" defTabSz="914400">
              <a:buClr>
                <a:srgbClr val="DDDDDD"/>
              </a:buClr>
              <a:buSzPct val="85000"/>
              <a:defRPr sz="30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56766" indent="-514350" defTabSz="914400">
              <a:buClr>
                <a:srgbClr val="DDDDDD"/>
              </a:buClr>
              <a:buSzPct val="90000"/>
              <a:buChar char="•"/>
              <a:defRPr sz="30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1942" indent="-514350" defTabSz="914400">
              <a:buClr>
                <a:srgbClr val="DDDDDD"/>
              </a:buClr>
              <a:buChar char="•"/>
              <a:defRPr sz="30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C377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C377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C377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C377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C377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1.pdf" descr="bande-02.ep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8" y="6124202"/>
            <a:ext cx="9144001" cy="70720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>
            <a:lvl1pPr algn="l" defTabSz="914400">
              <a:defRPr sz="4600">
                <a:solidFill>
                  <a:srgbClr val="0C377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0C377B"/>
                </a:solidFill>
              </a:rP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>
            <a:lvl1pPr marL="493776" indent="-457200" defTabSz="914400">
              <a:buClr>
                <a:srgbClr val="DDDDDD"/>
              </a:buClr>
              <a:buSzPct val="80000"/>
              <a:defRPr sz="30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5594" indent="-527538" defTabSz="914400">
              <a:buClr>
                <a:srgbClr val="DDDDDD"/>
              </a:buClr>
              <a:buSzPct val="90000"/>
              <a:buChar char="•"/>
              <a:defRPr sz="30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78433" indent="-428625" defTabSz="914400">
              <a:buClr>
                <a:srgbClr val="DDDDDD"/>
              </a:buClr>
              <a:buSzPct val="85000"/>
              <a:defRPr sz="30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56766" indent="-514350" defTabSz="914400">
              <a:buClr>
                <a:srgbClr val="DDDDDD"/>
              </a:buClr>
              <a:buSzPct val="90000"/>
              <a:buChar char="•"/>
              <a:defRPr sz="30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1942" indent="-514350" defTabSz="914400">
              <a:buClr>
                <a:srgbClr val="DDDDDD"/>
              </a:buClr>
              <a:buChar char="•"/>
              <a:defRPr sz="30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C377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C377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C377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C377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C377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iapositive de titre">
    <p:bg>
      <p:bgPr>
        <a:solidFill>
          <a:srgbClr val="0C37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4.pdf" descr="LOGOfin.ep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96266" y="2703284"/>
            <a:ext cx="1172456" cy="1467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457200" y="24895"/>
            <a:ext cx="8229600" cy="83154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457200" y="856440"/>
            <a:ext cx="4040188" cy="131843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3.pdf" descr="logoBadgeWeb.ep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3090" y="2878269"/>
            <a:ext cx="1221947" cy="1535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/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8172399" y="6414239"/>
            <a:ext cx="514401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563887" y="6496644"/>
            <a:ext cx="181614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100"/>
              <a:t>Susana Izquierdo Bermudez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.pdf" descr="bande-02.ep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8" y="6124202"/>
            <a:ext cx="9144001" cy="70720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-294" y="1"/>
            <a:ext cx="9144294" cy="692696"/>
          </a:xfrm>
          <a:prstGeom prst="rect">
            <a:avLst/>
          </a:prstGeom>
          <a:solidFill>
            <a:srgbClr val="0C377B"/>
          </a:solidFill>
        </p:spPr>
        <p:txBody>
          <a:bodyPr/>
          <a:lstStyle>
            <a:lvl1pPr algn="l" defTabSz="914400">
              <a:defRPr sz="4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5532395"/>
          </a:xfrm>
          <a:prstGeom prst="rect">
            <a:avLst/>
          </a:prstGeom>
        </p:spPr>
        <p:txBody>
          <a:bodyPr/>
          <a:lstStyle>
            <a:lvl1pPr marL="493776" indent="-457200" defTabSz="914400">
              <a:buClr>
                <a:srgbClr val="DDDDDD"/>
              </a:buClr>
              <a:buSzPct val="80000"/>
              <a:defRPr sz="3000">
                <a:solidFill>
                  <a:srgbClr val="0C377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75594" indent="-527538" defTabSz="914400">
              <a:buClr>
                <a:srgbClr val="DDDDDD"/>
              </a:buClr>
              <a:buSzPct val="90000"/>
              <a:buChar char="•"/>
              <a:defRPr sz="3000">
                <a:solidFill>
                  <a:srgbClr val="0C377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78433" indent="-428625" defTabSz="914400">
              <a:buClr>
                <a:srgbClr val="DDDDDD"/>
              </a:buClr>
              <a:buSzPct val="85000"/>
              <a:defRPr sz="3000">
                <a:solidFill>
                  <a:srgbClr val="0C377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556766" indent="-514350" defTabSz="914400">
              <a:buClr>
                <a:srgbClr val="DDDDDD"/>
              </a:buClr>
              <a:buSzPct val="90000"/>
              <a:buChar char="•"/>
              <a:defRPr sz="3000">
                <a:solidFill>
                  <a:srgbClr val="0C377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1942" indent="-514350" defTabSz="914400">
              <a:buClr>
                <a:srgbClr val="DDDDDD"/>
              </a:buClr>
              <a:buChar char="•"/>
              <a:defRPr sz="3000">
                <a:solidFill>
                  <a:srgbClr val="0C377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C377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C377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C377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C377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0C377B"/>
                </a:solidFill>
              </a:rP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8172399" y="6356350"/>
            <a:ext cx="514401" cy="350662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52" y="6179545"/>
            <a:ext cx="1274373" cy="596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70" y="6266637"/>
            <a:ext cx="401751" cy="53008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1.pdf" descr="bande-02.ep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8" y="6124202"/>
            <a:ext cx="9144001" cy="70720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431800" y="2515817"/>
            <a:ext cx="8265984" cy="354086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>
              <a:defRPr sz="4600" b="1">
                <a:ln w="12700">
                  <a:solidFill>
                    <a:srgbClr val="003487"/>
                  </a:solidFill>
                </a:ln>
                <a:solidFill>
                  <a:srgbClr val="0C377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600" b="1">
                <a:ln w="12700">
                  <a:solidFill>
                    <a:srgbClr val="003487"/>
                  </a:solidFill>
                </a:ln>
                <a:solidFill>
                  <a:srgbClr val="0C377B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431800" y="0"/>
            <a:ext cx="6629400" cy="2396558"/>
          </a:xfrm>
          <a:prstGeom prst="rect">
            <a:avLst/>
          </a:prstGeom>
        </p:spPr>
        <p:txBody>
          <a:bodyPr lIns="0" tIns="0" rIns="0" bIns="0"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0C377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48055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0C377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749808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0C377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042416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0C377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307592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0C377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C377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C377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C377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C377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C377B"/>
                </a:solidFill>
              </a:rPr>
              <a:t>Body Level Five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" y="6124201"/>
            <a:ext cx="1510843" cy="707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67" y="6124201"/>
            <a:ext cx="535985" cy="70720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1.pdf" descr="bande-02.ep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8" y="6124202"/>
            <a:ext cx="9144001" cy="70720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457200" y="92076"/>
            <a:ext cx="7467600" cy="1508125"/>
          </a:xfrm>
          <a:prstGeom prst="rect">
            <a:avLst/>
          </a:prstGeom>
        </p:spPr>
        <p:txBody>
          <a:bodyPr/>
          <a:lstStyle>
            <a:lvl1pPr algn="l" defTabSz="914400">
              <a:defRPr sz="4600">
                <a:solidFill>
                  <a:srgbClr val="0C377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0C377B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657600" cy="5257800"/>
          </a:xfrm>
          <a:prstGeom prst="rect">
            <a:avLst/>
          </a:prstGeom>
        </p:spPr>
        <p:txBody>
          <a:bodyPr/>
          <a:lstStyle>
            <a:lvl1pPr marL="493776" indent="-457200" defTabSz="914400">
              <a:spcBef>
                <a:spcPts val="600"/>
              </a:spcBef>
              <a:buClr>
                <a:srgbClr val="DDDDDD"/>
              </a:buClr>
              <a:buSzPct val="80000"/>
              <a:defRPr sz="26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88383" indent="-540327" defTabSz="914400">
              <a:spcBef>
                <a:spcPts val="600"/>
              </a:spcBef>
              <a:buClr>
                <a:srgbClr val="DDDDDD"/>
              </a:buClr>
              <a:buSzPct val="90000"/>
              <a:buChar char="•"/>
              <a:defRPr sz="26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95577" indent="-445769" defTabSz="914400">
              <a:spcBef>
                <a:spcPts val="600"/>
              </a:spcBef>
              <a:buClr>
                <a:srgbClr val="DDDDDD"/>
              </a:buClr>
              <a:buSzPct val="85000"/>
              <a:defRPr sz="26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37716" indent="-495300" defTabSz="914400">
              <a:spcBef>
                <a:spcPts val="600"/>
              </a:spcBef>
              <a:buClr>
                <a:srgbClr val="DDDDDD"/>
              </a:buClr>
              <a:buSzPct val="90000"/>
              <a:buChar char="•"/>
              <a:defRPr sz="26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02892" indent="-495300" defTabSz="914400">
              <a:spcBef>
                <a:spcPts val="600"/>
              </a:spcBef>
              <a:buClr>
                <a:srgbClr val="DDDDDD"/>
              </a:buClr>
              <a:buChar char="•"/>
              <a:defRPr sz="26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C377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C377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C377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C377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C377B"/>
                </a:solidFill>
              </a:rP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8172399" y="6356350"/>
            <a:ext cx="514401" cy="350662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1.pdf" descr="bande-02.ep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8" y="6124202"/>
            <a:ext cx="9144001" cy="70720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0078"/>
          </a:xfrm>
          <a:prstGeom prst="rect">
            <a:avLst/>
          </a:prstGeom>
        </p:spPr>
        <p:txBody>
          <a:bodyPr/>
          <a:lstStyle>
            <a:lvl1pPr algn="l" defTabSz="914400">
              <a:defRPr sz="4600">
                <a:solidFill>
                  <a:srgbClr val="0C377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0C377B"/>
                </a:solid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457200" y="5101966"/>
            <a:ext cx="4040188" cy="1756034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48055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749808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042416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307592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C377B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C377B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C377B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C377B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0C377B"/>
                </a:solidFill>
              </a:rPr>
              <a:t>Body Level Five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8172399" y="6356350"/>
            <a:ext cx="514401" cy="350662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1.pdf" descr="bande-02.ep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8" y="6124202"/>
            <a:ext cx="9144001" cy="707203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57200" y="91439"/>
            <a:ext cx="7470648" cy="1508762"/>
          </a:xfrm>
          <a:prstGeom prst="rect">
            <a:avLst/>
          </a:prstGeom>
        </p:spPr>
        <p:txBody>
          <a:bodyPr/>
          <a:lstStyle>
            <a:lvl1pPr algn="l" defTabSz="914400">
              <a:defRPr sz="4600">
                <a:solidFill>
                  <a:srgbClr val="0C377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0C377B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8460431" y="6309319"/>
            <a:ext cx="514401" cy="350663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1.pdf" descr="bande-02.ep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8" y="6124202"/>
            <a:ext cx="9144001" cy="707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1.pdf" descr="bande-02.ep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8" y="6124202"/>
            <a:ext cx="9144001" cy="707203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2444751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>
              <a:defRPr sz="1800" b="1">
                <a:solidFill>
                  <a:srgbClr val="0C377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C377B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2743200" cy="1128825"/>
          </a:xfrm>
          <a:prstGeom prst="rect">
            <a:avLst/>
          </a:prstGeom>
        </p:spPr>
        <p:txBody>
          <a:bodyPr lIns="0" tIns="0" rIns="0" bIns="0" anchor="b"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48055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749808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042416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307592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C377B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C377B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C377B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C377B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C377B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C377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949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ransition spd="med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418432" y="1406238"/>
            <a:ext cx="8265984" cy="210965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ctr">
              <a:defRPr sz="1800" b="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lang="en-GB" sz="3600" b="1" dirty="0" smtClean="0">
                <a:ln w="12699">
                  <a:solidFill>
                    <a:srgbClr val="003487"/>
                  </a:solidFill>
                </a:ln>
                <a:solidFill>
                  <a:srgbClr val="0C377B"/>
                </a:solidFill>
              </a:rPr>
              <a:t/>
            </a:r>
            <a:br>
              <a:rPr lang="en-GB" sz="3600" b="1" dirty="0" smtClean="0">
                <a:ln w="12699">
                  <a:solidFill>
                    <a:srgbClr val="003487"/>
                  </a:solidFill>
                </a:ln>
                <a:solidFill>
                  <a:srgbClr val="0C377B"/>
                </a:solidFill>
              </a:rPr>
            </a:br>
            <a:r>
              <a:rPr lang="en-GB" sz="3600" b="1" dirty="0" smtClean="0">
                <a:ln w="12699">
                  <a:solidFill>
                    <a:srgbClr val="003487"/>
                  </a:solidFill>
                </a:ln>
                <a:solidFill>
                  <a:srgbClr val="0C377B"/>
                </a:solidFill>
              </a:rPr>
              <a:t>MQXFS1 Magnetic Measurements Analysis and Evaluation of the Impact of the Beam </a:t>
            </a:r>
            <a:r>
              <a:rPr lang="en-GB" sz="3600" b="0" dirty="0">
                <a:ln w="12699">
                  <a:solidFill>
                    <a:srgbClr val="003487"/>
                  </a:solidFill>
                </a:ln>
                <a:solidFill>
                  <a:srgbClr val="000000"/>
                </a:solidFill>
              </a:rPr>
              <a:t>S</a:t>
            </a:r>
            <a:r>
              <a:rPr lang="en-GB" sz="3600" b="1" dirty="0" smtClean="0">
                <a:ln w="12699">
                  <a:solidFill>
                    <a:srgbClr val="003487"/>
                  </a:solidFill>
                </a:ln>
                <a:solidFill>
                  <a:srgbClr val="0C377B"/>
                </a:solidFill>
              </a:rPr>
              <a:t>creen on Field </a:t>
            </a:r>
            <a:r>
              <a:rPr lang="en-GB" sz="3600" dirty="0">
                <a:ln w="12699">
                  <a:solidFill>
                    <a:srgbClr val="003487"/>
                  </a:solidFill>
                </a:ln>
              </a:rPr>
              <a:t>Q</a:t>
            </a:r>
            <a:r>
              <a:rPr lang="en-GB" sz="3600" b="1" dirty="0" smtClean="0">
                <a:ln w="12699">
                  <a:solidFill>
                    <a:srgbClr val="003487"/>
                  </a:solidFill>
                </a:ln>
                <a:solidFill>
                  <a:srgbClr val="0C377B"/>
                </a:solidFill>
              </a:rPr>
              <a:t>uality </a:t>
            </a:r>
            <a:br>
              <a:rPr lang="en-GB" sz="3600" b="1" dirty="0" smtClean="0">
                <a:ln w="12699">
                  <a:solidFill>
                    <a:srgbClr val="003487"/>
                  </a:solidFill>
                </a:ln>
                <a:solidFill>
                  <a:srgbClr val="0C377B"/>
                </a:solidFill>
              </a:rPr>
            </a:br>
            <a:r>
              <a:rPr lang="en-GB" sz="3600" dirty="0">
                <a:ln w="12699">
                  <a:solidFill>
                    <a:srgbClr val="003487"/>
                  </a:solidFill>
                </a:ln>
              </a:rPr>
              <a:t/>
            </a:r>
            <a:br>
              <a:rPr lang="en-GB" sz="3600" dirty="0">
                <a:ln w="12699">
                  <a:solidFill>
                    <a:srgbClr val="003487"/>
                  </a:solidFill>
                </a:ln>
              </a:rPr>
            </a:br>
            <a:endParaRPr sz="4900" b="1" dirty="0">
              <a:ln w="12699">
                <a:solidFill>
                  <a:srgbClr val="003487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593793" y="3899141"/>
            <a:ext cx="7855199" cy="15383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i="1"/>
            </a:lvl1pPr>
          </a:lstStyle>
          <a:p>
            <a:pPr lvl="0" algn="ctr">
              <a:defRPr sz="1800" i="0">
                <a:solidFill>
                  <a:srgbClr val="000000"/>
                </a:solidFill>
              </a:defRPr>
            </a:pPr>
            <a:r>
              <a:rPr i="0" dirty="0" smtClean="0">
                <a:solidFill>
                  <a:schemeClr val="tx1"/>
                </a:solidFill>
              </a:rPr>
              <a:t>S</a:t>
            </a:r>
            <a:r>
              <a:rPr lang="en-GB" i="0" dirty="0" err="1" smtClean="0">
                <a:solidFill>
                  <a:schemeClr val="tx1"/>
                </a:solidFill>
              </a:rPr>
              <a:t>usana</a:t>
            </a:r>
            <a:r>
              <a:rPr i="0" dirty="0" smtClean="0">
                <a:solidFill>
                  <a:schemeClr val="tx1"/>
                </a:solidFill>
              </a:rPr>
              <a:t> </a:t>
            </a:r>
            <a:r>
              <a:rPr i="0" dirty="0">
                <a:solidFill>
                  <a:schemeClr val="tx1"/>
                </a:solidFill>
              </a:rPr>
              <a:t>Izquierdo </a:t>
            </a:r>
            <a:r>
              <a:rPr i="0" dirty="0" smtClean="0">
                <a:solidFill>
                  <a:schemeClr val="tx1"/>
                </a:solidFill>
              </a:rPr>
              <a:t>Bermudez</a:t>
            </a:r>
            <a:r>
              <a:rPr lang="en-US" i="0" dirty="0" smtClean="0">
                <a:solidFill>
                  <a:schemeClr val="tx1"/>
                </a:solidFill>
              </a:rPr>
              <a:t>, </a:t>
            </a:r>
          </a:p>
          <a:p>
            <a:pPr lvl="0" algn="ctr">
              <a:defRPr sz="1800" i="0">
                <a:solidFill>
                  <a:srgbClr val="000000"/>
                </a:solidFill>
              </a:defRPr>
            </a:pPr>
            <a:r>
              <a:rPr lang="en-US" i="0" dirty="0" smtClean="0">
                <a:solidFill>
                  <a:schemeClr val="tx1"/>
                </a:solidFill>
              </a:rPr>
              <a:t>with contributions from</a:t>
            </a:r>
          </a:p>
          <a:p>
            <a:pPr lvl="0" algn="ctr">
              <a:defRPr sz="1800" i="0">
                <a:solidFill>
                  <a:srgbClr val="000000"/>
                </a:solidFill>
              </a:defRPr>
            </a:pPr>
            <a:endParaRPr lang="en-US" i="0" dirty="0" smtClean="0">
              <a:solidFill>
                <a:schemeClr val="tx1"/>
              </a:solidFill>
            </a:endParaRPr>
          </a:p>
          <a:p>
            <a:pPr lvl="0" algn="ctr">
              <a:defRPr sz="1800" i="0">
                <a:solidFill>
                  <a:srgbClr val="000000"/>
                </a:solidFill>
              </a:defRPr>
            </a:pPr>
            <a:r>
              <a:rPr lang="en-US" i="0" dirty="0" smtClean="0">
                <a:solidFill>
                  <a:schemeClr val="tx1"/>
                </a:solidFill>
              </a:rPr>
              <a:t>Giorgio </a:t>
            </a:r>
            <a:r>
              <a:rPr lang="en-US" i="0" dirty="0" err="1" smtClean="0">
                <a:solidFill>
                  <a:schemeClr val="tx1"/>
                </a:solidFill>
              </a:rPr>
              <a:t>Ambrosio</a:t>
            </a:r>
            <a:r>
              <a:rPr lang="en-US" i="0" dirty="0" smtClean="0">
                <a:solidFill>
                  <a:schemeClr val="tx1"/>
                </a:solidFill>
              </a:rPr>
              <a:t>, Joe Di Marco, Per Hagen, </a:t>
            </a:r>
            <a:r>
              <a:rPr lang="en-US" i="0" dirty="0">
                <a:solidFill>
                  <a:schemeClr val="tx1"/>
                </a:solidFill>
              </a:rPr>
              <a:t>Trey </a:t>
            </a:r>
            <a:r>
              <a:rPr lang="en-US" i="0" dirty="0" smtClean="0">
                <a:solidFill>
                  <a:schemeClr val="tx1"/>
                </a:solidFill>
              </a:rPr>
              <a:t>Holik, Paolo </a:t>
            </a:r>
            <a:r>
              <a:rPr lang="en-US" i="0" dirty="0" err="1">
                <a:solidFill>
                  <a:schemeClr val="tx1"/>
                </a:solidFill>
              </a:rPr>
              <a:t>Ferracin</a:t>
            </a:r>
            <a:r>
              <a:rPr lang="en-US" i="0" dirty="0">
                <a:solidFill>
                  <a:schemeClr val="tx1"/>
                </a:solidFill>
              </a:rPr>
              <a:t>, </a:t>
            </a:r>
            <a:r>
              <a:rPr lang="en-US" i="0" dirty="0" smtClean="0">
                <a:solidFill>
                  <a:schemeClr val="tx1"/>
                </a:solidFill>
              </a:rPr>
              <a:t>             </a:t>
            </a:r>
            <a:r>
              <a:rPr lang="en-US" i="0" dirty="0" err="1" smtClean="0">
                <a:solidFill>
                  <a:schemeClr val="tx1"/>
                </a:solidFill>
              </a:rPr>
              <a:t>Gianluca</a:t>
            </a:r>
            <a:r>
              <a:rPr lang="en-US" i="0" dirty="0" smtClean="0">
                <a:solidFill>
                  <a:schemeClr val="tx1"/>
                </a:solidFill>
              </a:rPr>
              <a:t> </a:t>
            </a:r>
            <a:r>
              <a:rPr lang="en-US" i="0" dirty="0" err="1">
                <a:solidFill>
                  <a:schemeClr val="tx1"/>
                </a:solidFill>
              </a:rPr>
              <a:t>Sabbi</a:t>
            </a:r>
            <a:r>
              <a:rPr lang="en-US" i="0" dirty="0">
                <a:solidFill>
                  <a:schemeClr val="tx1"/>
                </a:solidFill>
              </a:rPr>
              <a:t>, </a:t>
            </a:r>
            <a:r>
              <a:rPr lang="en-US" i="0" dirty="0" smtClean="0">
                <a:solidFill>
                  <a:schemeClr val="tx1"/>
                </a:solidFill>
              </a:rPr>
              <a:t>Ezio Todesco, Giorgio </a:t>
            </a:r>
            <a:r>
              <a:rPr lang="en-US" i="0" dirty="0" err="1" smtClean="0">
                <a:solidFill>
                  <a:schemeClr val="tx1"/>
                </a:solidFill>
              </a:rPr>
              <a:t>Vallone</a:t>
            </a:r>
            <a:r>
              <a:rPr lang="en-US" i="0" dirty="0" smtClean="0">
                <a:solidFill>
                  <a:schemeClr val="tx1"/>
                </a:solidFill>
              </a:rPr>
              <a:t>, </a:t>
            </a:r>
            <a:r>
              <a:rPr lang="en-US" i="0" dirty="0" err="1" smtClean="0">
                <a:solidFill>
                  <a:schemeClr val="tx1"/>
                </a:solidFill>
              </a:rPr>
              <a:t>Xiaorong</a:t>
            </a:r>
            <a:r>
              <a:rPr lang="en-US" i="0" dirty="0" smtClean="0">
                <a:solidFill>
                  <a:schemeClr val="tx1"/>
                </a:solidFill>
              </a:rPr>
              <a:t> Wang.</a:t>
            </a:r>
            <a:endParaRPr i="0" dirty="0">
              <a:solidFill>
                <a:srgbClr val="0C377B"/>
              </a:solidFill>
            </a:endParaRPr>
          </a:p>
        </p:txBody>
      </p:sp>
      <p:sp>
        <p:nvSpPr>
          <p:cNvPr id="4" name="Shape 102"/>
          <p:cNvSpPr txBox="1">
            <a:spLocks/>
          </p:cNvSpPr>
          <p:nvPr/>
        </p:nvSpPr>
        <p:spPr>
          <a:xfrm>
            <a:off x="557462" y="666795"/>
            <a:ext cx="7855199" cy="1066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 i="1">
                <a:solidFill>
                  <a:srgbClr val="0C377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48055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0C377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749808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0C377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042416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0C377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307592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0C377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651760" indent="-365760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6pPr>
            <a:lvl7pPr marL="3108960" indent="-365760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7pPr>
            <a:lvl8pPr marL="3566159" indent="-365759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8pPr>
            <a:lvl9pPr marL="4023359" indent="-365759" defTabSz="457200">
              <a:spcBef>
                <a:spcPts val="700"/>
              </a:spcBef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defRPr sz="1800" i="0">
                <a:solidFill>
                  <a:srgbClr val="000000"/>
                </a:solidFill>
              </a:defRPr>
            </a:pPr>
            <a:r>
              <a:rPr lang="it-IT" sz="1800" i="0" dirty="0" smtClean="0">
                <a:solidFill>
                  <a:schemeClr val="tx1"/>
                </a:solidFill>
              </a:rPr>
              <a:t>LARP CM26/Hi-Lumi Collaboration Meeting</a:t>
            </a:r>
            <a:endParaRPr lang="it-IT" sz="1800" i="0" dirty="0">
              <a:solidFill>
                <a:schemeClr val="tx1"/>
              </a:solidFill>
            </a:endParaRPr>
          </a:p>
          <a:p>
            <a:pPr algn="l">
              <a:defRPr sz="1800" i="0">
                <a:solidFill>
                  <a:srgbClr val="000000"/>
                </a:solidFill>
              </a:defRPr>
            </a:pPr>
            <a:r>
              <a:rPr lang="it-IT" sz="1800" i="0" dirty="0" smtClean="0">
                <a:solidFill>
                  <a:schemeClr val="tx1"/>
                </a:solidFill>
              </a:rPr>
              <a:t>18th May 2016, SLAC</a:t>
            </a:r>
            <a:endParaRPr lang="it-IT" i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Magnetic Shimming Capabilities</a:t>
            </a:r>
          </a:p>
        </p:txBody>
      </p:sp>
      <p:sp>
        <p:nvSpPr>
          <p:cNvPr id="4" name="Rectangle 3"/>
          <p:cNvSpPr/>
          <p:nvPr/>
        </p:nvSpPr>
        <p:spPr>
          <a:xfrm rot="1900165">
            <a:off x="3685139" y="1498587"/>
            <a:ext cx="413414" cy="1884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1966804">
            <a:off x="1159140" y="5531034"/>
            <a:ext cx="413414" cy="1884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rot="7419105">
            <a:off x="415685" y="2247757"/>
            <a:ext cx="413414" cy="1884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rot="19626051">
            <a:off x="1159073" y="1498587"/>
            <a:ext cx="413414" cy="1884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3588164">
            <a:off x="408112" y="4780343"/>
            <a:ext cx="413414" cy="1884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19545205">
            <a:off x="3642598" y="5530459"/>
            <a:ext cx="413414" cy="2305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18017098">
            <a:off x="4452369" y="4726554"/>
            <a:ext cx="413414" cy="2305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4200354">
            <a:off x="4437885" y="2255221"/>
            <a:ext cx="413414" cy="2305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6" t="15875" r="20585" b="5280"/>
          <a:stretch/>
        </p:blipFill>
        <p:spPr bwMode="auto">
          <a:xfrm>
            <a:off x="-74060" y="1042091"/>
            <a:ext cx="5400600" cy="520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1510116" y="3050874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518500" y="4077072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014172" y="4581128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102676" y="2532704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598348" y="3036760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010774" y="2561474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097690" y="4576185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598348" y="4086785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3058288" y="2011338"/>
            <a:ext cx="428650" cy="7200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1799847" y="2010805"/>
            <a:ext cx="428650" cy="7200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1788623" y="5157192"/>
            <a:ext cx="428650" cy="7200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3058288" y="5152256"/>
            <a:ext cx="428650" cy="7200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 rot="5400000">
            <a:off x="3996091" y="2920389"/>
            <a:ext cx="428650" cy="7200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 rot="5400000">
            <a:off x="3996091" y="4194797"/>
            <a:ext cx="428650" cy="7200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 rot="5400000">
            <a:off x="863743" y="2944561"/>
            <a:ext cx="428650" cy="7200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 rot="5400000">
            <a:off x="863743" y="4218969"/>
            <a:ext cx="428650" cy="7200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156009" y="793160"/>
            <a:ext cx="398799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correct the non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allowed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multipoles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(a</a:t>
            </a:r>
            <a:r>
              <a:rPr lang="fr-CH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3</a:t>
            </a:r>
            <a:r>
              <a:rPr lang="fr-CH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, b</a:t>
            </a:r>
            <a:r>
              <a:rPr lang="fr-CH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3</a:t>
            </a:r>
            <a:r>
              <a:rPr lang="fr-CH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, a</a:t>
            </a:r>
            <a:r>
              <a:rPr lang="fr-CH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4</a:t>
            </a:r>
            <a:r>
              <a:rPr lang="fr-CH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, </a:t>
            </a:r>
            <a:r>
              <a:rPr lang="fr-CH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</a:t>
            </a:r>
            <a:r>
              <a:rPr lang="fr-CH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4</a:t>
            </a:r>
            <a:r>
              <a:rPr lang="fr-CH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),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different families of shims have been explored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Rods in the collars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Not interesting because the iron strongly saturates, they are transparent.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Shims in the bladder slots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very interesting.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Shims in the yoke slots.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too far from the coil to act. Additional rods in the yoke for magnetic shimming were studied, but they have small impact compared to the bladders shims.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Shims in the collars-pad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They can efficiently correct non-allowed harmonics at high field, but they have a large contribution at intermediate-low current levels.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 rot="2667605" flipV="1">
            <a:off x="3572572" y="2972613"/>
            <a:ext cx="272666" cy="53604"/>
          </a:xfrm>
          <a:prstGeom prst="round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 rot="2667605" flipV="1">
            <a:off x="3136279" y="2520557"/>
            <a:ext cx="272666" cy="53604"/>
          </a:xfrm>
          <a:prstGeom prst="round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 rot="2667605" flipV="1">
            <a:off x="1863864" y="4677734"/>
            <a:ext cx="272666" cy="53604"/>
          </a:xfrm>
          <a:prstGeom prst="round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 rot="2667605" flipV="1">
            <a:off x="1427571" y="4225678"/>
            <a:ext cx="272666" cy="53604"/>
          </a:xfrm>
          <a:prstGeom prst="round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 rot="8067605" flipV="1">
            <a:off x="3572572" y="4229353"/>
            <a:ext cx="272666" cy="53604"/>
          </a:xfrm>
          <a:prstGeom prst="round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 rot="8067605" flipV="1">
            <a:off x="3144999" y="4670795"/>
            <a:ext cx="272666" cy="53604"/>
          </a:xfrm>
          <a:prstGeom prst="round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 rot="8067605" flipV="1">
            <a:off x="1870013" y="2517548"/>
            <a:ext cx="272666" cy="53604"/>
          </a:xfrm>
          <a:prstGeom prst="round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 rot="8067605" flipV="1">
            <a:off x="1427571" y="2965888"/>
            <a:ext cx="272666" cy="53604"/>
          </a:xfrm>
          <a:prstGeom prst="round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204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Magnetic Shimming Capabilities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568511"/>
              </p:ext>
            </p:extLst>
          </p:nvPr>
        </p:nvGraphicFramePr>
        <p:xfrm>
          <a:off x="0" y="2713105"/>
          <a:ext cx="4838700" cy="4144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121145"/>
              </p:ext>
            </p:extLst>
          </p:nvPr>
        </p:nvGraphicFramePr>
        <p:xfrm>
          <a:off x="4163326" y="2816285"/>
          <a:ext cx="5133074" cy="4002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947" y="951858"/>
            <a:ext cx="1974814" cy="19072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699" y="907785"/>
            <a:ext cx="1937085" cy="1867122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401376"/>
              </p:ext>
            </p:extLst>
          </p:nvPr>
        </p:nvGraphicFramePr>
        <p:xfrm>
          <a:off x="334318" y="1098508"/>
          <a:ext cx="1378012" cy="1337310"/>
        </p:xfrm>
        <a:graphic>
          <a:graphicData uri="http://schemas.openxmlformats.org/drawingml/2006/table">
            <a:tbl>
              <a:tblPr/>
              <a:tblGrid>
                <a:gridCol w="438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4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04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00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Δ 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shim 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collar-pad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Order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925793" y="-17556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Hagen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961798"/>
              </p:ext>
            </p:extLst>
          </p:nvPr>
        </p:nvGraphicFramePr>
        <p:xfrm>
          <a:off x="5152296" y="1130588"/>
          <a:ext cx="1378012" cy="1560195"/>
        </p:xfrm>
        <a:graphic>
          <a:graphicData uri="http://schemas.openxmlformats.org/drawingml/2006/table">
            <a:tbl>
              <a:tblPr/>
              <a:tblGrid>
                <a:gridCol w="438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4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04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00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Δ 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shim 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bladder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Order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3.66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-0.21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flipH="1">
            <a:off x="1085862" y="3656899"/>
            <a:ext cx="3077464" cy="523218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Show-stopper for collar</a:t>
            </a:r>
            <a:r>
              <a:rPr kumimoji="0" lang="en-GB" sz="14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shims: very large contribution at low-intermediate currents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630392" y="4180117"/>
            <a:ext cx="974785" cy="547158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179800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Magnetic Shimming Capabilities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4075" y="1066226"/>
            <a:ext cx="51848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shim configuration in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bladders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slots (baseline geometry, 9 x 58 mm)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us to correct up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to: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±5 units of b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±3 units of b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±1 units of a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can be doubled by increasing the size of the bladder slots (18x58 mm). The impact on the mechanics have been verified an it is acceptable.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 correction capabilities in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b5/a5 using collar/pad shims, with the drawback of large contribution to the harmonics at low-intermediate currents.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tuning is possible: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size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Varying the permeability of the shims along the Z-axis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401388"/>
              </p:ext>
            </p:extLst>
          </p:nvPr>
        </p:nvGraphicFramePr>
        <p:xfrm>
          <a:off x="5488416" y="836437"/>
          <a:ext cx="3491232" cy="2668905"/>
        </p:xfrm>
        <a:graphic>
          <a:graphicData uri="http://schemas.openxmlformats.org/drawingml/2006/table">
            <a:tbl>
              <a:tblPr/>
              <a:tblGrid>
                <a:gridCol w="11162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34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15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9x58</a:t>
                      </a:r>
                      <a:r>
                        <a:rPr lang="en-GB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mm shim in the bladder slot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Multipoles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 (units) </a:t>
                      </a:r>
                      <a:endParaRPr lang="en-GB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16471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1,2,3,8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+b3 (+b5)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+3.2 (+0.2)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4,5,6,7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-b3 (-b5)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-3.2 (-0.2)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1,2,4,7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+b3 +b5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+5.2 +0.6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3,5,6,8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-b3 -b5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-5.2  -0.6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1,2,5,6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+b4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3,4,7,8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-b4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1,3,4,6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+a3 -a5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+5.2 -0.6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2,5,7,8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-a3 +a5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-5.2 +0.6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1,4,5,8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-a4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2,3,6,7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+a4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1,6,7,8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-a3 (+a5)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-3.1 (+0.2)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2,3,4,5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+a3 (-a5)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+3.1 (-0.2)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647175"/>
              </p:ext>
            </p:extLst>
          </p:nvPr>
        </p:nvGraphicFramePr>
        <p:xfrm>
          <a:off x="5495926" y="3729923"/>
          <a:ext cx="3483720" cy="2694783"/>
        </p:xfrm>
        <a:graphic>
          <a:graphicData uri="http://schemas.openxmlformats.org/drawingml/2006/table">
            <a:tbl>
              <a:tblPr/>
              <a:tblGrid>
                <a:gridCol w="13173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4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16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10x25</a:t>
                      </a:r>
                      <a:r>
                        <a:rPr lang="en-GB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mm shim in the collar-pad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Multipoles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 (units) </a:t>
                      </a:r>
                      <a:endParaRPr lang="en-GB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16471 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SX 1,2,3,8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+b3 (-b5 -b6)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+8.0 (-1.3 -0.6)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SX 4,5,6,7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-b3 (+b5 -b6)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-8.0 (+1.3 -0.6)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SX 1,2,4,7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+b3 (+b5 -b6)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+3.8 +1.5 (-0.6)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SX 3,5,6,8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-b3 (-b5 -b6)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-3.8  -1.5 (-0.6)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SX 1,2,5,6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+b4 (-b6)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+3.6 (-0.6)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SX 3,4,7,8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-b4 (-b6)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-3.6 (-0.6)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SX 1,3,4,6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+a3 -a5 (-b6)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+3.8 -1.5 (-0.6)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SX 2,5,7,8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-a3 +a5 (-b6)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-3.8 +1.5 (+0.6)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SX 1,4,5,8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-a4 (-b6)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-5.2 (-0.6)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SX 2,3,6,7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+a4 (-b6)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+5.2 (-0.6)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SX 1,6,7,8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-a3 (-a5 -b6)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-8.0 (-1.3 -0.6)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SX </a:t>
                      </a: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2,3,4,5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+a3 (+a5 -b6)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+8.0 (+1.3 -0.6)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925793" y="-4188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Hagen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75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77" y="999944"/>
            <a:ext cx="8685574" cy="5532395"/>
          </a:xfrm>
        </p:spPr>
        <p:txBody>
          <a:bodyPr>
            <a:normAutofit/>
          </a:bodyPr>
          <a:lstStyle/>
          <a:p>
            <a:pPr lvl="1"/>
            <a:r>
              <a:rPr lang="en-GB" sz="3200" dirty="0" smtClean="0">
                <a:solidFill>
                  <a:schemeClr val="tx2"/>
                </a:solidFill>
              </a:rPr>
              <a:t>MQXFS1 Magnetic Measurements Analysis</a:t>
            </a:r>
          </a:p>
          <a:p>
            <a:pPr lvl="2"/>
            <a:r>
              <a:rPr lang="en-GB" sz="3200" dirty="0" smtClean="0">
                <a:solidFill>
                  <a:schemeClr val="tx2"/>
                </a:solidFill>
              </a:rPr>
              <a:t>Iron saturation effect</a:t>
            </a:r>
          </a:p>
          <a:p>
            <a:pPr lvl="2"/>
            <a:r>
              <a:rPr lang="en-GB" sz="3200" dirty="0">
                <a:solidFill>
                  <a:schemeClr val="tx2"/>
                </a:solidFill>
              </a:rPr>
              <a:t>3D Geometric Field Quality Analysis</a:t>
            </a:r>
          </a:p>
          <a:p>
            <a:pPr lvl="1"/>
            <a:r>
              <a:rPr lang="en-GB" sz="3200" dirty="0" smtClean="0">
                <a:solidFill>
                  <a:schemeClr val="tx2"/>
                </a:solidFill>
              </a:rPr>
              <a:t>Update on magnetic shimming capabilities</a:t>
            </a:r>
          </a:p>
          <a:p>
            <a:pPr lvl="1"/>
            <a:r>
              <a:rPr lang="en-GB" sz="3200" b="1" dirty="0" smtClean="0"/>
              <a:t>Evaluation of the impact of the beam screen on field quality.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41552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Beam Screen: Geometry &amp; Materials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1FE0CF9-301C-4DC2-9DD4-D8FCF2197C95}" type="slidenum">
              <a:rPr lang="en-GB" smtClean="0"/>
              <a:t>14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751" t="20002" r="39993" b="49994"/>
          <a:stretch/>
        </p:blipFill>
        <p:spPr>
          <a:xfrm>
            <a:off x="90786" y="991770"/>
            <a:ext cx="4618113" cy="18722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5751" y="5743918"/>
            <a:ext cx="703025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REF: Material characterisation and preliminary mechanical design for the HL-LHC shielded beam screens operating at cryogenic temperatures. </a:t>
            </a:r>
            <a:endParaRPr lang="en-GB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C. Garion, L. Dufay-Chanat, T. Koettig, W. </a:t>
            </a:r>
            <a:r>
              <a:rPr lang="en-GB" sz="11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Machiocha</a:t>
            </a:r>
            <a:r>
              <a:rPr lang="en-GB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M. </a:t>
            </a:r>
            <a:r>
              <a:rPr lang="en-GB" sz="11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Morrone</a:t>
            </a:r>
            <a:r>
              <a:rPr lang="en-GB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7702" y="3159941"/>
            <a:ext cx="86483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/>
                <a:cs typeface="Times New Roman"/>
              </a:rPr>
              <a:t>Materials:</a:t>
            </a:r>
            <a:endParaRPr lang="en-GB" sz="1100" dirty="0" smtClean="0"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 smtClean="0">
                <a:latin typeface="Times New Roman"/>
                <a:cs typeface="Times New Roman"/>
              </a:rPr>
              <a:t>Beam screen and cooling channels</a:t>
            </a:r>
            <a:r>
              <a:rPr lang="en-GB" dirty="0" smtClean="0">
                <a:latin typeface="Times New Roman"/>
                <a:cs typeface="Times New Roman"/>
              </a:rPr>
              <a:t>: High-</a:t>
            </a:r>
            <a:r>
              <a:rPr lang="en-GB" dirty="0" err="1" smtClean="0">
                <a:latin typeface="Times New Roman"/>
                <a:cs typeface="Times New Roman"/>
              </a:rPr>
              <a:t>Mn</a:t>
            </a:r>
            <a:r>
              <a:rPr lang="en-GB" dirty="0" smtClean="0">
                <a:latin typeface="Times New Roman"/>
                <a:cs typeface="Times New Roman"/>
              </a:rPr>
              <a:t> Austenitic Steel (Developed for the LHC beam screen working at 10-20K, must stay non-magnetic down to very low temperatures)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/>
                <a:cs typeface="Times New Roman"/>
              </a:rPr>
              <a:t>Magnetic permeability ~ 1.0025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 smtClean="0">
                <a:latin typeface="Times New Roman"/>
                <a:cs typeface="Times New Roman"/>
              </a:rPr>
              <a:t>Absorber</a:t>
            </a:r>
            <a:r>
              <a:rPr lang="en-GB" dirty="0" smtClean="0">
                <a:latin typeface="Times New Roman"/>
                <a:cs typeface="Times New Roman"/>
              </a:rPr>
              <a:t>: Tungsten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/>
                <a:cs typeface="Times New Roman"/>
              </a:rPr>
              <a:t>Magnetic permeability ~ 10 times lower than the </a:t>
            </a:r>
            <a:r>
              <a:rPr lang="en-GB" dirty="0">
                <a:latin typeface="Times New Roman"/>
                <a:cs typeface="Times New Roman"/>
              </a:rPr>
              <a:t>High-</a:t>
            </a:r>
            <a:r>
              <a:rPr lang="en-GB" dirty="0" err="1">
                <a:latin typeface="Times New Roman"/>
                <a:cs typeface="Times New Roman"/>
              </a:rPr>
              <a:t>Mn</a:t>
            </a:r>
            <a:r>
              <a:rPr lang="en-GB" dirty="0">
                <a:latin typeface="Times New Roman"/>
                <a:cs typeface="Times New Roman"/>
              </a:rPr>
              <a:t> </a:t>
            </a:r>
            <a:r>
              <a:rPr lang="en-GB" dirty="0" smtClean="0">
                <a:latin typeface="Times New Roman"/>
                <a:cs typeface="Times New Roman"/>
              </a:rPr>
              <a:t>Austenitic Steel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 smtClean="0">
                <a:latin typeface="Times New Roman"/>
                <a:cs typeface="Times New Roman"/>
              </a:rPr>
              <a:t>Cold bore</a:t>
            </a:r>
            <a:r>
              <a:rPr lang="en-GB" dirty="0">
                <a:latin typeface="Times New Roman"/>
                <a:cs typeface="Times New Roman"/>
              </a:rPr>
              <a:t>: </a:t>
            </a:r>
            <a:r>
              <a:rPr lang="en-GB" dirty="0" smtClean="0">
                <a:latin typeface="Times New Roman"/>
                <a:cs typeface="Times New Roman"/>
              </a:rPr>
              <a:t>Austenitic Steel 316 LN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/>
                <a:cs typeface="Times New Roman"/>
              </a:rPr>
              <a:t>Magnetic </a:t>
            </a:r>
            <a:r>
              <a:rPr lang="en-GB" dirty="0">
                <a:latin typeface="Times New Roman"/>
                <a:cs typeface="Times New Roman"/>
              </a:rPr>
              <a:t>permeability  ~ </a:t>
            </a:r>
            <a:r>
              <a:rPr lang="en-GB" dirty="0" smtClean="0">
                <a:latin typeface="Times New Roman"/>
                <a:cs typeface="Times New Roman"/>
              </a:rPr>
              <a:t>1.01</a:t>
            </a:r>
            <a:endParaRPr lang="en-GB" dirty="0">
              <a:latin typeface="Times New Roman"/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32132" y="3069539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Geometry from lhcvsmpa0009-B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750" t="11109" r="66246" b="51509"/>
          <a:stretch/>
        </p:blipFill>
        <p:spPr>
          <a:xfrm>
            <a:off x="5201000" y="692697"/>
            <a:ext cx="3168352" cy="246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383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928653"/>
              </p:ext>
            </p:extLst>
          </p:nvPr>
        </p:nvGraphicFramePr>
        <p:xfrm>
          <a:off x="3904133" y="947736"/>
          <a:ext cx="5103335" cy="2800350"/>
        </p:xfrm>
        <a:graphic>
          <a:graphicData uri="http://schemas.openxmlformats.org/drawingml/2006/table">
            <a:tbl>
              <a:tblPr/>
              <a:tblGrid>
                <a:gridCol w="1375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6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56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56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Impact</a:t>
                      </a:r>
                      <a:r>
                        <a:rPr lang="en-GB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Beam Screen in Q1</a:t>
                      </a:r>
                    </a:p>
                    <a:p>
                      <a:pPr algn="ctr" fontAlgn="b"/>
                      <a:r>
                        <a:rPr lang="en-GB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harmonics at 6.5 </a:t>
                      </a:r>
                      <a:r>
                        <a:rPr lang="en-GB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TeV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Without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729465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Impact on field quality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846296"/>
            <a:ext cx="3970808" cy="3781425"/>
            <a:chOff x="161925" y="1943099"/>
            <a:chExt cx="3970808" cy="37814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63" t="24703" r="19817" b="19015"/>
            <a:stretch/>
          </p:blipFill>
          <p:spPr>
            <a:xfrm>
              <a:off x="161925" y="1943099"/>
              <a:ext cx="3742208" cy="36099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1925" y="5153025"/>
              <a:ext cx="457200" cy="504825"/>
            </a:xfrm>
            <a:prstGeom prst="rect">
              <a:avLst/>
            </a:prstGeom>
            <a:solidFill>
              <a:schemeClr val="bg1"/>
            </a:solidFill>
            <a:ln w="19050" cap="flat">
              <a:solidFill>
                <a:schemeClr val="bg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C377B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05200" y="5219699"/>
              <a:ext cx="627533" cy="504825"/>
            </a:xfrm>
            <a:prstGeom prst="rect">
              <a:avLst/>
            </a:prstGeom>
            <a:solidFill>
              <a:schemeClr val="bg1"/>
            </a:solidFill>
            <a:ln w="19050" cap="flat">
              <a:solidFill>
                <a:schemeClr val="bg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C377B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533033" y="4646646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LHCVSMPA0029-0A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078" y="1846296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LHCVSMPA0009-0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1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949445"/>
              </p:ext>
            </p:extLst>
          </p:nvPr>
        </p:nvGraphicFramePr>
        <p:xfrm>
          <a:off x="3904132" y="3857398"/>
          <a:ext cx="5103335" cy="2800350"/>
        </p:xfrm>
        <a:graphic>
          <a:graphicData uri="http://schemas.openxmlformats.org/drawingml/2006/table">
            <a:tbl>
              <a:tblPr/>
              <a:tblGrid>
                <a:gridCol w="1375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6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56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56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Impact of Beam Screen </a:t>
                      </a:r>
                      <a:r>
                        <a:rPr lang="en-GB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Q2/Q3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harmonics at 6.5 </a:t>
                      </a:r>
                      <a:r>
                        <a:rPr lang="en-GB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TeV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Without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-1.53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-1.94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-0.40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-0.11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0.07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-0.87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-</a:t>
                      </a:r>
                      <a:r>
                        <a:rPr kumimoji="0" lang="en-GB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0.93</a:t>
                      </a:r>
                      <a:endParaRPr kumimoji="0" lang="en-GB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-</a:t>
                      </a:r>
                      <a:r>
                        <a:rPr kumimoji="0" lang="en-GB" sz="2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0.06</a:t>
                      </a:r>
                      <a:endParaRPr kumimoji="0" lang="en-GB" sz="2000" b="1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-0.26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-0.18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7294659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514" y="3935978"/>
            <a:ext cx="1141340" cy="108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94" y="1048489"/>
            <a:ext cx="108879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13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Impact on field quality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211405"/>
              </p:ext>
            </p:extLst>
          </p:nvPr>
        </p:nvGraphicFramePr>
        <p:xfrm>
          <a:off x="1023212" y="798059"/>
          <a:ext cx="7200798" cy="2190750"/>
        </p:xfrm>
        <a:graphic>
          <a:graphicData uri="http://schemas.openxmlformats.org/drawingml/2006/table">
            <a:tbl>
              <a:tblPr/>
              <a:tblGrid>
                <a:gridCol w="1375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3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56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56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Impact of the 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shielding at 6.5</a:t>
                      </a:r>
                      <a:r>
                        <a:rPr lang="en-GB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TeV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screen + cooling channels+ absorber + cold 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bore)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Without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729465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73969" y="6421544"/>
            <a:ext cx="2133600" cy="269241"/>
          </a:xfrm>
        </p:spPr>
        <p:txBody>
          <a:bodyPr/>
          <a:lstStyle/>
          <a:p>
            <a:fld id="{91FE0CF9-301C-4DC2-9DD4-D8FCF2197C95}" type="slidenum">
              <a:rPr lang="en-GB" smtClean="0"/>
              <a:t>16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982659"/>
              </p:ext>
            </p:extLst>
          </p:nvPr>
        </p:nvGraphicFramePr>
        <p:xfrm>
          <a:off x="1021534" y="4638442"/>
          <a:ext cx="7128792" cy="1541145"/>
        </p:xfrm>
        <a:graphic>
          <a:graphicData uri="http://schemas.openxmlformats.org/drawingml/2006/table">
            <a:tbl>
              <a:tblPr/>
              <a:tblGrid>
                <a:gridCol w="814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97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15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Cold Bore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Screen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Cooling Channels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586" t="25261" r="26889" b="22733"/>
          <a:stretch/>
        </p:blipFill>
        <p:spPr>
          <a:xfrm>
            <a:off x="2175486" y="3603789"/>
            <a:ext cx="1008112" cy="936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0756" t="27885" r="52052" b="24109"/>
          <a:stretch/>
        </p:blipFill>
        <p:spPr>
          <a:xfrm>
            <a:off x="3615646" y="3626618"/>
            <a:ext cx="864096" cy="864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30111" t="24506" r="29836" b="23489"/>
          <a:stretch/>
        </p:blipFill>
        <p:spPr>
          <a:xfrm>
            <a:off x="5199822" y="3554609"/>
            <a:ext cx="864096" cy="936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30206" t="27138" r="29740" b="24857"/>
          <a:stretch/>
        </p:blipFill>
        <p:spPr>
          <a:xfrm>
            <a:off x="6783998" y="3626618"/>
            <a:ext cx="864096" cy="8640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6119" y="3160593"/>
            <a:ext cx="2703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/>
                <a:cs typeface="Times New Roman"/>
              </a:rPr>
              <a:t>Impact of each component:</a:t>
            </a:r>
            <a:endParaRPr lang="en-GB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8457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258" y="1101489"/>
            <a:ext cx="8253167" cy="5161288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200" dirty="0" smtClean="0"/>
              <a:t>Iron saturation effect is well captured by ROXIE model.</a:t>
            </a:r>
          </a:p>
          <a:p>
            <a:pPr>
              <a:buClr>
                <a:schemeClr val="tx1"/>
              </a:buClr>
            </a:pPr>
            <a:r>
              <a:rPr lang="en-US" sz="2200" dirty="0" smtClean="0"/>
              <a:t>Geometric field errors coming from the coil ends are in agreement with expectations.</a:t>
            </a:r>
          </a:p>
          <a:p>
            <a:pPr>
              <a:buClr>
                <a:schemeClr val="tx1"/>
              </a:buClr>
            </a:pPr>
            <a:r>
              <a:rPr lang="en-US" sz="2200" dirty="0" smtClean="0"/>
              <a:t>Magnetic shims are not enough to correct the field errors measured in </a:t>
            </a:r>
            <a:r>
              <a:rPr lang="en-US" sz="2200" dirty="0" smtClean="0"/>
              <a:t>MQXFS1 (only measured b3 or a3 can be compensated):</a:t>
            </a:r>
            <a:endParaRPr lang="en-US" sz="2200" dirty="0" smtClean="0"/>
          </a:p>
          <a:p>
            <a:pPr lvl="1">
              <a:buClr>
                <a:schemeClr val="tx1"/>
              </a:buClr>
            </a:pPr>
            <a:r>
              <a:rPr lang="en-US" sz="2200" dirty="0" smtClean="0"/>
              <a:t>Better </a:t>
            </a:r>
            <a:r>
              <a:rPr lang="en-US" sz="2200" dirty="0" smtClean="0"/>
              <a:t>positioning of the coil turns is expected on the second generation coil design.</a:t>
            </a:r>
            <a:endParaRPr lang="en-US" sz="2200" dirty="0"/>
          </a:p>
          <a:p>
            <a:pPr lvl="1">
              <a:buClr>
                <a:schemeClr val="tx1"/>
              </a:buClr>
            </a:pPr>
            <a:r>
              <a:rPr lang="en-US" sz="2200" dirty="0" smtClean="0"/>
              <a:t>If needed, larger shims in the bladder slots could be used to enlarge the magnetic shimming capabilities.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The impact of the beam screen on field quality has been evaluated. Cooling channels are the main contributor to the field errors.</a:t>
            </a:r>
          </a:p>
          <a:p>
            <a:pPr>
              <a:buClr>
                <a:schemeClr val="tx1"/>
              </a:buClr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013132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77" y="999944"/>
            <a:ext cx="8685574" cy="5532395"/>
          </a:xfrm>
        </p:spPr>
        <p:txBody>
          <a:bodyPr>
            <a:normAutofit/>
          </a:bodyPr>
          <a:lstStyle/>
          <a:p>
            <a:pPr lvl="1"/>
            <a:r>
              <a:rPr lang="en-GB" sz="3200" dirty="0" smtClean="0"/>
              <a:t>MQXFS1 Magnetic Measurements Analysis</a:t>
            </a:r>
          </a:p>
          <a:p>
            <a:pPr lvl="2"/>
            <a:r>
              <a:rPr lang="en-GB" sz="3200" dirty="0" smtClean="0"/>
              <a:t>Iron saturation effect</a:t>
            </a:r>
          </a:p>
          <a:p>
            <a:pPr lvl="2"/>
            <a:r>
              <a:rPr lang="en-GB" sz="3200" dirty="0"/>
              <a:t>3D Geometric Field Quality Analysis</a:t>
            </a:r>
          </a:p>
          <a:p>
            <a:pPr lvl="1"/>
            <a:r>
              <a:rPr lang="en-GB" sz="3200" dirty="0" smtClean="0"/>
              <a:t>Update on magnetic shimming capabilities</a:t>
            </a:r>
          </a:p>
          <a:p>
            <a:pPr lvl="1"/>
            <a:r>
              <a:rPr lang="en-GB" sz="3200" dirty="0" smtClean="0"/>
              <a:t>Evaluation of the impact of the beam screen on field quality.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2243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77" y="999944"/>
            <a:ext cx="8685574" cy="5532395"/>
          </a:xfrm>
        </p:spPr>
        <p:txBody>
          <a:bodyPr>
            <a:normAutofit/>
          </a:bodyPr>
          <a:lstStyle/>
          <a:p>
            <a:pPr lvl="1"/>
            <a:r>
              <a:rPr lang="en-GB" sz="3200" b="1" dirty="0" smtClean="0"/>
              <a:t>MQXFS1 Magnetic Measurements Analysis</a:t>
            </a:r>
          </a:p>
          <a:p>
            <a:pPr lvl="2"/>
            <a:r>
              <a:rPr lang="en-GB" sz="3200" b="1" dirty="0" smtClean="0"/>
              <a:t>Iron saturation effect</a:t>
            </a:r>
          </a:p>
          <a:p>
            <a:pPr lvl="2"/>
            <a:r>
              <a:rPr lang="en-GB" sz="3200" b="1" dirty="0"/>
              <a:t>3D Geometric Field Quality Analysis</a:t>
            </a:r>
          </a:p>
          <a:p>
            <a:pPr lvl="1"/>
            <a:r>
              <a:rPr lang="en-GB" sz="3200" dirty="0" smtClean="0">
                <a:solidFill>
                  <a:schemeClr val="tx2"/>
                </a:solidFill>
              </a:rPr>
              <a:t>Update on magnetic shimming capabilities</a:t>
            </a:r>
          </a:p>
          <a:p>
            <a:pPr lvl="1"/>
            <a:r>
              <a:rPr lang="en-GB" sz="3200" dirty="0" smtClean="0">
                <a:solidFill>
                  <a:schemeClr val="tx2"/>
                </a:solidFill>
              </a:rPr>
              <a:t>Evaluation of the impact of the beam screen on field quality.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23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Iron Saturation Effect - Transfer Function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7990" y="830933"/>
            <a:ext cx="8776010" cy="2238451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1800" dirty="0" smtClean="0"/>
              <a:t>Saturation well captured by ROXIE model</a:t>
            </a:r>
          </a:p>
          <a:p>
            <a:pPr>
              <a:buClr>
                <a:schemeClr val="tx1"/>
              </a:buClr>
            </a:pPr>
            <a:r>
              <a:rPr lang="en-GB" sz="1800" dirty="0" smtClean="0"/>
              <a:t>100 units discrepancy in the absolute value. </a:t>
            </a:r>
            <a:endParaRPr lang="en-GB" sz="1800" dirty="0"/>
          </a:p>
          <a:p>
            <a:pPr lvl="1">
              <a:buClr>
                <a:schemeClr val="tx1"/>
              </a:buClr>
            </a:pPr>
            <a:r>
              <a:rPr lang="en-GB" sz="1800" dirty="0" smtClean="0"/>
              <a:t>Cross-check of the measuring system on-going to discard calibration error.</a:t>
            </a:r>
            <a:endParaRPr lang="en-GB" sz="1800" dirty="0"/>
          </a:p>
          <a:p>
            <a:pPr>
              <a:buClr>
                <a:schemeClr val="tx1"/>
              </a:buClr>
            </a:pPr>
            <a:r>
              <a:rPr lang="en-GB" sz="1800" dirty="0" smtClean="0"/>
              <a:t>At room temperature, better agreement in between measured and calculated values.	   (20-30 units discrepancy using nominal ID)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783" y="2444573"/>
            <a:ext cx="576170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40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Iron Saturation Effect - b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251" y="2706161"/>
            <a:ext cx="4932590" cy="3698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74" y="3139210"/>
            <a:ext cx="3789906" cy="2864567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67990" y="970919"/>
            <a:ext cx="8479891" cy="2238451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1800" dirty="0" smtClean="0"/>
              <a:t>The effect of the iron saturation effect on b6 is close to ROXIE prediction.</a:t>
            </a:r>
          </a:p>
          <a:p>
            <a:pPr>
              <a:buClr>
                <a:schemeClr val="tx1"/>
              </a:buClr>
            </a:pPr>
            <a:r>
              <a:rPr lang="en-GB" sz="1800" dirty="0" smtClean="0"/>
              <a:t>The impact of saturation on the rest of the harmonics is negligible (as expected).</a:t>
            </a:r>
          </a:p>
          <a:p>
            <a:pPr>
              <a:buClr>
                <a:schemeClr val="tx1"/>
              </a:buClr>
            </a:pPr>
            <a:r>
              <a:rPr lang="en-GB" sz="1800" dirty="0" smtClean="0"/>
              <a:t>The impact of the coil deformation during powering due to the electromagnetic forces is small. The main geometric contribution is coming from the cool down (+0.9/+1.6 units, depending on the assumed elastic modulus and thermal contraction of the coil)</a:t>
            </a:r>
          </a:p>
        </p:txBody>
      </p:sp>
    </p:spTree>
    <p:extLst>
      <p:ext uri="{BB962C8B-B14F-4D97-AF65-F5344CB8AC3E}">
        <p14:creationId xmlns:p14="http://schemas.microsoft.com/office/powerpoint/2010/main" val="2241859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3D Geometric Field Quality Analysis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712671"/>
            <a:ext cx="4566648" cy="282602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1600" dirty="0" smtClean="0"/>
              <a:t>Longitudinal scan measurements in MQXFS1 are compared to the 3D ROXIE magnetic model.</a:t>
            </a:r>
            <a:endParaRPr lang="en-GB" sz="1600" dirty="0" smtClean="0"/>
          </a:p>
          <a:p>
            <a:pPr>
              <a:buClr>
                <a:schemeClr val="tx1"/>
              </a:buClr>
            </a:pPr>
            <a:r>
              <a:rPr lang="en-GB" sz="1600" dirty="0" smtClean="0"/>
              <a:t>General definitions:</a:t>
            </a:r>
            <a:endParaRPr lang="en-GB" sz="1100" dirty="0"/>
          </a:p>
          <a:p>
            <a:pPr lvl="1">
              <a:buClr>
                <a:schemeClr val="tx1"/>
              </a:buClr>
            </a:pPr>
            <a:r>
              <a:rPr lang="en-GB" sz="1600" dirty="0" smtClean="0"/>
              <a:t>z </a:t>
            </a:r>
            <a:r>
              <a:rPr lang="en-GB" sz="1600" dirty="0"/>
              <a:t>= 0 is defined both in the measurements and in the model as the magnetic </a:t>
            </a:r>
            <a:r>
              <a:rPr lang="en-GB" sz="1600" dirty="0" smtClean="0"/>
              <a:t>centre</a:t>
            </a:r>
          </a:p>
          <a:p>
            <a:pPr lvl="1">
              <a:buClr>
                <a:schemeClr val="tx1"/>
              </a:buClr>
            </a:pPr>
            <a:endParaRPr lang="en-GB" sz="1600" dirty="0" smtClean="0"/>
          </a:p>
          <a:p>
            <a:pPr lvl="1">
              <a:buClr>
                <a:schemeClr val="tx1"/>
              </a:buClr>
            </a:pPr>
            <a:endParaRPr lang="en-GB" sz="1600" dirty="0" smtClean="0"/>
          </a:p>
          <a:p>
            <a:pPr lvl="1">
              <a:buClr>
                <a:schemeClr val="tx1"/>
              </a:buClr>
            </a:pPr>
            <a:r>
              <a:rPr lang="en-GB" sz="1600" dirty="0" smtClean="0"/>
              <a:t>Harmonics </a:t>
            </a:r>
            <a:r>
              <a:rPr lang="en-GB" sz="1600" dirty="0"/>
              <a:t>are normalized with respect to B</a:t>
            </a:r>
            <a:r>
              <a:rPr lang="en-GB" sz="1600" baseline="-25000" dirty="0"/>
              <a:t>2</a:t>
            </a:r>
            <a:r>
              <a:rPr lang="en-GB" sz="1600" dirty="0"/>
              <a:t> in z = 0 (measurements normalized to measured B2, model normalized to computed B</a:t>
            </a:r>
            <a:r>
              <a:rPr lang="en-GB" sz="1600" baseline="-25000" dirty="0"/>
              <a:t>2</a:t>
            </a:r>
            <a:r>
              <a:rPr lang="en-GB" sz="1600" dirty="0"/>
              <a:t>)</a:t>
            </a:r>
          </a:p>
          <a:p>
            <a:pPr>
              <a:buClr>
                <a:schemeClr val="tx1"/>
              </a:buClr>
            </a:pPr>
            <a:endParaRPr lang="en-GB" sz="1600" dirty="0" smtClean="0"/>
          </a:p>
          <a:p>
            <a:pPr marL="36576" indent="0">
              <a:buClr>
                <a:schemeClr val="tx1"/>
              </a:buClr>
              <a:buNone/>
            </a:pP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" r="8273" b="1181"/>
          <a:stretch>
            <a:fillRect/>
          </a:stretch>
        </p:blipFill>
        <p:spPr bwMode="auto">
          <a:xfrm>
            <a:off x="762222" y="4249522"/>
            <a:ext cx="32956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r="47267"/>
          <a:stretch/>
        </p:blipFill>
        <p:spPr>
          <a:xfrm>
            <a:off x="4593183" y="787605"/>
            <a:ext cx="4371063" cy="534319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838461" y="922193"/>
            <a:ext cx="802462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GB" sz="105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MQXF V1)</a:t>
            </a:r>
            <a:endParaRPr kumimoji="0" lang="en-GB" sz="105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67751" y="6379967"/>
            <a:ext cx="7920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Coil </a:t>
            </a:r>
            <a:r>
              <a:rPr lang="en-GB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Optimization of the </a:t>
            </a:r>
            <a:r>
              <a:rPr lang="en-GB" sz="1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GB" sz="105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Quadrupole for </a:t>
            </a:r>
            <a:r>
              <a:rPr lang="en-GB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High Luminosity </a:t>
            </a:r>
            <a:r>
              <a:rPr lang="en-GB" sz="1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</a:t>
            </a:r>
          </a:p>
          <a:p>
            <a:pPr algn="l"/>
            <a:r>
              <a:rPr lang="en-GB" sz="1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IEEE </a:t>
            </a:r>
            <a:r>
              <a:rPr lang="en-GB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TRANSACTIONS ON APPLIED SUPERCONDUCTIVITY, VOL. 25, NO. 3, JUNE 2015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04625" y="5587099"/>
            <a:ext cx="802462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GB" sz="105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MQXF V1)</a:t>
            </a:r>
            <a:endParaRPr kumimoji="0" lang="en-GB" sz="105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105791"/>
              </p:ext>
            </p:extLst>
          </p:nvPr>
        </p:nvGraphicFramePr>
        <p:xfrm>
          <a:off x="1503262" y="2526358"/>
          <a:ext cx="2217583" cy="43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5" imgW="1358640" imgH="266400" progId="Equation.3">
                  <p:embed/>
                </p:oleObj>
              </mc:Choice>
              <mc:Fallback>
                <p:oleObj name="Equation" r:id="rId5" imgW="13586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262" y="2526358"/>
                        <a:ext cx="2217583" cy="434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2012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Straight section and waviness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66801"/>
            <a:ext cx="3944471" cy="5378823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1600" dirty="0"/>
              <a:t>According to the model, the “good field quality region” should be z = [-300,200</a:t>
            </a:r>
            <a:r>
              <a:rPr lang="en-GB" sz="1600" dirty="0" smtClean="0"/>
              <a:t>]</a:t>
            </a:r>
          </a:p>
          <a:p>
            <a:pPr>
              <a:buClr>
                <a:schemeClr val="tx1"/>
              </a:buClr>
            </a:pPr>
            <a:endParaRPr lang="en-GB" sz="1600" dirty="0"/>
          </a:p>
          <a:p>
            <a:pPr>
              <a:buClr>
                <a:schemeClr val="tx1"/>
              </a:buClr>
            </a:pPr>
            <a:r>
              <a:rPr lang="en-GB" sz="1600" dirty="0" smtClean="0"/>
              <a:t>In </a:t>
            </a:r>
            <a:r>
              <a:rPr lang="en-GB" sz="1600" dirty="0"/>
              <a:t>the straight part (z=[-300,200] mm), the longitudinal variation of the main field is within 8 units</a:t>
            </a:r>
            <a:r>
              <a:rPr lang="en-GB" sz="1600" dirty="0" smtClean="0"/>
              <a:t>.</a:t>
            </a:r>
          </a:p>
          <a:p>
            <a:pPr>
              <a:buClr>
                <a:schemeClr val="tx1"/>
              </a:buClr>
            </a:pPr>
            <a:endParaRPr lang="en-GB" sz="1600" dirty="0"/>
          </a:p>
          <a:p>
            <a:pPr>
              <a:buClr>
                <a:schemeClr val="tx1"/>
              </a:buClr>
            </a:pPr>
            <a:r>
              <a:rPr lang="en-GB" sz="1600" dirty="0"/>
              <a:t>If we consider only z = [-150,150] mm, the longitudinal variation of the main field is 4 </a:t>
            </a:r>
            <a:r>
              <a:rPr lang="en-GB" sz="1600" dirty="0" smtClean="0"/>
              <a:t>units.</a:t>
            </a:r>
          </a:p>
          <a:p>
            <a:pPr>
              <a:buClr>
                <a:schemeClr val="tx1"/>
              </a:buClr>
            </a:pPr>
            <a:endParaRPr lang="en-GB" sz="1600" dirty="0" smtClean="0"/>
          </a:p>
          <a:p>
            <a:pPr>
              <a:buClr>
                <a:schemeClr val="tx1"/>
              </a:buClr>
            </a:pPr>
            <a:r>
              <a:rPr lang="en-GB" sz="1600" dirty="0" smtClean="0"/>
              <a:t>The standard deviation of the harmonics on the straight section corresponds to a random displacement of the coil blocks of 50 um.</a:t>
            </a:r>
            <a:endParaRPr lang="en-GB" sz="1600" dirty="0"/>
          </a:p>
          <a:p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651" y="744453"/>
            <a:ext cx="3987897" cy="347306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711969"/>
              </p:ext>
            </p:extLst>
          </p:nvPr>
        </p:nvGraphicFramePr>
        <p:xfrm>
          <a:off x="3978835" y="4394244"/>
          <a:ext cx="2565400" cy="2151380"/>
        </p:xfrm>
        <a:graphic>
          <a:graphicData uri="http://schemas.openxmlformats.org/drawingml/2006/table">
            <a:tbl>
              <a:tblPr/>
              <a:tblGrid>
                <a:gridCol w="241300"/>
                <a:gridCol w="406400"/>
                <a:gridCol w="368300"/>
                <a:gridCol w="406400"/>
                <a:gridCol w="368300"/>
                <a:gridCol w="406400"/>
                <a:gridCol w="3683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o-RO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RT (10 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kA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16.5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kA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-3.24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-3.77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-4.21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2.67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2.76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-0.49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463248"/>
              </p:ext>
            </p:extLst>
          </p:nvPr>
        </p:nvGraphicFramePr>
        <p:xfrm>
          <a:off x="6578600" y="4394244"/>
          <a:ext cx="2565400" cy="2151380"/>
        </p:xfrm>
        <a:graphic>
          <a:graphicData uri="http://schemas.openxmlformats.org/drawingml/2006/table">
            <a:tbl>
              <a:tblPr/>
              <a:tblGrid>
                <a:gridCol w="241300"/>
                <a:gridCol w="406400"/>
                <a:gridCol w="368300"/>
                <a:gridCol w="406400"/>
                <a:gridCol w="368300"/>
                <a:gridCol w="406400"/>
                <a:gridCol w="368300"/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o-RO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RT (10 A)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kA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16.5 kA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-4.18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0.83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-5.74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-6.49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-0.55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-0.85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-0.87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-0.65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-0.65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2756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Allowed harmonics </a:t>
            </a:r>
            <a:r>
              <a:rPr lang="en-GB" dirty="0" err="1" smtClean="0"/>
              <a:t>b</a:t>
            </a:r>
            <a:r>
              <a:rPr lang="en-GB" baseline="-25000" dirty="0" err="1" smtClean="0"/>
              <a:t>n</a:t>
            </a:r>
            <a:endParaRPr lang="en-GB" baseline="-25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96578"/>
              </p:ext>
            </p:extLst>
          </p:nvPr>
        </p:nvGraphicFramePr>
        <p:xfrm>
          <a:off x="6349000" y="800040"/>
          <a:ext cx="2636839" cy="952500"/>
        </p:xfrm>
        <a:graphic>
          <a:graphicData uri="http://schemas.openxmlformats.org/drawingml/2006/table">
            <a:tbl>
              <a:tblPr/>
              <a:tblGrid>
                <a:gridCol w="303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3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3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3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32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Return end, magnetic length 205 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MEASURED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ROXIE 3D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8.18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11.96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cs typeface="Times New Roman"/>
                        </a:rPr>
                        <a:t>-1.18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cs typeface="Times New Roman"/>
                        </a:rPr>
                        <a:t>-0.89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843322"/>
              </p:ext>
            </p:extLst>
          </p:nvPr>
        </p:nvGraphicFramePr>
        <p:xfrm>
          <a:off x="6349000" y="1752540"/>
          <a:ext cx="2636838" cy="952500"/>
        </p:xfrm>
        <a:graphic>
          <a:graphicData uri="http://schemas.openxmlformats.org/drawingml/2006/table">
            <a:tbl>
              <a:tblPr/>
              <a:tblGrid>
                <a:gridCol w="198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Lead end, magnetic length 388 mm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MEASURED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ROXIE 3D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cs typeface="Times New Roman"/>
                        </a:rPr>
                        <a:t>13.59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cs typeface="Times New Roman"/>
                        </a:rPr>
                        <a:t>2.13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cs typeface="Times New Roman"/>
                        </a:rPr>
                        <a:t>14.09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cs typeface="Times New Roman"/>
                        </a:rPr>
                        <a:t>1.88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cs typeface="Times New Roman"/>
                        </a:rPr>
                        <a:t>-1.47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cs typeface="Times New Roman"/>
                        </a:rPr>
                        <a:t>-1.03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0" y="987960"/>
            <a:ext cx="6017878" cy="177105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2000" dirty="0" smtClean="0"/>
              <a:t>Except b</a:t>
            </a:r>
            <a:r>
              <a:rPr lang="en-GB" sz="2000" baseline="-25000" dirty="0" smtClean="0"/>
              <a:t>6</a:t>
            </a:r>
            <a:r>
              <a:rPr lang="en-GB" sz="2000" dirty="0" smtClean="0"/>
              <a:t>, return end, the allowed harmonics are well captured by the 3D magnetic model (i.e., we have similar level of discrepancy to what we have in the straight part)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5040"/>
            <a:ext cx="9248434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627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77" y="999944"/>
            <a:ext cx="8685574" cy="5532395"/>
          </a:xfrm>
        </p:spPr>
        <p:txBody>
          <a:bodyPr>
            <a:normAutofit/>
          </a:bodyPr>
          <a:lstStyle/>
          <a:p>
            <a:pPr lvl="1"/>
            <a:r>
              <a:rPr lang="en-GB" sz="3200" dirty="0" smtClean="0">
                <a:solidFill>
                  <a:schemeClr val="tx2"/>
                </a:solidFill>
              </a:rPr>
              <a:t>MQXFS1 Magnetic Measurements Analysis</a:t>
            </a:r>
          </a:p>
          <a:p>
            <a:pPr lvl="2"/>
            <a:r>
              <a:rPr lang="en-GB" sz="3200" dirty="0" smtClean="0">
                <a:solidFill>
                  <a:schemeClr val="tx2"/>
                </a:solidFill>
              </a:rPr>
              <a:t>Iron saturation effect</a:t>
            </a:r>
          </a:p>
          <a:p>
            <a:pPr lvl="2"/>
            <a:r>
              <a:rPr lang="en-GB" sz="3200" dirty="0">
                <a:solidFill>
                  <a:schemeClr val="tx2"/>
                </a:solidFill>
              </a:rPr>
              <a:t>3D Geometric Field Quality Analysis</a:t>
            </a:r>
          </a:p>
          <a:p>
            <a:pPr lvl="1"/>
            <a:r>
              <a:rPr lang="en-GB" sz="3200" b="1" dirty="0" smtClean="0"/>
              <a:t>Update on magnetic shimming capabilities</a:t>
            </a:r>
          </a:p>
          <a:p>
            <a:pPr lvl="1"/>
            <a:r>
              <a:rPr lang="en-GB" sz="3200" dirty="0" smtClean="0">
                <a:solidFill>
                  <a:schemeClr val="tx2"/>
                </a:solidFill>
              </a:rPr>
              <a:t>Evaluation of the impact of the beam screen on field quality.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24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C377B"/>
      </a:dk1>
      <a:lt1>
        <a:srgbClr val="FFFFFF"/>
      </a:lt1>
      <a:dk2>
        <a:srgbClr val="A7A7A7"/>
      </a:dk2>
      <a:lt2>
        <a:srgbClr val="535353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rgbClr val="DDDDD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C377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rgbClr val="DDDDDD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C377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rgbClr val="DDDDD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C377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rgbClr val="DDDDDD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C377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Felix Titling"/>
      <a:ea typeface=""/>
      <a:cs typeface=""/>
    </a:majorFont>
    <a:minorFont>
      <a:latin typeface="Book Antiqu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Felix Titling"/>
      <a:ea typeface=""/>
      <a:cs typeface=""/>
    </a:majorFont>
    <a:minorFont>
      <a:latin typeface="Book Antiqu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6858</TotalTime>
  <Words>1827</Words>
  <Application>Microsoft Office PowerPoint</Application>
  <PresentationFormat>On-screen Show (4:3)</PresentationFormat>
  <Paragraphs>501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Helvetica Neue</vt:lpstr>
      <vt:lpstr>Symbol</vt:lpstr>
      <vt:lpstr>Times New Roman</vt:lpstr>
      <vt:lpstr>Default</vt:lpstr>
      <vt:lpstr>Equation</vt:lpstr>
      <vt:lpstr> MQXFS1 Magnetic Measurements Analysis and Evaluation of the Impact of the Beam Screen on Field Quality   </vt:lpstr>
      <vt:lpstr>Contents</vt:lpstr>
      <vt:lpstr>Contents</vt:lpstr>
      <vt:lpstr>Iron Saturation Effect - Transfer Function</vt:lpstr>
      <vt:lpstr>Iron Saturation Effect - b6</vt:lpstr>
      <vt:lpstr>3D Geometric Field Quality Analysis</vt:lpstr>
      <vt:lpstr>Straight section and waviness</vt:lpstr>
      <vt:lpstr>Allowed harmonics bn</vt:lpstr>
      <vt:lpstr>Contents</vt:lpstr>
      <vt:lpstr>Magnetic Shimming Capabilities</vt:lpstr>
      <vt:lpstr>Magnetic Shimming Capabilities</vt:lpstr>
      <vt:lpstr>Magnetic Shimming Capabilities</vt:lpstr>
      <vt:lpstr>Contents</vt:lpstr>
      <vt:lpstr>Beam Screen: Geometry &amp; Materials</vt:lpstr>
      <vt:lpstr>Impact on field quality</vt:lpstr>
      <vt:lpstr>Impact on field quality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Quench Analysis of the 11 T Nb3Sn Dipole for the LHC Luminosity Upgrade</dc:title>
  <dc:creator>Susana Izquierdo Bermudez</dc:creator>
  <cp:lastModifiedBy>Susana Izquierdo Bermudez</cp:lastModifiedBy>
  <cp:revision>230</cp:revision>
  <dcterms:modified xsi:type="dcterms:W3CDTF">2016-05-18T20:50:29Z</dcterms:modified>
</cp:coreProperties>
</file>