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5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7" r:id="rId37"/>
    <p:sldId id="298" r:id="rId38"/>
    <p:sldId id="299" r:id="rId39"/>
    <p:sldId id="300" r:id="rId40"/>
    <p:sldId id="301" r:id="rId41"/>
    <p:sldId id="303" r:id="rId42"/>
    <p:sldId id="302" r:id="rId4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7" d="100"/>
          <a:sy n="87" d="100"/>
        </p:scale>
        <p:origin x="1092" y="90"/>
      </p:cViewPr>
      <p:guideLst>
        <p:guide orient="horz" pos="4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2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1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Giorgio Vallone</a:t>
            </a:r>
            <a:endParaRPr lang="en-US" dirty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E2D046-1F3F-45B1-9374-125937A1F159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6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Giorgio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36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1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Giorgio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37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9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Giorgio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24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12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5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9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54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Giorgio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34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Giorgio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35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8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fr-FR" noProof="0" smtClean="0"/>
              <a:t>Giorgio Vallone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1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MQXFS1</a:t>
            </a:r>
            <a:br>
              <a:rPr lang="en-GB" dirty="0" smtClean="0"/>
            </a:br>
            <a:r>
              <a:rPr lang="en-GB" dirty="0" smtClean="0"/>
              <a:t>Strain Gauge Data Analysis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4800600"/>
            <a:ext cx="7488832" cy="990600"/>
          </a:xfrm>
        </p:spPr>
        <p:txBody>
          <a:bodyPr/>
          <a:lstStyle/>
          <a:p>
            <a:pPr algn="ctr"/>
            <a:r>
              <a:rPr lang="it-IT" dirty="0"/>
              <a:t>G. Vallone, P. Ferracin, C. Fichera, M. Guinchard, P. Grosclaude, D. Cheng, H. Pan, T. Strauss, G. Chlachidze</a:t>
            </a:r>
            <a:r>
              <a:rPr lang="it-IT" b="1" dirty="0"/>
              <a:t> 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Joint LARP / HL-LHC Annual Meeting 2016, SLAC, 19/05/2016</a:t>
            </a:r>
            <a:endParaRPr lang="en-GB" dirty="0"/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Azimuthal Pre-stress - Dummy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356350"/>
            <a:ext cx="360000" cy="36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84784"/>
            <a:ext cx="4381043" cy="4268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1484784"/>
            <a:ext cx="4389095" cy="42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8096" y="2971800"/>
            <a:ext cx="3427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Real Coil:</a:t>
            </a:r>
          </a:p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 Mechanical Properties</a:t>
            </a:r>
            <a:endParaRPr lang="en-GB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Coil Properties – Available Data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08" y="4515513"/>
            <a:ext cx="2802157" cy="153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066800"/>
            <a:ext cx="7086600" cy="3080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" y="4114800"/>
                <a:ext cx="5715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Available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coil properties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measures highly dispersed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Measured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Young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modulus: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÷60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. Also depends upon cyclic/monotonic loading phase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Measured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thermal contraction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÷4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Preliminary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CERN 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measurements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𝐺𝑃𝑎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/ 19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14800"/>
                <a:ext cx="5715000" cy="2062103"/>
              </a:xfrm>
              <a:prstGeom prst="rect">
                <a:avLst/>
              </a:prstGeom>
              <a:blipFill rotWithShape="0">
                <a:blip r:embed="rId5"/>
                <a:stretch>
                  <a:fillRect l="-426" t="-1183" b="-2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7229475" y="2133600"/>
            <a:ext cx="1914524" cy="1837965"/>
            <a:chOff x="197560" y="1790696"/>
            <a:chExt cx="3816701" cy="3699542"/>
          </a:xfrm>
        </p:grpSpPr>
        <p:grpSp>
          <p:nvGrpSpPr>
            <p:cNvPr id="15" name="Group 107"/>
            <p:cNvGrpSpPr>
              <a:grpSpLocks noChangeAspect="1"/>
            </p:cNvGrpSpPr>
            <p:nvPr/>
          </p:nvGrpSpPr>
          <p:grpSpPr bwMode="auto">
            <a:xfrm>
              <a:off x="728436" y="2453538"/>
              <a:ext cx="2520000" cy="2556000"/>
              <a:chOff x="2438400" y="2362200"/>
              <a:chExt cx="3108501" cy="2989008"/>
            </a:xfrm>
          </p:grpSpPr>
          <p:pic>
            <p:nvPicPr>
              <p:cNvPr id="22" name="Picture 1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2362200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2659626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2954598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3551904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3254478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3849330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4151856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4451556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4748982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5051508"/>
                <a:ext cx="3108501" cy="29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6" name="Straight Arrow Connector 15"/>
            <p:cNvCxnSpPr/>
            <p:nvPr/>
          </p:nvCxnSpPr>
          <p:spPr>
            <a:xfrm flipV="1">
              <a:off x="701010" y="2141415"/>
              <a:ext cx="0" cy="28786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01010" y="5022911"/>
              <a:ext cx="2880719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97560" y="1790696"/>
              <a:ext cx="1753481" cy="37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2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GB" altLang="en-US" sz="800" dirty="0" smtClean="0">
                  <a:solidFill>
                    <a:schemeClr val="tx1"/>
                  </a:solidFill>
                  <a:latin typeface="+mn-lt"/>
                </a:rPr>
                <a:t>Y – azimuthal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663238" y="5056582"/>
              <a:ext cx="1351023" cy="43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2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GB" altLang="en-US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X – radial</a:t>
              </a:r>
            </a:p>
          </p:txBody>
        </p:sp>
        <p:sp>
          <p:nvSpPr>
            <p:cNvPr id="20" name="Diamond 19"/>
            <p:cNvSpPr/>
            <p:nvPr/>
          </p:nvSpPr>
          <p:spPr>
            <a:xfrm>
              <a:off x="627334" y="4930323"/>
              <a:ext cx="139985" cy="159926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12292" y="5056580"/>
              <a:ext cx="1900175" cy="43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2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GB" altLang="en-US" sz="800" dirty="0" smtClean="0">
                  <a:solidFill>
                    <a:srgbClr val="FF0000"/>
                  </a:solidFill>
                  <a:latin typeface="+mn-lt"/>
                </a:rPr>
                <a:t>Z – longitudinal</a:t>
              </a:r>
            </a:p>
          </p:txBody>
        </p:sp>
      </p:grpSp>
      <p:sp>
        <p:nvSpPr>
          <p:cNvPr id="3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2"/>
                </a:solidFill>
              </a:rPr>
              <a:pPr/>
              <a:t>12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Coil Properties - Experimental campaign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3441" r="1299" b="4623"/>
          <a:stretch/>
        </p:blipFill>
        <p:spPr>
          <a:xfrm>
            <a:off x="5803489" y="1116381"/>
            <a:ext cx="2838697" cy="35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8" b="22797"/>
          <a:stretch/>
        </p:blipFill>
        <p:spPr>
          <a:xfrm>
            <a:off x="1" y="4793955"/>
            <a:ext cx="2262161" cy="108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12688"/>
          <a:stretch/>
        </p:blipFill>
        <p:spPr>
          <a:xfrm>
            <a:off x="2289123" y="4793955"/>
            <a:ext cx="1824523" cy="108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6237" r="14032" b="20753"/>
          <a:stretch/>
        </p:blipFill>
        <p:spPr>
          <a:xfrm>
            <a:off x="4140607" y="4793955"/>
            <a:ext cx="1625566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6559" r="30242" b="25806"/>
          <a:stretch/>
        </p:blipFill>
        <p:spPr>
          <a:xfrm>
            <a:off x="5788385" y="4793955"/>
            <a:ext cx="875676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26236" r="10807" b="31075"/>
          <a:stretch/>
        </p:blipFill>
        <p:spPr>
          <a:xfrm>
            <a:off x="6695770" y="4793955"/>
            <a:ext cx="2440200" cy="1080000"/>
          </a:xfrm>
          <a:prstGeom prst="rect">
            <a:avLst/>
          </a:prstGeom>
        </p:spPr>
      </p:pic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91934" y="5873954"/>
            <a:ext cx="1678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Reaction Mould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3289246" y="5873954"/>
            <a:ext cx="1805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Impregnation Mould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5387076" y="5873954"/>
            <a:ext cx="1678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10-stack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076723" y="5873954"/>
            <a:ext cx="1678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Cutting tool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81000" y="1258707"/>
          <a:ext cx="4889090" cy="3389493"/>
        </p:xfrm>
        <a:graphic>
          <a:graphicData uri="http://schemas.openxmlformats.org/drawingml/2006/table">
            <a:tbl>
              <a:tblPr firstRow="1" bandRow="1"/>
              <a:tblGrid>
                <a:gridCol w="980768"/>
                <a:gridCol w="995516"/>
                <a:gridCol w="951271"/>
                <a:gridCol w="877529"/>
                <a:gridCol w="1084006"/>
              </a:tblGrid>
              <a:tr h="4634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Experimental Test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Sample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Temperature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Loading</a:t>
                      </a:r>
                      <a:r>
                        <a:rPr lang="en-GB" sz="1000" baseline="0" dirty="0" smtClean="0"/>
                        <a:t> Direction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Measurements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/>
                    </a:solidFill>
                  </a:tcPr>
                </a:tc>
              </a:tr>
              <a:tr h="0">
                <a:tc row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Free Compression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PIT 10-stack</a:t>
                      </a:r>
                    </a:p>
                    <a:p>
                      <a:pPr algn="ctr"/>
                      <a:endParaRPr lang="en-GB" sz="1000" dirty="0" smtClean="0"/>
                    </a:p>
                    <a:p>
                      <a:pPr algn="ctr"/>
                      <a:endParaRPr lang="en-GB" sz="1000" dirty="0" smtClean="0"/>
                    </a:p>
                    <a:p>
                      <a:pPr algn="ctr"/>
                      <a:r>
                        <a:rPr lang="en-GB" sz="1000" dirty="0" smtClean="0"/>
                        <a:t>Reacted</a:t>
                      </a:r>
                    </a:p>
                    <a:p>
                      <a:pPr algn="ctr"/>
                      <a:r>
                        <a:rPr lang="en-GB" sz="1000" dirty="0" smtClean="0"/>
                        <a:t>+</a:t>
                      </a:r>
                    </a:p>
                    <a:p>
                      <a:pPr algn="ctr"/>
                      <a:r>
                        <a:rPr lang="en-GB" sz="1000" dirty="0" smtClean="0"/>
                        <a:t>Impregnated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300 K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Azimuthal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E</a:t>
                      </a:r>
                      <a:r>
                        <a:rPr lang="en-GB" sz="1000" baseline="-25000" dirty="0" smtClean="0"/>
                        <a:t>yy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err="1" smtClean="0"/>
                        <a:t>yy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yx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yz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Radial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/>
                        <a:t>E</a:t>
                      </a:r>
                      <a:r>
                        <a:rPr lang="en-GB" sz="1000" baseline="-25000" dirty="0" err="1" smtClean="0"/>
                        <a:t>xx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smtClean="0"/>
                        <a:t>xx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xy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xz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Longitudinal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/>
                        <a:t>E</a:t>
                      </a:r>
                      <a:r>
                        <a:rPr lang="en-GB" sz="1000" baseline="-25000" dirty="0" err="1" smtClean="0"/>
                        <a:t>zz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err="1" smtClean="0"/>
                        <a:t>zz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zx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zy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77 K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Azimuthal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E</a:t>
                      </a:r>
                      <a:r>
                        <a:rPr lang="en-GB" sz="1000" baseline="-25000" dirty="0" smtClean="0"/>
                        <a:t>yy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err="1" smtClean="0"/>
                        <a:t>yy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yx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yz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Radial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/>
                        <a:t>E</a:t>
                      </a:r>
                      <a:r>
                        <a:rPr lang="en-GB" sz="1000" baseline="-25000" dirty="0" err="1" smtClean="0"/>
                        <a:t>xx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smtClean="0"/>
                        <a:t>xx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xy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xz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Longitudinal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/>
                        <a:t>E</a:t>
                      </a:r>
                      <a:r>
                        <a:rPr lang="en-GB" sz="1000" baseline="-25000" dirty="0" err="1" smtClean="0"/>
                        <a:t>zz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err="1" smtClean="0"/>
                        <a:t>zz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zx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zy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RRP 10-stack</a:t>
                      </a:r>
                    </a:p>
                    <a:p>
                      <a:pPr algn="ctr"/>
                      <a:endParaRPr lang="en-GB" sz="1000" dirty="0" smtClean="0"/>
                    </a:p>
                    <a:p>
                      <a:pPr algn="ctr"/>
                      <a:endParaRPr lang="en-GB" sz="1000" dirty="0" smtClean="0"/>
                    </a:p>
                    <a:p>
                      <a:pPr algn="ctr"/>
                      <a:r>
                        <a:rPr lang="en-GB" sz="1000" dirty="0" smtClean="0"/>
                        <a:t>Reacted</a:t>
                      </a:r>
                    </a:p>
                    <a:p>
                      <a:pPr algn="ctr"/>
                      <a:r>
                        <a:rPr lang="en-GB" sz="1000" dirty="0" smtClean="0"/>
                        <a:t>+</a:t>
                      </a:r>
                    </a:p>
                    <a:p>
                      <a:pPr algn="ctr"/>
                      <a:r>
                        <a:rPr lang="en-GB" sz="1000" dirty="0" smtClean="0"/>
                        <a:t>Impregnated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300 K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Azimuthal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E</a:t>
                      </a:r>
                      <a:r>
                        <a:rPr lang="en-GB" sz="1000" baseline="-25000" dirty="0" smtClean="0"/>
                        <a:t>yy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err="1" smtClean="0"/>
                        <a:t>yy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yx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yz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Radial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/>
                        <a:t>E</a:t>
                      </a:r>
                      <a:r>
                        <a:rPr lang="en-GB" sz="1000" baseline="-25000" dirty="0" err="1" smtClean="0"/>
                        <a:t>xx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smtClean="0"/>
                        <a:t>xx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xy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xz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Longitudinal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/>
                        <a:t>E</a:t>
                      </a:r>
                      <a:r>
                        <a:rPr lang="en-GB" sz="1000" baseline="-25000" dirty="0" err="1" smtClean="0"/>
                        <a:t>zz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err="1" smtClean="0"/>
                        <a:t>zz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zx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zy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77 K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Azimuthal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E</a:t>
                      </a:r>
                      <a:r>
                        <a:rPr lang="en-GB" sz="1000" baseline="-25000" dirty="0" smtClean="0"/>
                        <a:t>yy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err="1" smtClean="0"/>
                        <a:t>yy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yx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yz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Radial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/>
                        <a:t>E</a:t>
                      </a:r>
                      <a:r>
                        <a:rPr lang="en-GB" sz="1000" baseline="-25000" dirty="0" err="1" smtClean="0"/>
                        <a:t>xx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smtClean="0"/>
                        <a:t>xx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xy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xz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4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Longitudinal</a:t>
                      </a:r>
                      <a:endParaRPr lang="en-GB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/>
                        <a:t>E</a:t>
                      </a:r>
                      <a:r>
                        <a:rPr lang="en-GB" sz="1000" baseline="-25000" dirty="0" err="1" smtClean="0"/>
                        <a:t>zz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dirty="0" smtClean="0"/>
                        <a:t>ε</a:t>
                      </a:r>
                      <a:r>
                        <a:rPr lang="en-GB" sz="1000" baseline="-25000" dirty="0" err="1" smtClean="0"/>
                        <a:t>zz</a:t>
                      </a:r>
                      <a:r>
                        <a:rPr lang="en-GB" sz="1000" dirty="0" smtClean="0"/>
                        <a:t>, </a:t>
                      </a:r>
                      <a:r>
                        <a:rPr lang="el-GR" sz="1000" i="1" dirty="0" smtClean="0"/>
                        <a:t>ν</a:t>
                      </a:r>
                      <a:r>
                        <a:rPr lang="en-GB" sz="1000" baseline="-25000" dirty="0" err="1" smtClean="0"/>
                        <a:t>zx</a:t>
                      </a:r>
                      <a:r>
                        <a:rPr lang="en-GB" sz="1000" i="1" dirty="0" smtClean="0"/>
                        <a:t>,</a:t>
                      </a:r>
                      <a:r>
                        <a:rPr lang="el-GR" sz="1000" i="1" dirty="0" smtClean="0"/>
                        <a:t> ν</a:t>
                      </a:r>
                      <a:r>
                        <a:rPr lang="en-GB" sz="1000" baseline="-25000" dirty="0" err="1" smtClean="0"/>
                        <a:t>zy</a:t>
                      </a:r>
                      <a:r>
                        <a:rPr lang="en-GB" sz="1000" i="1" dirty="0" smtClean="0"/>
                        <a:t> </a:t>
                      </a:r>
                      <a:endParaRPr lang="en-GB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A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2"/>
                </a:solidFill>
              </a:rPr>
              <a:pPr/>
              <a:t>13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Azimuthal Pre-stress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grpSp>
        <p:nvGrpSpPr>
          <p:cNvPr id="49161" name="Group 23"/>
          <p:cNvGrpSpPr>
            <a:grpSpLocks/>
          </p:cNvGrpSpPr>
          <p:nvPr/>
        </p:nvGrpSpPr>
        <p:grpSpPr bwMode="auto">
          <a:xfrm>
            <a:off x="5105400" y="609600"/>
            <a:ext cx="4208463" cy="1892300"/>
            <a:chOff x="5536793" y="533400"/>
            <a:chExt cx="4209092" cy="1892746"/>
          </a:xfrm>
        </p:grpSpPr>
        <p:pic>
          <p:nvPicPr>
            <p:cNvPr id="49162" name="Picture 1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095" y="533400"/>
              <a:ext cx="2658384" cy="189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3" name="Pictur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955" y="1880385"/>
              <a:ext cx="207270" cy="19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>
              <a:endCxn id="49163" idx="1"/>
            </p:cNvCxnSpPr>
            <p:nvPr/>
          </p:nvCxnSpPr>
          <p:spPr>
            <a:xfrm>
              <a:off x="6019465" y="1752887"/>
              <a:ext cx="558884" cy="190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65" name="TextBox 18"/>
            <p:cNvSpPr txBox="1">
              <a:spLocks noChangeArrowheads="1"/>
            </p:cNvSpPr>
            <p:nvPr/>
          </p:nvSpPr>
          <p:spPr bwMode="auto">
            <a:xfrm>
              <a:off x="5536793" y="145292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>
                  <a:latin typeface="Courier New" panose="02070309020205020404" pitchFamily="49" charset="0"/>
                  <a:cs typeface="Courier New" panose="02070309020205020404" pitchFamily="49" charset="0"/>
                </a:rPr>
                <a:t>Pole</a:t>
              </a:r>
            </a:p>
          </p:txBody>
        </p:sp>
        <p:pic>
          <p:nvPicPr>
            <p:cNvPr id="49166" name="Picture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05000"/>
              <a:ext cx="207270" cy="19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8809120" y="1573458"/>
              <a:ext cx="185765" cy="385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68" name="TextBox 24"/>
            <p:cNvSpPr txBox="1">
              <a:spLocks noChangeArrowheads="1"/>
            </p:cNvSpPr>
            <p:nvPr/>
          </p:nvSpPr>
          <p:spPr bwMode="auto">
            <a:xfrm>
              <a:off x="8703589" y="1252225"/>
              <a:ext cx="10422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Shell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199" y="1052736"/>
                <a:ext cx="46482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Parametric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 analysis, 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fixed shell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strain at warm: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:44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𝐺𝑃𝑎</m:t>
                    </m:r>
                    <m: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endParaRPr lang="en-GB" sz="16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m:rPr>
                        <m:nor/>
                      </m:rP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3.3</m:t>
                    </m:r>
                    <m:r>
                      <m:rPr>
                        <m:nor/>
                      </m:rP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mm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3.88 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mm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en-GB" sz="16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Using properties from CERN </a:t>
                </a: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preliminary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measurements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it is possible to match the experimental data.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52736"/>
                <a:ext cx="4648201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524" t="-1556" b="-3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33" r="17041"/>
          <a:stretch/>
        </p:blipFill>
        <p:spPr>
          <a:xfrm>
            <a:off x="4580245" y="2654637"/>
            <a:ext cx="3888075" cy="37266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9" r="13687"/>
          <a:stretch/>
        </p:blipFill>
        <p:spPr>
          <a:xfrm>
            <a:off x="295908" y="2654637"/>
            <a:ext cx="4080876" cy="37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9536" y="2971800"/>
            <a:ext cx="5244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MQXFS1:</a:t>
            </a:r>
          </a:p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Strain Gauge Data During Excitation</a:t>
            </a:r>
            <a:endParaRPr lang="en-GB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711025"/>
            <a:ext cx="3649576" cy="2432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3649576" cy="2432077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Azimuthal Strain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881497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Flattening 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 the coil strain signal usually considered as indication of detachment/low pre-stress</a:t>
            </a:r>
            <a:endParaRPr lang="en-GB" sz="1600" dirty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Coil 103/005 pre-stress re-sets during the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Detachment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appears first on the Coil 103. This is coherent with the lower preload measured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1465298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Quench Current</a:t>
            </a:r>
            <a:endParaRPr lang="en-GB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90750" y="1685925"/>
            <a:ext cx="253746" cy="18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976" y="980728"/>
            <a:ext cx="3649576" cy="243207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7268360" y="1268760"/>
            <a:ext cx="8906" cy="1741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77952" y="3966233"/>
            <a:ext cx="1065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Zone II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3842" y="396623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Zone I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277266" y="3962400"/>
            <a:ext cx="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1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Pole/Coil Gap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599" y="4191000"/>
                <a:ext cx="7696201" cy="191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If we assume that the shell is always cylindrical: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Initial </a:t>
                </a: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radius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increase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(Preload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 Cool-down):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488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Permanent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after 16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Quenches: </a:t>
                </a:r>
                <a14:m>
                  <m:oMath xmlns:m="http://schemas.openxmlformats.org/officeDocument/2006/math">
                    <m:r>
                      <a:rPr lang="en-GB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481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GB" sz="1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Maximum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during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Quench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17: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504 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=18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4191000"/>
                <a:ext cx="7696201" cy="1919628"/>
              </a:xfrm>
              <a:prstGeom prst="rect">
                <a:avLst/>
              </a:prstGeom>
              <a:blipFill rotWithShape="0">
                <a:blip r:embed="rId2"/>
                <a:stretch>
                  <a:fillRect l="-238" t="-1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40481"/>
            <a:ext cx="4427550" cy="2950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1676400"/>
            <a:ext cx="3943309" cy="37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Coil Azimuthal Delta Stress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957697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pole stress gradually changes during training: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slope of the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linear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part is not affected by the loading cycles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maximum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stress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gradually decrease in the first cycles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following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cycles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gradually increase the zone II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When the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training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is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completed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the four coils behave in a very similar manner: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pre-stress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is very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uniform 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on the four quadrants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results from the two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SG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systems are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consistent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57201"/>
            <a:ext cx="4059422" cy="2705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1" y="1257201"/>
            <a:ext cx="4059422" cy="27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Coil Azimuthal Delta Strain – FEM Comparison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" y="4208513"/>
                <a:ext cx="861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FE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Comparison: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E20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𝑐𝑜𝑖𝑙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model matches the </a:t>
                </a:r>
                <a:r>
                  <a:rPr lang="en-GB" sz="1600" b="1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slope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of the linear part (not changing with quenches).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Introducing the </a:t>
                </a: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detachment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inside the model we can reproduce the measured stress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08513"/>
                <a:ext cx="861060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283" t="-1550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263335"/>
            <a:ext cx="4419535" cy="2945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067" y="1263314"/>
            <a:ext cx="4419600" cy="29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</a:rPr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31750"/>
            <a:ext cx="8496944" cy="5181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0000"/>
                </a:solidFill>
                <a:sym typeface="Symbol"/>
              </a:rPr>
              <a:t>CERN</a:t>
            </a:r>
          </a:p>
          <a:p>
            <a:pPr lvl="1">
              <a:defRPr/>
            </a:pPr>
            <a:r>
              <a:rPr lang="en-GB" altLang="en-US" dirty="0">
                <a:sym typeface="Symbol"/>
              </a:rPr>
              <a:t>A. Ballarino, H. Bajas, M. Bajko, B. Bordini, J.C. Perez, S. Izquierdo Bermudez, P. </a:t>
            </a:r>
            <a:r>
              <a:rPr lang="en-GB" altLang="en-US" dirty="0" err="1" smtClean="0">
                <a:sym typeface="Symbol"/>
              </a:rPr>
              <a:t>Fessia</a:t>
            </a:r>
            <a:r>
              <a:rPr lang="en-GB" altLang="en-US" dirty="0" smtClean="0">
                <a:sym typeface="Symbol"/>
              </a:rPr>
              <a:t>, </a:t>
            </a:r>
            <a:r>
              <a:rPr lang="en-GB" altLang="en-US" dirty="0">
                <a:sym typeface="Symbol"/>
              </a:rPr>
              <a:t>M. Juchno, F. Lackner, L. Oberli, H. Prin, J. Rysti, E. Rochepault, S. Sequeira Tavares, E. </a:t>
            </a:r>
            <a:r>
              <a:rPr lang="en-GB" altLang="en-US" dirty="0" smtClean="0">
                <a:sym typeface="Symbol"/>
              </a:rPr>
              <a:t>Todesco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0000"/>
                </a:solidFill>
                <a:sym typeface="Symbol"/>
              </a:rPr>
              <a:t>BNL</a:t>
            </a:r>
          </a:p>
          <a:p>
            <a:pPr lvl="1">
              <a:defRPr/>
            </a:pPr>
            <a:r>
              <a:rPr lang="en-US" dirty="0" smtClean="0"/>
              <a:t>M</a:t>
            </a:r>
            <a:r>
              <a:rPr lang="en-US" dirty="0"/>
              <a:t>. Anerella, A. Ghosh, J. Schmalzle, P. Wanderer </a:t>
            </a:r>
            <a:endParaRPr lang="en-GB" altLang="en-US" dirty="0" smtClean="0">
              <a:solidFill>
                <a:srgbClr val="FF0000"/>
              </a:solidFill>
              <a:sym typeface="Symbol"/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0000"/>
                </a:solidFill>
                <a:sym typeface="Symbol"/>
              </a:rPr>
              <a:t>FNAL</a:t>
            </a:r>
          </a:p>
          <a:p>
            <a:pPr lvl="1">
              <a:defRPr/>
            </a:pPr>
            <a:r>
              <a:rPr lang="en-GB" altLang="en-US" dirty="0">
                <a:sym typeface="Symbol"/>
              </a:rPr>
              <a:t>G. Ambrosio, R. </a:t>
            </a:r>
            <a:r>
              <a:rPr lang="en-GB" altLang="en-US" dirty="0" err="1" smtClean="0">
                <a:sym typeface="Symbol"/>
              </a:rPr>
              <a:t>Bossert</a:t>
            </a:r>
            <a:r>
              <a:rPr lang="en-GB" altLang="en-US" dirty="0" smtClean="0">
                <a:sym typeface="Symbol"/>
              </a:rPr>
              <a:t>, </a:t>
            </a:r>
            <a:r>
              <a:rPr lang="en-GB" altLang="en-US" dirty="0">
                <a:sym typeface="Symbol"/>
              </a:rPr>
              <a:t>L. Cooley, E. Holik, S. Krave, F. Nobrega, M. Yu </a:t>
            </a:r>
            <a:endParaRPr lang="en-GB" altLang="en-US" dirty="0" smtClean="0">
              <a:sym typeface="Symbol"/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0000"/>
                </a:solidFill>
                <a:sym typeface="Symbol"/>
              </a:rPr>
              <a:t>LBNL</a:t>
            </a:r>
          </a:p>
          <a:p>
            <a:pPr lvl="1">
              <a:defRPr/>
            </a:pPr>
            <a:r>
              <a:rPr lang="en-US" dirty="0" smtClean="0"/>
              <a:t>D.R</a:t>
            </a:r>
            <a:r>
              <a:rPr lang="en-US" dirty="0"/>
              <a:t>. Dietderich, H. Felice, R. </a:t>
            </a:r>
            <a:r>
              <a:rPr lang="en-US" dirty="0" err="1"/>
              <a:t>Hafalia</a:t>
            </a:r>
            <a:r>
              <a:rPr lang="en-US" dirty="0"/>
              <a:t>, M. Marchevsky, </a:t>
            </a:r>
            <a:r>
              <a:rPr lang="en-US" dirty="0" smtClean="0"/>
              <a:t>G</a:t>
            </a:r>
            <a:r>
              <a:rPr lang="en-US" dirty="0"/>
              <a:t>. Sabbi, X. Wang </a:t>
            </a:r>
            <a:endParaRPr lang="en-GB" altLang="en-US" dirty="0" smtClean="0">
              <a:solidFill>
                <a:srgbClr val="FF0000"/>
              </a:solidFill>
              <a:sym typeface="Symbol"/>
            </a:endParaRPr>
          </a:p>
          <a:p>
            <a:pPr>
              <a:defRPr/>
            </a:pPr>
            <a:r>
              <a:rPr lang="en-US" altLang="en-US" dirty="0" smtClean="0">
                <a:solidFill>
                  <a:srgbClr val="FF0000"/>
                </a:solidFill>
                <a:sym typeface="Symbol"/>
              </a:rPr>
              <a:t>LASA</a:t>
            </a:r>
          </a:p>
          <a:p>
            <a:pPr lvl="1">
              <a:defRPr/>
            </a:pPr>
            <a:r>
              <a:rPr lang="it-IT" dirty="0"/>
              <a:t>V. Marinozzi, M. Sorbi </a:t>
            </a:r>
            <a:endParaRPr lang="it-IT" dirty="0" smtClean="0"/>
          </a:p>
          <a:p>
            <a:pPr>
              <a:defRPr/>
            </a:pPr>
            <a:r>
              <a:rPr lang="it-IT" altLang="en-US" dirty="0" smtClean="0">
                <a:solidFill>
                  <a:srgbClr val="FF0000"/>
                </a:solidFill>
                <a:sym typeface="Symbol"/>
              </a:rPr>
              <a:t>Tampere Univerisity of Technology</a:t>
            </a:r>
          </a:p>
          <a:p>
            <a:pPr lvl="1">
              <a:defRPr/>
            </a:pPr>
            <a:r>
              <a:rPr lang="it-IT" altLang="en-US" dirty="0" smtClean="0">
                <a:sym typeface="Symbol"/>
              </a:rPr>
              <a:t>T. Salmi</a:t>
            </a:r>
            <a:endParaRPr lang="en-GB" altLang="en-US" dirty="0" smtClean="0">
              <a:sym typeface="Symbo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CF6435-D096-4EF5-806F-5C71AF0714A6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87441"/>
            <a:ext cx="3581400" cy="26935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0" y="1189932"/>
            <a:ext cx="3531980" cy="2656364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Pressure/Tension at the Interface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" y="4194846"/>
            <a:ext cx="8397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Nominal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Gradient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endParaRPr lang="en-GB" sz="1600" dirty="0" smtClean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We did not expect any tension on the pole/coil interface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With the new properties we see that most of the inner layer would be in tension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2971800"/>
            <a:ext cx="2771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= 132.6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Coil Properties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550 um Interference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2971800"/>
            <a:ext cx="2375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= 132.6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Nom. Coil Properties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550 um Interference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Pole Stress at Nominal Current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solidFill>
                  <a:schemeClr val="bg2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191000"/>
                <a:ext cx="623145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Winding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pole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stress is close to the </a:t>
                </a: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pole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turn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inner radius stress</a:t>
                </a:r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550 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interference: unloading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~14.2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𝑘𝐴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(quench #1)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interference: unloading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expected 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15.8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𝑘𝐴</m:t>
                    </m:r>
                  </m:oMath>
                </a14:m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850 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interference: unloading expected 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16.0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𝑘𝐴</m:t>
                    </m:r>
                  </m:oMath>
                </a14:m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interference: unloading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16.9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𝑘𝐴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(&gt; nominal)</a:t>
                </a:r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1000"/>
                <a:ext cx="6231451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391" t="-1183" b="-2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833487" y="4343400"/>
            <a:ext cx="2929513" cy="1823772"/>
            <a:chOff x="5203567" y="4800573"/>
            <a:chExt cx="2111633" cy="1314600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40" r="56035"/>
            <a:stretch/>
          </p:blipFill>
          <p:spPr bwMode="auto">
            <a:xfrm>
              <a:off x="6050328" y="5029200"/>
              <a:ext cx="1264872" cy="90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355" y="5400603"/>
              <a:ext cx="103035" cy="94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637" y="5470485"/>
              <a:ext cx="94623" cy="11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832" y="5427798"/>
              <a:ext cx="92915" cy="10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553" y="5394344"/>
              <a:ext cx="100866" cy="1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 bwMode="auto">
            <a:xfrm>
              <a:off x="6261079" y="5169674"/>
              <a:ext cx="249042" cy="2565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203567" y="4800573"/>
              <a:ext cx="1426266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Winding</a:t>
              </a:r>
            </a:p>
            <a:p>
              <a:pPr algn="ctr"/>
              <a:r>
                <a:rPr lang="en-GB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Pole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6456217" y="5548089"/>
              <a:ext cx="135842" cy="196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5877055" y="5714011"/>
              <a:ext cx="881931" cy="40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Pole</a:t>
              </a:r>
            </a:p>
            <a:p>
              <a:pPr algn="ctr"/>
              <a:r>
                <a:rPr lang="en-GB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Turn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900" y="1219200"/>
            <a:ext cx="4421079" cy="2946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714" y="1219200"/>
            <a:ext cx="4421079" cy="29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052736"/>
                <a:ext cx="6869783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CERN/LARP Strain </a:t>
                </a:r>
                <a:r>
                  <a:rPr lang="en-GB" sz="16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measurement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 differences: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𝝁𝜺</m:t>
                    </m:r>
                  </m:oMath>
                </a14:m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𝑴𝑷𝒂</m:t>
                    </m:r>
                  </m:oMath>
                </a14:m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b="1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Measured pre-stress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lower in MQXFS1 but not in 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dummy coils. Probable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reason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 coil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properties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en-GB" sz="1600" b="1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An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experimental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campaign to measure them is in progress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We estimated new coil properties to match the exp. measurements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Strain/stress measurement during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excitation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The experiment clearly showed coil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unloading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during excitation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Additional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 of interference should maintain the coil in compression up to nominal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6869783" cy="4278094"/>
              </a:xfrm>
              <a:prstGeom prst="rect">
                <a:avLst/>
              </a:prstGeom>
              <a:blipFill rotWithShape="0">
                <a:blip r:embed="rId2"/>
                <a:stretch>
                  <a:fillRect l="-355" t="-571" r="-355" b="-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40000" flipH="1" flipV="1">
            <a:off x="5819712" y="1200478"/>
            <a:ext cx="4558967" cy="2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for your attention!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6" name="Image 5" descr="CERN-logo_out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pPr algn="ctr"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Measurement Differences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608" y="1660047"/>
            <a:ext cx="2386507" cy="2449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8352" y="1350182"/>
            <a:ext cx="4857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Index</a:t>
            </a:r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Measurement differences</a:t>
            </a:r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Stress uniformity;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Model inaccuracies / errors.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Strain Gauges </a:t>
            </a:r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on Poles and on the Shell with two different systems:</a:t>
            </a:r>
          </a:p>
          <a:p>
            <a:pPr lvl="1"/>
            <a:endParaRPr lang="en-GB" sz="16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LBNL SG instrumentation</a:t>
            </a:r>
          </a:p>
          <a:p>
            <a:pPr lvl="1"/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Vishay Gauges </a:t>
            </a:r>
          </a:p>
          <a:p>
            <a:pPr lvl="1"/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DC current powered</a:t>
            </a:r>
          </a:p>
          <a:p>
            <a:pPr lvl="1"/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k factor variation not characterized on Vishay SG</a:t>
            </a:r>
          </a:p>
          <a:p>
            <a:pPr lvl="1"/>
            <a:endParaRPr lang="en-GB" sz="16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GB" sz="1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CERN SG instrumentation</a:t>
            </a:r>
          </a:p>
          <a:p>
            <a:pPr lvl="1"/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HBM Gauges</a:t>
            </a:r>
          </a:p>
          <a:p>
            <a:pPr lvl="1"/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AC voltage powered</a:t>
            </a:r>
          </a:p>
          <a:p>
            <a:pPr lvl="1"/>
            <a:r>
              <a:rPr lang="en-GB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SG characterized at cold =&gt; k factor variation by 8 % at 4.2 K</a:t>
            </a:r>
          </a:p>
          <a:p>
            <a:pPr lvl="1"/>
            <a:endParaRPr lang="en-GB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GB" sz="16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GB" sz="1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38961" y="1297854"/>
          <a:ext cx="3931503" cy="22288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39800"/>
                <a:gridCol w="747649"/>
                <a:gridCol w="618372"/>
                <a:gridCol w="618372"/>
                <a:gridCol w="618372"/>
                <a:gridCol w="38893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LARP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CERN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Component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Position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dirty="0">
                          <a:effectLst/>
                          <a:latin typeface="Cambria" panose="02040503050406030204" pitchFamily="18" charset="0"/>
                        </a:rPr>
                        <a:t>Azim.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dirty="0" smtClean="0">
                          <a:effectLst/>
                          <a:latin typeface="Cambria" panose="02040503050406030204" pitchFamily="18" charset="0"/>
                        </a:rPr>
                        <a:t>Z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dirty="0">
                          <a:effectLst/>
                          <a:latin typeface="Cambria" panose="02040503050406030204" pitchFamily="18" charset="0"/>
                        </a:rPr>
                        <a:t>Azim.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dirty="0" smtClean="0">
                          <a:effectLst/>
                          <a:latin typeface="Cambria" panose="02040503050406030204" pitchFamily="18" charset="0"/>
                        </a:rPr>
                        <a:t>Z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Shell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TOP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BOTTOM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LEFT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RIGHT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Coil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C003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63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C005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C103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63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C104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63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mbria" panose="02040503050406030204" pitchFamily="18" charset="0"/>
                        </a:rPr>
                        <a:t>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90163"/>
            <a:ext cx="4105039" cy="273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Measurement </a:t>
            </a:r>
            <a:r>
              <a:rPr lang="en-US" dirty="0" smtClean="0"/>
              <a:t>Differences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43" y="2023398"/>
            <a:ext cx="4230276" cy="3047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9959" y="2048797"/>
            <a:ext cx="4092521" cy="30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Azimuthal </a:t>
            </a:r>
            <a:r>
              <a:rPr lang="en-US" altLang="en-US" dirty="0" smtClean="0"/>
              <a:t>Stresses </a:t>
            </a:r>
            <a:r>
              <a:rPr lang="en-US" altLang="en-US" dirty="0"/>
              <a:t>– </a:t>
            </a:r>
            <a:r>
              <a:rPr lang="en-US" altLang="en-US" dirty="0" smtClean="0"/>
              <a:t>2D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grpSp>
        <p:nvGrpSpPr>
          <p:cNvPr id="49161" name="Group 23"/>
          <p:cNvGrpSpPr>
            <a:grpSpLocks/>
          </p:cNvGrpSpPr>
          <p:nvPr/>
        </p:nvGrpSpPr>
        <p:grpSpPr bwMode="auto">
          <a:xfrm>
            <a:off x="5105400" y="609600"/>
            <a:ext cx="4208463" cy="1892300"/>
            <a:chOff x="5536793" y="533400"/>
            <a:chExt cx="4209092" cy="1892746"/>
          </a:xfrm>
        </p:grpSpPr>
        <p:pic>
          <p:nvPicPr>
            <p:cNvPr id="49162" name="Picture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095" y="533400"/>
              <a:ext cx="2658384" cy="189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3" name="Picture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955" y="1880385"/>
              <a:ext cx="207270" cy="19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>
              <a:endCxn id="49163" idx="1"/>
            </p:cNvCxnSpPr>
            <p:nvPr/>
          </p:nvCxnSpPr>
          <p:spPr>
            <a:xfrm>
              <a:off x="6019465" y="1752887"/>
              <a:ext cx="558884" cy="190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65" name="TextBox 18"/>
            <p:cNvSpPr txBox="1">
              <a:spLocks noChangeArrowheads="1"/>
            </p:cNvSpPr>
            <p:nvPr/>
          </p:nvSpPr>
          <p:spPr bwMode="auto">
            <a:xfrm>
              <a:off x="5536793" y="145292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Pole</a:t>
              </a:r>
            </a:p>
          </p:txBody>
        </p:sp>
        <p:pic>
          <p:nvPicPr>
            <p:cNvPr id="49166" name="Pictur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05000"/>
              <a:ext cx="207270" cy="19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8809120" y="1573458"/>
              <a:ext cx="185765" cy="385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68" name="TextBox 24"/>
            <p:cNvSpPr txBox="1">
              <a:spLocks noChangeArrowheads="1"/>
            </p:cNvSpPr>
            <p:nvPr/>
          </p:nvSpPr>
          <p:spPr bwMode="auto">
            <a:xfrm>
              <a:off x="8703589" y="1252225"/>
              <a:ext cx="10422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Shell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1828800"/>
            <a:ext cx="4724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Also the </a:t>
            </a:r>
            <a:r>
              <a:rPr lang="en-GB" sz="1600" b="1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2D model</a:t>
            </a: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with 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new </a:t>
            </a: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parameters 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set is </a:t>
            </a:r>
            <a:r>
              <a:rPr lang="en-GB" sz="1600" b="1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representative</a:t>
            </a: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of the overall 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An </a:t>
            </a:r>
            <a:r>
              <a:rPr lang="en-GB" sz="1600" b="1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interference</a:t>
            </a: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of 550 um is used in the 2D model to match the experimental strain at 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GB" sz="1600" dirty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We try to </a:t>
            </a:r>
            <a:r>
              <a:rPr lang="en-GB" sz="1600" b="1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compare</a:t>
            </a: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the current vs pressure/traction at the pole/coil </a:t>
            </a:r>
            <a:r>
              <a:rPr lang="en-GB" sz="1600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This can be then compared with the </a:t>
            </a:r>
            <a:r>
              <a:rPr lang="en-GB" sz="1600" b="1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epoxy</a:t>
            </a: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strength</a:t>
            </a: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GB" sz="1600" dirty="0" err="1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Rs</a:t>
            </a:r>
            <a:r>
              <a:rPr lang="en-GB" sz="1600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~= 20 MPa)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3187" r="15089"/>
          <a:stretch/>
        </p:blipFill>
        <p:spPr>
          <a:xfrm>
            <a:off x="4953000" y="2638162"/>
            <a:ext cx="3748989" cy="34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Rods Strain / Longitudinal Stiffness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7487" y="4373940"/>
                <a:ext cx="610711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Coil Elongation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Initial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elongation (Preload + Cool-down):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3.193 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endParaRPr lang="en-GB" sz="1600" b="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b="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Permanent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elongation after 16 Quenches: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3.228 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Maximum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elongation (during Quench 17):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3.324 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96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7" y="4373940"/>
                <a:ext cx="6107113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399" t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62895"/>
            <a:ext cx="4572000" cy="30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Azimuthal Stress – Design</a:t>
            </a:r>
            <a:br>
              <a:rPr lang="en-US" altLang="en-US" dirty="0" smtClean="0"/>
            </a:br>
            <a:r>
              <a:rPr lang="en-US" altLang="en-US" dirty="0" smtClean="0"/>
              <a:t>(H. Felice)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" y="3657600"/>
                <a:ext cx="4495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Parameters: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 = 44 </a:t>
                </a:r>
                <a:r>
                  <a:rPr lang="en-GB" sz="1600" dirty="0" err="1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GPa</a:t>
                </a: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550 um interference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Nominal Current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tension at the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interface: 25 MPa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Coil stresses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uniformity: ±20 MPa </a:t>
                </a: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shell: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1119</m:t>
                    </m:r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coil: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646</m:t>
                    </m:r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449580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542" t="-955" b="-1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0839" y="1247001"/>
            <a:ext cx="191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85MPa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9797" y="1237742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164 MPa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4703" y="1214883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134 MPa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60773"/>
            <a:ext cx="2876550" cy="2139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469635"/>
            <a:ext cx="2866539" cy="21590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93578"/>
            <a:ext cx="3307787" cy="2487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448707"/>
            <a:ext cx="2897296" cy="21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Azimuthal Stress – 550 um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" y="3657600"/>
                <a:ext cx="44958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 = 20 </a:t>
                </a:r>
                <a:r>
                  <a:rPr lang="en-GB" sz="1600" dirty="0" err="1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GPa</a:t>
                </a: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550 um interference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Nominal Current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 tension at the interface: 73 MPa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shell: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1053 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strain on coil: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−477</m:t>
                    </m:r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4495800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542" t="-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2847" y="1247001"/>
            <a:ext cx="191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70 MPa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6100" y="1237742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143 MPa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6103" y="1214883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111 MPa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40" y="1420553"/>
            <a:ext cx="2916851" cy="21867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103" y="1398592"/>
            <a:ext cx="3021201" cy="223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60372"/>
            <a:ext cx="3123231" cy="2348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" y="1436867"/>
            <a:ext cx="2963936" cy="21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Outline</a:t>
            </a:r>
            <a:endParaRPr lang="en-GB" altLang="en-US" dirty="0" smtClean="0">
              <a:latin typeface="Cambria" panose="020405030504060302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34280" y="1628800"/>
            <a:ext cx="8458200" cy="42973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Strain Gauges overview</a:t>
            </a:r>
          </a:p>
          <a:p>
            <a:endParaRPr lang="en-US" altLang="en-US" dirty="0" smtClean="0">
              <a:latin typeface="Cambria" panose="02040503050406030204" pitchFamily="18" charset="0"/>
            </a:endParaRPr>
          </a:p>
          <a:p>
            <a:r>
              <a:rPr lang="en-US" altLang="en-US" dirty="0" smtClean="0">
                <a:latin typeface="Cambria" panose="02040503050406030204" pitchFamily="18" charset="0"/>
              </a:rPr>
              <a:t>Pre-stress </a:t>
            </a:r>
            <a:r>
              <a:rPr lang="en-US" altLang="en-US" dirty="0">
                <a:latin typeface="Cambria" panose="02040503050406030204" pitchFamily="18" charset="0"/>
              </a:rPr>
              <a:t>m</a:t>
            </a:r>
            <a:r>
              <a:rPr lang="en-US" altLang="en-US" dirty="0" smtClean="0">
                <a:latin typeface="Cambria" panose="02040503050406030204" pitchFamily="18" charset="0"/>
              </a:rPr>
              <a:t>easurement and FEM </a:t>
            </a:r>
            <a:r>
              <a:rPr lang="en-US" altLang="en-US" dirty="0">
                <a:latin typeface="Cambria" panose="02040503050406030204" pitchFamily="18" charset="0"/>
              </a:rPr>
              <a:t>c</a:t>
            </a:r>
            <a:r>
              <a:rPr lang="en-US" altLang="en-US" dirty="0" smtClean="0">
                <a:latin typeface="Cambria" panose="02040503050406030204" pitchFamily="18" charset="0"/>
              </a:rPr>
              <a:t>omparison</a:t>
            </a:r>
          </a:p>
          <a:p>
            <a:endParaRPr lang="en-US" altLang="en-US" dirty="0">
              <a:latin typeface="Cambria" panose="02040503050406030204" pitchFamily="18" charset="0"/>
            </a:endParaRPr>
          </a:p>
          <a:p>
            <a:r>
              <a:rPr lang="en-US" altLang="en-US" dirty="0" smtClean="0">
                <a:latin typeface="Cambria" panose="02040503050406030204" pitchFamily="18" charset="0"/>
              </a:rPr>
              <a:t>Coil elastic properties</a:t>
            </a:r>
          </a:p>
          <a:p>
            <a:endParaRPr lang="en-US" altLang="en-US" dirty="0">
              <a:latin typeface="Cambria" panose="02040503050406030204" pitchFamily="18" charset="0"/>
            </a:endParaRPr>
          </a:p>
          <a:p>
            <a:r>
              <a:rPr lang="en-US" altLang="en-US" dirty="0" smtClean="0">
                <a:latin typeface="Cambria" panose="02040503050406030204" pitchFamily="18" charset="0"/>
              </a:rPr>
              <a:t>Strain/Stress during excitation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Azimuthal Stress – 750 um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" y="3657600"/>
                <a:ext cx="43434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Parameters: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 = 20 </a:t>
                </a:r>
                <a:r>
                  <a:rPr lang="en-GB" sz="1600" dirty="0" err="1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GPa</a:t>
                </a: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750 um interference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Nominal Current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 tension at the interface: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49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MPa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Bladder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pressure of about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40/50 MPa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shell: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1436</m:t>
                    </m:r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coil: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649</m:t>
                    </m:r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434340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561" t="-955" b="-1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1103" y="1247001"/>
            <a:ext cx="191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96 MPa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0503" y="1237742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164 MPa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0903" y="1214883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126 MPa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6" y="1491882"/>
            <a:ext cx="2882720" cy="2136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630" y="1481396"/>
            <a:ext cx="2889385" cy="2176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888" y="1494726"/>
            <a:ext cx="2866057" cy="2149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54901"/>
            <a:ext cx="3130505" cy="23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Azimuthal Stress – 850 um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" y="3657600"/>
                <a:ext cx="43434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Parameters: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 = 20 </a:t>
                </a:r>
                <a:r>
                  <a:rPr lang="en-GB" sz="1600" dirty="0" err="1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GPa</a:t>
                </a: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8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50 um interference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Nominal Current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 tension at the interface: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37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MPa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Bladder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pressure of about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45/55 MPa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shell: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1627</m:t>
                    </m:r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coil: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734</m:t>
                    </m:r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434340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561" t="-955" b="-1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1247001"/>
            <a:ext cx="191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109 MPa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4303" y="1237742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174 MPa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6103" y="1214883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137 MPa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7" y="1491882"/>
            <a:ext cx="2797137" cy="2084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1504848"/>
            <a:ext cx="2787413" cy="2071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514741"/>
            <a:ext cx="2784172" cy="2077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38109"/>
            <a:ext cx="3190051" cy="23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Azimuthal Stress – 950 um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B65A-9DC7-4F72-B025-F571FAC5FAF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" y="3657600"/>
                <a:ext cx="43434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Parameters: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 = 20 </a:t>
                </a:r>
                <a:r>
                  <a:rPr lang="en-GB" sz="1600" dirty="0" err="1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GPa</a:t>
                </a: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950 um interference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Nominal Current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 tension at the interface: 35 MPa </a:t>
                </a:r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Bladder </a:t>
                </a: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pressure of about </a:t>
                </a:r>
                <a:r>
                  <a:rPr lang="en-GB" sz="1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50/60 MPa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shell: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1819 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 strain on coil: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819</m:t>
                    </m:r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𝜇𝜀</m:t>
                    </m:r>
                  </m:oMath>
                </a14:m>
                <a:endParaRPr lang="en-GB" sz="1600" dirty="0" smtClean="0">
                  <a:latin typeface="Cambria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434340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561" t="-955" b="-1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0809" y="1247001"/>
            <a:ext cx="191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122 MPa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6100" y="1237742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184 MPa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6103" y="1214883"/>
            <a:ext cx="206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Stress = 147 MPa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4" y="1514741"/>
            <a:ext cx="2839180" cy="2135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491882"/>
            <a:ext cx="2899166" cy="2165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618" y="3823158"/>
            <a:ext cx="3381403" cy="2543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921" y="1514740"/>
            <a:ext cx="2869567" cy="21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8446" y="2971800"/>
            <a:ext cx="2747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latin typeface="Cambria" panose="02040503050406030204" pitchFamily="18" charset="0"/>
              </a:rPr>
              <a:t>Long </a:t>
            </a:r>
            <a:r>
              <a:rPr lang="en-GB" sz="2400" b="1" dirty="0" smtClean="0">
                <a:latin typeface="Cambria" panose="02040503050406030204" pitchFamily="18" charset="0"/>
              </a:rPr>
              <a:t>Coil:</a:t>
            </a:r>
          </a:p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Fabrication </a:t>
            </a:r>
            <a:r>
              <a:rPr lang="en-GB" sz="2400" b="1" dirty="0">
                <a:latin typeface="Cambria" panose="02040503050406030204" pitchFamily="18" charset="0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5337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Long Coil Fabrication Status</a:t>
            </a:r>
            <a:endParaRPr lang="en-GB" alt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34280" y="1291877"/>
            <a:ext cx="8458200" cy="487342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dirty="0" smtClean="0">
                <a:latin typeface="Cambria" panose="02040503050406030204" pitchFamily="18" charset="0"/>
              </a:rPr>
              <a:t>Inner </a:t>
            </a:r>
            <a:r>
              <a:rPr lang="en-GB" altLang="en-US" dirty="0">
                <a:latin typeface="Cambria" panose="02040503050406030204" pitchFamily="18" charset="0"/>
              </a:rPr>
              <a:t>layer of coil wound</a:t>
            </a:r>
          </a:p>
          <a:p>
            <a:pPr lvl="1"/>
            <a:r>
              <a:rPr lang="en-GB" altLang="en-US" dirty="0" smtClean="0">
                <a:latin typeface="Cambria" panose="02040503050406030204" pitchFamily="18" charset="0"/>
              </a:rPr>
              <a:t>Smaller </a:t>
            </a:r>
            <a:r>
              <a:rPr lang="en-GB" altLang="en-US" dirty="0">
                <a:latin typeface="Cambria" panose="02040503050406030204" pitchFamily="18" charset="0"/>
              </a:rPr>
              <a:t>changes in winding machine setup</a:t>
            </a:r>
          </a:p>
          <a:p>
            <a:pPr lvl="1"/>
            <a:r>
              <a:rPr lang="en-GB" altLang="en-US" dirty="0" smtClean="0">
                <a:latin typeface="Cambria" panose="02040503050406030204" pitchFamily="18" charset="0"/>
              </a:rPr>
              <a:t>Additional clamps</a:t>
            </a:r>
          </a:p>
          <a:p>
            <a:pPr lvl="1"/>
            <a:endParaRPr lang="en-GB" altLang="en-US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dirty="0" smtClean="0">
                <a:latin typeface="Cambria" panose="02040503050406030204" pitchFamily="18" charset="0"/>
              </a:rPr>
              <a:t>Curing</a:t>
            </a:r>
            <a:endParaRPr lang="en-GB" altLang="en-US" dirty="0">
              <a:latin typeface="Cambria" panose="02040503050406030204" pitchFamily="18" charset="0"/>
            </a:endParaRPr>
          </a:p>
          <a:p>
            <a:pPr lvl="1"/>
            <a:r>
              <a:rPr lang="en-GB" altLang="en-US" dirty="0">
                <a:latin typeface="Cambria" panose="02040503050406030204" pitchFamily="18" charset="0"/>
              </a:rPr>
              <a:t>Shells mounted</a:t>
            </a:r>
          </a:p>
          <a:p>
            <a:pPr lvl="1"/>
            <a:r>
              <a:rPr lang="en-GB" altLang="en-US" dirty="0">
                <a:latin typeface="Cambria" panose="02040503050406030204" pitchFamily="18" charset="0"/>
              </a:rPr>
              <a:t>Forming hood assembled</a:t>
            </a:r>
          </a:p>
          <a:p>
            <a:pPr lvl="1"/>
            <a:r>
              <a:rPr lang="en-GB" altLang="en-US" dirty="0">
                <a:latin typeface="Cambria" panose="02040503050406030204" pitchFamily="18" charset="0"/>
              </a:rPr>
              <a:t>Trials for </a:t>
            </a:r>
            <a:r>
              <a:rPr lang="en-GB" altLang="en-US" dirty="0" err="1">
                <a:latin typeface="Cambria" panose="02040503050406030204" pitchFamily="18" charset="0"/>
              </a:rPr>
              <a:t>sectorization</a:t>
            </a:r>
            <a:r>
              <a:rPr lang="en-GB" altLang="en-US" dirty="0">
                <a:latin typeface="Cambria" panose="02040503050406030204" pitchFamily="18" charset="0"/>
              </a:rPr>
              <a:t> of press (main dipoles) ongoing</a:t>
            </a:r>
          </a:p>
          <a:p>
            <a:pPr lvl="1"/>
            <a:r>
              <a:rPr lang="en-GB" altLang="en-US" dirty="0">
                <a:latin typeface="Cambria" panose="02040503050406030204" pitchFamily="18" charset="0"/>
              </a:rPr>
              <a:t>Lifting tool not </a:t>
            </a:r>
            <a:r>
              <a:rPr lang="en-GB" altLang="en-US" dirty="0" smtClean="0">
                <a:latin typeface="Cambria" panose="02040503050406030204" pitchFamily="18" charset="0"/>
              </a:rPr>
              <a:t>delivered</a:t>
            </a:r>
          </a:p>
          <a:p>
            <a:pPr lvl="1"/>
            <a:endParaRPr lang="en-GB" altLang="en-US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dirty="0" smtClean="0">
                <a:latin typeface="Cambria" panose="02040503050406030204" pitchFamily="18" charset="0"/>
              </a:rPr>
              <a:t>Interlayer</a:t>
            </a:r>
            <a:endParaRPr lang="en-GB" altLang="en-US" dirty="0">
              <a:latin typeface="Cambria" panose="02040503050406030204" pitchFamily="18" charset="0"/>
            </a:endParaRPr>
          </a:p>
          <a:p>
            <a:pPr lvl="1"/>
            <a:r>
              <a:rPr lang="en-GB" altLang="en-US" dirty="0">
                <a:latin typeface="Cambria" panose="02040503050406030204" pitchFamily="18" charset="0"/>
              </a:rPr>
              <a:t>Trial start 2x 4m pieces</a:t>
            </a:r>
          </a:p>
          <a:p>
            <a:pPr lvl="1"/>
            <a:r>
              <a:rPr lang="en-GB" altLang="en-US" dirty="0">
                <a:latin typeface="Cambria" panose="02040503050406030204" pitchFamily="18" charset="0"/>
              </a:rPr>
              <a:t>8m piece </a:t>
            </a:r>
            <a:endParaRPr lang="en-GB" altLang="en-US" dirty="0" smtClean="0">
              <a:latin typeface="Cambria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Long Coil Fabrication </a:t>
            </a:r>
            <a:r>
              <a:rPr lang="en-US" altLang="en-US" dirty="0" smtClean="0"/>
              <a:t>Status (1)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464705" cy="40985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3820" y="2573164"/>
            <a:ext cx="4098528" cy="30738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992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Coil </a:t>
            </a:r>
            <a:r>
              <a:rPr lang="en-US" altLang="en-US" dirty="0" smtClean="0">
                <a:latin typeface="Cambria" panose="02040503050406030204" pitchFamily="18" charset="0"/>
              </a:rPr>
              <a:t>Winding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mbria" panose="02040503050406030204" pitchFamily="18" charset="0"/>
              </a:rPr>
              <a:t>Inner Layer Copper Insulated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Long Coil Fabrication </a:t>
            </a:r>
            <a:r>
              <a:rPr lang="en-US" altLang="en-US" dirty="0" smtClean="0"/>
              <a:t>Status (2)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92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Preparation </a:t>
            </a:r>
            <a:r>
              <a:rPr lang="en-GB" altLang="en-US" dirty="0">
                <a:latin typeface="Cambria" panose="02040503050406030204" pitchFamily="18" charset="0"/>
              </a:rPr>
              <a:t>coil </a:t>
            </a:r>
            <a:r>
              <a:rPr lang="en-GB" altLang="en-US" dirty="0" smtClean="0">
                <a:latin typeface="Cambria" panose="02040503050406030204" pitchFamily="18" charset="0"/>
              </a:rPr>
              <a:t>curing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Mandrel </a:t>
            </a:r>
            <a:r>
              <a:rPr lang="en-GB" altLang="en-US" dirty="0">
                <a:latin typeface="Cambria" panose="02040503050406030204" pitchFamily="18" charset="0"/>
              </a:rPr>
              <a:t>and shell assembly inner layer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4980" y="2755466"/>
            <a:ext cx="3828744" cy="28715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9336"/>
            <a:ext cx="5141707" cy="385627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92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Long Coil Fabrication </a:t>
            </a:r>
            <a:r>
              <a:rPr lang="en-US" altLang="en-US" dirty="0" smtClean="0"/>
              <a:t>Status (3)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92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Preparation </a:t>
            </a:r>
            <a:r>
              <a:rPr lang="en-GB" altLang="en-US" dirty="0">
                <a:latin typeface="Cambria" panose="02040503050406030204" pitchFamily="18" charset="0"/>
              </a:rPr>
              <a:t>coil </a:t>
            </a:r>
            <a:r>
              <a:rPr lang="en-GB" altLang="en-US" dirty="0" smtClean="0">
                <a:latin typeface="Cambria" panose="02040503050406030204" pitchFamily="18" charset="0"/>
              </a:rPr>
              <a:t>curing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Forming </a:t>
            </a:r>
            <a:r>
              <a:rPr lang="en-GB" altLang="en-US" dirty="0">
                <a:latin typeface="Cambria" panose="02040503050406030204" pitchFamily="18" charset="0"/>
              </a:rPr>
              <a:t>hood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55976" cy="32669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2420888"/>
            <a:ext cx="4355976" cy="32669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4624"/>
            <a:ext cx="6840760" cy="45586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9738" y="4581128"/>
            <a:ext cx="8152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CD I: 1570-984~+580 </a:t>
            </a:r>
            <a:r>
              <a:rPr lang="en-GB" altLang="en-US" dirty="0" err="1" smtClean="0">
                <a:latin typeface="Cambria" panose="02040503050406030204" pitchFamily="18" charset="0"/>
              </a:rPr>
              <a:t>ueps</a:t>
            </a:r>
            <a:endParaRPr lang="en-GB" alt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CD II: 1523-826~+700 </a:t>
            </a:r>
            <a:r>
              <a:rPr lang="en-GB" altLang="en-US" dirty="0" err="1" smtClean="0">
                <a:latin typeface="Cambria" panose="02040503050406030204" pitchFamily="18" charset="0"/>
              </a:rPr>
              <a:t>ueps</a:t>
            </a:r>
            <a:endParaRPr lang="en-GB" alt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mbria" panose="02040503050406030204" pitchFamily="18" charset="0"/>
              </a:rPr>
              <a:t>During CD II we recovered some of the pre-stress </a:t>
            </a:r>
            <a:r>
              <a:rPr lang="en-GB" altLang="en-US" dirty="0" smtClean="0">
                <a:latin typeface="Cambria" panose="02040503050406030204" pitchFamily="18" charset="0"/>
              </a:rPr>
              <a:t>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CD III: The shell strain was 100 </a:t>
            </a:r>
            <a:r>
              <a:rPr lang="en-GB" altLang="en-US" dirty="0" err="1" smtClean="0">
                <a:latin typeface="Cambria" panose="02040503050406030204" pitchFamily="18" charset="0"/>
              </a:rPr>
              <a:t>ueps</a:t>
            </a:r>
            <a:r>
              <a:rPr lang="en-GB" altLang="en-US" dirty="0" smtClean="0">
                <a:latin typeface="Cambria" panose="02040503050406030204" pitchFamily="18" charset="0"/>
              </a:rPr>
              <a:t> lower at cold, 200 after warm-up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We should consider 1570-1478~100 </a:t>
            </a:r>
            <a:r>
              <a:rPr lang="en-GB" altLang="en-US" dirty="0" err="1" smtClean="0">
                <a:latin typeface="Cambria" panose="02040503050406030204" pitchFamily="18" charset="0"/>
              </a:rPr>
              <a:t>ueps</a:t>
            </a:r>
            <a:r>
              <a:rPr lang="en-GB" altLang="en-US" dirty="0" smtClean="0">
                <a:latin typeface="Cambria" panose="02040503050406030204" pitchFamily="18" charset="0"/>
              </a:rPr>
              <a:t> as pre-stress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Cambria" panose="02040503050406030204" pitchFamily="18" charset="0"/>
              </a:rPr>
              <a:t>We should anyway compute the increase of pre-stress from the 1478 value</a:t>
            </a:r>
            <a:endParaRPr lang="en-GB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18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Giorgio Vallone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624"/>
            <a:ext cx="6840760" cy="45586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9738" y="4509120"/>
            <a:ext cx="8008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mbria" panose="02040503050406030204" pitchFamily="18" charset="0"/>
              </a:rPr>
              <a:t>CD I: </a:t>
            </a:r>
            <a:r>
              <a:rPr lang="en-GB" altLang="en-US" dirty="0" smtClean="0">
                <a:latin typeface="Cambria" panose="02040503050406030204" pitchFamily="18" charset="0"/>
              </a:rPr>
              <a:t>134-72 = +62 MPa</a:t>
            </a:r>
            <a:endParaRPr lang="en-GB" alt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mbria" panose="02040503050406030204" pitchFamily="18" charset="0"/>
              </a:rPr>
              <a:t>CD II: </a:t>
            </a:r>
            <a:r>
              <a:rPr lang="en-GB" altLang="en-US" dirty="0" smtClean="0">
                <a:latin typeface="Cambria" panose="02040503050406030204" pitchFamily="18" charset="0"/>
              </a:rPr>
              <a:t>131-59~+72 MPa</a:t>
            </a:r>
            <a:endParaRPr lang="en-GB" alt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mbria" panose="02040503050406030204" pitchFamily="18" charset="0"/>
              </a:rPr>
              <a:t>During CD II we recovered some of the pre-stress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mbria" panose="02040503050406030204" pitchFamily="18" charset="0"/>
              </a:rPr>
              <a:t>CD III: The shell </a:t>
            </a:r>
            <a:r>
              <a:rPr lang="en-GB" altLang="en-US" dirty="0" smtClean="0">
                <a:latin typeface="Cambria" panose="02040503050406030204" pitchFamily="18" charset="0"/>
              </a:rPr>
              <a:t>stress </a:t>
            </a:r>
            <a:r>
              <a:rPr lang="en-GB" altLang="en-US" dirty="0">
                <a:latin typeface="Cambria" panose="02040503050406030204" pitchFamily="18" charset="0"/>
              </a:rPr>
              <a:t>was </a:t>
            </a:r>
            <a:r>
              <a:rPr lang="en-GB" altLang="en-US" dirty="0" smtClean="0">
                <a:latin typeface="Cambria" panose="02040503050406030204" pitchFamily="18" charset="0"/>
              </a:rPr>
              <a:t>8 MPa </a:t>
            </a:r>
            <a:r>
              <a:rPr lang="en-GB" altLang="en-US" dirty="0">
                <a:latin typeface="Cambria" panose="02040503050406030204" pitchFamily="18" charset="0"/>
              </a:rPr>
              <a:t>lower at cold, </a:t>
            </a:r>
            <a:r>
              <a:rPr lang="en-GB" altLang="en-US" dirty="0" smtClean="0">
                <a:latin typeface="Cambria" panose="02040503050406030204" pitchFamily="18" charset="0"/>
              </a:rPr>
              <a:t>20 MPa </a:t>
            </a:r>
            <a:r>
              <a:rPr lang="en-GB" altLang="en-US" dirty="0">
                <a:latin typeface="Cambria" panose="02040503050406030204" pitchFamily="18" charset="0"/>
              </a:rPr>
              <a:t>after warm-up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mbria" panose="02040503050406030204" pitchFamily="18" charset="0"/>
              </a:rPr>
              <a:t>We should consider </a:t>
            </a:r>
            <a:r>
              <a:rPr lang="en-GB" altLang="en-US" dirty="0" smtClean="0">
                <a:latin typeface="Cambria" panose="02040503050406030204" pitchFamily="18" charset="0"/>
              </a:rPr>
              <a:t>8 MPa as </a:t>
            </a:r>
            <a:r>
              <a:rPr lang="en-GB" altLang="en-US" dirty="0">
                <a:latin typeface="Cambria" panose="02040503050406030204" pitchFamily="18" charset="0"/>
              </a:rPr>
              <a:t>pre-stress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mbria" panose="02040503050406030204" pitchFamily="18" charset="0"/>
              </a:rPr>
              <a:t>We should anyway compute the increase of pre-stress from the </a:t>
            </a:r>
            <a:r>
              <a:rPr lang="en-GB" altLang="en-US" smtClean="0">
                <a:latin typeface="Cambria" panose="02040503050406030204" pitchFamily="18" charset="0"/>
              </a:rPr>
              <a:t>8 MPa </a:t>
            </a:r>
            <a:r>
              <a:rPr lang="en-GB" altLang="en-US" dirty="0" smtClean="0">
                <a:latin typeface="Cambria" panose="02040503050406030204" pitchFamily="18" charset="0"/>
              </a:rPr>
              <a:t>value</a:t>
            </a:r>
            <a:endParaRPr lang="en-GB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3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 smtClean="0"/>
              <a:t>Short models strain gauge data overview</a:t>
            </a:r>
            <a:br>
              <a:rPr lang="en-GB" altLang="en-US" dirty="0" smtClean="0"/>
            </a:br>
            <a:r>
              <a:rPr lang="en-GB" altLang="en-US" dirty="0" smtClean="0"/>
              <a:t>(total of </a:t>
            </a:r>
            <a:r>
              <a:rPr lang="en-GB" altLang="en-US" i="1" dirty="0" smtClean="0">
                <a:solidFill>
                  <a:srgbClr val="FF0000"/>
                </a:solidFill>
              </a:rPr>
              <a:t>120 strain gauges</a:t>
            </a:r>
            <a:r>
              <a:rPr lang="en-GB" alt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DEF20-A5CB-40A4-BBBD-CE33B5A23872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2192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MQXFSD0</a:t>
            </a:r>
          </a:p>
          <a:p>
            <a:pPr>
              <a:defRPr/>
            </a:pPr>
            <a:r>
              <a:rPr lang="en-GB" altLang="en-US" dirty="0" smtClean="0"/>
              <a:t>44 gauges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altLang="en-US" dirty="0" smtClean="0"/>
              <a:t>CERN-type</a:t>
            </a:r>
          </a:p>
        </p:txBody>
      </p:sp>
      <p:pic>
        <p:nvPicPr>
          <p:cNvPr id="2663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7175" r="2499" b="13081"/>
          <a:stretch>
            <a:fillRect/>
          </a:stretch>
        </p:blipFill>
        <p:spPr bwMode="auto">
          <a:xfrm>
            <a:off x="2667000" y="4291013"/>
            <a:ext cx="1800225" cy="93503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1942" r="3333" b="17511"/>
          <a:stretch>
            <a:fillRect/>
          </a:stretch>
        </p:blipFill>
        <p:spPr bwMode="auto">
          <a:xfrm>
            <a:off x="2667000" y="5468938"/>
            <a:ext cx="1800225" cy="654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438400" y="1219200"/>
            <a:ext cx="20574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MQXFSD1</a:t>
            </a:r>
          </a:p>
          <a:p>
            <a:pPr>
              <a:defRPr/>
            </a:pPr>
            <a:r>
              <a:rPr lang="en-GB" altLang="en-US" dirty="0" smtClean="0"/>
              <a:t>52 gauges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altLang="en-US" dirty="0" smtClean="0"/>
              <a:t>CERN-type, LARP type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95800" y="1219200"/>
            <a:ext cx="228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MQXFSD2</a:t>
            </a:r>
          </a:p>
          <a:p>
            <a:pPr>
              <a:defRPr/>
            </a:pPr>
            <a:r>
              <a:rPr lang="en-GB" altLang="en-US" dirty="0" smtClean="0"/>
              <a:t>36 gauges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altLang="en-US" dirty="0" smtClean="0"/>
              <a:t>CERN-type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705600" y="1219200"/>
            <a:ext cx="2286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MQXFS1</a:t>
            </a:r>
          </a:p>
          <a:p>
            <a:pPr>
              <a:defRPr/>
            </a:pPr>
            <a:r>
              <a:rPr lang="en-GB" altLang="en-US" dirty="0" smtClean="0"/>
              <a:t>36 gauges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altLang="en-US" dirty="0" smtClean="0"/>
              <a:t>CERN-type, LARP type</a:t>
            </a:r>
          </a:p>
        </p:txBody>
      </p:sp>
      <p:pic>
        <p:nvPicPr>
          <p:cNvPr id="26636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4544" r="5128" b="6851"/>
          <a:stretch>
            <a:fillRect/>
          </a:stretch>
        </p:blipFill>
        <p:spPr bwMode="auto">
          <a:xfrm>
            <a:off x="488950" y="4235450"/>
            <a:ext cx="1800225" cy="10493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16034" r="4167" b="23419"/>
          <a:stretch>
            <a:fillRect/>
          </a:stretch>
        </p:blipFill>
        <p:spPr bwMode="auto">
          <a:xfrm>
            <a:off x="488950" y="5461000"/>
            <a:ext cx="1800225" cy="673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7175" r="2499" b="13081"/>
          <a:stretch>
            <a:fillRect/>
          </a:stretch>
        </p:blipFill>
        <p:spPr bwMode="auto">
          <a:xfrm>
            <a:off x="4829175" y="4267200"/>
            <a:ext cx="1800225" cy="9350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1942" r="3333" b="17511"/>
          <a:stretch>
            <a:fillRect/>
          </a:stretch>
        </p:blipFill>
        <p:spPr bwMode="auto">
          <a:xfrm>
            <a:off x="4829175" y="5446713"/>
            <a:ext cx="1800225" cy="65246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Content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30527" r="3604" b="10403"/>
          <a:stretch>
            <a:fillRect/>
          </a:stretch>
        </p:blipFill>
        <p:spPr bwMode="auto">
          <a:xfrm>
            <a:off x="6886575" y="5470525"/>
            <a:ext cx="1800225" cy="628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1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7175" r="2499" b="13081"/>
          <a:stretch>
            <a:fillRect/>
          </a:stretch>
        </p:blipFill>
        <p:spPr bwMode="auto">
          <a:xfrm>
            <a:off x="6962775" y="4267200"/>
            <a:ext cx="1800225" cy="9350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Content Placeholder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r="22475"/>
          <a:stretch>
            <a:fillRect/>
          </a:stretch>
        </p:blipFill>
        <p:spPr bwMode="auto">
          <a:xfrm>
            <a:off x="487363" y="2351088"/>
            <a:ext cx="1800225" cy="1698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525713"/>
            <a:ext cx="1798637" cy="1349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525713"/>
            <a:ext cx="1800225" cy="1349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5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2172" r="16435" b="18871"/>
          <a:stretch>
            <a:fillRect/>
          </a:stretch>
        </p:blipFill>
        <p:spPr bwMode="auto">
          <a:xfrm>
            <a:off x="6964363" y="2732088"/>
            <a:ext cx="1800225" cy="98266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Strain gauge locations in real coils</a:t>
            </a:r>
          </a:p>
        </p:txBody>
      </p:sp>
      <p:pic>
        <p:nvPicPr>
          <p:cNvPr id="2867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t="1553" r="13313" b="2168"/>
          <a:stretch>
            <a:fillRect/>
          </a:stretch>
        </p:blipFill>
        <p:spPr>
          <a:xfrm>
            <a:off x="460375" y="1676400"/>
            <a:ext cx="3946525" cy="3959225"/>
          </a:xfrm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04C78A-CDD2-4170-B6DF-CE56D82A66D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pic>
        <p:nvPicPr>
          <p:cNvPr id="2867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2905" r="20181" b="3059"/>
          <a:stretch>
            <a:fillRect/>
          </a:stretch>
        </p:blipFill>
        <p:spPr bwMode="auto">
          <a:xfrm>
            <a:off x="4713288" y="1676400"/>
            <a:ext cx="3973512" cy="39592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244975" y="3108325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951038" y="1646238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49263" y="3978275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803525" y="5478463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689225" y="3276600"/>
            <a:ext cx="1524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073275" y="3276600"/>
            <a:ext cx="1524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57400" y="3848100"/>
            <a:ext cx="1524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667000" y="3856038"/>
            <a:ext cx="1524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667000" y="1249362"/>
            <a:ext cx="80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Shell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2960" y="4033521"/>
            <a:ext cx="1219200" cy="1706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2563" y="567997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092326" y="1445205"/>
            <a:ext cx="574674" cy="216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0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Strain gauge locations in dummy coils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EFB354-8C7E-41FF-9AB1-5317745DC539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 smtClean="0">
              <a:solidFill>
                <a:schemeClr val="bg2"/>
              </a:solidFill>
            </a:endParaRPr>
          </a:p>
        </p:txBody>
      </p:sp>
      <p:pic>
        <p:nvPicPr>
          <p:cNvPr id="27655" name="Content Placeholder 10" descr="D:\Work\MQXF\Structure\Photos\QXF-Front view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5957" r="6081" b="4659"/>
          <a:stretch>
            <a:fillRect/>
          </a:stretch>
        </p:blipFill>
        <p:spPr bwMode="auto">
          <a:xfrm>
            <a:off x="460375" y="1676400"/>
            <a:ext cx="3959225" cy="39592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2905" r="20181" b="3059"/>
          <a:stretch>
            <a:fillRect/>
          </a:stretch>
        </p:blipFill>
        <p:spPr bwMode="auto">
          <a:xfrm>
            <a:off x="4713288" y="1676400"/>
            <a:ext cx="3973512" cy="39592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244975" y="3108325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951038" y="1646238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49263" y="3978275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803525" y="5478463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689225" y="3276600"/>
            <a:ext cx="1524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073275" y="3276600"/>
            <a:ext cx="1524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57400" y="3848100"/>
            <a:ext cx="1524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667000" y="3856038"/>
            <a:ext cx="1524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92326" y="1445205"/>
            <a:ext cx="574674" cy="216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0" y="1249362"/>
            <a:ext cx="80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Shell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563" y="567997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22960" y="4033521"/>
            <a:ext cx="1219200" cy="1706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Measurement Differences of LARP and CERN systems</a:t>
            </a:r>
            <a:endParaRPr lang="en-GB" sz="2400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908720"/>
                <a:ext cx="8991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There is no remarkable difference between dummy and coil experiments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The measurement are in a range of </a:t>
                </a:r>
                <a:r>
                  <a:rPr lang="en-GB" sz="16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𝝁𝜺</m:t>
                    </m:r>
                  </m:oMath>
                </a14:m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𝑴𝑷𝒂</m:t>
                    </m:r>
                  </m:oMath>
                </a14:m>
                <a:endParaRPr lang="en-GB" sz="1600" b="1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This is coherent with the provided 5% precision.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08720"/>
                <a:ext cx="8991600" cy="1323439"/>
              </a:xfrm>
              <a:prstGeom prst="rect">
                <a:avLst/>
              </a:prstGeom>
              <a:blipFill rotWithShape="0">
                <a:blip r:embed="rId4"/>
                <a:stretch>
                  <a:fillRect t="-1843" b="-4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96" r="16539"/>
          <a:stretch/>
        </p:blipFill>
        <p:spPr>
          <a:xfrm>
            <a:off x="157118" y="2348881"/>
            <a:ext cx="4198858" cy="3920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08" r="17341"/>
          <a:stretch/>
        </p:blipFill>
        <p:spPr>
          <a:xfrm>
            <a:off x="4567022" y="2348880"/>
            <a:ext cx="4092107" cy="39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2526" y="2971800"/>
            <a:ext cx="2858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MQXFS1</a:t>
            </a:r>
          </a:p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Pre-stress Analysis</a:t>
            </a:r>
            <a:endParaRPr lang="en-GB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9" r="13687"/>
          <a:stretch/>
        </p:blipFill>
        <p:spPr>
          <a:xfrm>
            <a:off x="4439822" y="2176409"/>
            <a:ext cx="4606978" cy="42071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Giorgio Vallone</a:t>
            </a:r>
            <a:endParaRPr 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A9666-5A4B-4329-AA8D-17B8A853FE6C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798" y="1548348"/>
                <a:ext cx="453852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GB" sz="1600" b="1" i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Pre-stress analysis:</a:t>
                </a:r>
              </a:p>
              <a:p>
                <a:pPr marL="0" lvl="1"/>
                <a:endParaRPr lang="en-GB" sz="1600" b="1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Applied pre-stress variation: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𝟏𝟕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𝑴𝑷𝒂</m:t>
                    </m:r>
                  </m:oMath>
                </a14:m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Lower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pre-stress on 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both shell and coil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b="1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The </a:t>
                </a:r>
                <a:r>
                  <a:rPr lang="en-GB" sz="16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overall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pre-stress increase 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during cooldown seems low from this measurement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b="1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1600" b="1" i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FE models comparison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b="1" dirty="0" smtClean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Pole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key</a:t>
                </a:r>
                <a:r>
                  <a:rPr lang="en-GB" sz="1600" dirty="0">
                    <a:latin typeface="Cambria" panose="02040503050406030204" pitchFamily="18" charset="0"/>
                    <a:cs typeface="Arial" panose="020B0604020202020204" pitchFamily="34" charset="0"/>
                  </a:rPr>
                  <a:t> model closer to the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reality</a:t>
                </a:r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Model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result is out of the meas. uniformity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The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mechanical models 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experience suggests that the modelling error is due to the </a:t>
                </a:r>
                <a:r>
                  <a:rPr lang="en-GB" sz="1600" b="1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coil</a:t>
                </a:r>
                <a:r>
                  <a:rPr lang="en-GB" sz="1600" dirty="0" smtClean="0">
                    <a:latin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en-GB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1548348"/>
                <a:ext cx="4538520" cy="4278094"/>
              </a:xfrm>
              <a:prstGeom prst="rect">
                <a:avLst/>
              </a:prstGeom>
              <a:blipFill rotWithShape="0">
                <a:blip r:embed="rId3"/>
                <a:stretch>
                  <a:fillRect l="-671" t="-570" b="-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953000" y="152400"/>
            <a:ext cx="4208463" cy="1892300"/>
            <a:chOff x="5536793" y="533400"/>
            <a:chExt cx="4209092" cy="1892746"/>
          </a:xfrm>
        </p:grpSpPr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095" y="533400"/>
              <a:ext cx="2658384" cy="189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955" y="1880385"/>
              <a:ext cx="207270" cy="19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>
              <a:endCxn id="11" idx="1"/>
            </p:cNvCxnSpPr>
            <p:nvPr/>
          </p:nvCxnSpPr>
          <p:spPr>
            <a:xfrm>
              <a:off x="6019465" y="1752887"/>
              <a:ext cx="558884" cy="190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5536793" y="145292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>
                  <a:latin typeface="Courier New" panose="02070309020205020404" pitchFamily="49" charset="0"/>
                  <a:cs typeface="Courier New" panose="02070309020205020404" pitchFamily="49" charset="0"/>
                </a:rPr>
                <a:t>Pole</a:t>
              </a:r>
            </a:p>
          </p:txBody>
        </p:sp>
        <p:pic>
          <p:nvPicPr>
            <p:cNvPr id="14" name="Picture 2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05000"/>
              <a:ext cx="207270" cy="19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8809120" y="1573458"/>
              <a:ext cx="185765" cy="385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>
              <a:off x="8703589" y="1252225"/>
              <a:ext cx="10422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Shell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4949" y="152400"/>
            <a:ext cx="5657211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Azimuthal Pre-stress - MQXFS1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01466" y="3711209"/>
            <a:ext cx="378175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69721" y="4080432"/>
            <a:ext cx="378175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68191" y="4309231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Loading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4082" y="468336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Cool-Down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CERN logo, 4:3 format</Description0>
    <Note xmlns="8946e33d-fd2f-4ae4-8ee9-d90c129cdf9e">For external collaborators: you may replace the CERN logo by your home institute logo if needed
https://edms.cern.ch/document/1586452/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649C1-7B00-4ECC-98F2-E673362ECA3E}">
  <ds:schemaRefs>
    <ds:schemaRef ds:uri="http://schemas.microsoft.com/office/2006/metadata/properties"/>
    <ds:schemaRef ds:uri="http://schemas.microsoft.com/office/infopath/2007/PartnerControls"/>
    <ds:schemaRef ds:uri="8946e33d-fd2f-4ae4-8ee9-d90c129cdf9e"/>
  </ds:schemaRefs>
</ds:datastoreItem>
</file>

<file path=customXml/itemProps2.xml><?xml version="1.0" encoding="utf-8"?>
<ds:datastoreItem xmlns:ds="http://schemas.openxmlformats.org/officeDocument/2006/customXml" ds:itemID="{9A55C745-3429-4486-A126-60D7C77FA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3DAAED-59EA-473F-8797-807F21F6E6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1808</Words>
  <Application>Microsoft Office PowerPoint</Application>
  <PresentationFormat>On-screen Show (4:3)</PresentationFormat>
  <Paragraphs>512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</vt:lpstr>
      <vt:lpstr>Cambria Math</vt:lpstr>
      <vt:lpstr>Courier New</vt:lpstr>
      <vt:lpstr>Symbol</vt:lpstr>
      <vt:lpstr>Wingdings</vt:lpstr>
      <vt:lpstr>Thème Office</vt:lpstr>
      <vt:lpstr>MQXFS1 Strain Gauge Data Analysis</vt:lpstr>
      <vt:lpstr>Acknowledgments</vt:lpstr>
      <vt:lpstr>Outline</vt:lpstr>
      <vt:lpstr>Short models strain gauge data overview (total of 120 strain gauges)</vt:lpstr>
      <vt:lpstr>Strain gauge locations in real coils</vt:lpstr>
      <vt:lpstr>Strain gauge locations in dummy coils</vt:lpstr>
      <vt:lpstr>Measurement Differences of LARP and CERN systems</vt:lpstr>
      <vt:lpstr>PowerPoint Presentation</vt:lpstr>
      <vt:lpstr>Azimuthal Pre-stress - MQXFS1</vt:lpstr>
      <vt:lpstr>Azimuthal Pre-stress - Dummy</vt:lpstr>
      <vt:lpstr>PowerPoint Presentation</vt:lpstr>
      <vt:lpstr>Coil Properties – Available Data</vt:lpstr>
      <vt:lpstr>Coil Properties - Experimental campaign</vt:lpstr>
      <vt:lpstr>Azimuthal Pre-stress</vt:lpstr>
      <vt:lpstr>PowerPoint Presentation</vt:lpstr>
      <vt:lpstr>Azimuthal Strain</vt:lpstr>
      <vt:lpstr>Pole/Coil Gap</vt:lpstr>
      <vt:lpstr>Coil Azimuthal Delta Stress</vt:lpstr>
      <vt:lpstr>Coil Azimuthal Delta Strain – FEM Comparison</vt:lpstr>
      <vt:lpstr>Pressure/Tension at the Interface</vt:lpstr>
      <vt:lpstr>Pole Stress at Nominal Current</vt:lpstr>
      <vt:lpstr>Conclusion</vt:lpstr>
      <vt:lpstr>Thanks for your attention!</vt:lpstr>
      <vt:lpstr>Measurement Differences</vt:lpstr>
      <vt:lpstr>Measurement Differences</vt:lpstr>
      <vt:lpstr>Azimuthal Stresses – 2D</vt:lpstr>
      <vt:lpstr>Rods Strain / Longitudinal Stiffness</vt:lpstr>
      <vt:lpstr>Azimuthal Stress – Design (H. Felice)</vt:lpstr>
      <vt:lpstr>Azimuthal Stress – 550 um</vt:lpstr>
      <vt:lpstr>Azimuthal Stress – 750 um</vt:lpstr>
      <vt:lpstr>Azimuthal Stress – 850 um</vt:lpstr>
      <vt:lpstr>Azimuthal Stress – 950 um</vt:lpstr>
      <vt:lpstr>PowerPoint Presentation</vt:lpstr>
      <vt:lpstr>Long Coil Fabrication Status</vt:lpstr>
      <vt:lpstr>Long Coil Fabrication Status (1)</vt:lpstr>
      <vt:lpstr>Long Coil Fabrication Status (2)</vt:lpstr>
      <vt:lpstr>Long Coil Fabrication Status (3)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HiLumi-Pres-Template-4-3-2logo-v2</dc:title>
  <dc:creator>André-Pierre OLIVIER</dc:creator>
  <cp:lastModifiedBy>Giorgio Vallone</cp:lastModifiedBy>
  <cp:revision>78</cp:revision>
  <dcterms:created xsi:type="dcterms:W3CDTF">2016-02-12T10:02:27Z</dcterms:created>
  <dcterms:modified xsi:type="dcterms:W3CDTF">2016-05-19T15:36:20Z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