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89" r:id="rId3"/>
    <p:sldId id="290" r:id="rId4"/>
    <p:sldId id="268" r:id="rId5"/>
    <p:sldId id="278" r:id="rId6"/>
    <p:sldId id="279" r:id="rId7"/>
    <p:sldId id="313" r:id="rId8"/>
    <p:sldId id="314" r:id="rId9"/>
    <p:sldId id="315" r:id="rId10"/>
    <p:sldId id="323" r:id="rId11"/>
    <p:sldId id="312" r:id="rId12"/>
    <p:sldId id="311" r:id="rId13"/>
    <p:sldId id="280" r:id="rId14"/>
    <p:sldId id="281" r:id="rId15"/>
    <p:sldId id="321" r:id="rId16"/>
    <p:sldId id="324" r:id="rId17"/>
    <p:sldId id="322" r:id="rId18"/>
    <p:sldId id="286" r:id="rId19"/>
    <p:sldId id="301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1" autoAdjust="0"/>
    <p:restoredTop sz="94660"/>
  </p:normalViewPr>
  <p:slideViewPr>
    <p:cSldViewPr snapToObjects="1" showGuides="1">
      <p:cViewPr>
        <p:scale>
          <a:sx n="100" d="100"/>
          <a:sy n="100" d="100"/>
        </p:scale>
        <p:origin x="-2112" y="-432"/>
      </p:cViewPr>
      <p:guideLst>
        <p:guide orient="horz" pos="40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macchin:Shared%20reports:Degradation_co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264799635701"/>
          <c:y val="0.102493966245791"/>
          <c:w val="0.774875910746812"/>
          <c:h val="0.823155282331512"/>
        </c:manualLayout>
      </c:layout>
      <c:scatterChart>
        <c:scatterStyle val="lineMarker"/>
        <c:varyColors val="0"/>
        <c:ser>
          <c:idx val="2"/>
          <c:order val="0"/>
          <c:tx>
            <c:strRef>
              <c:f>'RRR PIT 0.85 (2)'!$AB$124</c:f>
              <c:strCache>
                <c:ptCount val="1"/>
                <c:pt idx="0">
                  <c:v>AE08S00005A01U- HT 243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'RRR PIT 0.85 (2)'!$Z$124:$Z$128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xVal>
          <c:yVal>
            <c:numRef>
              <c:f>'RRR PIT 0.85 (2)'!$AA$124:$AA$128</c:f>
              <c:numCache>
                <c:formatCode>General</c:formatCode>
                <c:ptCount val="5"/>
                <c:pt idx="0">
                  <c:v>157.0</c:v>
                </c:pt>
                <c:pt idx="1">
                  <c:v>153.0</c:v>
                </c:pt>
                <c:pt idx="2">
                  <c:v>150.0</c:v>
                </c:pt>
                <c:pt idx="3">
                  <c:v>151.0</c:v>
                </c:pt>
                <c:pt idx="4">
                  <c:v>150.0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'RRR PIT 0.85 (2)'!$AB$129</c:f>
              <c:strCache>
                <c:ptCount val="1"/>
                <c:pt idx="0">
                  <c:v>AE08S00005A01U- HT 243 - rolled 15%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chemeClr val="accent5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'RRR PIT 0.85 (2)'!$Z$129:$Z$133</c:f>
              <c:numCache>
                <c:formatCode>General</c:formatCode>
                <c:ptCount val="5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</c:numCache>
            </c:numRef>
          </c:xVal>
          <c:yVal>
            <c:numRef>
              <c:f>'RRR PIT 0.85 (2)'!$AA$129:$AA$133</c:f>
              <c:numCache>
                <c:formatCode>General</c:formatCode>
                <c:ptCount val="5"/>
                <c:pt idx="0">
                  <c:v>152.0</c:v>
                </c:pt>
                <c:pt idx="1">
                  <c:v>153.0</c:v>
                </c:pt>
                <c:pt idx="2">
                  <c:v>149.0</c:v>
                </c:pt>
                <c:pt idx="3">
                  <c:v>148.0</c:v>
                </c:pt>
                <c:pt idx="4">
                  <c:v>149.0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'RRR PIT 0.85 (2)'!$AB$134</c:f>
              <c:strCache>
                <c:ptCount val="1"/>
                <c:pt idx="0">
                  <c:v>AE08S00005A01U- HT 244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'RRR PIT 0.85 (2)'!$Z$134:$Z$138</c:f>
              <c:numCache>
                <c:formatCode>General</c:formatCode>
                <c:ptCount val="5"/>
                <c:pt idx="0">
                  <c:v>11.0</c:v>
                </c:pt>
                <c:pt idx="1">
                  <c:v>12.0</c:v>
                </c:pt>
                <c:pt idx="2">
                  <c:v>13.0</c:v>
                </c:pt>
                <c:pt idx="3">
                  <c:v>14.0</c:v>
                </c:pt>
                <c:pt idx="4">
                  <c:v>15.0</c:v>
                </c:pt>
              </c:numCache>
            </c:numRef>
          </c:xVal>
          <c:yVal>
            <c:numRef>
              <c:f>'RRR PIT 0.85 (2)'!$AA$134:$AA$138</c:f>
              <c:numCache>
                <c:formatCode>General</c:formatCode>
                <c:ptCount val="5"/>
                <c:pt idx="0">
                  <c:v>134.0</c:v>
                </c:pt>
                <c:pt idx="1">
                  <c:v>132.0</c:v>
                </c:pt>
                <c:pt idx="2">
                  <c:v>138.0</c:v>
                </c:pt>
                <c:pt idx="3">
                  <c:v>132.0</c:v>
                </c:pt>
                <c:pt idx="4">
                  <c:v>139.0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'RRR PIT 0.85 (2)'!$AB$139</c:f>
              <c:strCache>
                <c:ptCount val="1"/>
                <c:pt idx="0">
                  <c:v>AE08S00005A01U- HT 244 - rolled 15%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'RRR PIT 0.85 (2)'!$Z$139:$Z$143</c:f>
              <c:numCache>
                <c:formatCode>General</c:formatCode>
                <c:ptCount val="5"/>
                <c:pt idx="0">
                  <c:v>16.0</c:v>
                </c:pt>
                <c:pt idx="1">
                  <c:v>17.0</c:v>
                </c:pt>
                <c:pt idx="2">
                  <c:v>18.0</c:v>
                </c:pt>
                <c:pt idx="3">
                  <c:v>19.0</c:v>
                </c:pt>
                <c:pt idx="4">
                  <c:v>20.0</c:v>
                </c:pt>
              </c:numCache>
            </c:numRef>
          </c:xVal>
          <c:yVal>
            <c:numRef>
              <c:f>'RRR PIT 0.85 (2)'!$AA$139:$AA$143</c:f>
              <c:numCache>
                <c:formatCode>General</c:formatCode>
                <c:ptCount val="5"/>
                <c:pt idx="0">
                  <c:v>141.0</c:v>
                </c:pt>
                <c:pt idx="1">
                  <c:v>140.0</c:v>
                </c:pt>
                <c:pt idx="2">
                  <c:v>128.0</c:v>
                </c:pt>
                <c:pt idx="3">
                  <c:v>136.0</c:v>
                </c:pt>
                <c:pt idx="4">
                  <c:v>140.0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'RRR PIT 0.85 (2)'!$AB$144</c:f>
              <c:strCache>
                <c:ptCount val="1"/>
                <c:pt idx="0">
                  <c:v>AE08S00005A01U- HT 245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'RRR PIT 0.85 (2)'!$Z$144:$Z$148</c:f>
              <c:numCache>
                <c:formatCode>General</c:formatCode>
                <c:ptCount val="5"/>
                <c:pt idx="0">
                  <c:v>21.0</c:v>
                </c:pt>
                <c:pt idx="1">
                  <c:v>22.0</c:v>
                </c:pt>
                <c:pt idx="2">
                  <c:v>23.0</c:v>
                </c:pt>
                <c:pt idx="3">
                  <c:v>24.0</c:v>
                </c:pt>
                <c:pt idx="4">
                  <c:v>25.0</c:v>
                </c:pt>
              </c:numCache>
            </c:numRef>
          </c:xVal>
          <c:yVal>
            <c:numRef>
              <c:f>'RRR PIT 0.85 (2)'!$AA$144:$AA$148</c:f>
              <c:numCache>
                <c:formatCode>General</c:formatCode>
                <c:ptCount val="5"/>
                <c:pt idx="0">
                  <c:v>141.0</c:v>
                </c:pt>
                <c:pt idx="1">
                  <c:v>139.0</c:v>
                </c:pt>
                <c:pt idx="2">
                  <c:v>128.0</c:v>
                </c:pt>
                <c:pt idx="3">
                  <c:v>132.0</c:v>
                </c:pt>
                <c:pt idx="4">
                  <c:v>127.0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'RRR PIT 0.85 (2)'!$AB$149</c:f>
              <c:strCache>
                <c:ptCount val="1"/>
                <c:pt idx="0">
                  <c:v>AE08S00005A01U- HT 245 - rolled 15%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'RRR PIT 0.85 (2)'!$Z$149:$Z$153</c:f>
              <c:numCache>
                <c:formatCode>General</c:formatCode>
                <c:ptCount val="5"/>
                <c:pt idx="0">
                  <c:v>26.0</c:v>
                </c:pt>
                <c:pt idx="1">
                  <c:v>27.0</c:v>
                </c:pt>
                <c:pt idx="2">
                  <c:v>28.0</c:v>
                </c:pt>
                <c:pt idx="3">
                  <c:v>29.0</c:v>
                </c:pt>
                <c:pt idx="4">
                  <c:v>30.0</c:v>
                </c:pt>
              </c:numCache>
            </c:numRef>
          </c:xVal>
          <c:yVal>
            <c:numRef>
              <c:f>'RRR PIT 0.85 (2)'!$AA$149:$AA$153</c:f>
              <c:numCache>
                <c:formatCode>General</c:formatCode>
                <c:ptCount val="5"/>
                <c:pt idx="0">
                  <c:v>137.0</c:v>
                </c:pt>
                <c:pt idx="1">
                  <c:v>138.0</c:v>
                </c:pt>
                <c:pt idx="2">
                  <c:v>137.0</c:v>
                </c:pt>
                <c:pt idx="3">
                  <c:v>143.0</c:v>
                </c:pt>
                <c:pt idx="4">
                  <c:v>137.0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45968952"/>
        <c:axId val="1209210360"/>
      </c:scatterChart>
      <c:valAx>
        <c:axId val="-1145968952"/>
        <c:scaling>
          <c:orientation val="minMax"/>
          <c:max val="31.0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1209210360"/>
        <c:crosses val="autoZero"/>
        <c:crossBetween val="midCat"/>
      </c:valAx>
      <c:valAx>
        <c:axId val="120921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/>
                  <a:t>RRR </a:t>
                </a:r>
              </a:p>
            </c:rich>
          </c:tx>
          <c:layout>
            <c:manualLayout>
              <c:xMode val="edge"/>
              <c:yMode val="edge"/>
              <c:x val="0.0102133424408015"/>
              <c:y val="0.4489041438979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45968952"/>
        <c:crosses val="autoZero"/>
        <c:crossBetween val="midCat"/>
      </c:valAx>
      <c:spPr>
        <a:noFill/>
        <a:ln w="19050" cap="sq" cmpd="sng">
          <a:solidFill>
            <a:schemeClr val="tx1"/>
          </a:solidFill>
          <a:bevel/>
        </a:ln>
        <a:effectLst/>
      </c:spPr>
    </c:plotArea>
    <c:legend>
      <c:legendPos val="r"/>
      <c:layout>
        <c:manualLayout>
          <c:xMode val="edge"/>
          <c:yMode val="edge"/>
          <c:x val="0.198313524590164"/>
          <c:y val="0.642060304097953"/>
          <c:w val="0.782940801457195"/>
          <c:h val="0.27979473485860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19/05/16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72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19/05/16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16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6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smtClean="0"/>
              <a:t>Presentation title - line 1 - Arial 30pt - bold HiLumi dark grey - line 2</a:t>
            </a:r>
            <a:br>
              <a:rPr lang="en-GB" noProof="0" smtClean="0"/>
            </a:br>
            <a:r>
              <a:rPr lang="en-GB" noProof="0" smtClean="0"/>
              <a:t>line 3</a:t>
            </a:r>
            <a:br>
              <a:rPr lang="en-GB" noProof="0" smtClean="0"/>
            </a:br>
            <a:r>
              <a:rPr lang="en-GB" noProof="0" smtClean="0"/>
              <a:t>line 4   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7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4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0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9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4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Conductor procurement and QC from CERN  – B. Bordini 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microsoft.com/office/2007/relationships/hdphoto" Target="../media/hdphoto2.wdp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B. Bordini</a:t>
            </a:r>
            <a:r>
              <a:rPr lang="en-US" dirty="0" smtClean="0"/>
              <a:t>, A. </a:t>
            </a:r>
            <a:r>
              <a:rPr lang="en-US" dirty="0" err="1" smtClean="0"/>
              <a:t>Ballarino</a:t>
            </a:r>
            <a:r>
              <a:rPr lang="en-US" dirty="0" smtClean="0"/>
              <a:t>, M. Macchini, D. Richter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476376" y="6093296"/>
            <a:ext cx="6480000" cy="288032"/>
          </a:xfrm>
        </p:spPr>
        <p:txBody>
          <a:bodyPr>
            <a:normAutofit/>
          </a:bodyPr>
          <a:lstStyle/>
          <a:p>
            <a:r>
              <a:rPr lang="en-GB" dirty="0" smtClean="0"/>
              <a:t>Joint LARP CM26/Hi-</a:t>
            </a:r>
            <a:r>
              <a:rPr lang="en-GB" dirty="0" err="1" smtClean="0"/>
              <a:t>Lumi</a:t>
            </a:r>
            <a:r>
              <a:rPr lang="en-GB" dirty="0" smtClean="0"/>
              <a:t> Meeting at SLAC </a:t>
            </a:r>
            <a:r>
              <a:rPr lang="en-US" dirty="0" smtClean="0"/>
              <a:t>– 18</a:t>
            </a:r>
            <a:r>
              <a:rPr lang="en-US" baseline="30000" dirty="0" smtClean="0"/>
              <a:t>th</a:t>
            </a:r>
            <a:r>
              <a:rPr lang="en-US" dirty="0" smtClean="0"/>
              <a:t>– 21</a:t>
            </a:r>
            <a:r>
              <a:rPr lang="en-US" baseline="30000" dirty="0" smtClean="0"/>
              <a:t>st</a:t>
            </a:r>
            <a:r>
              <a:rPr lang="en-US" dirty="0" smtClean="0"/>
              <a:t>  May 2016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8464" y="3251448"/>
            <a:ext cx="7455984" cy="465584"/>
          </a:xfrm>
        </p:spPr>
        <p:txBody>
          <a:bodyPr/>
          <a:lstStyle/>
          <a:p>
            <a:pPr algn="ctr"/>
            <a:r>
              <a:rPr lang="en-US" dirty="0" smtClean="0"/>
              <a:t>Conductor procurement and QC from CERN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0968" r="7160"/>
          <a:stretch/>
        </p:blipFill>
        <p:spPr>
          <a:xfrm rot="5400000">
            <a:off x="2090596" y="-930356"/>
            <a:ext cx="4857710" cy="839184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9872" y="980728"/>
            <a:ext cx="27363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612000" y="116632"/>
            <a:ext cx="8280480" cy="1160768"/>
          </a:xfrm>
        </p:spPr>
        <p:txBody>
          <a:bodyPr/>
          <a:lstStyle/>
          <a:p>
            <a:r>
              <a:rPr lang="en-US" sz="3200" dirty="0"/>
              <a:t>Received</a:t>
            </a:r>
            <a:r>
              <a:rPr lang="en-US" sz="3200" i="1" dirty="0"/>
              <a:t> </a:t>
            </a:r>
            <a:r>
              <a:rPr lang="en-US" sz="3200" dirty="0"/>
              <a:t>108/127</a:t>
            </a:r>
            <a:r>
              <a:rPr lang="en-US" sz="3200" i="1" dirty="0"/>
              <a:t> </a:t>
            </a:r>
            <a:r>
              <a:rPr lang="en-US" sz="3200" dirty="0"/>
              <a:t>RRP</a:t>
            </a:r>
            <a:r>
              <a:rPr lang="en-US" sz="3200" i="1" dirty="0"/>
              <a:t> </a:t>
            </a:r>
            <a:r>
              <a:rPr lang="en-US" sz="3200" dirty="0"/>
              <a:t>Wire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0093BE"/>
                </a:solidFill>
              </a:rPr>
              <a:t>B</a:t>
            </a:r>
            <a:r>
              <a:rPr lang="en-US" sz="2400" i="1" baseline="-25000" dirty="0" smtClean="0">
                <a:solidFill>
                  <a:srgbClr val="0093BE"/>
                </a:solidFill>
              </a:rPr>
              <a:t>C2</a:t>
            </a:r>
            <a:r>
              <a:rPr lang="en-US" sz="2400" i="1" dirty="0" smtClean="0"/>
              <a:t> </a:t>
            </a:r>
            <a:r>
              <a:rPr lang="en-US" sz="2400" dirty="0"/>
              <a:t>@ </a:t>
            </a:r>
            <a:r>
              <a:rPr lang="en-US" sz="2400" dirty="0" smtClean="0"/>
              <a:t>4.22 K – </a:t>
            </a:r>
            <a:r>
              <a:rPr lang="en-US" sz="2400" dirty="0" smtClean="0">
                <a:solidFill>
                  <a:srgbClr val="FF0000"/>
                </a:solidFill>
              </a:rPr>
              <a:t>OST </a:t>
            </a:r>
            <a:r>
              <a:rPr lang="en-US" sz="2400" dirty="0" err="1" smtClean="0">
                <a:solidFill>
                  <a:srgbClr val="FF0000"/>
                </a:solidFill>
              </a:rPr>
              <a:t>vs</a:t>
            </a:r>
            <a:r>
              <a:rPr lang="en-US" sz="2400" dirty="0" smtClean="0">
                <a:solidFill>
                  <a:srgbClr val="FF0000"/>
                </a:solidFill>
              </a:rPr>
              <a:t> CERN data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0" y="5614218"/>
            <a:ext cx="8892480" cy="7671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dirty="0">
                <a:solidFill>
                  <a:srgbClr val="FF0000"/>
                </a:solidFill>
              </a:rPr>
              <a:t>L</a:t>
            </a:r>
            <a:r>
              <a:rPr lang="en-GB" sz="2200" dirty="0" smtClean="0">
                <a:solidFill>
                  <a:srgbClr val="FF0000"/>
                </a:solidFill>
              </a:rPr>
              <a:t>ower </a:t>
            </a:r>
            <a:r>
              <a:rPr lang="en-GB" sz="2200" i="1" dirty="0" smtClean="0">
                <a:solidFill>
                  <a:srgbClr val="FF0000"/>
                </a:solidFill>
              </a:rPr>
              <a:t>B</a:t>
            </a:r>
            <a:r>
              <a:rPr lang="en-GB" sz="2200" i="1" baseline="-25000" dirty="0" smtClean="0">
                <a:solidFill>
                  <a:srgbClr val="FF0000"/>
                </a:solidFill>
              </a:rPr>
              <a:t>c2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measured by CERN suggests that difference between OST and CERN is due to different </a:t>
            </a:r>
            <a:r>
              <a:rPr lang="en-GB" sz="2200" dirty="0" smtClean="0">
                <a:solidFill>
                  <a:srgbClr val="FF0000"/>
                </a:solidFill>
              </a:rPr>
              <a:t>strain</a:t>
            </a:r>
            <a:r>
              <a:rPr lang="en-GB" sz="2200" dirty="0" smtClean="0"/>
              <a:t> on the superconductor				</a:t>
            </a:r>
            <a:endParaRPr lang="en-GB" sz="22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595" y="12594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 of OST measurements per Billet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87624" y="2276872"/>
            <a:ext cx="17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value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3454547" y="1582634"/>
            <a:ext cx="432048" cy="1024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2916753" y="2461538"/>
            <a:ext cx="288031" cy="145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5636" y="158263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value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1" y="4365104"/>
            <a:ext cx="381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/>
              <a:t>CERN measurements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23448" y="3908740"/>
            <a:ext cx="17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value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3247384" y="3980748"/>
            <a:ext cx="576064" cy="112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3"/>
          </p:cNvCxnSpPr>
          <p:nvPr/>
        </p:nvCxnSpPr>
        <p:spPr>
          <a:xfrm>
            <a:off x="2619772" y="1767300"/>
            <a:ext cx="649007" cy="356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62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47794" y="692697"/>
            <a:ext cx="8339006" cy="5112567"/>
            <a:chOff x="347794" y="980728"/>
            <a:chExt cx="8339006" cy="5112567"/>
          </a:xfrm>
        </p:grpSpPr>
        <p:sp>
          <p:nvSpPr>
            <p:cNvPr id="8" name="Rectangle 7"/>
            <p:cNvSpPr/>
            <p:nvPr/>
          </p:nvSpPr>
          <p:spPr>
            <a:xfrm>
              <a:off x="3419872" y="980728"/>
              <a:ext cx="27363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10968" r="7160"/>
            <a:stretch/>
          </p:blipFill>
          <p:spPr>
            <a:xfrm rot="5400000">
              <a:off x="2103736" y="-489769"/>
              <a:ext cx="4827122" cy="833900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95936" y="1342509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Number  of OST measurements per Billet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624" y="2132856"/>
              <a:ext cx="1729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Average value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3491880" y="1665675"/>
              <a:ext cx="504056" cy="7552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>
              <a:off x="2916753" y="2317522"/>
              <a:ext cx="288031" cy="1457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31641" y="173390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 value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07368" y="4787860"/>
              <a:ext cx="3816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</a:t>
              </a:r>
              <a:r>
                <a:rPr lang="en-US" dirty="0" smtClean="0">
                  <a:solidFill>
                    <a:srgbClr val="FF0000"/>
                  </a:solidFill>
                </a:rPr>
                <a:t>Red </a:t>
              </a:r>
              <a:r>
                <a:rPr lang="en-US" dirty="0" smtClean="0"/>
                <a:t>CERN measurements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23928" y="2777206"/>
              <a:ext cx="1729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 value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1"/>
            </p:cNvCxnSpPr>
            <p:nvPr/>
          </p:nvCxnSpPr>
          <p:spPr>
            <a:xfrm flipH="1" flipV="1">
              <a:off x="3347864" y="2849214"/>
              <a:ext cx="576064" cy="1126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555777" y="1918573"/>
              <a:ext cx="649007" cy="3565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612000" y="116632"/>
            <a:ext cx="8280480" cy="1160768"/>
          </a:xfrm>
        </p:spPr>
        <p:txBody>
          <a:bodyPr/>
          <a:lstStyle/>
          <a:p>
            <a:r>
              <a:rPr lang="en-US" sz="3000" dirty="0" smtClean="0"/>
              <a:t>Received</a:t>
            </a:r>
            <a:r>
              <a:rPr lang="en-US" sz="3000" i="1" dirty="0" smtClean="0"/>
              <a:t> </a:t>
            </a:r>
            <a:r>
              <a:rPr lang="en-US" sz="3000" dirty="0" smtClean="0"/>
              <a:t>108/127</a:t>
            </a:r>
            <a:r>
              <a:rPr lang="en-US" sz="3000" i="1" dirty="0" smtClean="0"/>
              <a:t> </a:t>
            </a:r>
            <a:r>
              <a:rPr lang="en-US" sz="3000" dirty="0" smtClean="0"/>
              <a:t>RRP</a:t>
            </a:r>
            <a:r>
              <a:rPr lang="en-US" sz="3000" i="1" dirty="0"/>
              <a:t> </a:t>
            </a:r>
            <a:r>
              <a:rPr lang="en-US" sz="3000" dirty="0" smtClean="0"/>
              <a:t>Wire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0093BE"/>
                </a:solidFill>
              </a:rPr>
              <a:t>RRR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– </a:t>
            </a:r>
            <a:r>
              <a:rPr lang="en-US" sz="2400" dirty="0">
                <a:solidFill>
                  <a:srgbClr val="FF0000"/>
                </a:solidFill>
              </a:rPr>
              <a:t>OST </a:t>
            </a:r>
            <a:r>
              <a:rPr lang="en-US" sz="2400" dirty="0" err="1">
                <a:solidFill>
                  <a:srgbClr val="FF0000"/>
                </a:solidFill>
              </a:rPr>
              <a:t>vs</a:t>
            </a:r>
            <a:r>
              <a:rPr lang="en-US" sz="2400" dirty="0">
                <a:solidFill>
                  <a:srgbClr val="FF0000"/>
                </a:solidFill>
              </a:rPr>
              <a:t> CERN data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107504" y="5830242"/>
            <a:ext cx="8579296" cy="7671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The RRR value measured by CERN is about 10% lower; 					in any case full in spec	</a:t>
            </a:r>
            <a:r>
              <a:rPr lang="en-GB" sz="2000" dirty="0" smtClean="0"/>
              <a:t>			</a:t>
            </a:r>
            <a:endParaRPr lang="en-GB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2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84603" y="549447"/>
            <a:ext cx="8084419" cy="5039793"/>
            <a:chOff x="484603" y="980728"/>
            <a:chExt cx="8084419" cy="50397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10968" r="7160"/>
            <a:stretch/>
          </p:blipFill>
          <p:spPr>
            <a:xfrm rot="5400000">
              <a:off x="2186937" y="-361565"/>
              <a:ext cx="4679752" cy="808441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19872" y="980728"/>
              <a:ext cx="27363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6330" y="191857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Number  of OST measurements per Billet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6768" y="2483604"/>
              <a:ext cx="1729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Average value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>
              <a:off x="4307368" y="2241739"/>
              <a:ext cx="478962" cy="6111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3"/>
            </p:cNvCxnSpPr>
            <p:nvPr/>
          </p:nvCxnSpPr>
          <p:spPr>
            <a:xfrm>
              <a:off x="3635897" y="2668270"/>
              <a:ext cx="415548" cy="2566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51720" y="173390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 value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07368" y="4787860"/>
              <a:ext cx="3816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</a:t>
              </a:r>
              <a:r>
                <a:rPr lang="en-US" dirty="0" smtClean="0">
                  <a:solidFill>
                    <a:srgbClr val="FF0000"/>
                  </a:solidFill>
                </a:rPr>
                <a:t>Red </a:t>
              </a:r>
              <a:r>
                <a:rPr lang="en-US" dirty="0" smtClean="0"/>
                <a:t>CERN measurements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55976" y="3059668"/>
              <a:ext cx="1729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 value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4051445" y="3244334"/>
              <a:ext cx="3045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275856" y="1918573"/>
              <a:ext cx="775589" cy="7496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10" name="Titre 2"/>
          <p:cNvSpPr>
            <a:spLocks noGrp="1"/>
          </p:cNvSpPr>
          <p:nvPr>
            <p:ph type="title"/>
          </p:nvPr>
        </p:nvSpPr>
        <p:spPr>
          <a:xfrm>
            <a:off x="612000" y="116632"/>
            <a:ext cx="8280480" cy="1160768"/>
          </a:xfrm>
        </p:spPr>
        <p:txBody>
          <a:bodyPr/>
          <a:lstStyle/>
          <a:p>
            <a:r>
              <a:rPr lang="en-US" sz="3000" dirty="0" smtClean="0"/>
              <a:t>Received</a:t>
            </a:r>
            <a:r>
              <a:rPr lang="en-US" sz="3000" i="1" dirty="0" smtClean="0"/>
              <a:t> </a:t>
            </a:r>
            <a:r>
              <a:rPr lang="en-US" sz="3000" dirty="0" smtClean="0"/>
              <a:t>108/127</a:t>
            </a:r>
            <a:r>
              <a:rPr lang="en-US" sz="3000" i="1" dirty="0" smtClean="0"/>
              <a:t> </a:t>
            </a:r>
            <a:r>
              <a:rPr lang="en-US" sz="3000" dirty="0" smtClean="0"/>
              <a:t>RRP</a:t>
            </a:r>
            <a:r>
              <a:rPr lang="en-US" sz="3000" i="1" dirty="0"/>
              <a:t> </a:t>
            </a:r>
            <a:r>
              <a:rPr lang="en-US" sz="3000" dirty="0" smtClean="0"/>
              <a:t>Wire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93BE"/>
                </a:solidFill>
              </a:rPr>
              <a:t>Cu to non-Cu </a:t>
            </a:r>
            <a:r>
              <a:rPr lang="en-US" sz="2400" dirty="0"/>
              <a:t>– </a:t>
            </a:r>
            <a:r>
              <a:rPr lang="en-US" sz="2400" dirty="0">
                <a:solidFill>
                  <a:srgbClr val="FF0000"/>
                </a:solidFill>
              </a:rPr>
              <a:t>OST </a:t>
            </a:r>
            <a:r>
              <a:rPr lang="en-US" sz="2400" dirty="0" err="1">
                <a:solidFill>
                  <a:srgbClr val="FF0000"/>
                </a:solidFill>
              </a:rPr>
              <a:t>vs</a:t>
            </a:r>
            <a:r>
              <a:rPr lang="en-US" sz="2400" dirty="0">
                <a:solidFill>
                  <a:srgbClr val="FF0000"/>
                </a:solidFill>
              </a:rPr>
              <a:t> CERN data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107504" y="5661248"/>
            <a:ext cx="8579296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Good agreement between CERN and OST data</a:t>
            </a:r>
            <a:r>
              <a:rPr lang="en-GB" sz="2000" dirty="0" smtClean="0"/>
              <a:t>				</a:t>
            </a:r>
            <a:endParaRPr lang="en-GB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2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Magnetization of the 127</a:t>
            </a:r>
            <a:r>
              <a:rPr lang="en-US" sz="3000" i="1" dirty="0" smtClean="0"/>
              <a:t> </a:t>
            </a:r>
            <a:r>
              <a:rPr lang="en-US" sz="3000" dirty="0" smtClean="0"/>
              <a:t>RRP</a:t>
            </a:r>
            <a:r>
              <a:rPr lang="en-US" sz="3000" i="1" dirty="0" smtClean="0"/>
              <a:t> </a:t>
            </a:r>
            <a:r>
              <a:rPr lang="en-US" sz="3000" dirty="0" smtClean="0"/>
              <a:t>Wire</a:t>
            </a:r>
            <a:endParaRPr lang="en-GB" sz="3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29" t="2455" r="3281" b="2633"/>
          <a:stretch/>
        </p:blipFill>
        <p:spPr>
          <a:xfrm rot="5400000">
            <a:off x="1206424" y="495472"/>
            <a:ext cx="3305176" cy="5010152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179512" y="4581128"/>
            <a:ext cx="8784976" cy="17008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Magnetization Measurements are carried out only at  CERN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T</a:t>
            </a:r>
            <a:r>
              <a:rPr lang="en-GB" sz="2400" dirty="0" smtClean="0"/>
              <a:t>he first 5 billets shipped to CERN were measured and, as expected, they showed a </a:t>
            </a:r>
            <a:r>
              <a:rPr lang="en-GB" sz="2400" dirty="0" smtClean="0">
                <a:solidFill>
                  <a:srgbClr val="FF0000"/>
                </a:solidFill>
              </a:rPr>
              <a:t>good reproducibility </a:t>
            </a:r>
            <a:r>
              <a:rPr lang="en-GB" sz="2400" dirty="0" smtClean="0"/>
              <a:t>of the measured values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222" t="2440" r="2974" b="1386"/>
          <a:stretch/>
        </p:blipFill>
        <p:spPr>
          <a:xfrm rot="5400000">
            <a:off x="1082433" y="381336"/>
            <a:ext cx="3517074" cy="50462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31840" y="155679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Billet 00012 (A03)</a:t>
            </a:r>
            <a:endParaRPr lang="en-GB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75340"/>
              </p:ext>
            </p:extLst>
          </p:nvPr>
        </p:nvGraphicFramePr>
        <p:xfrm>
          <a:off x="5676882" y="1428511"/>
          <a:ext cx="3009918" cy="252405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343390"/>
                <a:gridCol w="1666528"/>
              </a:tblGrid>
              <a:tr h="4206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Billet</a:t>
                      </a:r>
                      <a:endParaRPr lang="en-GB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DM (3 T, 1.9 K)</a:t>
                      </a:r>
                      <a:endParaRPr lang="en-GB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0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303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13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297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15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303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304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6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41400"/>
            <a:ext cx="1549400" cy="1625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5" name="Picture 2" descr="H:\_D\Temp\_LTSW_16_Santa Fe\Bernardo-II-BA_P2775_D0,85_P1_V 20,0_MIA_bearbeit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8" b="99657" l="0" r="99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04140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27"/>
          <p:cNvSpPr txBox="1">
            <a:spLocks noChangeAspect="1"/>
          </p:cNvSpPr>
          <p:nvPr/>
        </p:nvSpPr>
        <p:spPr>
          <a:xfrm>
            <a:off x="1187624" y="5904818"/>
            <a:ext cx="4089401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 smtClean="0">
                <a:uFillTx/>
                <a:latin typeface="Tahoma"/>
                <a:cs typeface="Tahoma"/>
              </a:rPr>
              <a:t>CERN/</a:t>
            </a:r>
            <a:r>
              <a:rPr lang="en-US" sz="1800" b="1" i="0" u="none" strike="noStrike" kern="1200" cap="none" spc="0" baseline="0" dirty="0" err="1" smtClean="0">
                <a:uFillTx/>
                <a:latin typeface="Tahoma"/>
                <a:cs typeface="Tahoma"/>
              </a:rPr>
              <a:t>Bruker</a:t>
            </a:r>
            <a:r>
              <a:rPr lang="en-US" sz="1800" b="1" dirty="0" smtClean="0">
                <a:latin typeface="Tahoma"/>
                <a:cs typeface="Tahoma"/>
              </a:rPr>
              <a:t>-EAS Collaboration for HL-LHC</a:t>
            </a:r>
            <a:endParaRPr lang="en-US" sz="1800" b="1" i="0" u="none" strike="noStrike" kern="1200" cap="none" spc="0" baseline="0" dirty="0" smtClean="0">
              <a:uFillTx/>
              <a:latin typeface="Tahoma"/>
              <a:cs typeface="Tahoma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125476" y="1293814"/>
            <a:ext cx="5284724" cy="9136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GB" sz="2400" dirty="0" smtClean="0"/>
              <a:t>Additional </a:t>
            </a:r>
            <a:r>
              <a:rPr lang="en-GB" sz="2400" dirty="0" err="1" smtClean="0">
                <a:solidFill>
                  <a:srgbClr val="FF0000"/>
                </a:solidFill>
              </a:rPr>
              <a:t>Nb</a:t>
            </a:r>
            <a:r>
              <a:rPr lang="en-GB" sz="2400" dirty="0" smtClean="0">
                <a:solidFill>
                  <a:srgbClr val="FF0000"/>
                </a:solidFill>
              </a:rPr>
              <a:t> barrier </a:t>
            </a:r>
            <a:r>
              <a:rPr lang="en-GB" sz="2400" dirty="0" smtClean="0"/>
              <a:t>around the </a:t>
            </a:r>
            <a:r>
              <a:rPr lang="en-GB" sz="2400" dirty="0" smtClean="0">
                <a:solidFill>
                  <a:srgbClr val="FF0000"/>
                </a:solidFill>
              </a:rPr>
              <a:t>filaments’ bundle </a:t>
            </a: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612000" y="180000"/>
            <a:ext cx="84431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The </a:t>
            </a:r>
            <a:r>
              <a:rPr lang="en-US" sz="3000" dirty="0"/>
              <a:t>Bundle-Barrier PIT wire</a:t>
            </a:r>
            <a:endParaRPr lang="en-GB" sz="30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125476" y="2202537"/>
            <a:ext cx="540060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400" dirty="0" smtClean="0">
                <a:solidFill>
                  <a:srgbClr val="FF0000"/>
                </a:solidFill>
              </a:rPr>
              <a:t>Drastically reduced </a:t>
            </a:r>
            <a:r>
              <a:rPr lang="en-GB" sz="2400" dirty="0" smtClean="0"/>
              <a:t>the </a:t>
            </a:r>
            <a:r>
              <a:rPr lang="en-GB" sz="2400" dirty="0" smtClean="0">
                <a:solidFill>
                  <a:srgbClr val="FF0000"/>
                </a:solidFill>
              </a:rPr>
              <a:t>effect</a:t>
            </a:r>
            <a:r>
              <a:rPr lang="en-GB" sz="2400" dirty="0" smtClean="0"/>
              <a:t> on the Residual Resistivity Ratio (</a:t>
            </a:r>
            <a:r>
              <a:rPr lang="en-GB" sz="2400" dirty="0" smtClean="0">
                <a:solidFill>
                  <a:srgbClr val="FF0000"/>
                </a:solidFill>
              </a:rPr>
              <a:t>RRR</a:t>
            </a:r>
            <a:r>
              <a:rPr lang="en-GB" sz="2400" dirty="0" smtClean="0"/>
              <a:t>) of: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mechanical </a:t>
            </a:r>
            <a:r>
              <a:rPr lang="en-GB" sz="2000" dirty="0" smtClean="0">
                <a:solidFill>
                  <a:srgbClr val="FF0000"/>
                </a:solidFill>
              </a:rPr>
              <a:t>deformations 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The </a:t>
            </a:r>
            <a:r>
              <a:rPr lang="en-GB" sz="2000" dirty="0">
                <a:solidFill>
                  <a:srgbClr val="FF0000"/>
                </a:solidFill>
              </a:rPr>
              <a:t>H</a:t>
            </a:r>
            <a:r>
              <a:rPr lang="en-GB" sz="2000" dirty="0" smtClean="0">
                <a:solidFill>
                  <a:srgbClr val="FF0000"/>
                </a:solidFill>
              </a:rPr>
              <a:t>eat Treatment (HT) </a:t>
            </a:r>
            <a:r>
              <a:rPr lang="en-GB" sz="2000" dirty="0" smtClean="0"/>
              <a:t>cycle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GB" sz="2400" dirty="0" smtClean="0"/>
              <a:t>Already a slightly </a:t>
            </a:r>
            <a:r>
              <a:rPr lang="en-GB" sz="2400" dirty="0" smtClean="0">
                <a:solidFill>
                  <a:srgbClr val="FF0000"/>
                </a:solidFill>
              </a:rPr>
              <a:t>larger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critical current</a:t>
            </a:r>
            <a:r>
              <a:rPr lang="en-GB" sz="2400" dirty="0" smtClean="0"/>
              <a:t> with respect to the   previous generation of PIT        wire; potential to further       improve.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232647"/>
              </p:ext>
            </p:extLst>
          </p:nvPr>
        </p:nvGraphicFramePr>
        <p:xfrm>
          <a:off x="4752000" y="2865768"/>
          <a:ext cx="4392000" cy="374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803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RRP wire Procurement 1/2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323528" y="980728"/>
            <a:ext cx="8784976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Received 73.660 km </a:t>
            </a:r>
            <a:r>
              <a:rPr lang="en-GB" sz="2400" dirty="0" smtClean="0"/>
              <a:t>out of the </a:t>
            </a:r>
            <a:r>
              <a:rPr lang="en-GB" sz="2400" dirty="0" smtClean="0">
                <a:solidFill>
                  <a:srgbClr val="FF0000"/>
                </a:solidFill>
              </a:rPr>
              <a:t>360 km </a:t>
            </a:r>
            <a:r>
              <a:rPr lang="en-GB" sz="2400" dirty="0" smtClean="0"/>
              <a:t>ordered: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64.68 km </a:t>
            </a:r>
            <a:r>
              <a:rPr lang="en-GB" sz="2000" dirty="0" smtClean="0">
                <a:sym typeface="Wingdings"/>
              </a:rPr>
              <a:t>– in pieces of 840 m  77 piece lengths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ym typeface="Wingdings"/>
              </a:rPr>
              <a:t>3.85 km </a:t>
            </a:r>
            <a:r>
              <a:rPr lang="en-GB" sz="2000" dirty="0">
                <a:sym typeface="Wingdings"/>
              </a:rPr>
              <a:t>– in pieces of </a:t>
            </a:r>
            <a:r>
              <a:rPr lang="en-GB" sz="2000" dirty="0" smtClean="0">
                <a:sym typeface="Wingdings"/>
              </a:rPr>
              <a:t>550 </a:t>
            </a:r>
            <a:r>
              <a:rPr lang="en-GB" sz="2000" dirty="0">
                <a:sym typeface="Wingdings"/>
              </a:rPr>
              <a:t>m  </a:t>
            </a:r>
            <a:r>
              <a:rPr lang="en-GB" sz="2000" dirty="0" smtClean="0">
                <a:sym typeface="Wingdings"/>
              </a:rPr>
              <a:t>7 </a:t>
            </a:r>
            <a:r>
              <a:rPr lang="en-GB" sz="2000" dirty="0">
                <a:sym typeface="Wingdings"/>
              </a:rPr>
              <a:t>piece </a:t>
            </a:r>
            <a:r>
              <a:rPr lang="en-GB" sz="2000" dirty="0" smtClean="0">
                <a:sym typeface="Wingdings"/>
              </a:rPr>
              <a:t>lengths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ym typeface="Wingdings"/>
              </a:rPr>
              <a:t>5.130 km </a:t>
            </a:r>
            <a:r>
              <a:rPr lang="en-GB" sz="2000" dirty="0">
                <a:sym typeface="Wingdings"/>
              </a:rPr>
              <a:t>– in pieces </a:t>
            </a:r>
            <a:r>
              <a:rPr lang="en-GB" sz="2000" dirty="0" smtClean="0">
                <a:sym typeface="Wingdings"/>
              </a:rPr>
              <a:t>of 190 </a:t>
            </a:r>
            <a:r>
              <a:rPr lang="en-GB" sz="2000" dirty="0">
                <a:sym typeface="Wingdings"/>
              </a:rPr>
              <a:t>m  </a:t>
            </a:r>
            <a:r>
              <a:rPr lang="en-GB" sz="2000" dirty="0" smtClean="0">
                <a:sym typeface="Wingdings"/>
              </a:rPr>
              <a:t>27 </a:t>
            </a:r>
            <a:r>
              <a:rPr lang="en-GB" sz="2000" dirty="0">
                <a:sym typeface="Wingdings"/>
              </a:rPr>
              <a:t>piece </a:t>
            </a:r>
            <a:r>
              <a:rPr lang="en-GB" sz="2000" dirty="0" smtClean="0">
                <a:sym typeface="Wingdings"/>
              </a:rPr>
              <a:t>lengths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sym typeface="Wingdings"/>
              </a:rPr>
              <a:t>P</a:t>
            </a:r>
            <a:r>
              <a:rPr lang="en-GB" sz="2400" dirty="0" smtClean="0">
                <a:sym typeface="Wingdings"/>
              </a:rPr>
              <a:t>rocurement limited in 2016 because of </a:t>
            </a:r>
            <a:r>
              <a:rPr lang="en-GB" sz="2400" dirty="0" smtClean="0">
                <a:solidFill>
                  <a:srgbClr val="FF0000"/>
                </a:solidFill>
                <a:sym typeface="Wingdings"/>
              </a:rPr>
              <a:t>problems</a:t>
            </a:r>
            <a:r>
              <a:rPr lang="en-GB" sz="2400" dirty="0" smtClean="0">
                <a:sym typeface="Wingdings"/>
              </a:rPr>
              <a:t> on the </a:t>
            </a:r>
            <a:r>
              <a:rPr lang="en-GB" sz="2400" dirty="0" err="1" smtClean="0">
                <a:solidFill>
                  <a:srgbClr val="FF0000"/>
                </a:solidFill>
                <a:sym typeface="Wingdings"/>
              </a:rPr>
              <a:t>Nb</a:t>
            </a:r>
            <a:r>
              <a:rPr lang="en-GB" sz="2400" dirty="0" smtClean="0">
                <a:solidFill>
                  <a:srgbClr val="FF0000"/>
                </a:solidFill>
                <a:sym typeface="Wingdings"/>
              </a:rPr>
              <a:t> raw material</a:t>
            </a:r>
            <a:r>
              <a:rPr lang="en-GB" sz="2400" dirty="0" smtClean="0">
                <a:sym typeface="Wingdings"/>
              </a:rPr>
              <a:t> procured by OST for the sub-element diffusion barrier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err="1" smtClean="0">
                <a:solidFill>
                  <a:srgbClr val="FF0000"/>
                </a:solidFill>
                <a:sym typeface="Wingdings"/>
              </a:rPr>
              <a:t>NbB</a:t>
            </a:r>
            <a:r>
              <a:rPr lang="en-GB" sz="2000" dirty="0" smtClean="0">
                <a:solidFill>
                  <a:srgbClr val="FF0000"/>
                </a:solidFill>
                <a:sym typeface="Wingdings"/>
              </a:rPr>
              <a:t> particles </a:t>
            </a:r>
            <a:r>
              <a:rPr lang="en-GB" sz="2000" dirty="0" smtClean="0">
                <a:sym typeface="Wingdings"/>
              </a:rPr>
              <a:t>that produce small </a:t>
            </a:r>
            <a:r>
              <a:rPr lang="en-GB" sz="2000" dirty="0" smtClean="0">
                <a:solidFill>
                  <a:srgbClr val="FF0000"/>
                </a:solidFill>
                <a:sym typeface="Wingdings"/>
              </a:rPr>
              <a:t>tears </a:t>
            </a:r>
            <a:r>
              <a:rPr lang="en-GB" sz="2000" dirty="0" smtClean="0">
                <a:sym typeface="Wingdings"/>
              </a:rPr>
              <a:t>in the </a:t>
            </a:r>
            <a:r>
              <a:rPr lang="en-GB" sz="2000" dirty="0" smtClean="0">
                <a:solidFill>
                  <a:srgbClr val="FF0000"/>
                </a:solidFill>
                <a:sym typeface="Wingdings"/>
              </a:rPr>
              <a:t>barrier</a:t>
            </a:r>
            <a:r>
              <a:rPr lang="en-GB" sz="2000" dirty="0" smtClean="0">
                <a:sym typeface="Wingdings"/>
              </a:rPr>
              <a:t> (low RRR)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ym typeface="Wingdings"/>
              </a:rPr>
              <a:t>This problem </a:t>
            </a:r>
            <a:r>
              <a:rPr lang="en-GB" sz="2000" dirty="0" smtClean="0">
                <a:solidFill>
                  <a:srgbClr val="FF0000"/>
                </a:solidFill>
                <a:sym typeface="Wingdings"/>
              </a:rPr>
              <a:t>never occurred </a:t>
            </a:r>
            <a:r>
              <a:rPr lang="en-GB" sz="2000" dirty="0" smtClean="0">
                <a:sym typeface="Wingdings"/>
              </a:rPr>
              <a:t>in the past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ym typeface="Wingdings"/>
              </a:rPr>
              <a:t>Most likely a </a:t>
            </a:r>
            <a:r>
              <a:rPr lang="en-US" sz="2000" dirty="0" smtClean="0"/>
              <a:t>new </a:t>
            </a:r>
            <a:r>
              <a:rPr lang="en-US" sz="2000" dirty="0" err="1" smtClean="0"/>
              <a:t>Nb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ore source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ym typeface="Wingdings"/>
              </a:rPr>
              <a:t>Established a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polishing procedure </a:t>
            </a:r>
            <a:r>
              <a:rPr lang="en-US" sz="2000" dirty="0" smtClean="0">
                <a:sym typeface="Wingdings"/>
              </a:rPr>
              <a:t>that allows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identifying particles </a:t>
            </a:r>
            <a:r>
              <a:rPr lang="en-US" sz="2000" dirty="0" smtClean="0">
                <a:sym typeface="Wingdings"/>
              </a:rPr>
              <a:t>in samples taken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during </a:t>
            </a:r>
            <a:r>
              <a:rPr lang="en-US" sz="2000" dirty="0">
                <a:solidFill>
                  <a:srgbClr val="FF0000"/>
                </a:solidFill>
              </a:rPr>
              <a:t>processing </a:t>
            </a:r>
            <a:r>
              <a:rPr lang="en-US" sz="2000" dirty="0"/>
              <a:t>of the </a:t>
            </a:r>
            <a:r>
              <a:rPr lang="en-US" sz="2000" dirty="0">
                <a:solidFill>
                  <a:srgbClr val="FF0000"/>
                </a:solidFill>
              </a:rPr>
              <a:t>ingot</a:t>
            </a:r>
            <a:r>
              <a:rPr lang="en-US" sz="2000" dirty="0"/>
              <a:t> (and at final stage</a:t>
            </a:r>
            <a:r>
              <a:rPr lang="en-US" sz="2000" dirty="0" smtClean="0"/>
              <a:t>); OST is trying </a:t>
            </a:r>
            <a:r>
              <a:rPr lang="en-US" sz="2000" dirty="0"/>
              <a:t>to replicate the technique so </a:t>
            </a:r>
            <a:r>
              <a:rPr lang="en-US" sz="2000" dirty="0" smtClean="0"/>
              <a:t>they </a:t>
            </a:r>
            <a:r>
              <a:rPr lang="en-US" sz="2000" dirty="0"/>
              <a:t>may </a:t>
            </a:r>
            <a:r>
              <a:rPr lang="en-US" sz="2000" dirty="0" smtClean="0"/>
              <a:t>independently verify </a:t>
            </a:r>
            <a:r>
              <a:rPr lang="en-US" sz="2000" dirty="0"/>
              <a:t>if </a:t>
            </a:r>
            <a:r>
              <a:rPr lang="en-US" sz="2000" dirty="0" smtClean="0"/>
              <a:t>necessary</a:t>
            </a:r>
          </a:p>
        </p:txBody>
      </p:sp>
    </p:spTree>
    <p:extLst>
      <p:ext uri="{BB962C8B-B14F-4D97-AF65-F5344CB8AC3E}">
        <p14:creationId xmlns:p14="http://schemas.microsoft.com/office/powerpoint/2010/main" val="261607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RRP wire Procurement 2/2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323528" y="980728"/>
            <a:ext cx="8784976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FF0000"/>
                </a:solidFill>
                <a:sym typeface="Wingdings"/>
              </a:rPr>
              <a:t>Recovery Plan </a:t>
            </a:r>
            <a:r>
              <a:rPr lang="en-GB" sz="2400" dirty="0" smtClean="0">
                <a:sym typeface="Wingdings"/>
              </a:rPr>
              <a:t>(Best Guess by Mike Field OST):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27441"/>
              </p:ext>
            </p:extLst>
          </p:nvPr>
        </p:nvGraphicFramePr>
        <p:xfrm>
          <a:off x="2051720" y="1968872"/>
          <a:ext cx="9017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ocument" r:id="rId4" imgW="9017000" imgH="2108200" progId="Word.Document.12">
                  <p:embed/>
                </p:oleObj>
              </mc:Choice>
              <mc:Fallback>
                <p:oleObj name="Document" r:id="rId4" imgW="9017000" imgH="210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1968872"/>
                        <a:ext cx="9017000" cy="210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contenu 2"/>
          <p:cNvSpPr txBox="1">
            <a:spLocks/>
          </p:cNvSpPr>
          <p:nvPr/>
        </p:nvSpPr>
        <p:spPr>
          <a:xfrm>
            <a:off x="323528" y="4248408"/>
            <a:ext cx="8784976" cy="13408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Received </a:t>
            </a:r>
            <a:r>
              <a:rPr lang="en-GB" sz="2400" dirty="0" smtClean="0">
                <a:solidFill>
                  <a:srgbClr val="FF0000"/>
                </a:solidFill>
              </a:rPr>
              <a:t>100.8 km </a:t>
            </a:r>
            <a:r>
              <a:rPr lang="en-GB" sz="2400" dirty="0" smtClean="0"/>
              <a:t>of wire for </a:t>
            </a:r>
            <a:r>
              <a:rPr lang="en-GB" sz="2400" dirty="0" smtClean="0">
                <a:solidFill>
                  <a:srgbClr val="FF0000"/>
                </a:solidFill>
              </a:rPr>
              <a:t>3 dummy </a:t>
            </a:r>
            <a:r>
              <a:rPr lang="en-GB" sz="2400" dirty="0" smtClean="0"/>
              <a:t>coils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good </a:t>
            </a:r>
            <a:r>
              <a:rPr lang="en-GB" sz="2000" i="1" dirty="0" err="1" smtClean="0"/>
              <a:t>I</a:t>
            </a:r>
            <a:r>
              <a:rPr lang="en-GB" sz="2000" i="1" baseline="-25000" dirty="0" err="1" smtClean="0"/>
              <a:t>c</a:t>
            </a:r>
            <a:r>
              <a:rPr lang="en-GB" sz="2000" dirty="0" smtClean="0"/>
              <a:t> , low RRR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Series</a:t>
            </a:r>
            <a:r>
              <a:rPr lang="en-GB" sz="2400" dirty="0" smtClean="0"/>
              <a:t> Wire: Financial Committee </a:t>
            </a:r>
            <a:r>
              <a:rPr lang="en-GB" sz="2400" dirty="0" smtClean="0">
                <a:solidFill>
                  <a:srgbClr val="FF0000"/>
                </a:solidFill>
              </a:rPr>
              <a:t>December 2016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21749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PIT wire Procurement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359024" y="1844824"/>
            <a:ext cx="878497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400"/>
              </a:spcBef>
            </a:pPr>
            <a:r>
              <a:rPr lang="en-GB" sz="2400" dirty="0" smtClean="0"/>
              <a:t>Produced </a:t>
            </a:r>
            <a:r>
              <a:rPr lang="en-GB" sz="2400" dirty="0" smtClean="0">
                <a:solidFill>
                  <a:srgbClr val="FF0000"/>
                </a:solidFill>
              </a:rPr>
              <a:t>65 km </a:t>
            </a:r>
            <a:r>
              <a:rPr lang="en-GB" sz="2400" dirty="0" smtClean="0"/>
              <a:t>of bundle-barrier PIT wire for models</a:t>
            </a:r>
          </a:p>
          <a:p>
            <a:pPr lvl="1">
              <a:spcBef>
                <a:spcPts val="1800"/>
              </a:spcBef>
            </a:pPr>
            <a:r>
              <a:rPr lang="en-GB" sz="2000" dirty="0" smtClean="0">
                <a:solidFill>
                  <a:srgbClr val="FF0000"/>
                </a:solidFill>
              </a:rPr>
              <a:t>Long piece lengths</a:t>
            </a:r>
            <a:r>
              <a:rPr lang="en-GB" sz="2000" dirty="0" smtClean="0"/>
              <a:t>: 96 % above 840 m (CERN unit length) and 86 % above 1680 m  (two times CERN </a:t>
            </a:r>
            <a:r>
              <a:rPr lang="en-GB" sz="2000" dirty="0"/>
              <a:t>unit length) </a:t>
            </a:r>
            <a:endParaRPr lang="en-GB" sz="2000" dirty="0" smtClean="0"/>
          </a:p>
          <a:p>
            <a:pPr>
              <a:spcBef>
                <a:spcPts val="5400"/>
              </a:spcBef>
            </a:pPr>
            <a:r>
              <a:rPr lang="en-GB" sz="2400" dirty="0" smtClean="0">
                <a:sym typeface="Wingdings"/>
              </a:rPr>
              <a:t>Ordering </a:t>
            </a:r>
            <a:r>
              <a:rPr lang="en-GB" sz="2400" dirty="0" smtClean="0">
                <a:solidFill>
                  <a:srgbClr val="FF0000"/>
                </a:solidFill>
                <a:sym typeface="Wingdings"/>
              </a:rPr>
              <a:t>220</a:t>
            </a:r>
            <a:r>
              <a:rPr lang="en-GB" sz="2400" dirty="0" smtClean="0">
                <a:sym typeface="Wingdings"/>
              </a:rPr>
              <a:t> km (march 2016 Financial Committee) of wire for prototypes</a:t>
            </a:r>
            <a:r>
              <a:rPr lang="en-GB" sz="2400" dirty="0">
                <a:sym typeface="Wingdings"/>
              </a:rPr>
              <a:t> </a:t>
            </a:r>
            <a:r>
              <a:rPr lang="en-GB" sz="2400" dirty="0" smtClean="0">
                <a:sym typeface="Wingdings"/>
              </a:rPr>
              <a:t>(production already started) </a:t>
            </a:r>
          </a:p>
          <a:p>
            <a:pPr>
              <a:spcBef>
                <a:spcPts val="5400"/>
              </a:spcBef>
            </a:pPr>
            <a:r>
              <a:rPr lang="en-GB" sz="2400" dirty="0">
                <a:solidFill>
                  <a:srgbClr val="FF0000"/>
                </a:solidFill>
              </a:rPr>
              <a:t>Series</a:t>
            </a:r>
            <a:r>
              <a:rPr lang="en-GB" sz="2400" dirty="0"/>
              <a:t> Wire: Financial Committee </a:t>
            </a:r>
            <a:r>
              <a:rPr lang="en-GB" sz="2400" dirty="0">
                <a:solidFill>
                  <a:srgbClr val="FF0000"/>
                </a:solidFill>
              </a:rPr>
              <a:t>December 2016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400" dirty="0" smtClean="0"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70492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23528" y="548680"/>
            <a:ext cx="9001000" cy="62646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2000" dirty="0" smtClean="0"/>
              <a:t>For the </a:t>
            </a:r>
            <a:r>
              <a:rPr lang="en-GB" sz="2000" dirty="0" smtClean="0">
                <a:solidFill>
                  <a:srgbClr val="FF0000"/>
                </a:solidFill>
              </a:rPr>
              <a:t>RRP</a:t>
            </a:r>
            <a:r>
              <a:rPr lang="en-GB" sz="2000" dirty="0" smtClean="0"/>
              <a:t> prototype and series magnets the </a:t>
            </a:r>
            <a:r>
              <a:rPr lang="en-GB" sz="2000" dirty="0" smtClean="0">
                <a:solidFill>
                  <a:srgbClr val="FF0000"/>
                </a:solidFill>
              </a:rPr>
              <a:t>108/127 </a:t>
            </a:r>
            <a:r>
              <a:rPr lang="en-GB" sz="2000" dirty="0" smtClean="0"/>
              <a:t>layout will be used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CERN has </a:t>
            </a:r>
            <a:r>
              <a:rPr lang="en-GB" sz="2000" dirty="0" smtClean="0">
                <a:solidFill>
                  <a:srgbClr val="FF0000"/>
                </a:solidFill>
              </a:rPr>
              <a:t>received </a:t>
            </a:r>
            <a:r>
              <a:rPr lang="en-GB" sz="2000" dirty="0">
                <a:solidFill>
                  <a:srgbClr val="FF0000"/>
                </a:solidFill>
              </a:rPr>
              <a:t>73.660 km </a:t>
            </a:r>
            <a:r>
              <a:rPr lang="en-GB" sz="2000" dirty="0" smtClean="0"/>
              <a:t>of the </a:t>
            </a:r>
            <a:r>
              <a:rPr lang="en-GB" sz="2000" dirty="0" smtClean="0">
                <a:solidFill>
                  <a:srgbClr val="FF0000"/>
                </a:solidFill>
              </a:rPr>
              <a:t>108/127 RRP </a:t>
            </a:r>
            <a:r>
              <a:rPr lang="en-GB" sz="2000" dirty="0" smtClean="0"/>
              <a:t>out </a:t>
            </a:r>
            <a:r>
              <a:rPr lang="en-GB" sz="2000" dirty="0"/>
              <a:t>of the </a:t>
            </a:r>
            <a:r>
              <a:rPr lang="en-GB" sz="2000" dirty="0">
                <a:solidFill>
                  <a:srgbClr val="FF0000"/>
                </a:solidFill>
              </a:rPr>
              <a:t>360 km </a:t>
            </a:r>
            <a:r>
              <a:rPr lang="en-GB" sz="2000" dirty="0" smtClean="0"/>
              <a:t>ordered (fulfil RRP prototype needs)</a:t>
            </a:r>
            <a:endParaRPr lang="en-US" sz="2200" dirty="0" smtClean="0"/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Good</a:t>
            </a:r>
            <a:r>
              <a:rPr lang="en-US" sz="1800" dirty="0" smtClean="0"/>
              <a:t> wire </a:t>
            </a:r>
            <a:r>
              <a:rPr lang="en-US" sz="1800" dirty="0" smtClean="0">
                <a:solidFill>
                  <a:srgbClr val="FF0000"/>
                </a:solidFill>
              </a:rPr>
              <a:t>performance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OST experienced a </a:t>
            </a:r>
            <a:r>
              <a:rPr lang="en-US" sz="1800" dirty="0" smtClean="0">
                <a:solidFill>
                  <a:srgbClr val="FF0000"/>
                </a:solidFill>
              </a:rPr>
              <a:t>problem</a:t>
            </a:r>
            <a:r>
              <a:rPr lang="en-US" sz="1800" dirty="0" smtClean="0"/>
              <a:t> in the procurement  of the </a:t>
            </a:r>
            <a:r>
              <a:rPr lang="en-US" sz="1800" dirty="0" smtClean="0">
                <a:solidFill>
                  <a:srgbClr val="FF0000"/>
                </a:solidFill>
              </a:rPr>
              <a:t>raw material </a:t>
            </a:r>
            <a:r>
              <a:rPr lang="en-US" sz="1800" dirty="0" smtClean="0"/>
              <a:t>for the </a:t>
            </a:r>
            <a:r>
              <a:rPr lang="en-US" sz="1800" dirty="0" smtClean="0">
                <a:solidFill>
                  <a:srgbClr val="FF0000"/>
                </a:solidFill>
              </a:rPr>
              <a:t>diffusion barrier </a:t>
            </a:r>
            <a:r>
              <a:rPr lang="en-US" sz="1800" dirty="0" smtClean="0"/>
              <a:t>of the sub-element; that will </a:t>
            </a:r>
            <a:r>
              <a:rPr lang="en-US" sz="1800" dirty="0" smtClean="0">
                <a:solidFill>
                  <a:srgbClr val="FF0000"/>
                </a:solidFill>
              </a:rPr>
              <a:t>limit</a:t>
            </a:r>
            <a:r>
              <a:rPr lang="en-US" sz="1800" dirty="0" smtClean="0"/>
              <a:t> the wire </a:t>
            </a:r>
            <a:r>
              <a:rPr lang="en-US" sz="1800" dirty="0" smtClean="0">
                <a:solidFill>
                  <a:srgbClr val="FF0000"/>
                </a:solidFill>
              </a:rPr>
              <a:t>procurement</a:t>
            </a:r>
            <a:r>
              <a:rPr lang="en-US" sz="1800" dirty="0" smtClean="0"/>
              <a:t> in </a:t>
            </a:r>
            <a:r>
              <a:rPr lang="en-US" sz="1800" dirty="0" smtClean="0">
                <a:solidFill>
                  <a:srgbClr val="FF0000"/>
                </a:solidFill>
              </a:rPr>
              <a:t>2016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problem</a:t>
            </a:r>
            <a:r>
              <a:rPr lang="en-US" sz="1800" dirty="0" smtClean="0"/>
              <a:t> was </a:t>
            </a:r>
            <a:r>
              <a:rPr lang="en-US" sz="1800" dirty="0" smtClean="0">
                <a:solidFill>
                  <a:srgbClr val="FF0000"/>
                </a:solidFill>
              </a:rPr>
              <a:t>identified</a:t>
            </a:r>
            <a:r>
              <a:rPr lang="en-US" sz="1800" dirty="0" smtClean="0"/>
              <a:t> and a </a:t>
            </a:r>
            <a:r>
              <a:rPr lang="en-US" sz="1800" dirty="0" smtClean="0">
                <a:solidFill>
                  <a:srgbClr val="FF0000"/>
                </a:solidFill>
              </a:rPr>
              <a:t>recovery plan </a:t>
            </a:r>
            <a:r>
              <a:rPr lang="en-US" sz="1800" dirty="0" smtClean="0"/>
              <a:t>established, the foreseen delay will </a:t>
            </a:r>
            <a:r>
              <a:rPr lang="en-US" sz="1800" dirty="0" smtClean="0">
                <a:solidFill>
                  <a:srgbClr val="FF0000"/>
                </a:solidFill>
              </a:rPr>
              <a:t>not</a:t>
            </a:r>
            <a:r>
              <a:rPr lang="en-US" sz="1800" dirty="0" smtClean="0"/>
              <a:t> have an </a:t>
            </a:r>
            <a:r>
              <a:rPr lang="en-US" sz="1800" dirty="0" smtClean="0">
                <a:solidFill>
                  <a:srgbClr val="FF0000"/>
                </a:solidFill>
              </a:rPr>
              <a:t>impact</a:t>
            </a:r>
            <a:r>
              <a:rPr lang="en-US" sz="1800" dirty="0" smtClean="0"/>
              <a:t> on the </a:t>
            </a:r>
            <a:r>
              <a:rPr lang="en-US" sz="1800" dirty="0" smtClean="0">
                <a:solidFill>
                  <a:srgbClr val="FF0000"/>
                </a:solidFill>
              </a:rPr>
              <a:t>cabling schedule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In collaboration with CERN, </a:t>
            </a:r>
            <a:r>
              <a:rPr lang="en-US" sz="2200" dirty="0" err="1" smtClean="0"/>
              <a:t>Bruker</a:t>
            </a:r>
            <a:r>
              <a:rPr lang="en-US" sz="2200" dirty="0" smtClean="0"/>
              <a:t>-EAS has </a:t>
            </a:r>
            <a:r>
              <a:rPr lang="en-US" sz="2200" dirty="0" smtClean="0">
                <a:solidFill>
                  <a:srgbClr val="FF0000"/>
                </a:solidFill>
              </a:rPr>
              <a:t>developed</a:t>
            </a:r>
            <a:r>
              <a:rPr lang="en-US" sz="2200" dirty="0" smtClean="0"/>
              <a:t> a </a:t>
            </a:r>
            <a:r>
              <a:rPr lang="en-US" sz="2200" dirty="0" smtClean="0">
                <a:solidFill>
                  <a:srgbClr val="FF0000"/>
                </a:solidFill>
              </a:rPr>
              <a:t>new PIT </a:t>
            </a:r>
            <a:r>
              <a:rPr lang="en-US" sz="2200" dirty="0" smtClean="0"/>
              <a:t>conductor that has </a:t>
            </a:r>
            <a:r>
              <a:rPr lang="en-US" sz="2200" dirty="0" smtClean="0">
                <a:solidFill>
                  <a:srgbClr val="FF0000"/>
                </a:solidFill>
              </a:rPr>
              <a:t>solved</a:t>
            </a:r>
            <a:r>
              <a:rPr lang="en-US" sz="2200" dirty="0" smtClean="0"/>
              <a:t> the </a:t>
            </a:r>
            <a:r>
              <a:rPr lang="en-US" sz="2200" dirty="0" smtClean="0">
                <a:solidFill>
                  <a:srgbClr val="FF0000"/>
                </a:solidFill>
              </a:rPr>
              <a:t>problem</a:t>
            </a:r>
            <a:r>
              <a:rPr lang="en-US" sz="2200" dirty="0" smtClean="0"/>
              <a:t> of </a:t>
            </a:r>
            <a:r>
              <a:rPr lang="en-US" sz="2200" dirty="0" smtClean="0">
                <a:solidFill>
                  <a:srgbClr val="FF0000"/>
                </a:solidFill>
              </a:rPr>
              <a:t>RRR</a:t>
            </a:r>
            <a:r>
              <a:rPr lang="en-US" sz="2200" dirty="0" smtClean="0"/>
              <a:t> degradation due to: 1) </a:t>
            </a:r>
            <a:r>
              <a:rPr lang="en-US" sz="2200" dirty="0" smtClean="0">
                <a:solidFill>
                  <a:srgbClr val="FF0000"/>
                </a:solidFill>
              </a:rPr>
              <a:t>mechanical deformation</a:t>
            </a:r>
            <a:r>
              <a:rPr lang="en-US" sz="2200" dirty="0" smtClean="0"/>
              <a:t>; 2) </a:t>
            </a:r>
            <a:r>
              <a:rPr lang="en-US" sz="2200" dirty="0" smtClean="0">
                <a:solidFill>
                  <a:srgbClr val="FF0000"/>
                </a:solidFill>
              </a:rPr>
              <a:t>overreacting</a:t>
            </a:r>
            <a:r>
              <a:rPr lang="en-US" sz="2200" dirty="0" smtClean="0"/>
              <a:t> the superconductor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FF0000"/>
                </a:solidFill>
              </a:rPr>
              <a:t>bundle barrier PIT </a:t>
            </a:r>
            <a:r>
              <a:rPr lang="en-US" sz="2200" dirty="0" smtClean="0"/>
              <a:t>will be used for the PIT </a:t>
            </a:r>
            <a:r>
              <a:rPr lang="en-US" sz="2200" dirty="0" smtClean="0">
                <a:solidFill>
                  <a:srgbClr val="FF0000"/>
                </a:solidFill>
              </a:rPr>
              <a:t>prototype</a:t>
            </a:r>
            <a:r>
              <a:rPr lang="en-US" sz="2200" dirty="0" smtClean="0"/>
              <a:t>;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produced 65 km </a:t>
            </a:r>
            <a:r>
              <a:rPr lang="en-US" sz="1800" dirty="0" smtClean="0"/>
              <a:t>that will be used for </a:t>
            </a:r>
            <a:r>
              <a:rPr lang="en-US" sz="1800" dirty="0" smtClean="0">
                <a:solidFill>
                  <a:srgbClr val="FF0000"/>
                </a:solidFill>
              </a:rPr>
              <a:t>models</a:t>
            </a:r>
            <a:r>
              <a:rPr lang="en-US" sz="1800" dirty="0" smtClean="0"/>
              <a:t> (long piece lengths)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Finalizing a </a:t>
            </a:r>
            <a:r>
              <a:rPr lang="en-US" sz="1800" dirty="0" smtClean="0">
                <a:solidFill>
                  <a:srgbClr val="FF0000"/>
                </a:solidFill>
              </a:rPr>
              <a:t>contract</a:t>
            </a:r>
            <a:r>
              <a:rPr lang="en-US" sz="1800" dirty="0" smtClean="0"/>
              <a:t> for </a:t>
            </a:r>
            <a:r>
              <a:rPr lang="en-US" sz="1800" dirty="0" smtClean="0">
                <a:solidFill>
                  <a:srgbClr val="FF0000"/>
                </a:solidFill>
              </a:rPr>
              <a:t>220 km </a:t>
            </a:r>
            <a:r>
              <a:rPr lang="en-US" sz="1800" dirty="0" smtClean="0"/>
              <a:t>(production already started)</a:t>
            </a:r>
          </a:p>
          <a:p>
            <a:pPr>
              <a:spcBef>
                <a:spcPts val="1800"/>
              </a:spcBef>
            </a:pPr>
            <a:r>
              <a:rPr lang="en-GB" sz="2000" dirty="0" smtClean="0">
                <a:solidFill>
                  <a:srgbClr val="FF0000"/>
                </a:solidFill>
              </a:rPr>
              <a:t>Series Wire </a:t>
            </a:r>
            <a:r>
              <a:rPr lang="en-GB" sz="2000" dirty="0" smtClean="0"/>
              <a:t>(RRP &amp; PIT) : Financial Committee December 2016 </a:t>
            </a:r>
          </a:p>
          <a:p>
            <a:pPr>
              <a:spcBef>
                <a:spcPts val="6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821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2000" y="-27384"/>
            <a:ext cx="7920000" cy="720000"/>
          </a:xfrm>
        </p:spPr>
        <p:txBody>
          <a:bodyPr/>
          <a:lstStyle/>
          <a:p>
            <a:r>
              <a:rPr lang="en-US" sz="4000" dirty="0" smtClean="0"/>
              <a:t>Thank You For Your Attention !</a:t>
            </a:r>
            <a:endParaRPr lang="en-GB" sz="4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23528" y="548680"/>
            <a:ext cx="9001000" cy="62646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2000" dirty="0" smtClean="0"/>
              <a:t>For the </a:t>
            </a:r>
            <a:r>
              <a:rPr lang="en-GB" sz="2000" dirty="0" smtClean="0">
                <a:solidFill>
                  <a:srgbClr val="FF0000"/>
                </a:solidFill>
              </a:rPr>
              <a:t>RRP</a:t>
            </a:r>
            <a:r>
              <a:rPr lang="en-GB" sz="2000" dirty="0" smtClean="0"/>
              <a:t> prototype and series magnets the </a:t>
            </a:r>
            <a:r>
              <a:rPr lang="en-GB" sz="2000" dirty="0" smtClean="0">
                <a:solidFill>
                  <a:srgbClr val="FF0000"/>
                </a:solidFill>
              </a:rPr>
              <a:t>108/127 </a:t>
            </a:r>
            <a:r>
              <a:rPr lang="en-GB" sz="2000" dirty="0" smtClean="0"/>
              <a:t>layout will be used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CERN has </a:t>
            </a:r>
            <a:r>
              <a:rPr lang="en-GB" sz="2000" dirty="0" smtClean="0">
                <a:solidFill>
                  <a:srgbClr val="FF0000"/>
                </a:solidFill>
              </a:rPr>
              <a:t>received </a:t>
            </a:r>
            <a:r>
              <a:rPr lang="en-GB" sz="2000" dirty="0">
                <a:solidFill>
                  <a:srgbClr val="FF0000"/>
                </a:solidFill>
              </a:rPr>
              <a:t>73.660 km </a:t>
            </a:r>
            <a:r>
              <a:rPr lang="en-GB" sz="2000" dirty="0" smtClean="0"/>
              <a:t>of the </a:t>
            </a:r>
            <a:r>
              <a:rPr lang="en-GB" sz="2000" dirty="0" smtClean="0">
                <a:solidFill>
                  <a:srgbClr val="FF0000"/>
                </a:solidFill>
              </a:rPr>
              <a:t>108/127 RRP </a:t>
            </a:r>
            <a:r>
              <a:rPr lang="en-GB" sz="2000" dirty="0" smtClean="0"/>
              <a:t>out </a:t>
            </a:r>
            <a:r>
              <a:rPr lang="en-GB" sz="2000" dirty="0"/>
              <a:t>of the </a:t>
            </a:r>
            <a:r>
              <a:rPr lang="en-GB" sz="2000" dirty="0">
                <a:solidFill>
                  <a:srgbClr val="FF0000"/>
                </a:solidFill>
              </a:rPr>
              <a:t>360 km </a:t>
            </a:r>
            <a:r>
              <a:rPr lang="en-GB" sz="2000" dirty="0" smtClean="0"/>
              <a:t>ordered (fulfil RRP prototype needs)</a:t>
            </a:r>
            <a:endParaRPr lang="en-US" sz="2200" dirty="0" smtClean="0"/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Good</a:t>
            </a:r>
            <a:r>
              <a:rPr lang="en-US" sz="1800" dirty="0" smtClean="0"/>
              <a:t> wire </a:t>
            </a:r>
            <a:r>
              <a:rPr lang="en-US" sz="1800" dirty="0" smtClean="0">
                <a:solidFill>
                  <a:srgbClr val="FF0000"/>
                </a:solidFill>
              </a:rPr>
              <a:t>performance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OST experienced a </a:t>
            </a:r>
            <a:r>
              <a:rPr lang="en-US" sz="1800" dirty="0" smtClean="0">
                <a:solidFill>
                  <a:srgbClr val="FF0000"/>
                </a:solidFill>
              </a:rPr>
              <a:t>problem</a:t>
            </a:r>
            <a:r>
              <a:rPr lang="en-US" sz="1800" dirty="0" smtClean="0"/>
              <a:t> in the procurement  of the </a:t>
            </a:r>
            <a:r>
              <a:rPr lang="en-US" sz="1800" dirty="0" smtClean="0">
                <a:solidFill>
                  <a:srgbClr val="FF0000"/>
                </a:solidFill>
              </a:rPr>
              <a:t>raw material </a:t>
            </a:r>
            <a:r>
              <a:rPr lang="en-US" sz="1800" dirty="0" smtClean="0"/>
              <a:t>for the </a:t>
            </a:r>
            <a:r>
              <a:rPr lang="en-US" sz="1800" dirty="0" smtClean="0">
                <a:solidFill>
                  <a:srgbClr val="FF0000"/>
                </a:solidFill>
              </a:rPr>
              <a:t>diffusion barrier </a:t>
            </a:r>
            <a:r>
              <a:rPr lang="en-US" sz="1800" dirty="0" smtClean="0"/>
              <a:t>of the sub-element; that will </a:t>
            </a:r>
            <a:r>
              <a:rPr lang="en-US" sz="1800" dirty="0" smtClean="0">
                <a:solidFill>
                  <a:srgbClr val="FF0000"/>
                </a:solidFill>
              </a:rPr>
              <a:t>limit</a:t>
            </a:r>
            <a:r>
              <a:rPr lang="en-US" sz="1800" dirty="0" smtClean="0"/>
              <a:t> the wire </a:t>
            </a:r>
            <a:r>
              <a:rPr lang="en-US" sz="1800" dirty="0" smtClean="0">
                <a:solidFill>
                  <a:srgbClr val="FF0000"/>
                </a:solidFill>
              </a:rPr>
              <a:t>procurement</a:t>
            </a:r>
            <a:r>
              <a:rPr lang="en-US" sz="1800" dirty="0" smtClean="0"/>
              <a:t> in </a:t>
            </a:r>
            <a:r>
              <a:rPr lang="en-US" sz="1800" dirty="0" smtClean="0">
                <a:solidFill>
                  <a:srgbClr val="FF0000"/>
                </a:solidFill>
              </a:rPr>
              <a:t>2016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problem</a:t>
            </a:r>
            <a:r>
              <a:rPr lang="en-US" sz="1800" dirty="0" smtClean="0"/>
              <a:t> was </a:t>
            </a:r>
            <a:r>
              <a:rPr lang="en-US" sz="1800" dirty="0" smtClean="0">
                <a:solidFill>
                  <a:srgbClr val="FF0000"/>
                </a:solidFill>
              </a:rPr>
              <a:t>identified</a:t>
            </a:r>
            <a:r>
              <a:rPr lang="en-US" sz="1800" dirty="0" smtClean="0"/>
              <a:t> and a </a:t>
            </a:r>
            <a:r>
              <a:rPr lang="en-US" sz="1800" dirty="0" smtClean="0">
                <a:solidFill>
                  <a:srgbClr val="FF0000"/>
                </a:solidFill>
              </a:rPr>
              <a:t>recovery plan </a:t>
            </a:r>
            <a:r>
              <a:rPr lang="en-US" sz="1800" dirty="0" smtClean="0"/>
              <a:t>established, the foreseen delay will </a:t>
            </a:r>
            <a:r>
              <a:rPr lang="en-US" sz="1800" dirty="0" smtClean="0">
                <a:solidFill>
                  <a:srgbClr val="FF0000"/>
                </a:solidFill>
              </a:rPr>
              <a:t>not</a:t>
            </a:r>
            <a:r>
              <a:rPr lang="en-US" sz="1800" dirty="0" smtClean="0"/>
              <a:t> have an </a:t>
            </a:r>
            <a:r>
              <a:rPr lang="en-US" sz="1800" dirty="0" smtClean="0">
                <a:solidFill>
                  <a:srgbClr val="FF0000"/>
                </a:solidFill>
              </a:rPr>
              <a:t>impact</a:t>
            </a:r>
            <a:r>
              <a:rPr lang="en-US" sz="1800" dirty="0" smtClean="0"/>
              <a:t> on the </a:t>
            </a:r>
            <a:r>
              <a:rPr lang="en-US" sz="1800" dirty="0" smtClean="0">
                <a:solidFill>
                  <a:srgbClr val="FF0000"/>
                </a:solidFill>
              </a:rPr>
              <a:t>cabling schedule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In collaboration with CERN, </a:t>
            </a:r>
            <a:r>
              <a:rPr lang="en-US" sz="2200" dirty="0" err="1" smtClean="0"/>
              <a:t>Bruker</a:t>
            </a:r>
            <a:r>
              <a:rPr lang="en-US" sz="2200" dirty="0" smtClean="0"/>
              <a:t>-EAS has </a:t>
            </a:r>
            <a:r>
              <a:rPr lang="en-US" sz="2200" dirty="0" smtClean="0">
                <a:solidFill>
                  <a:srgbClr val="FF0000"/>
                </a:solidFill>
              </a:rPr>
              <a:t>developed</a:t>
            </a:r>
            <a:r>
              <a:rPr lang="en-US" sz="2200" dirty="0" smtClean="0"/>
              <a:t> a </a:t>
            </a:r>
            <a:r>
              <a:rPr lang="en-US" sz="2200" dirty="0" smtClean="0">
                <a:solidFill>
                  <a:srgbClr val="FF0000"/>
                </a:solidFill>
              </a:rPr>
              <a:t>new PIT </a:t>
            </a:r>
            <a:r>
              <a:rPr lang="en-US" sz="2200" dirty="0" smtClean="0"/>
              <a:t>conductor that has </a:t>
            </a:r>
            <a:r>
              <a:rPr lang="en-US" sz="2200" dirty="0" smtClean="0">
                <a:solidFill>
                  <a:srgbClr val="FF0000"/>
                </a:solidFill>
              </a:rPr>
              <a:t>solved</a:t>
            </a:r>
            <a:r>
              <a:rPr lang="en-US" sz="2200" dirty="0" smtClean="0"/>
              <a:t> the </a:t>
            </a:r>
            <a:r>
              <a:rPr lang="en-US" sz="2200" dirty="0" smtClean="0">
                <a:solidFill>
                  <a:srgbClr val="FF0000"/>
                </a:solidFill>
              </a:rPr>
              <a:t>problem</a:t>
            </a:r>
            <a:r>
              <a:rPr lang="en-US" sz="2200" dirty="0" smtClean="0"/>
              <a:t> of </a:t>
            </a:r>
            <a:r>
              <a:rPr lang="en-US" sz="2200" dirty="0" smtClean="0">
                <a:solidFill>
                  <a:srgbClr val="FF0000"/>
                </a:solidFill>
              </a:rPr>
              <a:t>RRR</a:t>
            </a:r>
            <a:r>
              <a:rPr lang="en-US" sz="2200" dirty="0" smtClean="0"/>
              <a:t> degradation due to: 1) </a:t>
            </a:r>
            <a:r>
              <a:rPr lang="en-US" sz="2200" dirty="0" smtClean="0">
                <a:solidFill>
                  <a:srgbClr val="FF0000"/>
                </a:solidFill>
              </a:rPr>
              <a:t>mechanical deformation</a:t>
            </a:r>
            <a:r>
              <a:rPr lang="en-US" sz="2200" dirty="0" smtClean="0"/>
              <a:t>; 2) </a:t>
            </a:r>
            <a:r>
              <a:rPr lang="en-US" sz="2200" dirty="0" smtClean="0">
                <a:solidFill>
                  <a:srgbClr val="FF0000"/>
                </a:solidFill>
              </a:rPr>
              <a:t>overreacting</a:t>
            </a:r>
            <a:r>
              <a:rPr lang="en-US" sz="2200" dirty="0" smtClean="0"/>
              <a:t> the superconductor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FF0000"/>
                </a:solidFill>
              </a:rPr>
              <a:t>bundle barrier PIT </a:t>
            </a:r>
            <a:r>
              <a:rPr lang="en-US" sz="2200" dirty="0" smtClean="0"/>
              <a:t>will be used for the PIT </a:t>
            </a:r>
            <a:r>
              <a:rPr lang="en-US" sz="2200" dirty="0" smtClean="0">
                <a:solidFill>
                  <a:srgbClr val="FF0000"/>
                </a:solidFill>
              </a:rPr>
              <a:t>prototype</a:t>
            </a:r>
            <a:r>
              <a:rPr lang="en-US" sz="2200" dirty="0" smtClean="0"/>
              <a:t>;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produced 65 km </a:t>
            </a:r>
            <a:r>
              <a:rPr lang="en-US" sz="1800" dirty="0" smtClean="0"/>
              <a:t>that will be used for </a:t>
            </a:r>
            <a:r>
              <a:rPr lang="en-US" sz="1800" dirty="0" smtClean="0">
                <a:solidFill>
                  <a:srgbClr val="FF0000"/>
                </a:solidFill>
              </a:rPr>
              <a:t>models</a:t>
            </a:r>
            <a:r>
              <a:rPr lang="en-US" sz="1800" dirty="0" smtClean="0"/>
              <a:t> (long piece lengths)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Finalizing a </a:t>
            </a:r>
            <a:r>
              <a:rPr lang="en-US" sz="1800" dirty="0" smtClean="0">
                <a:solidFill>
                  <a:srgbClr val="FF0000"/>
                </a:solidFill>
              </a:rPr>
              <a:t>contract</a:t>
            </a:r>
            <a:r>
              <a:rPr lang="en-US" sz="1800" dirty="0" smtClean="0"/>
              <a:t> for </a:t>
            </a:r>
            <a:r>
              <a:rPr lang="en-US" sz="1800" dirty="0" smtClean="0">
                <a:solidFill>
                  <a:srgbClr val="FF0000"/>
                </a:solidFill>
              </a:rPr>
              <a:t>220 km </a:t>
            </a:r>
            <a:r>
              <a:rPr lang="en-US" sz="1800" dirty="0" smtClean="0"/>
              <a:t>(production already started)</a:t>
            </a:r>
          </a:p>
          <a:p>
            <a:pPr>
              <a:spcBef>
                <a:spcPts val="1800"/>
              </a:spcBef>
            </a:pPr>
            <a:r>
              <a:rPr lang="en-GB" sz="2000" dirty="0" smtClean="0">
                <a:solidFill>
                  <a:srgbClr val="FF0000"/>
                </a:solidFill>
              </a:rPr>
              <a:t>Series Wire </a:t>
            </a:r>
            <a:r>
              <a:rPr lang="en-GB" sz="2000" dirty="0" smtClean="0"/>
              <a:t>(RRP &amp; PIT) : Financial Committee December 2016 </a:t>
            </a:r>
          </a:p>
          <a:p>
            <a:pPr>
              <a:spcBef>
                <a:spcPts val="6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9303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Outline</a:t>
            </a:r>
            <a:endParaRPr lang="en-GB" sz="3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23528" y="836712"/>
            <a:ext cx="8820472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 dirty="0" smtClean="0"/>
              <a:t>Wire Technical Specs</a:t>
            </a:r>
          </a:p>
          <a:p>
            <a:pPr marL="266700" lvl="1" indent="355600">
              <a:spcBef>
                <a:spcPts val="600"/>
              </a:spcBef>
            </a:pPr>
            <a:r>
              <a:rPr lang="en-US" sz="2800" dirty="0" smtClean="0"/>
              <a:t>Main Parameters</a:t>
            </a:r>
          </a:p>
          <a:p>
            <a:pPr marL="266700" lvl="1" indent="355600">
              <a:spcBef>
                <a:spcPts val="600"/>
              </a:spcBef>
            </a:pPr>
            <a:r>
              <a:rPr lang="en-US" sz="2800" dirty="0" smtClean="0"/>
              <a:t>Magnet Margin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Received</a:t>
            </a:r>
            <a:r>
              <a:rPr lang="en-US" sz="3200" i="1" dirty="0" smtClean="0"/>
              <a:t> </a:t>
            </a:r>
            <a:r>
              <a:rPr lang="en-US" sz="3200" dirty="0"/>
              <a:t>108/127</a:t>
            </a:r>
            <a:r>
              <a:rPr lang="en-US" sz="3200" i="1" dirty="0"/>
              <a:t> </a:t>
            </a:r>
            <a:r>
              <a:rPr lang="en-US" sz="3200" dirty="0"/>
              <a:t>RRP</a:t>
            </a:r>
            <a:r>
              <a:rPr lang="en-US" sz="3200" i="1" dirty="0"/>
              <a:t> </a:t>
            </a:r>
            <a:r>
              <a:rPr lang="en-US" sz="3200" dirty="0"/>
              <a:t>Wire </a:t>
            </a:r>
            <a:endParaRPr lang="en-US" sz="3200" dirty="0" smtClean="0"/>
          </a:p>
          <a:p>
            <a:pPr marL="622300" lvl="1" indent="-355600">
              <a:spcBef>
                <a:spcPts val="600"/>
              </a:spcBef>
            </a:pPr>
            <a:r>
              <a:rPr lang="en-US" sz="2800" dirty="0" smtClean="0"/>
              <a:t>Data From OST</a:t>
            </a:r>
          </a:p>
          <a:p>
            <a:pPr marL="622300" lvl="1" indent="-355600">
              <a:spcBef>
                <a:spcPts val="600"/>
              </a:spcBef>
            </a:pPr>
            <a:r>
              <a:rPr lang="en-US" sz="2800" dirty="0" smtClean="0"/>
              <a:t>First Verification Measurements by CERN </a:t>
            </a:r>
          </a:p>
          <a:p>
            <a:pPr marL="222250" indent="-355600">
              <a:spcBef>
                <a:spcPts val="1800"/>
              </a:spcBef>
            </a:pPr>
            <a:r>
              <a:rPr lang="en-US" sz="3200" dirty="0" smtClean="0"/>
              <a:t>The bundle-barrier PIT 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Status </a:t>
            </a:r>
            <a:r>
              <a:rPr lang="en-US" sz="3200" dirty="0"/>
              <a:t>of </a:t>
            </a:r>
            <a:r>
              <a:rPr lang="en-US" sz="3200" dirty="0" smtClean="0"/>
              <a:t>the </a:t>
            </a:r>
            <a:r>
              <a:rPr lang="en-US" sz="3200" dirty="0"/>
              <a:t>wire Procurement</a:t>
            </a:r>
            <a:endParaRPr lang="en-US" sz="3200" dirty="0" smtClean="0"/>
          </a:p>
          <a:p>
            <a:pPr>
              <a:spcBef>
                <a:spcPts val="1800"/>
              </a:spcBef>
            </a:pPr>
            <a:r>
              <a:rPr lang="en-US" sz="3200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93471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064" y="5301208"/>
            <a:ext cx="7416824" cy="1110307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sz="2400" i="1" dirty="0" smtClean="0">
                <a:latin typeface="Tahoma"/>
                <a:cs typeface="Tahoma"/>
              </a:rPr>
              <a:t>J</a:t>
            </a:r>
            <a:r>
              <a:rPr lang="en-US" sz="2400" i="1" baseline="-25000" dirty="0" smtClean="0">
                <a:latin typeface="Tahoma"/>
                <a:cs typeface="Tahoma"/>
              </a:rPr>
              <a:t>c</a:t>
            </a:r>
            <a:r>
              <a:rPr lang="en-US" sz="2400" i="1" dirty="0" smtClean="0">
                <a:latin typeface="Tahoma"/>
                <a:cs typeface="Tahoma"/>
              </a:rPr>
              <a:t>(4.22 K, </a:t>
            </a:r>
            <a:r>
              <a:rPr lang="en-US" sz="2400" b="1" i="1" dirty="0" smtClean="0">
                <a:latin typeface="Tahoma"/>
                <a:cs typeface="Tahoma"/>
              </a:rPr>
              <a:t>12</a:t>
            </a:r>
            <a:r>
              <a:rPr lang="en-US" sz="2400" i="1" dirty="0" smtClean="0">
                <a:latin typeface="Tahoma"/>
                <a:cs typeface="Tahoma"/>
              </a:rPr>
              <a:t> T)≈</a:t>
            </a:r>
            <a:r>
              <a:rPr lang="en-US" sz="2400" b="1" i="1" dirty="0" smtClean="0">
                <a:latin typeface="Tahoma"/>
                <a:cs typeface="Tahoma"/>
              </a:rPr>
              <a:t>2450 A/mm</a:t>
            </a:r>
            <a:r>
              <a:rPr lang="en-US" sz="2400" b="1" i="1" baseline="30000" dirty="0" smtClean="0">
                <a:latin typeface="Tahoma"/>
                <a:cs typeface="Tahoma"/>
              </a:rPr>
              <a:t>2</a:t>
            </a:r>
          </a:p>
          <a:p>
            <a:pPr algn="ctr">
              <a:spcBef>
                <a:spcPts val="1200"/>
              </a:spcBef>
            </a:pPr>
            <a:r>
              <a:rPr lang="en-US" sz="2400" i="1" dirty="0">
                <a:latin typeface="Tahoma"/>
                <a:cs typeface="Tahoma"/>
              </a:rPr>
              <a:t>J</a:t>
            </a:r>
            <a:r>
              <a:rPr lang="en-US" sz="2400" i="1" baseline="-25000" dirty="0">
                <a:latin typeface="Tahoma"/>
                <a:cs typeface="Tahoma"/>
              </a:rPr>
              <a:t>c</a:t>
            </a:r>
            <a:r>
              <a:rPr lang="en-US" sz="2400" i="1" dirty="0">
                <a:latin typeface="Tahoma"/>
                <a:cs typeface="Tahoma"/>
              </a:rPr>
              <a:t>(4.22 K, </a:t>
            </a:r>
            <a:r>
              <a:rPr lang="en-US" sz="2400" b="1" i="1" dirty="0" smtClean="0">
                <a:latin typeface="Tahoma"/>
                <a:cs typeface="Tahoma"/>
              </a:rPr>
              <a:t>15</a:t>
            </a:r>
            <a:r>
              <a:rPr lang="en-US" sz="2400" i="1" dirty="0" smtClean="0">
                <a:latin typeface="Tahoma"/>
                <a:cs typeface="Tahoma"/>
              </a:rPr>
              <a:t> </a:t>
            </a:r>
            <a:r>
              <a:rPr lang="en-US" sz="2400" i="1" dirty="0">
                <a:latin typeface="Tahoma"/>
                <a:cs typeface="Tahoma"/>
              </a:rPr>
              <a:t>T</a:t>
            </a:r>
            <a:r>
              <a:rPr lang="en-US" sz="2400" i="1" dirty="0" smtClean="0">
                <a:latin typeface="Tahoma"/>
                <a:cs typeface="Tahoma"/>
              </a:rPr>
              <a:t>)≈</a:t>
            </a:r>
            <a:r>
              <a:rPr lang="en-US" sz="2400" b="1" i="1" dirty="0" smtClean="0">
                <a:latin typeface="Tahoma"/>
                <a:cs typeface="Tahoma"/>
              </a:rPr>
              <a:t>1280 </a:t>
            </a:r>
            <a:r>
              <a:rPr lang="en-US" sz="2400" b="1" i="1" dirty="0">
                <a:latin typeface="Tahoma"/>
                <a:cs typeface="Tahoma"/>
              </a:rPr>
              <a:t>A/mm</a:t>
            </a:r>
            <a:r>
              <a:rPr lang="en-US" sz="2400" b="1" i="1" baseline="30000" dirty="0">
                <a:latin typeface="Tahoma"/>
                <a:cs typeface="Tahoma"/>
              </a:rPr>
              <a:t>2</a:t>
            </a:r>
          </a:p>
          <a:p>
            <a:pPr algn="ctr"/>
            <a:endParaRPr lang="en-US" sz="2400" b="1" i="1" baseline="30000" dirty="0" smtClean="0">
              <a:latin typeface="Tahoma"/>
              <a:cs typeface="Tahoma"/>
            </a:endParaRPr>
          </a:p>
          <a:p>
            <a:pPr algn="ctr"/>
            <a:endParaRPr lang="en-US" sz="2400" b="1" i="1" baseline="30000" dirty="0" smtClean="0">
              <a:latin typeface="Tahoma"/>
              <a:cs typeface="Tahoma"/>
            </a:endParaRP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1736832"/>
          </a:xfrm>
        </p:spPr>
        <p:txBody>
          <a:bodyPr anchor="t"/>
          <a:lstStyle/>
          <a:p>
            <a:r>
              <a:rPr lang="en-US" sz="3000" dirty="0" smtClean="0"/>
              <a:t>Wire Technical Specs</a:t>
            </a:r>
            <a:br>
              <a:rPr lang="en-US" sz="3000" dirty="0" smtClean="0"/>
            </a:br>
            <a:r>
              <a:rPr lang="en-US" sz="2400" dirty="0" smtClean="0"/>
              <a:t>Main Parameters</a:t>
            </a:r>
            <a:endParaRPr lang="en-GB" sz="2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51718"/>
              </p:ext>
            </p:extLst>
          </p:nvPr>
        </p:nvGraphicFramePr>
        <p:xfrm>
          <a:off x="980828" y="1205999"/>
          <a:ext cx="7182343" cy="395119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711161"/>
                <a:gridCol w="2471182"/>
              </a:tblGrid>
              <a:tr h="2690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MQXF </a:t>
                      </a:r>
                      <a:r>
                        <a:rPr lang="en-US" sz="18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Quadrupole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31002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Wire diameter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l-GR" sz="2000" u="none" strike="noStrike" baseline="0" dirty="0" smtClean="0">
                          <a:effectLst/>
                        </a:rPr>
                        <a:t>Φ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effectLst/>
                        </a:rPr>
                        <a:t>0.850 ± 0.003 mm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02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Nominal sub-element diameter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effectLst/>
                        </a:rPr>
                        <a:t>&lt; 55 µm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02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Copper to non-copper ratio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 smtClean="0"/>
                        <a:t>1.2 </a:t>
                      </a:r>
                      <a:r>
                        <a:rPr lang="en-GB" sz="2000" u="none" kern="1200" dirty="0" smtClean="0">
                          <a:effectLst/>
                        </a:rPr>
                        <a:t>± 0.1</a:t>
                      </a:r>
                      <a:endParaRPr lang="en-GB" sz="2000" b="0" i="0" u="none" dirty="0" smtClean="0">
                        <a:latin typeface="+mj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02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Wire twist pitch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kern="1200" dirty="0" smtClean="0">
                          <a:effectLst/>
                        </a:rPr>
                        <a:t>19 ± 3 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63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Wire twist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direction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kern="1200" dirty="0" smtClean="0">
                          <a:effectLst/>
                        </a:rPr>
                        <a:t>Right-handed screw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63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Minimum critical current @ 4.22K, 12T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632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63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Minimum critical current @ 4.22K, 15T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331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02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RRR (after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full heat treatment)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&gt; 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02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n-value @ 4.22K, 12T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&gt; 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90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843545"/>
            <a:ext cx="8064000" cy="501492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1736832"/>
          </a:xfrm>
        </p:spPr>
        <p:txBody>
          <a:bodyPr anchor="t"/>
          <a:lstStyle/>
          <a:p>
            <a:r>
              <a:rPr lang="en-US" dirty="0"/>
              <a:t>Wire Technical Specs</a:t>
            </a:r>
            <a:br>
              <a:rPr lang="en-US" dirty="0"/>
            </a:br>
            <a:r>
              <a:rPr lang="en-US" sz="2400" dirty="0" smtClean="0"/>
              <a:t>Magnet </a:t>
            </a:r>
            <a:r>
              <a:rPr lang="en-US" sz="2400" dirty="0"/>
              <a:t>Margin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5858470"/>
            <a:ext cx="8686800" cy="45085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4.9 K</a:t>
            </a:r>
            <a:r>
              <a:rPr lang="en-US" sz="2400" dirty="0" smtClean="0">
                <a:solidFill>
                  <a:schemeClr val="accent5"/>
                </a:solidFill>
              </a:rPr>
              <a:t> Temperature Margin and </a:t>
            </a:r>
            <a:r>
              <a:rPr lang="en-US" sz="2400" dirty="0" smtClean="0">
                <a:solidFill>
                  <a:srgbClr val="FF0000"/>
                </a:solidFill>
              </a:rPr>
              <a:t>22.3%</a:t>
            </a:r>
            <a:r>
              <a:rPr lang="en-US" sz="2400" dirty="0" smtClean="0">
                <a:solidFill>
                  <a:schemeClr val="accent5"/>
                </a:solidFill>
              </a:rPr>
              <a:t> Margin on the Load-Line</a:t>
            </a:r>
          </a:p>
        </p:txBody>
      </p:sp>
    </p:spTree>
    <p:extLst>
      <p:ext uri="{BB962C8B-B14F-4D97-AF65-F5344CB8AC3E}">
        <p14:creationId xmlns:p14="http://schemas.microsoft.com/office/powerpoint/2010/main" val="414060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2000" y="116632"/>
            <a:ext cx="8280480" cy="1160768"/>
          </a:xfrm>
        </p:spPr>
        <p:txBody>
          <a:bodyPr/>
          <a:lstStyle/>
          <a:p>
            <a:r>
              <a:rPr lang="en-US" sz="3000" dirty="0" smtClean="0"/>
              <a:t>Received</a:t>
            </a:r>
            <a:r>
              <a:rPr lang="en-US" sz="3000" i="1" dirty="0" smtClean="0"/>
              <a:t> </a:t>
            </a:r>
            <a:r>
              <a:rPr lang="en-US" sz="3000" dirty="0" smtClean="0"/>
              <a:t>108/127</a:t>
            </a:r>
            <a:r>
              <a:rPr lang="en-US" sz="3000" i="1" dirty="0" smtClean="0"/>
              <a:t> </a:t>
            </a:r>
            <a:r>
              <a:rPr lang="en-US" sz="3000" dirty="0" smtClean="0"/>
              <a:t>RRP</a:t>
            </a:r>
            <a:r>
              <a:rPr lang="en-US" sz="3000" i="1" dirty="0"/>
              <a:t> </a:t>
            </a:r>
            <a:r>
              <a:rPr lang="en-US" sz="3000" dirty="0" smtClean="0"/>
              <a:t>Wire </a:t>
            </a:r>
            <a:br>
              <a:rPr lang="en-US" sz="3000" dirty="0" smtClean="0"/>
            </a:br>
            <a:r>
              <a:rPr lang="en-US" sz="2400" dirty="0" smtClean="0"/>
              <a:t>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dirty="0" smtClean="0"/>
              <a:t> </a:t>
            </a:r>
            <a:r>
              <a:rPr lang="en-US" sz="2400" dirty="0"/>
              <a:t>@ </a:t>
            </a:r>
            <a:r>
              <a:rPr lang="en-US" sz="2400" dirty="0" smtClean="0"/>
              <a:t>12 T</a:t>
            </a:r>
            <a:r>
              <a:rPr lang="en-US" sz="2400" dirty="0"/>
              <a:t>, </a:t>
            </a:r>
            <a:r>
              <a:rPr lang="en-US" sz="2400" dirty="0" smtClean="0"/>
              <a:t>4.22 K </a:t>
            </a:r>
            <a:r>
              <a:rPr lang="en-US" sz="2400" i="1" dirty="0"/>
              <a:t>&amp;</a:t>
            </a:r>
            <a:r>
              <a:rPr lang="en-US" sz="2400" dirty="0"/>
              <a:t> RRR – </a:t>
            </a:r>
            <a:r>
              <a:rPr lang="en-US" sz="2400" dirty="0">
                <a:solidFill>
                  <a:srgbClr val="FF0000"/>
                </a:solidFill>
              </a:rPr>
              <a:t>OST </a:t>
            </a:r>
            <a:r>
              <a:rPr lang="en-US" sz="2400" dirty="0" smtClean="0">
                <a:solidFill>
                  <a:srgbClr val="FF0000"/>
                </a:solidFill>
              </a:rPr>
              <a:t>Data </a:t>
            </a:r>
            <a:r>
              <a:rPr lang="en-US" sz="2400" dirty="0" smtClean="0"/>
              <a:t>1/2</a:t>
            </a:r>
            <a:endParaRPr lang="en-GB" sz="2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79512" y="4653136"/>
            <a:ext cx="8712968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average </a:t>
            </a:r>
            <a:r>
              <a:rPr lang="en-US" sz="2000" i="1" dirty="0" err="1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value is about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14% larger </a:t>
            </a: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than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specification</a:t>
            </a: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; the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RMS</a:t>
            </a: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 value is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3%</a:t>
            </a: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 of the average value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The average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RRR</a:t>
            </a: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 value is almost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two times </a:t>
            </a: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spec</a:t>
            </a: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 value</a:t>
            </a:r>
            <a:r>
              <a:rPr lang="en-US" sz="2000" dirty="0">
                <a:solidFill>
                  <a:srgbClr val="5A5A5A"/>
                </a:solidFill>
                <a:latin typeface="Tahoma"/>
                <a:cs typeface="Tahoma"/>
              </a:rPr>
              <a:t>; the </a:t>
            </a:r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RMS</a:t>
            </a:r>
            <a:r>
              <a:rPr lang="en-US" sz="2000" dirty="0">
                <a:solidFill>
                  <a:srgbClr val="5A5A5A"/>
                </a:solidFill>
                <a:latin typeface="Tahoma"/>
                <a:cs typeface="Tahoma"/>
              </a:rPr>
              <a:t> value is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18%</a:t>
            </a: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5A5A5A"/>
                </a:solidFill>
                <a:latin typeface="Tahoma"/>
                <a:cs typeface="Tahoma"/>
              </a:rPr>
              <a:t>of the average value</a:t>
            </a:r>
          </a:p>
          <a:p>
            <a:pPr>
              <a:spcBef>
                <a:spcPts val="1800"/>
              </a:spcBef>
            </a:pPr>
            <a:endParaRPr lang="en-US" sz="2000" dirty="0">
              <a:solidFill>
                <a:srgbClr val="5A5A5A"/>
              </a:solidFill>
              <a:latin typeface="Tahoma"/>
              <a:cs typeface="Tahoma"/>
            </a:endParaRPr>
          </a:p>
        </p:txBody>
      </p:sp>
      <p:pic>
        <p:nvPicPr>
          <p:cNvPr id="8" name="Picture 21" descr="C:\Documents and Settings\bbordini\Local Settings\Temporary Internet Files\Content.Word\00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959" r="89315"/>
                    </a14:imgEffect>
                  </a14:imgLayer>
                </a14:imgProps>
              </a:ext>
            </a:extLst>
          </a:blip>
          <a:srcRect l="13051" r="13051"/>
          <a:stretch>
            <a:fillRect/>
          </a:stretch>
        </p:blipFill>
        <p:spPr>
          <a:xfrm>
            <a:off x="1440934" y="1277400"/>
            <a:ext cx="1618898" cy="16475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41434"/>
              </p:ext>
            </p:extLst>
          </p:nvPr>
        </p:nvGraphicFramePr>
        <p:xfrm>
          <a:off x="4355976" y="1268760"/>
          <a:ext cx="3885262" cy="2870200"/>
        </p:xfrm>
        <a:graphic>
          <a:graphicData uri="http://schemas.openxmlformats.org/drawingml/2006/table">
            <a:tbl>
              <a:tblPr/>
              <a:tblGrid>
                <a:gridCol w="2792964"/>
                <a:gridCol w="1092298"/>
              </a:tblGrid>
              <a:tr h="17469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 mm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RRP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8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 [km]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8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n° billets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8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Layout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8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1800" b="1" i="1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800" b="0" i="1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[A]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720.1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8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1800" b="1" i="1" u="none" strike="noStrike" baseline="-25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spec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[A]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632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8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8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RRR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spec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8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  <a:r>
                        <a:rPr lang="en-US" sz="1800" b="1" i="1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[A/mm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8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1800" b="1" i="1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[T]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Espace réservé du contenu 2"/>
          <p:cNvSpPr txBox="1">
            <a:spLocks/>
          </p:cNvSpPr>
          <p:nvPr/>
        </p:nvSpPr>
        <p:spPr>
          <a:xfrm>
            <a:off x="179512" y="3140968"/>
            <a:ext cx="3843283" cy="12185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dirty="0" smtClean="0"/>
              <a:t>For the RRP </a:t>
            </a:r>
            <a:r>
              <a:rPr lang="en-US" sz="2000" dirty="0" smtClean="0">
                <a:solidFill>
                  <a:srgbClr val="FF0000"/>
                </a:solidFill>
              </a:rPr>
              <a:t>Prototypes </a:t>
            </a:r>
            <a:r>
              <a:rPr lang="en-US" sz="2000" dirty="0" smtClean="0">
                <a:solidFill>
                  <a:srgbClr val="5A5A5A"/>
                </a:solidFill>
              </a:rPr>
              <a:t>and the  </a:t>
            </a:r>
            <a:r>
              <a:rPr lang="en-US" sz="2000" dirty="0">
                <a:solidFill>
                  <a:srgbClr val="FF0000"/>
                </a:solidFill>
              </a:rPr>
              <a:t>series </a:t>
            </a:r>
            <a:r>
              <a:rPr lang="en-US" sz="2000" dirty="0">
                <a:solidFill>
                  <a:srgbClr val="5A5A5A"/>
                </a:solidFill>
              </a:rPr>
              <a:t>magnets </a:t>
            </a:r>
            <a:r>
              <a:rPr lang="en-US" sz="2000" dirty="0" smtClean="0">
                <a:solidFill>
                  <a:srgbClr val="5A5A5A"/>
                </a:solidFill>
              </a:rPr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108/127 layout </a:t>
            </a:r>
            <a:r>
              <a:rPr lang="en-US" sz="2000" dirty="0" smtClean="0">
                <a:solidFill>
                  <a:srgbClr val="5A5A5A"/>
                </a:solidFill>
              </a:rPr>
              <a:t>will be used </a:t>
            </a:r>
          </a:p>
        </p:txBody>
      </p:sp>
    </p:spTree>
    <p:extLst>
      <p:ext uri="{BB962C8B-B14F-4D97-AF65-F5344CB8AC3E}">
        <p14:creationId xmlns:p14="http://schemas.microsoft.com/office/powerpoint/2010/main" val="143069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 dirty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4272" r="10968"/>
          <a:stretch/>
        </p:blipFill>
        <p:spPr>
          <a:xfrm rot="5400000">
            <a:off x="2452105" y="-738756"/>
            <a:ext cx="4127411" cy="780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9792" y="119675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Different Markers </a:t>
            </a:r>
            <a:endParaRPr lang="en-US" dirty="0">
              <a:sym typeface="Wingdings"/>
            </a:endParaRPr>
          </a:p>
          <a:p>
            <a:pPr algn="ctr"/>
            <a:endParaRPr lang="en-US" dirty="0" smtClean="0">
              <a:sym typeface="Wingdings"/>
            </a:endParaRPr>
          </a:p>
          <a:p>
            <a:pPr algn="ctr"/>
            <a:endParaRPr lang="en-US" dirty="0">
              <a:sym typeface="Wingdings"/>
            </a:endParaRPr>
          </a:p>
          <a:p>
            <a:pPr algn="ctr"/>
            <a:r>
              <a:rPr lang="en-US" dirty="0" smtClean="0">
                <a:sym typeface="Wingdings"/>
              </a:rPr>
              <a:t>Different Billets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491880" y="1684415"/>
            <a:ext cx="216024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627784" y="4221088"/>
            <a:ext cx="1296144" cy="556379"/>
            <a:chOff x="5148064" y="4295977"/>
            <a:chExt cx="1296144" cy="556379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5148064" y="4509120"/>
              <a:ext cx="432048" cy="3432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08104" y="429597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Wingdings"/>
                </a:rPr>
                <a:t>632 A </a:t>
              </a:r>
              <a:endParaRPr lang="en-US" dirty="0">
                <a:sym typeface="Wingdings"/>
              </a:endParaRPr>
            </a:p>
          </p:txBody>
        </p:sp>
      </p:grp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612000" y="116632"/>
            <a:ext cx="8280480" cy="1160768"/>
          </a:xfrm>
        </p:spPr>
        <p:txBody>
          <a:bodyPr/>
          <a:lstStyle/>
          <a:p>
            <a:r>
              <a:rPr lang="en-US" sz="3000" dirty="0" smtClean="0"/>
              <a:t>Received</a:t>
            </a:r>
            <a:r>
              <a:rPr lang="en-US" sz="3000" i="1" dirty="0" smtClean="0"/>
              <a:t> </a:t>
            </a:r>
            <a:r>
              <a:rPr lang="en-US" sz="3000" dirty="0" smtClean="0"/>
              <a:t>108/127</a:t>
            </a:r>
            <a:r>
              <a:rPr lang="en-US" sz="3000" i="1" dirty="0" smtClean="0"/>
              <a:t> </a:t>
            </a:r>
            <a:r>
              <a:rPr lang="en-US" sz="3000" dirty="0" smtClean="0"/>
              <a:t>RRP</a:t>
            </a:r>
            <a:r>
              <a:rPr lang="en-US" sz="3000" i="1" dirty="0"/>
              <a:t> </a:t>
            </a:r>
            <a:r>
              <a:rPr lang="en-US" sz="3000" dirty="0" smtClean="0"/>
              <a:t>Wire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dirty="0" smtClean="0"/>
              <a:t> </a:t>
            </a:r>
            <a:r>
              <a:rPr lang="en-US" sz="2400" dirty="0"/>
              <a:t>@ </a:t>
            </a:r>
            <a:r>
              <a:rPr lang="en-US" sz="2400" dirty="0" smtClean="0">
                <a:solidFill>
                  <a:srgbClr val="FF0000"/>
                </a:solidFill>
              </a:rPr>
              <a:t>12 T</a:t>
            </a:r>
            <a:r>
              <a:rPr lang="en-US" sz="2400" dirty="0"/>
              <a:t>, </a:t>
            </a:r>
            <a:r>
              <a:rPr lang="en-US" sz="2400" dirty="0" smtClean="0"/>
              <a:t>4.22 K </a:t>
            </a:r>
            <a:r>
              <a:rPr lang="en-US" sz="2400" i="1" dirty="0"/>
              <a:t>&amp;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0093BE"/>
                </a:solidFill>
              </a:rPr>
              <a:t>RRR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OST Data </a:t>
            </a:r>
            <a:r>
              <a:rPr lang="en-US" sz="2400" dirty="0" smtClean="0"/>
              <a:t>2/2</a:t>
            </a:r>
            <a:endParaRPr lang="en-GB" sz="2400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0" y="5301208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lowest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 measured </a:t>
            </a:r>
            <a:r>
              <a:rPr lang="en-US" sz="2400" i="1" dirty="0" err="1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lang="en-US" sz="2400" i="1" baseline="-25000" dirty="0" err="1" smtClean="0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value is more than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6% larger 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than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spec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lowest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 measured </a:t>
            </a:r>
            <a:r>
              <a:rPr lang="en-US" sz="2400" i="1" dirty="0" smtClean="0">
                <a:solidFill>
                  <a:srgbClr val="FF0000"/>
                </a:solidFill>
                <a:latin typeface="Tahoma"/>
                <a:cs typeface="Tahoma"/>
              </a:rPr>
              <a:t>RRR</a:t>
            </a:r>
            <a:r>
              <a:rPr lang="en-US" sz="2400" i="1" dirty="0" smtClean="0">
                <a:solidFill>
                  <a:srgbClr val="5A5A5A"/>
                </a:solidFill>
                <a:latin typeface="Tahoma"/>
                <a:cs typeface="Tahoma"/>
              </a:rPr>
              <a:t> 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is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larger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 than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200</a:t>
            </a:r>
            <a:endParaRPr lang="en-US" sz="2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8362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776" r="10016"/>
          <a:stretch/>
        </p:blipFill>
        <p:spPr>
          <a:xfrm rot="5400000">
            <a:off x="2367730" y="-775442"/>
            <a:ext cx="4152144" cy="7808500"/>
          </a:xfrm>
          <a:prstGeom prst="rect">
            <a:avLst/>
          </a:prstGeom>
        </p:spPr>
      </p:pic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12000" y="116632"/>
            <a:ext cx="8280480" cy="1160768"/>
          </a:xfrm>
        </p:spPr>
        <p:txBody>
          <a:bodyPr/>
          <a:lstStyle/>
          <a:p>
            <a:r>
              <a:rPr lang="en-US" sz="3200" dirty="0"/>
              <a:t>Received</a:t>
            </a:r>
            <a:r>
              <a:rPr lang="en-US" sz="3200" i="1" dirty="0"/>
              <a:t> </a:t>
            </a:r>
            <a:r>
              <a:rPr lang="en-US" sz="3200" dirty="0"/>
              <a:t>108/127</a:t>
            </a:r>
            <a:r>
              <a:rPr lang="en-US" sz="3200" i="1" dirty="0"/>
              <a:t> </a:t>
            </a:r>
            <a:r>
              <a:rPr lang="en-US" sz="3200" dirty="0"/>
              <a:t>RRP</a:t>
            </a:r>
            <a:r>
              <a:rPr lang="en-US" sz="3200" i="1" dirty="0"/>
              <a:t> </a:t>
            </a:r>
            <a:r>
              <a:rPr lang="en-US" sz="3200" dirty="0"/>
              <a:t>Wire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2400" dirty="0" smtClean="0"/>
              <a:t>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dirty="0" smtClean="0"/>
              <a:t> </a:t>
            </a:r>
            <a:r>
              <a:rPr lang="en-US" sz="2400" dirty="0"/>
              <a:t>@ </a:t>
            </a:r>
            <a:r>
              <a:rPr lang="en-US" sz="2400" dirty="0" smtClean="0">
                <a:solidFill>
                  <a:srgbClr val="FF0000"/>
                </a:solidFill>
              </a:rPr>
              <a:t>15 T</a:t>
            </a:r>
            <a:r>
              <a:rPr lang="en-US" sz="2400" dirty="0"/>
              <a:t>, </a:t>
            </a:r>
            <a:r>
              <a:rPr lang="en-US" sz="2400" dirty="0" smtClean="0"/>
              <a:t>4.22 K </a:t>
            </a:r>
            <a:r>
              <a:rPr lang="en-US" sz="2400" i="1" dirty="0"/>
              <a:t>&amp;</a:t>
            </a:r>
            <a:r>
              <a:rPr lang="en-US" sz="2400" dirty="0"/>
              <a:t> RRR – </a:t>
            </a:r>
            <a:r>
              <a:rPr lang="en-US" sz="2400" dirty="0">
                <a:solidFill>
                  <a:srgbClr val="FF0000"/>
                </a:solidFill>
              </a:rPr>
              <a:t>OST Data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112474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Different Markers </a:t>
            </a:r>
            <a:endParaRPr lang="en-US" dirty="0">
              <a:sym typeface="Wingdings"/>
            </a:endParaRPr>
          </a:p>
          <a:p>
            <a:pPr algn="ctr"/>
            <a:endParaRPr lang="en-US" dirty="0" smtClean="0">
              <a:sym typeface="Wingdings"/>
            </a:endParaRPr>
          </a:p>
          <a:p>
            <a:pPr algn="ctr"/>
            <a:endParaRPr lang="en-US" dirty="0">
              <a:sym typeface="Wingdings"/>
            </a:endParaRPr>
          </a:p>
          <a:p>
            <a:pPr algn="ctr"/>
            <a:r>
              <a:rPr lang="en-US" dirty="0" smtClean="0">
                <a:sym typeface="Wingdings"/>
              </a:rPr>
              <a:t>Different Billets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707904" y="1556792"/>
            <a:ext cx="216024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6512" y="5110162"/>
            <a:ext cx="9144000" cy="14151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At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15 T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 the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average </a:t>
            </a:r>
            <a:r>
              <a:rPr lang="en-US" sz="2400" i="1" dirty="0" err="1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lang="en-US" sz="2400" i="1" baseline="-25000" dirty="0" err="1" smtClean="0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value is about 391 A,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18%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larger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 than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specification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; </a:t>
            </a:r>
            <a:r>
              <a:rPr lang="en-US" sz="2400" dirty="0">
                <a:solidFill>
                  <a:srgbClr val="5A5A5A"/>
                </a:solidFill>
                <a:latin typeface="Tahoma"/>
                <a:cs typeface="Tahoma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ahoma"/>
                <a:cs typeface="Tahoma"/>
              </a:rPr>
              <a:t>RMS</a:t>
            </a:r>
            <a:r>
              <a:rPr lang="en-US" sz="2400" dirty="0">
                <a:solidFill>
                  <a:srgbClr val="5A5A5A"/>
                </a:solidFill>
                <a:latin typeface="Tahoma"/>
                <a:cs typeface="Tahoma"/>
              </a:rPr>
              <a:t> value is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5%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 </a:t>
            </a:r>
            <a:r>
              <a:rPr lang="en-US" sz="2400" dirty="0">
                <a:solidFill>
                  <a:srgbClr val="5A5A5A"/>
                </a:solidFill>
                <a:latin typeface="Tahoma"/>
                <a:cs typeface="Tahoma"/>
              </a:rPr>
              <a:t>of the average 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value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5A5A5A"/>
                </a:solidFill>
                <a:latin typeface="Tahoma"/>
                <a:cs typeface="Tahoma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ahoma"/>
                <a:cs typeface="Tahoma"/>
              </a:rPr>
              <a:t>lowest</a:t>
            </a:r>
            <a:r>
              <a:rPr lang="en-US" sz="2400" dirty="0">
                <a:solidFill>
                  <a:srgbClr val="5A5A5A"/>
                </a:solidFill>
                <a:latin typeface="Tahoma"/>
                <a:cs typeface="Tahoma"/>
              </a:rPr>
              <a:t> measured </a:t>
            </a:r>
            <a:r>
              <a:rPr lang="en-US" sz="2400" i="1" dirty="0" err="1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lang="en-US" sz="2400" i="1" baseline="-25000" dirty="0" err="1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lang="en-US" sz="2400" dirty="0">
                <a:solidFill>
                  <a:srgbClr val="5A5A5A"/>
                </a:solidFill>
                <a:latin typeface="Tahoma"/>
                <a:cs typeface="Tahoma"/>
              </a:rPr>
              <a:t> value is </a:t>
            </a:r>
            <a:r>
              <a:rPr lang="en-US" sz="2400" dirty="0">
                <a:solidFill>
                  <a:srgbClr val="FF0000"/>
                </a:solidFill>
                <a:latin typeface="Tahoma"/>
                <a:cs typeface="Tahoma"/>
              </a:rPr>
              <a:t>more</a:t>
            </a:r>
            <a:r>
              <a:rPr lang="en-US" sz="2400" dirty="0">
                <a:solidFill>
                  <a:srgbClr val="5A5A5A"/>
                </a:solidFill>
                <a:latin typeface="Tahoma"/>
                <a:cs typeface="Tahoma"/>
              </a:rPr>
              <a:t> than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5%</a:t>
            </a:r>
            <a:r>
              <a:rPr lang="en-US" sz="2400" dirty="0" smtClean="0">
                <a:solidFill>
                  <a:srgbClr val="5A5A5A"/>
                </a:solidFill>
                <a:latin typeface="Tahoma"/>
                <a:cs typeface="Tahoma"/>
              </a:rPr>
              <a:t> </a:t>
            </a:r>
            <a:r>
              <a:rPr lang="en-US" sz="2400" dirty="0">
                <a:solidFill>
                  <a:srgbClr val="5A5A5A"/>
                </a:solidFill>
                <a:latin typeface="Tahoma"/>
                <a:cs typeface="Tahoma"/>
              </a:rPr>
              <a:t>larger than </a:t>
            </a:r>
            <a:r>
              <a:rPr lang="en-US" sz="2400" dirty="0">
                <a:solidFill>
                  <a:srgbClr val="FF0000"/>
                </a:solidFill>
                <a:latin typeface="Tahoma"/>
                <a:cs typeface="Tahoma"/>
              </a:rPr>
              <a:t>spec</a:t>
            </a:r>
          </a:p>
          <a:p>
            <a:pPr>
              <a:spcBef>
                <a:spcPts val="1800"/>
              </a:spcBef>
            </a:pPr>
            <a:endParaRPr lang="en-US" sz="2000" dirty="0">
              <a:solidFill>
                <a:srgbClr val="5A5A5A"/>
              </a:solidFill>
              <a:latin typeface="Tahoma"/>
              <a:cs typeface="Tahoma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sz="2000" dirty="0" err="1" smtClean="0">
                <a:solidFill>
                  <a:srgbClr val="5A5A5A"/>
                </a:solidFill>
                <a:latin typeface="Tahoma"/>
                <a:cs typeface="Tahoma"/>
              </a:rPr>
              <a:t>lso</a:t>
            </a: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 at 15 </a:t>
            </a:r>
            <a:r>
              <a:rPr lang="en-US" sz="2000" dirty="0" err="1" smtClean="0">
                <a:solidFill>
                  <a:srgbClr val="5A5A5A"/>
                </a:solidFill>
                <a:latin typeface="Tahoma"/>
                <a:cs typeface="Tahoma"/>
              </a:rPr>
              <a:t>TThe</a:t>
            </a: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 lowest measured </a:t>
            </a:r>
            <a:r>
              <a:rPr lang="en-US" sz="2000" i="1" dirty="0" err="1" smtClean="0">
                <a:solidFill>
                  <a:srgbClr val="5A5A5A"/>
                </a:solidFill>
                <a:latin typeface="Tahoma"/>
                <a:cs typeface="Tahoma"/>
              </a:rPr>
              <a:t>I</a:t>
            </a:r>
            <a:r>
              <a:rPr lang="en-US" sz="2000" i="1" baseline="-25000" dirty="0" err="1" smtClean="0">
                <a:solidFill>
                  <a:srgbClr val="5A5A5A"/>
                </a:solidFill>
                <a:latin typeface="Tahoma"/>
                <a:cs typeface="Tahoma"/>
              </a:rPr>
              <a:t>c</a:t>
            </a:r>
            <a:r>
              <a:rPr lang="en-US" sz="2000" dirty="0" smtClean="0">
                <a:solidFill>
                  <a:srgbClr val="5A5A5A"/>
                </a:solidFill>
                <a:latin typeface="Tahoma"/>
                <a:cs typeface="Tahoma"/>
              </a:rPr>
              <a:t> value is more than 6% larger than spec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000" dirty="0">
              <a:solidFill>
                <a:srgbClr val="5A5A5A"/>
              </a:solidFill>
              <a:latin typeface="Tahoma"/>
              <a:cs typeface="Tahom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15816" y="4149080"/>
            <a:ext cx="1296144" cy="556379"/>
            <a:chOff x="5148064" y="4295977"/>
            <a:chExt cx="1296144" cy="556379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5148064" y="4509120"/>
              <a:ext cx="432048" cy="3432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08104" y="429597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Wingdings"/>
                </a:rPr>
                <a:t>331 A </a:t>
              </a:r>
              <a:endParaRPr lang="en-US" dirty="0"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01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07197" y="950620"/>
            <a:ext cx="8341267" cy="4998660"/>
            <a:chOff x="347793" y="1022628"/>
            <a:chExt cx="8341267" cy="49986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7297" r="7945"/>
            <a:stretch/>
          </p:blipFill>
          <p:spPr>
            <a:xfrm rot="5400000">
              <a:off x="2019097" y="-648676"/>
              <a:ext cx="4998660" cy="83412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8112" r="8112"/>
            <a:stretch/>
          </p:blipFill>
          <p:spPr>
            <a:xfrm rot="5400000">
              <a:off x="2047607" y="-617907"/>
              <a:ext cx="4939382" cy="8339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160" r="7160"/>
            <a:stretch/>
          </p:blipFill>
          <p:spPr>
            <a:xfrm rot="5400000">
              <a:off x="2074355" y="-455118"/>
              <a:ext cx="4885886" cy="80653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95936" y="1340768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Number  of OST measurements per Billet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58696" y="1802433"/>
              <a:ext cx="1729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Average value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707904" y="1906519"/>
              <a:ext cx="288033" cy="226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3"/>
            </p:cNvCxnSpPr>
            <p:nvPr/>
          </p:nvCxnSpPr>
          <p:spPr>
            <a:xfrm>
              <a:off x="2987825" y="1987099"/>
              <a:ext cx="288031" cy="1457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422000" y="1158159"/>
              <a:ext cx="1729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 value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47964" y="4621778"/>
              <a:ext cx="3816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</a:t>
              </a:r>
              <a:r>
                <a:rPr lang="en-US" dirty="0" smtClean="0">
                  <a:solidFill>
                    <a:srgbClr val="FF0000"/>
                  </a:solidFill>
                </a:rPr>
                <a:t>Red</a:t>
              </a:r>
              <a:r>
                <a:rPr lang="en-US" dirty="0" smtClean="0"/>
                <a:t> CERN measurements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699794" y="1381734"/>
              <a:ext cx="576062" cy="1457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995936" y="3861048"/>
              <a:ext cx="1729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 value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 flipV="1">
              <a:off x="3419872" y="3933056"/>
              <a:ext cx="576064" cy="1126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9872" y="980728"/>
            <a:ext cx="27363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re 2"/>
          <p:cNvSpPr>
            <a:spLocks noGrp="1"/>
          </p:cNvSpPr>
          <p:nvPr>
            <p:ph type="title"/>
          </p:nvPr>
        </p:nvSpPr>
        <p:spPr>
          <a:xfrm>
            <a:off x="612000" y="116632"/>
            <a:ext cx="8280480" cy="1160768"/>
          </a:xfrm>
        </p:spPr>
        <p:txBody>
          <a:bodyPr/>
          <a:lstStyle/>
          <a:p>
            <a:r>
              <a:rPr lang="en-US" sz="3200" dirty="0"/>
              <a:t>Received</a:t>
            </a:r>
            <a:r>
              <a:rPr lang="en-US" sz="3200" i="1" dirty="0"/>
              <a:t> </a:t>
            </a:r>
            <a:r>
              <a:rPr lang="en-US" sz="3200" dirty="0"/>
              <a:t>108/127</a:t>
            </a:r>
            <a:r>
              <a:rPr lang="en-US" sz="3200" i="1" dirty="0"/>
              <a:t> </a:t>
            </a:r>
            <a:r>
              <a:rPr lang="en-US" sz="3200" dirty="0"/>
              <a:t>RRP</a:t>
            </a:r>
            <a:r>
              <a:rPr lang="en-US" sz="3200" i="1" dirty="0"/>
              <a:t> </a:t>
            </a:r>
            <a:r>
              <a:rPr lang="en-US" sz="3200" dirty="0"/>
              <a:t>Wire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2400" dirty="0" smtClean="0"/>
              <a:t>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dirty="0" smtClean="0"/>
              <a:t> </a:t>
            </a:r>
            <a:r>
              <a:rPr lang="en-US" sz="2400" dirty="0"/>
              <a:t>@ </a:t>
            </a:r>
            <a:r>
              <a:rPr lang="en-US" sz="2400" dirty="0" smtClean="0">
                <a:solidFill>
                  <a:srgbClr val="FF0000"/>
                </a:solidFill>
              </a:rPr>
              <a:t>12 T</a:t>
            </a:r>
            <a:r>
              <a:rPr lang="en-US" sz="2400" dirty="0"/>
              <a:t>, </a:t>
            </a:r>
            <a:r>
              <a:rPr lang="en-US" sz="2400" dirty="0" smtClean="0"/>
              <a:t>4.22 K – </a:t>
            </a:r>
            <a:r>
              <a:rPr lang="en-US" sz="2400" dirty="0" smtClean="0">
                <a:solidFill>
                  <a:srgbClr val="FF0000"/>
                </a:solidFill>
              </a:rPr>
              <a:t>OST </a:t>
            </a:r>
            <a:r>
              <a:rPr lang="en-US" sz="2400" dirty="0" err="1" smtClean="0">
                <a:solidFill>
                  <a:srgbClr val="FF0000"/>
                </a:solidFill>
              </a:rPr>
              <a:t>vs</a:t>
            </a:r>
            <a:r>
              <a:rPr lang="en-US" sz="2400" dirty="0" smtClean="0">
                <a:solidFill>
                  <a:srgbClr val="FF0000"/>
                </a:solidFill>
              </a:rPr>
              <a:t> CERN data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0" y="5877272"/>
            <a:ext cx="9514344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CERN </a:t>
            </a:r>
            <a:r>
              <a:rPr lang="en-GB" sz="2400" dirty="0" smtClean="0"/>
              <a:t>measurements about </a:t>
            </a:r>
            <a:r>
              <a:rPr lang="en-GB" sz="2400" dirty="0" smtClean="0">
                <a:solidFill>
                  <a:srgbClr val="FF0000"/>
                </a:solidFill>
              </a:rPr>
              <a:t>5% lower </a:t>
            </a:r>
            <a:r>
              <a:rPr lang="en-GB" sz="2400" dirty="0" smtClean="0"/>
              <a:t>– in any case </a:t>
            </a:r>
            <a:r>
              <a:rPr lang="en-GB" sz="2400" dirty="0" smtClean="0">
                <a:solidFill>
                  <a:srgbClr val="FF0000"/>
                </a:solidFill>
              </a:rPr>
              <a:t>full in spec</a:t>
            </a:r>
            <a:r>
              <a:rPr lang="en-GB" sz="2000" dirty="0" smtClean="0"/>
              <a:t>				</a:t>
            </a:r>
            <a:endParaRPr lang="en-GB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9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19872" y="836712"/>
            <a:ext cx="27363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438177" y="1052737"/>
            <a:ext cx="8382295" cy="4852178"/>
            <a:chOff x="294160" y="1052737"/>
            <a:chExt cx="8382295" cy="485217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10968" r="7160"/>
            <a:stretch/>
          </p:blipFill>
          <p:spPr>
            <a:xfrm rot="5400000">
              <a:off x="2059219" y="-712322"/>
              <a:ext cx="4852178" cy="8382295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187624" y="1484784"/>
              <a:ext cx="6936167" cy="3528392"/>
              <a:chOff x="1187624" y="1628800"/>
              <a:chExt cx="6936167" cy="352839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995936" y="1628800"/>
                <a:ext cx="2952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Number  of OST measurements per Billet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87624" y="2411596"/>
                <a:ext cx="1729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Average value</a:t>
                </a:r>
                <a:endParaRPr lang="en-US" dirty="0"/>
              </a:p>
            </p:txBody>
          </p:sp>
          <p:cxnSp>
            <p:nvCxnSpPr>
              <p:cNvPr id="16" name="Straight Arrow Connector 15"/>
              <p:cNvCxnSpPr>
                <a:stCxn id="14" idx="1"/>
              </p:cNvCxnSpPr>
              <p:nvPr/>
            </p:nvCxnSpPr>
            <p:spPr>
              <a:xfrm flipH="1">
                <a:off x="3563888" y="1951966"/>
                <a:ext cx="432048" cy="6442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5" idx="3"/>
              </p:cNvCxnSpPr>
              <p:nvPr/>
            </p:nvCxnSpPr>
            <p:spPr>
              <a:xfrm>
                <a:off x="2916753" y="2596262"/>
                <a:ext cx="288031" cy="1457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331641" y="1733907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Max value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07368" y="4787860"/>
                <a:ext cx="3816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 </a:t>
                </a:r>
                <a:r>
                  <a:rPr lang="en-US" dirty="0" smtClean="0"/>
                  <a:t>CERN measurements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23928" y="4283804"/>
                <a:ext cx="1729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Min value</a:t>
                </a:r>
                <a:endParaRPr lang="en-US" dirty="0"/>
              </a:p>
            </p:txBody>
          </p:sp>
          <p:cxnSp>
            <p:nvCxnSpPr>
              <p:cNvPr id="21" name="Straight Arrow Connector 20"/>
              <p:cNvCxnSpPr>
                <a:stCxn id="20" idx="1"/>
              </p:cNvCxnSpPr>
              <p:nvPr/>
            </p:nvCxnSpPr>
            <p:spPr>
              <a:xfrm flipH="1" flipV="1">
                <a:off x="3347864" y="4355812"/>
                <a:ext cx="576064" cy="1126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555777" y="1918573"/>
                <a:ext cx="649007" cy="1846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Conductor procurement and QC from CERN  – B. Bordini  </a:t>
            </a:r>
            <a:endParaRPr lang="en-GB" noProof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612000" y="116632"/>
            <a:ext cx="8280480" cy="1160768"/>
          </a:xfrm>
        </p:spPr>
        <p:txBody>
          <a:bodyPr/>
          <a:lstStyle/>
          <a:p>
            <a:r>
              <a:rPr lang="en-US" sz="3200" dirty="0"/>
              <a:t>Received</a:t>
            </a:r>
            <a:r>
              <a:rPr lang="en-US" sz="3200" i="1" dirty="0"/>
              <a:t> </a:t>
            </a:r>
            <a:r>
              <a:rPr lang="en-US" sz="3200" dirty="0"/>
              <a:t>108/127</a:t>
            </a:r>
            <a:r>
              <a:rPr lang="en-US" sz="3200" i="1" dirty="0"/>
              <a:t> </a:t>
            </a:r>
            <a:r>
              <a:rPr lang="en-US" sz="3200" dirty="0"/>
              <a:t>RRP</a:t>
            </a:r>
            <a:r>
              <a:rPr lang="en-US" sz="3200" i="1" dirty="0"/>
              <a:t> </a:t>
            </a:r>
            <a:r>
              <a:rPr lang="en-US" sz="3200" dirty="0"/>
              <a:t>Wire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2400" dirty="0" smtClean="0"/>
              <a:t>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dirty="0" smtClean="0"/>
              <a:t> </a:t>
            </a:r>
            <a:r>
              <a:rPr lang="en-US" sz="2400" dirty="0"/>
              <a:t>@ </a:t>
            </a:r>
            <a:r>
              <a:rPr lang="en-US" sz="2400" dirty="0" smtClean="0">
                <a:solidFill>
                  <a:srgbClr val="FF0000"/>
                </a:solidFill>
              </a:rPr>
              <a:t>15 T</a:t>
            </a:r>
            <a:r>
              <a:rPr lang="en-US" sz="2400" dirty="0"/>
              <a:t>, </a:t>
            </a:r>
            <a:r>
              <a:rPr lang="en-US" sz="2400" dirty="0" smtClean="0"/>
              <a:t>4.22 K – </a:t>
            </a:r>
            <a:r>
              <a:rPr lang="en-US" sz="2400" dirty="0" smtClean="0">
                <a:solidFill>
                  <a:srgbClr val="FF0000"/>
                </a:solidFill>
              </a:rPr>
              <a:t>OST </a:t>
            </a:r>
            <a:r>
              <a:rPr lang="en-US" sz="2400" dirty="0" err="1" smtClean="0">
                <a:solidFill>
                  <a:srgbClr val="FF0000"/>
                </a:solidFill>
              </a:rPr>
              <a:t>vs</a:t>
            </a:r>
            <a:r>
              <a:rPr lang="en-US" sz="2400" dirty="0" smtClean="0">
                <a:solidFill>
                  <a:srgbClr val="FF0000"/>
                </a:solidFill>
              </a:rPr>
              <a:t> CERN data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0" y="5877272"/>
            <a:ext cx="9514344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CERN </a:t>
            </a:r>
            <a:r>
              <a:rPr lang="en-GB" sz="2400" dirty="0" smtClean="0"/>
              <a:t>measurements about </a:t>
            </a:r>
            <a:r>
              <a:rPr lang="en-GB" sz="2400" dirty="0" smtClean="0">
                <a:solidFill>
                  <a:srgbClr val="FF0000"/>
                </a:solidFill>
              </a:rPr>
              <a:t>7% lower </a:t>
            </a:r>
            <a:r>
              <a:rPr lang="en-GB" sz="2400" dirty="0" smtClean="0"/>
              <a:t>– in any case </a:t>
            </a:r>
            <a:r>
              <a:rPr lang="en-GB" sz="2400" dirty="0" smtClean="0">
                <a:solidFill>
                  <a:srgbClr val="FF0000"/>
                </a:solidFill>
              </a:rPr>
              <a:t>full in spec</a:t>
            </a:r>
            <a:r>
              <a:rPr lang="en-GB" sz="2400" dirty="0" smtClean="0"/>
              <a:t>				</a:t>
            </a:r>
            <a:endParaRPr lang="en-GB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3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5900</TotalTime>
  <Words>1518</Words>
  <Application>Microsoft Macintosh PowerPoint</Application>
  <PresentationFormat>On-screen Show (4:3)</PresentationFormat>
  <Paragraphs>202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Thème Office</vt:lpstr>
      <vt:lpstr>Document</vt:lpstr>
      <vt:lpstr>Conductor procurement and QC from CERN</vt:lpstr>
      <vt:lpstr>Outline</vt:lpstr>
      <vt:lpstr>Wire Technical Specs Main Parameters</vt:lpstr>
      <vt:lpstr>Wire Technical Specs Magnet Margin</vt:lpstr>
      <vt:lpstr>Received 108/127 RRP Wire   IC @ 12 T, 4.22 K &amp; RRR – OST Data 1/2</vt:lpstr>
      <vt:lpstr>Received 108/127 RRP Wire   IC @ 12 T, 4.22 K &amp; RRR – OST Data 2/2</vt:lpstr>
      <vt:lpstr>Received 108/127 RRP Wire   IC @ 15 T, 4.22 K &amp; RRR – OST Data</vt:lpstr>
      <vt:lpstr>Received 108/127 RRP Wire   IC @ 12 T, 4.22 K – OST vs CERN data</vt:lpstr>
      <vt:lpstr>Received 108/127 RRP Wire   IC @ 15 T, 4.22 K – OST vs CERN data</vt:lpstr>
      <vt:lpstr>Received 108/127 RRP Wire   BC2 @ 4.22 K – OST vs CERN data</vt:lpstr>
      <vt:lpstr>Received 108/127 RRP Wire  RRR – OST vs CERN data</vt:lpstr>
      <vt:lpstr>Received 108/127 RRP Wire   Cu to non-Cu – OST vs CERN data</vt:lpstr>
      <vt:lpstr>Magnetization of the 127 RRP Wire</vt:lpstr>
      <vt:lpstr>PowerPoint Presentation</vt:lpstr>
      <vt:lpstr>Status of the RRP wire Procurement 1/2</vt:lpstr>
      <vt:lpstr>Status of the RRP wire Procurement 2/2</vt:lpstr>
      <vt:lpstr>Status of the PIT wire Procurement</vt:lpstr>
      <vt:lpstr>Conclusions </vt:lpstr>
      <vt:lpstr>Thank You For Your Attention !</vt:lpstr>
    </vt:vector>
  </TitlesOfParts>
  <Company>APO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Bernardo BORDINI</cp:lastModifiedBy>
  <cp:revision>352</cp:revision>
  <dcterms:created xsi:type="dcterms:W3CDTF">2016-02-12T10:02:27Z</dcterms:created>
  <dcterms:modified xsi:type="dcterms:W3CDTF">2016-05-19T15:23:34Z</dcterms:modified>
</cp:coreProperties>
</file>