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8"/>
  </p:notesMasterIdLst>
  <p:handoutMasterIdLst>
    <p:handoutMasterId r:id="rId9"/>
  </p:handoutMasterIdLst>
  <p:sldIdLst>
    <p:sldId id="1159" r:id="rId2"/>
    <p:sldId id="1238" r:id="rId3"/>
    <p:sldId id="1239" r:id="rId4"/>
    <p:sldId id="1240" r:id="rId5"/>
    <p:sldId id="1241" r:id="rId6"/>
    <p:sldId id="1269" r:id="rId7"/>
  </p:sldIdLst>
  <p:sldSz cx="9144000" cy="6858000" type="screen4x3"/>
  <p:notesSz cx="6934200" cy="9220200"/>
  <p:custShowLst>
    <p:custShow name="Custom Show 1" id="0">
      <p:sldLst/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an A. Hoffer" initials="DAH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ECE00"/>
    <a:srgbClr val="3BB408"/>
    <a:srgbClr val="0033CC"/>
    <a:srgbClr val="FF3300"/>
    <a:srgbClr val="003399"/>
    <a:srgbClr val="003366"/>
    <a:srgbClr val="800000"/>
    <a:srgbClr val="FF9966"/>
    <a:srgbClr val="FF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19" autoAdjust="0"/>
    <p:restoredTop sz="99460" autoAdjust="0"/>
  </p:normalViewPr>
  <p:slideViewPr>
    <p:cSldViewPr>
      <p:cViewPr varScale="1">
        <p:scale>
          <a:sx n="53" d="100"/>
          <a:sy n="53" d="100"/>
        </p:scale>
        <p:origin x="-96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496" y="-78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commentAuthors" Target="commentAuthor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6348827" y="8768947"/>
            <a:ext cx="543239" cy="410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3048" tIns="59906" rIns="123048" bIns="59906" anchor="ctr">
            <a:spAutoFit/>
          </a:bodyPr>
          <a:lstStyle/>
          <a:p>
            <a:pPr algn="r" defTabSz="1238494"/>
            <a:fld id="{0C248C74-A1BF-4A9C-97C3-5A5D6B022034}" type="slidenum">
              <a:rPr lang="en-US" sz="1900">
                <a:latin typeface="Arial" charset="0"/>
              </a:rPr>
              <a:pPr algn="r" defTabSz="1238494"/>
              <a:t>‹#›</a:t>
            </a:fld>
            <a:endParaRPr lang="en-US" sz="19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9282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8376"/>
            <a:ext cx="5086284" cy="4151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123048" tIns="59906" rIns="123048" bIns="599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632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9988" y="695325"/>
            <a:ext cx="4594225" cy="3446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6348827" y="8768947"/>
            <a:ext cx="543239" cy="410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3048" tIns="59906" rIns="123048" bIns="59906" anchor="ctr">
            <a:spAutoFit/>
          </a:bodyPr>
          <a:lstStyle/>
          <a:p>
            <a:pPr algn="r" defTabSz="1238494"/>
            <a:fld id="{E7B1BAEA-71C4-45DD-B483-2339FDD29BB8}" type="slidenum">
              <a:rPr lang="en-US" sz="1900">
                <a:latin typeface="Arial" charset="0"/>
              </a:rPr>
              <a:pPr algn="r" defTabSz="1238494"/>
              <a:t>‹#›</a:t>
            </a:fld>
            <a:endParaRPr lang="en-US" sz="19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6980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21602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608013" algn="l" defTabSz="121602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1216025" algn="l" defTabSz="121602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824038" algn="l" defTabSz="121602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2432050" algn="l" defTabSz="121602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6E6E-3187-4C1D-BA6D-2ACAC749C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86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3pPr>
              <a:defRPr>
                <a:solidFill>
                  <a:schemeClr val="accent3">
                    <a:lumMod val="75000"/>
                  </a:schemeClr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6E6E-3187-4C1D-BA6D-2ACAC749C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146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aseline="0">
                <a:solidFill>
                  <a:srgbClr val="0070C0"/>
                </a:solidFill>
              </a:defRPr>
            </a:lvl1pPr>
            <a:lvl2pPr>
              <a:defRPr sz="2400"/>
            </a:lvl2pPr>
            <a:lvl3pPr>
              <a:defRPr sz="2000" baseline="0">
                <a:solidFill>
                  <a:schemeClr val="accent3">
                    <a:lumMod val="75000"/>
                  </a:schemeClr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aseline="0">
                <a:solidFill>
                  <a:srgbClr val="0070C0"/>
                </a:solidFill>
              </a:defRPr>
            </a:lvl1pPr>
            <a:lvl2pPr>
              <a:defRPr sz="2400"/>
            </a:lvl2pPr>
            <a:lvl3pPr>
              <a:defRPr sz="2000" baseline="0">
                <a:solidFill>
                  <a:schemeClr val="accent3">
                    <a:lumMod val="75000"/>
                  </a:schemeClr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6E6E-3187-4C1D-BA6D-2ACAC749C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36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rgbClr val="0070C0"/>
                </a:solidFill>
              </a:defRPr>
            </a:lvl1pPr>
            <a:lvl2pPr>
              <a:defRPr sz="2000"/>
            </a:lvl2pPr>
            <a:lvl3pPr>
              <a:defRPr sz="1800">
                <a:solidFill>
                  <a:schemeClr val="accent3">
                    <a:lumMod val="75000"/>
                  </a:schemeClr>
                </a:solidFill>
              </a:defRPr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0070C0"/>
                </a:solidFill>
              </a:defRPr>
            </a:lvl1pPr>
            <a:lvl2pPr>
              <a:defRPr sz="2000"/>
            </a:lvl2pPr>
            <a:lvl3pPr>
              <a:defRPr sz="1800">
                <a:solidFill>
                  <a:schemeClr val="accent3">
                    <a:lumMod val="75000"/>
                  </a:schemeClr>
                </a:solidFill>
              </a:defRPr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6E6E-3187-4C1D-BA6D-2ACAC749C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102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6E6E-3187-4C1D-BA6D-2ACAC749C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39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6E6E-3187-4C1D-BA6D-2ACAC749C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005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6E6E-3187-4C1D-BA6D-2ACAC749C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207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hyperlink" Target="http://www.uslarp.org/" TargetMode="External"/><Relationship Id="rId10" Type="http://schemas.openxmlformats.org/officeDocument/2006/relationships/image" Target="../media/image1.png"/><Relationship Id="rId11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olibri"/>
                <a:cs typeface="Colibri"/>
              </a:defRPr>
            </a:lvl1pPr>
          </a:lstStyle>
          <a:p>
            <a:fld id="{E5266E6E-3187-4C1D-BA6D-2ACAC749C4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2209800" y="6553200"/>
            <a:ext cx="41910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n-US" sz="1000" baseline="0" dirty="0" smtClean="0">
                <a:latin typeface="Colibri"/>
                <a:cs typeface="Colibri"/>
              </a:rPr>
              <a:t> LARP/</a:t>
            </a:r>
            <a:r>
              <a:rPr lang="en-US" sz="1000" baseline="0" dirty="0" err="1" smtClean="0">
                <a:latin typeface="Colibri"/>
                <a:cs typeface="Colibri"/>
              </a:rPr>
              <a:t>HiLumi</a:t>
            </a:r>
            <a:r>
              <a:rPr lang="en-US" sz="1000" baseline="0" dirty="0" smtClean="0">
                <a:latin typeface="Colibri"/>
                <a:cs typeface="Colibri"/>
              </a:rPr>
              <a:t> CM – SLAC, May 18</a:t>
            </a:r>
            <a:r>
              <a:rPr lang="en-US" sz="1000" baseline="30000" dirty="0" smtClean="0">
                <a:latin typeface="Colibri"/>
                <a:cs typeface="Colibri"/>
              </a:rPr>
              <a:t>th</a:t>
            </a:r>
            <a:r>
              <a:rPr lang="en-US" sz="1000" baseline="0" dirty="0" smtClean="0">
                <a:latin typeface="Colibri"/>
                <a:cs typeface="Colibri"/>
              </a:rPr>
              <a:t> – 20</a:t>
            </a:r>
            <a:r>
              <a:rPr lang="en-US" sz="1000" baseline="30000" dirty="0" smtClean="0">
                <a:latin typeface="Colibri"/>
                <a:cs typeface="Colibri"/>
              </a:rPr>
              <a:t>th</a:t>
            </a:r>
            <a:r>
              <a:rPr lang="en-US" sz="1000" baseline="0" dirty="0" smtClean="0">
                <a:latin typeface="Colibri"/>
                <a:cs typeface="Colibri"/>
              </a:rPr>
              <a:t>, 2016</a:t>
            </a:r>
            <a:endParaRPr lang="en-US" sz="1000" dirty="0" smtClean="0">
              <a:latin typeface="Colibri"/>
              <a:cs typeface="Colibri"/>
            </a:endParaRPr>
          </a:p>
        </p:txBody>
      </p:sp>
      <p:pic>
        <p:nvPicPr>
          <p:cNvPr id="10" name="Picture 11" descr="LARP">
            <a:hlinkClick r:id="rId9"/>
          </p:cNvPr>
          <p:cNvPicPr>
            <a:picLocks noChangeAspect="1" noChangeArrowheads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715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11" descr="HLU-logoN-title.png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7338488" y="37035"/>
            <a:ext cx="1764975" cy="715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651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6" r:id="rId3"/>
    <p:sldLayoutId id="2147483667" r:id="rId4"/>
    <p:sldLayoutId id="2147483668" r:id="rId5"/>
    <p:sldLayoutId id="2147483669" r:id="rId6"/>
    <p:sldLayoutId id="2147483671" r:id="rId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LARP in HL-LHC AUP Times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G. Apollinari</a:t>
            </a:r>
          </a:p>
          <a:p>
            <a:r>
              <a:rPr lang="en-US" dirty="0" smtClean="0"/>
              <a:t>Fermilab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6E6E-3187-4C1D-BA6D-2ACAC749C4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864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6705600" cy="914400"/>
          </a:xfrm>
        </p:spPr>
        <p:txBody>
          <a:bodyPr/>
          <a:lstStyle/>
          <a:p>
            <a:r>
              <a:rPr lang="en-US" dirty="0" smtClean="0"/>
              <a:t>LARP during HL-LHC AUP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584333" cy="4267200"/>
          </a:xfrm>
        </p:spPr>
        <p:txBody>
          <a:bodyPr/>
          <a:lstStyle/>
          <a:p>
            <a:r>
              <a:rPr lang="en-US" dirty="0" smtClean="0"/>
              <a:t>Two phases:</a:t>
            </a:r>
          </a:p>
          <a:p>
            <a:pPr lvl="1"/>
            <a:r>
              <a:rPr lang="en-US" dirty="0" smtClean="0"/>
              <a:t>Transition phase FY18-FY19</a:t>
            </a:r>
          </a:p>
          <a:p>
            <a:pPr lvl="2"/>
            <a:r>
              <a:rPr lang="en-US" dirty="0" smtClean="0"/>
              <a:t>Transition to production mid-year in FY18</a:t>
            </a:r>
          </a:p>
          <a:p>
            <a:pPr lvl="2"/>
            <a:r>
              <a:rPr lang="en-US" dirty="0" smtClean="0"/>
              <a:t>Support needed to complete and test Cold Mass prototype and CC Pre-Series Production within LARP (FY18-FY19)</a:t>
            </a:r>
          </a:p>
          <a:p>
            <a:pPr lvl="1"/>
            <a:r>
              <a:rPr lang="en-US" dirty="0" smtClean="0"/>
              <a:t>Asymptotic phase FY19-FY24</a:t>
            </a:r>
          </a:p>
          <a:p>
            <a:pPr lvl="2"/>
            <a:r>
              <a:rPr lang="en-US" dirty="0" smtClean="0"/>
              <a:t>After “spin-off” of HL-LAUP, LARP reverses from “Risk Reduction” Program to original “LHC R&amp;D” mandate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149A-14C6-B749-AF60-1744CFF2A84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937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1048" y="123920"/>
            <a:ext cx="4465642" cy="571134"/>
          </a:xfrm>
        </p:spPr>
        <p:txBody>
          <a:bodyPr/>
          <a:lstStyle/>
          <a:p>
            <a:r>
              <a:rPr lang="en-US" sz="2800" dirty="0" smtClean="0"/>
              <a:t>Origins of LARP (2003)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6616" y="904922"/>
            <a:ext cx="4343400" cy="5486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DOE guidance for LARP received on February, 2003</a:t>
            </a:r>
          </a:p>
          <a:p>
            <a:pPr lvl="1"/>
            <a:r>
              <a:rPr lang="en-US" dirty="0" smtClean="0"/>
              <a:t>NSF/DOE supported</a:t>
            </a:r>
          </a:p>
          <a:p>
            <a:pPr lvl="1"/>
            <a:r>
              <a:rPr lang="en-US" dirty="0" smtClean="0"/>
              <a:t>Follow in the foot-prints of HEP Experimental Physics endeavors:</a:t>
            </a:r>
          </a:p>
          <a:p>
            <a:pPr lvl="2"/>
            <a:r>
              <a:rPr lang="en-US" dirty="0" smtClean="0"/>
              <a:t>Enable US scientists to maintain and expand world-wide technological leadership in accelerator physics and superconducting magnets </a:t>
            </a:r>
          </a:p>
          <a:p>
            <a:pPr lvl="1"/>
            <a:r>
              <a:rPr lang="en-US" dirty="0" smtClean="0"/>
              <a:t>LARP goal to increase physics productivity by:</a:t>
            </a:r>
          </a:p>
          <a:p>
            <a:pPr lvl="2"/>
            <a:r>
              <a:rPr lang="en-US" dirty="0" smtClean="0"/>
              <a:t>Commissioning of Triplets</a:t>
            </a:r>
          </a:p>
          <a:p>
            <a:pPr lvl="2"/>
            <a:r>
              <a:rPr lang="en-US" dirty="0" smtClean="0"/>
              <a:t>Advanced beam Diagnostic</a:t>
            </a:r>
          </a:p>
          <a:p>
            <a:pPr lvl="2"/>
            <a:r>
              <a:rPr lang="en-US" dirty="0" smtClean="0"/>
              <a:t>Simulation Studies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6E6E-3187-4C1D-BA6D-2ACAC749C432}" type="slidenum">
              <a:rPr lang="en-US" smtClean="0"/>
              <a:t>3</a:t>
            </a:fld>
            <a:endParaRPr lang="en-US" dirty="0"/>
          </a:p>
        </p:txBody>
      </p:sp>
      <p:pic>
        <p:nvPicPr>
          <p:cNvPr id="9" name="Picture 8" descr="Screen Shot 2015-03-16 at 4.35.54 PM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1000" y="878420"/>
            <a:ext cx="4317825" cy="5348381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2670326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1250"/>
            <a:ext cx="8534400" cy="2492998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 smtClean="0"/>
              <a:t>Need for R&amp;D Program on elements of National Leadership acknowledged from the get-go.</a:t>
            </a:r>
          </a:p>
          <a:p>
            <a:pPr lvl="1"/>
            <a:r>
              <a:rPr lang="en-US" dirty="0" smtClean="0"/>
              <a:t>LARP not replacing existing Base R&amp;D Programs at various Laboratories. </a:t>
            </a:r>
          </a:p>
          <a:p>
            <a:pPr lvl="1"/>
            <a:r>
              <a:rPr lang="en-US" dirty="0" smtClean="0"/>
              <a:t>Specific R&amp;D Programs aimed at enhancing machine capabilities beyond baseline deemed appropriate </a:t>
            </a:r>
          </a:p>
          <a:p>
            <a:pPr lvl="2"/>
            <a:r>
              <a:rPr lang="en-US" dirty="0" smtClean="0"/>
              <a:t>but not the conversion of these programs into “deliverables”</a:t>
            </a:r>
          </a:p>
          <a:p>
            <a:r>
              <a:rPr lang="en-US" sz="3400" i="1" u="sng" dirty="0" smtClean="0"/>
              <a:t>These seeds are still pertinent </a:t>
            </a:r>
            <a:r>
              <a:rPr lang="en-US" sz="3400" i="1" u="sng" dirty="0" smtClean="0"/>
              <a:t>for R&amp;D within the LARP framework for  </a:t>
            </a:r>
            <a:r>
              <a:rPr lang="en-US" sz="3400" i="1" u="sng" dirty="0" smtClean="0"/>
              <a:t>HL-LHC and HE-LHC 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6E6E-3187-4C1D-BA6D-2ACAC749C432}" type="slidenum">
              <a:rPr lang="en-US" smtClean="0"/>
              <a:t>4</a:t>
            </a:fld>
            <a:endParaRPr lang="en-US"/>
          </a:p>
        </p:txBody>
      </p:sp>
      <p:pic>
        <p:nvPicPr>
          <p:cNvPr id="5" name="Content Placeholder 8" descr="Screen Shot 2015-03-16 at 4.54.52 PM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1000" y="1066800"/>
            <a:ext cx="8374009" cy="2667000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5800" y="85966"/>
            <a:ext cx="6781800" cy="633523"/>
          </a:xfrm>
        </p:spPr>
        <p:txBody>
          <a:bodyPr>
            <a:noAutofit/>
          </a:bodyPr>
          <a:lstStyle/>
          <a:p>
            <a:r>
              <a:rPr lang="en-US" sz="3800" dirty="0" smtClean="0"/>
              <a:t>LARP Seeds for the Future (2003)</a:t>
            </a:r>
            <a:endParaRPr lang="en-US" sz="3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895600" y="3200400"/>
            <a:ext cx="4419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14400" y="3429000"/>
            <a:ext cx="7086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670765" y="1688361"/>
            <a:ext cx="421286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14400" y="1918208"/>
            <a:ext cx="94421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858615" y="1918208"/>
            <a:ext cx="2028989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7208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780637"/>
            <a:ext cx="5044775" cy="551197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Basic Idea</a:t>
            </a:r>
          </a:p>
          <a:p>
            <a:pPr lvl="1"/>
            <a:r>
              <a:rPr lang="en-US" sz="2400" dirty="0" smtClean="0"/>
              <a:t>Initiative to capture US Acc. R&amp;D at the LHC toward the end of HL-LHC AUP.</a:t>
            </a:r>
          </a:p>
          <a:p>
            <a:pPr lvl="1"/>
            <a:r>
              <a:rPr lang="en-US" sz="2400" dirty="0" smtClean="0"/>
              <a:t>Focus on intellectual contributions and test at LHC</a:t>
            </a:r>
          </a:p>
          <a:p>
            <a:pPr lvl="1"/>
            <a:r>
              <a:rPr lang="en-US" sz="2400" dirty="0" smtClean="0"/>
              <a:t>Support of </a:t>
            </a:r>
            <a:r>
              <a:rPr lang="en-US" sz="2400" u="sng" dirty="0" smtClean="0"/>
              <a:t>Conference/CM Attendance, </a:t>
            </a:r>
            <a:r>
              <a:rPr lang="en-US" sz="2400" u="sng" dirty="0" err="1" smtClean="0"/>
              <a:t>Toohig</a:t>
            </a:r>
            <a:r>
              <a:rPr lang="en-US" sz="2400" u="sng" dirty="0" smtClean="0"/>
              <a:t> Fellows, LTV, R&amp;D@HL-LHC</a:t>
            </a:r>
          </a:p>
          <a:p>
            <a:r>
              <a:rPr lang="en-US" sz="2800" dirty="0" smtClean="0"/>
              <a:t>Plan</a:t>
            </a:r>
          </a:p>
          <a:p>
            <a:pPr lvl="1"/>
            <a:r>
              <a:rPr lang="en-US" sz="2400" dirty="0"/>
              <a:t>S</a:t>
            </a:r>
            <a:r>
              <a:rPr lang="en-US" sz="2400" dirty="0" smtClean="0"/>
              <a:t>atellite ½ workshop at next </a:t>
            </a:r>
            <a:r>
              <a:rPr lang="en-US" sz="2400" dirty="0" err="1" smtClean="0"/>
              <a:t>HiLumi</a:t>
            </a:r>
            <a:r>
              <a:rPr lang="en-US" sz="2400" dirty="0" smtClean="0"/>
              <a:t>/LARP@SLAC (May ‘16). </a:t>
            </a:r>
          </a:p>
          <a:p>
            <a:pPr lvl="1"/>
            <a:r>
              <a:rPr lang="en-US" sz="2400" dirty="0" smtClean="0"/>
              <a:t>Program driven by US interests, but will solicit feedback and support from CERN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149A-14C6-B749-AF60-1744CFF2A84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7" name="Content Placeholder 6" descr="Screen Shot 2015-10-15 at 5.04.54 PM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86622" y="997557"/>
            <a:ext cx="3571257" cy="5090869"/>
          </a:xfrm>
          <a:prstGeom prst="rect">
            <a:avLst/>
          </a:prstGeom>
          <a:ln>
            <a:solidFill>
              <a:srgbClr val="404040"/>
            </a:solidFill>
          </a:ln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063171" y="103664"/>
            <a:ext cx="6175829" cy="641739"/>
          </a:xfrm>
        </p:spPr>
        <p:txBody>
          <a:bodyPr>
            <a:noAutofit/>
          </a:bodyPr>
          <a:lstStyle/>
          <a:p>
            <a:r>
              <a:rPr lang="en-US" sz="4000" dirty="0" smtClean="0"/>
              <a:t>LARP in 2019 and beyond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60082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177"/>
            <a:ext cx="6858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Basic Guidance </a:t>
            </a:r>
            <a:r>
              <a:rPr lang="en-US" smtClean="0"/>
              <a:t>and </a:t>
            </a:r>
            <a:r>
              <a:rPr lang="en-US" smtClean="0"/>
              <a:t>“Hoped</a:t>
            </a:r>
            <a:r>
              <a:rPr lang="en-US" smtClean="0"/>
              <a:t>-</a:t>
            </a:r>
            <a:r>
              <a:rPr lang="en-US" smtClean="0"/>
              <a:t>for” </a:t>
            </a:r>
            <a:r>
              <a:rPr lang="en-US" dirty="0" smtClean="0"/>
              <a:t>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4102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G</a:t>
            </a:r>
            <a:r>
              <a:rPr lang="en-US" dirty="0" smtClean="0"/>
              <a:t>round Rules:</a:t>
            </a:r>
            <a:endParaRPr lang="en-US" dirty="0"/>
          </a:p>
          <a:p>
            <a:pPr lvl="1"/>
            <a:r>
              <a:rPr lang="en-US" dirty="0" smtClean="0"/>
              <a:t>Each </a:t>
            </a:r>
            <a:r>
              <a:rPr lang="en-US" dirty="0"/>
              <a:t>proposal should be presented with few motivational </a:t>
            </a:r>
            <a:r>
              <a:rPr lang="en-US" dirty="0" smtClean="0"/>
              <a:t>arguments for </a:t>
            </a:r>
            <a:r>
              <a:rPr lang="en-US" dirty="0"/>
              <a:t>execution in FY19-onward at the HL-</a:t>
            </a:r>
            <a:r>
              <a:rPr lang="en-US" dirty="0" smtClean="0"/>
              <a:t>LHC</a:t>
            </a:r>
          </a:p>
          <a:p>
            <a:pPr lvl="1"/>
            <a:r>
              <a:rPr lang="en-US" dirty="0" smtClean="0"/>
              <a:t>Proposal </a:t>
            </a:r>
            <a:r>
              <a:rPr lang="en-US" dirty="0"/>
              <a:t>should entertain 3 levels of funding (low-medium-high</a:t>
            </a:r>
            <a:r>
              <a:rPr lang="en-US" dirty="0" smtClean="0"/>
              <a:t>, roughly </a:t>
            </a:r>
            <a:r>
              <a:rPr lang="en-US" dirty="0"/>
              <a:t>sized at 100k$/y-250k$/y and 500k$/y) in general terms (FTEs,  </a:t>
            </a:r>
            <a:r>
              <a:rPr lang="en-US" dirty="0" smtClean="0"/>
              <a:t>small </a:t>
            </a:r>
            <a:r>
              <a:rPr lang="en-US" dirty="0"/>
              <a:t>M&amp;S items, travel) keeping in mind that if indeed this program </a:t>
            </a:r>
            <a:r>
              <a:rPr lang="en-US" dirty="0" smtClean="0"/>
              <a:t>happens </a:t>
            </a:r>
            <a:r>
              <a:rPr lang="en-US" dirty="0"/>
              <a:t>at all, overall funding is likely to be rather limited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Each proposal should be kept to </a:t>
            </a:r>
            <a:r>
              <a:rPr lang="en-US" strike="sngStrike" dirty="0"/>
              <a:t>~</a:t>
            </a:r>
            <a:r>
              <a:rPr lang="en-US" strike="sngStrike" dirty="0" smtClean="0"/>
              <a:t>15 </a:t>
            </a:r>
            <a:r>
              <a:rPr lang="en-US" dirty="0" smtClean="0"/>
              <a:t>10 </a:t>
            </a:r>
            <a:r>
              <a:rPr lang="en-US" dirty="0"/>
              <a:t>min, to allow at least a </a:t>
            </a:r>
            <a:r>
              <a:rPr lang="en-US" dirty="0" smtClean="0"/>
              <a:t>similar amount </a:t>
            </a:r>
            <a:r>
              <a:rPr lang="en-US" dirty="0"/>
              <a:t>of time for discussion.</a:t>
            </a:r>
            <a:endParaRPr lang="en-US" dirty="0" smtClean="0"/>
          </a:p>
          <a:p>
            <a:r>
              <a:rPr lang="en-US" dirty="0" smtClean="0"/>
              <a:t>Outcome</a:t>
            </a:r>
          </a:p>
          <a:p>
            <a:pPr lvl="1"/>
            <a:r>
              <a:rPr lang="en-US" dirty="0" smtClean="0"/>
              <a:t>Document with ~single page description of different activities discussed this afternoon and a table of funding requests.</a:t>
            </a:r>
          </a:p>
          <a:p>
            <a:pPr lvl="1"/>
            <a:r>
              <a:rPr lang="en-US" dirty="0" smtClean="0"/>
              <a:t>Ready by mid-June, for “formal” presentation in </a:t>
            </a:r>
            <a:r>
              <a:rPr lang="en-US" u="sng" dirty="0" smtClean="0"/>
              <a:t>short</a:t>
            </a:r>
            <a:r>
              <a:rPr lang="en-US" dirty="0" smtClean="0"/>
              <a:t> talk at July DOE Review of LARP.</a:t>
            </a:r>
          </a:p>
          <a:p>
            <a:pPr lvl="1"/>
            <a:r>
              <a:rPr lang="en-US" dirty="0" smtClean="0"/>
              <a:t>Get on the “FY19 and beyond” funding cycle in time.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6E6E-3187-4C1D-BA6D-2ACAC749C4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709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40924</TotalTime>
  <Pages>1</Pages>
  <Words>508</Words>
  <Application>Microsoft Macintosh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  <vt:variant>
        <vt:lpstr>Custom Shows</vt:lpstr>
      </vt:variant>
      <vt:variant>
        <vt:i4>1</vt:i4>
      </vt:variant>
    </vt:vector>
  </HeadingPairs>
  <TitlesOfParts>
    <vt:vector size="8" baseType="lpstr">
      <vt:lpstr>Office Theme</vt:lpstr>
      <vt:lpstr>LARP in HL-LHC AUP Times</vt:lpstr>
      <vt:lpstr>LARP during HL-LHC AUP</vt:lpstr>
      <vt:lpstr>Origins of LARP (2003)</vt:lpstr>
      <vt:lpstr>LARP Seeds for the Future (2003)</vt:lpstr>
      <vt:lpstr>LARP in 2019 and beyond</vt:lpstr>
      <vt:lpstr>Basic Guidance and “Hoped-for” Outcome</vt:lpstr>
      <vt:lpstr>Custom Show 1</vt:lpstr>
    </vt:vector>
  </TitlesOfParts>
  <Company>LBNL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Division Future Plans</dc:title>
  <dc:subject>Berkeley Lab Generic Presentation</dc:subject>
  <dc:creator>PCuser</dc:creator>
  <cp:keywords>Presentation Generic</cp:keywords>
  <cp:lastModifiedBy>Giorgio Apollinari</cp:lastModifiedBy>
  <cp:revision>1874</cp:revision>
  <cp:lastPrinted>2013-05-21T20:49:58Z</cp:lastPrinted>
  <dcterms:created xsi:type="dcterms:W3CDTF">2004-10-30T19:36:16Z</dcterms:created>
  <dcterms:modified xsi:type="dcterms:W3CDTF">2016-05-18T01:26:51Z</dcterms:modified>
</cp:coreProperties>
</file>