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6" r:id="rId2"/>
    <p:sldId id="287" r:id="rId3"/>
    <p:sldId id="313" r:id="rId4"/>
    <p:sldId id="330" r:id="rId5"/>
    <p:sldId id="321" r:id="rId6"/>
    <p:sldId id="299" r:id="rId7"/>
    <p:sldId id="316" r:id="rId8"/>
    <p:sldId id="327" r:id="rId9"/>
    <p:sldId id="317" r:id="rId10"/>
    <p:sldId id="318" r:id="rId11"/>
    <p:sldId id="328" r:id="rId12"/>
    <p:sldId id="319" r:id="rId13"/>
    <p:sldId id="320" r:id="rId14"/>
    <p:sldId id="324" r:id="rId15"/>
    <p:sldId id="325" r:id="rId16"/>
    <p:sldId id="326" r:id="rId17"/>
    <p:sldId id="298" r:id="rId18"/>
    <p:sldId id="303" r:id="rId19"/>
    <p:sldId id="295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655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688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174">
          <p15:clr>
            <a:srgbClr val="A4A3A4"/>
          </p15:clr>
        </p15:guide>
        <p15:guide id="7" orient="horz" pos="128">
          <p15:clr>
            <a:srgbClr val="A4A3A4"/>
          </p15:clr>
        </p15:guide>
        <p15:guide id="8" pos="5621">
          <p15:clr>
            <a:srgbClr val="A4A3A4"/>
          </p15:clr>
        </p15:guide>
        <p15:guide id="9" pos="136">
          <p15:clr>
            <a:srgbClr val="A4A3A4"/>
          </p15:clr>
        </p15:guide>
        <p15:guide id="10" pos="589">
          <p15:clr>
            <a:srgbClr val="A4A3A4"/>
          </p15:clr>
        </p15:guide>
        <p15:guide id="11" pos="3572">
          <p15:clr>
            <a:srgbClr val="A4A3A4"/>
          </p15:clr>
        </p15:guide>
        <p15:guide id="12" pos="5163">
          <p15:clr>
            <a:srgbClr val="A4A3A4"/>
          </p15:clr>
        </p15:guide>
        <p15:guide id="13" pos="4632">
          <p15:clr>
            <a:srgbClr val="A4A3A4"/>
          </p15:clr>
        </p15:guide>
        <p15:guide id="14" pos="44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3FD"/>
    <a:srgbClr val="0432FF"/>
    <a:srgbClr val="000000"/>
    <a:srgbClr val="004C97"/>
    <a:srgbClr val="A4141D"/>
    <a:srgbClr val="004A94"/>
    <a:srgbClr val="4E4E4E"/>
    <a:srgbClr val="404040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10" autoAdjust="0"/>
    <p:restoredTop sz="93675"/>
  </p:normalViewPr>
  <p:slideViewPr>
    <p:cSldViewPr snapToGrid="0" snapToObjects="1" showGuides="1">
      <p:cViewPr>
        <p:scale>
          <a:sx n="120" d="100"/>
          <a:sy n="120" d="100"/>
        </p:scale>
        <p:origin x="304" y="232"/>
      </p:cViewPr>
      <p:guideLst>
        <p:guide orient="horz" pos="4142"/>
        <p:guide orient="horz" pos="3655"/>
        <p:guide orient="horz" pos="1698"/>
        <p:guide orient="horz" pos="688"/>
        <p:guide orient="horz" pos="2790"/>
        <p:guide orient="horz" pos="174"/>
        <p:guide orient="horz" pos="128"/>
        <p:guide pos="5621"/>
        <p:guide pos="136"/>
        <p:guide pos="589"/>
        <p:guide pos="3572"/>
        <p:guide pos="5163"/>
        <p:guide pos="4632"/>
        <p:guide pos="44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LBL: Jean-Luc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5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message: </a:t>
            </a:r>
            <a:r>
              <a:rPr lang="en-US" dirty="0" err="1" smtClean="0"/>
              <a:t>bblr</a:t>
            </a:r>
            <a:r>
              <a:rPr lang="en-US" dirty="0" smtClean="0"/>
              <a:t> </a:t>
            </a:r>
            <a:r>
              <a:rPr lang="en-US" dirty="0" err="1" smtClean="0"/>
              <a:t>compensatino</a:t>
            </a:r>
            <a:r>
              <a:rPr lang="en-US" dirty="0" smtClean="0"/>
              <a:t> is essential</a:t>
            </a:r>
            <a:r>
              <a:rPr lang="en-US" baseline="0" dirty="0" smtClean="0"/>
              <a:t> in order to reduce the crossing angle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63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without</a:t>
            </a:r>
            <a:r>
              <a:rPr lang="en-US" baseline="0" dirty="0" smtClean="0"/>
              <a:t> crab cavities: 7% performance loss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wire would only improve peak pile-up from 1.8s/mm to 1.6/mm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23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message: e-beam can be placed close to the p-beam, beta*=15/15,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beta_wire</a:t>
            </a:r>
            <a:r>
              <a:rPr lang="en-US" baseline="0" dirty="0" smtClean="0"/>
              <a:t>=1605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69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message: if project, then we want to get from an already good profile with good current to an</a:t>
            </a:r>
            <a:r>
              <a:rPr lang="en-US" baseline="0" dirty="0" smtClean="0"/>
              <a:t> even better profile with higher current in order to scrape faster and to apply it to higher energies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5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670218" y="5977379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2" name="Picture 31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5665201" y="5725585"/>
            <a:ext cx="314372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Helvetica"/>
                <a:cs typeface="Helvetica"/>
              </a:rPr>
              <a:t>In partnership with:   </a:t>
            </a:r>
          </a:p>
          <a:p>
            <a:endParaRPr lang="en-US" dirty="0"/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26" y="6134669"/>
            <a:ext cx="1409842" cy="232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017" y="6103629"/>
            <a:ext cx="961065" cy="3519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93" y="6069217"/>
            <a:ext cx="640080" cy="48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2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5/20/2016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495482"/>
            <a:ext cx="5541561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M. Fitterer | E-beams for LRBB compensation and halo control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5/20/2016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5538537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M. Fitterer | E-beams for LRBB compensation and halo control</a:t>
            </a:r>
            <a:endParaRPr lang="en-US" b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5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dirty="0" smtClean="0"/>
              <a:t>5/20/2016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 smtClean="0"/>
              <a:t>M. Fitterer | E-beams for LRBB compensation and halo control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0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dirty="0" smtClean="0"/>
              <a:t>5/20/2016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 smtClean="0"/>
              <a:t>M. Fitterer | E-beams for LRBB compensation and halo control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5/20/2016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3728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M. Fitterer | E-beams for LRBB compensation and halo control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5/20/2016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M. Fitterer | E-beams for LRBB compensation and halo control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66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jpg"/><Relationship Id="rId1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5/20/2016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495483"/>
            <a:ext cx="4989690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M. Fitterer | E-beams for LRBB compensation and halo control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400" y="6525098"/>
            <a:ext cx="1000478" cy="1652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863" y="6464008"/>
            <a:ext cx="819941" cy="3002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574" y="6487313"/>
            <a:ext cx="316693" cy="240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98" r:id="rId2"/>
    <p:sldLayoutId id="2147484099" r:id="rId3"/>
    <p:sldLayoutId id="2147484100" r:id="rId4"/>
    <p:sldLayoutId id="2147484101" r:id="rId5"/>
    <p:sldLayoutId id="2147484121" r:id="rId6"/>
    <p:sldLayoutId id="2147484113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/event/456856/contributions/1968788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indico.cern.ch/event/326148/contributions/1711472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/event/456856/contributions/1968793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719" y="5004021"/>
            <a:ext cx="4941110" cy="1529241"/>
          </a:xfrm>
        </p:spPr>
        <p:txBody>
          <a:bodyPr/>
          <a:lstStyle/>
          <a:p>
            <a:r>
              <a:rPr lang="en-US" dirty="0" smtClean="0"/>
              <a:t>M. Fitterer, G. </a:t>
            </a:r>
            <a:r>
              <a:rPr lang="en-US" dirty="0" err="1" smtClean="0"/>
              <a:t>Stancari</a:t>
            </a:r>
            <a:r>
              <a:rPr lang="en-US" dirty="0" smtClean="0"/>
              <a:t>, </a:t>
            </a:r>
            <a:r>
              <a:rPr lang="en-US" smtClean="0"/>
              <a:t>A. </a:t>
            </a:r>
            <a:r>
              <a:rPr lang="en-US" dirty="0" err="1" smtClean="0"/>
              <a:t>Valishev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Joint LARP CM26/Hi-</a:t>
            </a:r>
            <a:r>
              <a:rPr lang="en-US" dirty="0" err="1" smtClean="0"/>
              <a:t>Lumi</a:t>
            </a:r>
            <a:r>
              <a:rPr lang="en-US" dirty="0" smtClean="0"/>
              <a:t> Meeting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E-beams for LRBB Compensation and Advanced Halo Control in LHC upgrades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880509"/>
          </a:xfrm>
        </p:spPr>
        <p:txBody>
          <a:bodyPr/>
          <a:lstStyle/>
          <a:p>
            <a:r>
              <a:rPr lang="en-US" dirty="0" smtClean="0"/>
              <a:t>Research Topic </a:t>
            </a:r>
            <a:r>
              <a:rPr lang="en-US" dirty="0"/>
              <a:t>2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Development </a:t>
            </a:r>
            <a:r>
              <a:rPr lang="en-US" dirty="0"/>
              <a:t>of E-lenses for LRBB compensation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5/20/16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562099"/>
            <a:ext cx="8686800" cy="3975101"/>
          </a:xfrm>
          <a:prstGeom prst="rect">
            <a:avLst/>
          </a:prstGeom>
        </p:spPr>
        <p:txBody>
          <a:bodyPr lIns="0" tIns="0" rIns="0" bIns="0" anchor="t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Activities:</a:t>
            </a:r>
          </a:p>
          <a:p>
            <a:r>
              <a:rPr lang="en-US" sz="2200" dirty="0" smtClean="0"/>
              <a:t>study conceptual design and current limitations [5]:</a:t>
            </a:r>
          </a:p>
          <a:p>
            <a:pPr marL="800100" lvl="2" indent="0">
              <a:buNone/>
            </a:pPr>
            <a:r>
              <a:rPr lang="en-US" u="sng" dirty="0" smtClean="0"/>
              <a:t>scientific effort:</a:t>
            </a:r>
            <a:r>
              <a:rPr lang="en-US" dirty="0" smtClean="0"/>
              <a:t> 0.3 FTE</a:t>
            </a:r>
          </a:p>
          <a:p>
            <a:r>
              <a:rPr lang="en-US" sz="2200" dirty="0" smtClean="0"/>
              <a:t>extend electron gun current range and test new materials:</a:t>
            </a:r>
          </a:p>
          <a:p>
            <a:pPr marL="800100" lvl="2" indent="0">
              <a:buNone/>
            </a:pPr>
            <a:r>
              <a:rPr lang="en-US" u="sng" dirty="0" smtClean="0"/>
              <a:t>scientific </a:t>
            </a:r>
            <a:r>
              <a:rPr lang="en-US" u="sng" dirty="0"/>
              <a:t>effort:</a:t>
            </a:r>
            <a:r>
              <a:rPr lang="en-US" dirty="0"/>
              <a:t> </a:t>
            </a:r>
            <a:r>
              <a:rPr lang="en-US" dirty="0" smtClean="0"/>
              <a:t>0.1 FTE</a:t>
            </a:r>
          </a:p>
          <a:p>
            <a:pPr marL="800100" lvl="2" indent="0">
              <a:buNone/>
            </a:pPr>
            <a:r>
              <a:rPr lang="en-US" u="sng" dirty="0" smtClean="0"/>
              <a:t>technical </a:t>
            </a:r>
            <a:r>
              <a:rPr lang="en-US" u="sng" dirty="0"/>
              <a:t>effort:</a:t>
            </a:r>
            <a:r>
              <a:rPr lang="en-US" dirty="0"/>
              <a:t> </a:t>
            </a:r>
            <a:r>
              <a:rPr lang="en-US" dirty="0" smtClean="0"/>
              <a:t>0.3 FTE</a:t>
            </a:r>
          </a:p>
          <a:p>
            <a:pPr marL="800100" lvl="2" indent="0">
              <a:buNone/>
            </a:pPr>
            <a:r>
              <a:rPr lang="en-US" u="sng" dirty="0"/>
              <a:t>m</a:t>
            </a:r>
            <a:r>
              <a:rPr lang="en-US" u="sng" dirty="0" smtClean="0"/>
              <a:t>aterials &amp; supplies:</a:t>
            </a:r>
            <a:r>
              <a:rPr lang="en-US" dirty="0" smtClean="0"/>
              <a:t> 50 k$</a:t>
            </a:r>
          </a:p>
          <a:p>
            <a:r>
              <a:rPr lang="en-US" sz="2200" dirty="0" smtClean="0"/>
              <a:t>contribute to CERN test stand:</a:t>
            </a:r>
            <a:endParaRPr lang="en-US" sz="2200" dirty="0"/>
          </a:p>
          <a:p>
            <a:pPr marL="800100" lvl="2" indent="0">
              <a:buNone/>
            </a:pPr>
            <a:r>
              <a:rPr lang="en-US" u="sng" dirty="0"/>
              <a:t>scientific effort:</a:t>
            </a:r>
            <a:r>
              <a:rPr lang="en-US" dirty="0"/>
              <a:t> 0.1 FTE + travel</a:t>
            </a:r>
          </a:p>
          <a:p>
            <a:pPr marL="800100" lvl="2" indent="0">
              <a:buNone/>
            </a:pPr>
            <a:r>
              <a:rPr lang="en-US" u="sng" dirty="0" smtClean="0"/>
              <a:t>technical </a:t>
            </a:r>
            <a:r>
              <a:rPr lang="en-US" u="sng" dirty="0"/>
              <a:t>effort:</a:t>
            </a:r>
            <a:r>
              <a:rPr lang="en-US" dirty="0"/>
              <a:t> </a:t>
            </a:r>
            <a:r>
              <a:rPr lang="en-US" dirty="0" smtClean="0"/>
              <a:t>0.1 </a:t>
            </a:r>
            <a:r>
              <a:rPr lang="en-US" dirty="0"/>
              <a:t>FTE + </a:t>
            </a:r>
            <a:r>
              <a:rPr lang="en-US" dirty="0" smtClean="0"/>
              <a:t>travel</a:t>
            </a:r>
            <a:endParaRPr lang="en-US" dirty="0"/>
          </a:p>
          <a:p>
            <a:pPr marL="800100" lvl="2" indent="0">
              <a:buNone/>
            </a:pPr>
            <a:endParaRPr lang="en-US" sz="2400" dirty="0"/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5863941"/>
            <a:ext cx="8686800" cy="482600"/>
          </a:xfrm>
          <a:prstGeom prst="rect">
            <a:avLst/>
          </a:prstGeom>
        </p:spPr>
        <p:txBody>
          <a:bodyPr lIns="0" tIns="0" rIns="0" bIns="0" anchor="t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smtClean="0"/>
              <a:t>[5] G. </a:t>
            </a:r>
            <a:r>
              <a:rPr lang="en-US" sz="1400" dirty="0" err="1" smtClean="0"/>
              <a:t>Stancari</a:t>
            </a:r>
            <a:r>
              <a:rPr lang="en-US" sz="1400" dirty="0" smtClean="0"/>
              <a:t>, </a:t>
            </a:r>
            <a:r>
              <a:rPr lang="en-US" sz="1400" dirty="0" smtClean="0">
                <a:hlinkClick r:id="rId2"/>
              </a:rPr>
              <a:t>Status of technical design report on BBLR compensation with e-lenses</a:t>
            </a:r>
            <a:r>
              <a:rPr lang="en-US" sz="1400" dirty="0" smtClean="0"/>
              <a:t>, Workshop on Measurements of Long Range Beam-Beam Effects in the LHC, Lyon, France</a:t>
            </a:r>
          </a:p>
        </p:txBody>
      </p:sp>
    </p:spTree>
    <p:extLst>
      <p:ext uri="{BB962C8B-B14F-4D97-AF65-F5344CB8AC3E}">
        <p14:creationId xmlns:p14="http://schemas.microsoft.com/office/powerpoint/2010/main" val="56756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5/20/16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2250" y="660400"/>
            <a:ext cx="8686800" cy="1181099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4200"/>
              </a:spcAft>
            </a:pPr>
            <a:r>
              <a:rPr lang="en-US" dirty="0" smtClean="0"/>
              <a:t>Research Topic 3</a:t>
            </a:r>
            <a:br>
              <a:rPr lang="en-US" dirty="0" smtClean="0"/>
            </a:br>
            <a:r>
              <a:rPr lang="en-US" dirty="0" smtClean="0"/>
              <a:t>Hollow e-beam collimation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08050" y="60833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1" y="1888238"/>
            <a:ext cx="2451100" cy="414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2659424"/>
            <a:ext cx="2656719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Down Arrow 42"/>
          <p:cNvSpPr/>
          <p:nvPr/>
        </p:nvSpPr>
        <p:spPr>
          <a:xfrm rot="16200000">
            <a:off x="4346471" y="3008857"/>
            <a:ext cx="336757" cy="1570327"/>
          </a:xfrm>
          <a:prstGeom prst="downArrow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lumMod val="22000"/>
                  <a:lumOff val="78000"/>
                </a:schemeClr>
              </a:gs>
              <a:gs pos="100000">
                <a:schemeClr val="accent6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3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880509"/>
          </a:xfrm>
        </p:spPr>
        <p:txBody>
          <a:bodyPr/>
          <a:lstStyle/>
          <a:p>
            <a:r>
              <a:rPr lang="en-US" dirty="0" smtClean="0"/>
              <a:t>Research Topic 3: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Hollow </a:t>
            </a:r>
            <a:r>
              <a:rPr lang="en-US" dirty="0"/>
              <a:t>electron beam collimation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5/20/16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638299"/>
            <a:ext cx="8686800" cy="4457701"/>
          </a:xfrm>
          <a:prstGeom prst="rect">
            <a:avLst/>
          </a:prstGeom>
        </p:spPr>
        <p:txBody>
          <a:bodyPr lIns="0" tIns="0" rIns="0" bIns="0" anchor="t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>
                <a:solidFill>
                  <a:schemeClr val="accent2"/>
                </a:solidFill>
              </a:rPr>
              <a:t>Motivation: </a:t>
            </a:r>
            <a:r>
              <a:rPr lang="en-US" dirty="0" smtClean="0">
                <a:solidFill>
                  <a:schemeClr val="accent6"/>
                </a:solidFill>
              </a:rPr>
              <a:t>extend halo control capabilities to higher intensities and energies</a:t>
            </a:r>
          </a:p>
          <a:p>
            <a:pPr lvl="1"/>
            <a:r>
              <a:rPr lang="en-US" sz="2000" dirty="0" smtClean="0"/>
              <a:t>concept has been proven experimentally (</a:t>
            </a:r>
            <a:r>
              <a:rPr lang="en-US" sz="2000" dirty="0" err="1" smtClean="0"/>
              <a:t>Tevatron</a:t>
            </a:r>
            <a:r>
              <a:rPr lang="en-US" sz="2000" dirty="0" smtClean="0"/>
              <a:t> [6]) and in simulations ([7,8,9])</a:t>
            </a:r>
          </a:p>
          <a:p>
            <a:pPr lvl="1"/>
            <a:r>
              <a:rPr lang="en-US" sz="2000" dirty="0" smtClean="0"/>
              <a:t>for an application at higher intensities and energies, research is still needed in direction of higher e-beam currents and further optimization of the beam profile</a:t>
            </a:r>
          </a:p>
          <a:p>
            <a:pPr lvl="1"/>
            <a:r>
              <a:rPr lang="en-US" sz="2000" dirty="0" smtClean="0"/>
              <a:t>overlap with research of e-beams for LRBB compensation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5220586"/>
            <a:ext cx="8686800" cy="1040514"/>
          </a:xfrm>
          <a:prstGeom prst="rect">
            <a:avLst/>
          </a:prstGeom>
        </p:spPr>
        <p:txBody>
          <a:bodyPr lIns="0" tIns="0" rIns="0" bIns="0" anchor="t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smtClean="0"/>
              <a:t>[6] G. </a:t>
            </a:r>
            <a:r>
              <a:rPr lang="en-US" sz="1400" dirty="0" err="1" smtClean="0"/>
              <a:t>Stancari</a:t>
            </a:r>
            <a:r>
              <a:rPr lang="en-US" sz="1400" dirty="0" smtClean="0"/>
              <a:t> et al. ,Phys. Rev. Lett. 107, 084802 (2011)</a:t>
            </a:r>
          </a:p>
          <a:p>
            <a:pPr marL="114300" indent="0">
              <a:buNone/>
            </a:pPr>
            <a:r>
              <a:rPr lang="en-US" sz="1400" dirty="0" smtClean="0"/>
              <a:t>[7] G. </a:t>
            </a:r>
            <a:r>
              <a:rPr lang="en-US" sz="1400" dirty="0" err="1" smtClean="0"/>
              <a:t>Stancari</a:t>
            </a:r>
            <a:r>
              <a:rPr lang="en-US" sz="1400" dirty="0" smtClean="0"/>
              <a:t> et al. , FERMILAB-TM-2572-APC </a:t>
            </a:r>
          </a:p>
          <a:p>
            <a:pPr marL="114300" indent="0">
              <a:buNone/>
            </a:pPr>
            <a:r>
              <a:rPr lang="en-US" sz="1400" dirty="0" smtClean="0"/>
              <a:t>[8] V. </a:t>
            </a:r>
            <a:r>
              <a:rPr lang="en-US" sz="1400" dirty="0" err="1" smtClean="0"/>
              <a:t>Previtali</a:t>
            </a:r>
            <a:r>
              <a:rPr lang="en-US" sz="1400" dirty="0" smtClean="0"/>
              <a:t>, FERMILAB-TM-2560-APC; </a:t>
            </a:r>
          </a:p>
          <a:p>
            <a:pPr marL="114300" indent="0">
              <a:buNone/>
            </a:pPr>
            <a:r>
              <a:rPr lang="en-US" sz="1400" dirty="0" smtClean="0"/>
              <a:t>[9] A. </a:t>
            </a:r>
            <a:r>
              <a:rPr lang="en-US" sz="1400" dirty="0" err="1" smtClean="0"/>
              <a:t>Valishev</a:t>
            </a:r>
            <a:r>
              <a:rPr lang="en-US" sz="1400" dirty="0" smtClean="0"/>
              <a:t>, </a:t>
            </a:r>
            <a:r>
              <a:rPr lang="en-US" sz="1400" dirty="0"/>
              <a:t>FERMILAB-TM-2584-APC </a:t>
            </a:r>
            <a:r>
              <a:rPr lang="en-US" sz="1400" dirty="0" smtClean="0"/>
              <a:t> </a:t>
            </a:r>
          </a:p>
          <a:p>
            <a:pPr marL="114300" indent="0">
              <a:buNone/>
            </a:pPr>
            <a:endParaRPr lang="en-US" sz="1400" dirty="0"/>
          </a:p>
          <a:p>
            <a:pPr marL="114300" indent="0">
              <a:buNone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21235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880509"/>
          </a:xfrm>
        </p:spPr>
        <p:txBody>
          <a:bodyPr/>
          <a:lstStyle/>
          <a:p>
            <a:r>
              <a:rPr lang="en-US" dirty="0" smtClean="0"/>
              <a:t>Research Topic 3: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Hollow electron beam collimation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5/20/16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549399"/>
            <a:ext cx="8686800" cy="4559301"/>
          </a:xfrm>
          <a:prstGeom prst="rect">
            <a:avLst/>
          </a:prstGeom>
        </p:spPr>
        <p:txBody>
          <a:bodyPr lIns="0" tIns="0" rIns="0" bIns="0" anchor="t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Activities:</a:t>
            </a:r>
          </a:p>
          <a:p>
            <a:r>
              <a:rPr lang="en-US" sz="2100" dirty="0" smtClean="0"/>
              <a:t>higher current guns for faster scraping or operation at higher energies:</a:t>
            </a:r>
          </a:p>
          <a:p>
            <a:pPr marL="800100" lvl="2" indent="0">
              <a:buNone/>
            </a:pPr>
            <a:r>
              <a:rPr lang="en-US" sz="1900" u="sng" dirty="0" smtClean="0"/>
              <a:t>scientific effort:</a:t>
            </a:r>
            <a:r>
              <a:rPr lang="en-US" sz="1900" dirty="0" smtClean="0"/>
              <a:t> 0.1 FTE</a:t>
            </a:r>
          </a:p>
          <a:p>
            <a:pPr marL="800100" lvl="2" indent="0">
              <a:buNone/>
            </a:pPr>
            <a:r>
              <a:rPr lang="en-US" sz="1900" u="sng" dirty="0"/>
              <a:t>technical effort:</a:t>
            </a:r>
            <a:r>
              <a:rPr lang="en-US" sz="1900" dirty="0"/>
              <a:t> 0.3 FTE</a:t>
            </a:r>
          </a:p>
          <a:p>
            <a:pPr marL="800100" lvl="2" indent="0">
              <a:buNone/>
            </a:pPr>
            <a:r>
              <a:rPr lang="en-US" sz="1900" u="sng" dirty="0"/>
              <a:t>materials &amp; supplies:</a:t>
            </a:r>
            <a:r>
              <a:rPr lang="en-US" sz="1900" dirty="0"/>
              <a:t> 50 k$</a:t>
            </a:r>
            <a:endParaRPr lang="en-US" sz="1900" dirty="0" smtClean="0"/>
          </a:p>
          <a:p>
            <a:r>
              <a:rPr lang="en-US" sz="2100" dirty="0" smtClean="0"/>
              <a:t>dynamics of high-intensity magnetized hollow beams for precise control of beam profile and e-lens bends:</a:t>
            </a:r>
          </a:p>
          <a:p>
            <a:pPr marL="800100" lvl="2" indent="0">
              <a:buNone/>
            </a:pPr>
            <a:r>
              <a:rPr lang="en-US" sz="1900" u="sng" dirty="0" smtClean="0"/>
              <a:t>scientific </a:t>
            </a:r>
            <a:r>
              <a:rPr lang="en-US" sz="1900" u="sng" dirty="0"/>
              <a:t>effort:</a:t>
            </a:r>
            <a:r>
              <a:rPr lang="en-US" sz="1900" dirty="0"/>
              <a:t> </a:t>
            </a:r>
            <a:r>
              <a:rPr lang="en-US" sz="1900" dirty="0" smtClean="0"/>
              <a:t>0.3 FTE</a:t>
            </a:r>
          </a:p>
          <a:p>
            <a:r>
              <a:rPr lang="en-US" sz="2100" dirty="0" smtClean="0"/>
              <a:t>investigate axially symmetric configuration:</a:t>
            </a:r>
            <a:endParaRPr lang="en-US" sz="2100" dirty="0"/>
          </a:p>
          <a:p>
            <a:pPr marL="800100" lvl="2" indent="0">
              <a:buNone/>
            </a:pPr>
            <a:r>
              <a:rPr lang="en-US" sz="1900" u="sng" dirty="0"/>
              <a:t>scientific effort:</a:t>
            </a:r>
            <a:r>
              <a:rPr lang="en-US" sz="1900" dirty="0"/>
              <a:t> 0.1 </a:t>
            </a:r>
            <a:r>
              <a:rPr lang="en-US" sz="1900" dirty="0" smtClean="0"/>
              <a:t>FTE</a:t>
            </a:r>
            <a:endParaRPr lang="en-US" sz="1900" dirty="0"/>
          </a:p>
          <a:p>
            <a:pPr marL="114300" indent="0">
              <a:buNone/>
            </a:pPr>
            <a:endParaRPr lang="en-US" sz="1000" dirty="0" smtClean="0"/>
          </a:p>
          <a:p>
            <a:pPr marL="114300" indent="0">
              <a:buNone/>
            </a:pPr>
            <a:r>
              <a:rPr lang="en-US" sz="1900" u="sng" dirty="0" smtClean="0"/>
              <a:t>Note:</a:t>
            </a:r>
            <a:r>
              <a:rPr lang="en-US" sz="1900" dirty="0" smtClean="0"/>
              <a:t> If e-lens not in HL-LHC </a:t>
            </a:r>
            <a:r>
              <a:rPr lang="en-US" sz="1900" dirty="0" smtClean="0"/>
              <a:t>baseline</a:t>
            </a:r>
            <a:r>
              <a:rPr lang="en-US" sz="1900" dirty="0" smtClean="0"/>
              <a:t>, </a:t>
            </a:r>
            <a:r>
              <a:rPr lang="en-US" sz="1900" dirty="0" smtClean="0"/>
              <a:t>support CERN design with scientific and technical effort (1 FTE)</a:t>
            </a:r>
          </a:p>
        </p:txBody>
      </p:sp>
    </p:spTree>
    <p:extLst>
      <p:ext uri="{BB962C8B-B14F-4D97-AF65-F5344CB8AC3E}">
        <p14:creationId xmlns:p14="http://schemas.microsoft.com/office/powerpoint/2010/main" val="68903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5/20/2016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M. Fitterer | E-beams for LRBB compensation and halo control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034051" y="1391584"/>
            <a:ext cx="2881349" cy="373294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smtClean="0">
                <a:solidFill>
                  <a:srgbClr val="004A94"/>
                </a:solidFill>
              </a:rPr>
              <a:t>halo control</a:t>
            </a:r>
            <a:endParaRPr lang="en-US" sz="2200" dirty="0">
              <a:solidFill>
                <a:srgbClr val="004A94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8600" y="1391584"/>
            <a:ext cx="5669459" cy="373294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smtClean="0">
                <a:solidFill>
                  <a:srgbClr val="004A94"/>
                </a:solidFill>
              </a:rPr>
              <a:t>LRBB compensation</a:t>
            </a:r>
            <a:endParaRPr lang="en-US" sz="2200" dirty="0">
              <a:solidFill>
                <a:srgbClr val="004A94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8600" y="1901881"/>
            <a:ext cx="2107071" cy="4283018"/>
            <a:chOff x="228600" y="1214582"/>
            <a:chExt cx="2107071" cy="4283018"/>
          </a:xfrm>
        </p:grpSpPr>
        <p:grpSp>
          <p:nvGrpSpPr>
            <p:cNvPr id="28" name="Group 27"/>
            <p:cNvGrpSpPr/>
            <p:nvPr/>
          </p:nvGrpSpPr>
          <p:grpSpPr>
            <a:xfrm>
              <a:off x="228600" y="1214582"/>
              <a:ext cx="2107071" cy="4283018"/>
              <a:chOff x="193424" y="4781227"/>
              <a:chExt cx="1921618" cy="1417142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93424" y="4781227"/>
                <a:ext cx="1915121" cy="1417142"/>
              </a:xfrm>
              <a:prstGeom prst="rect">
                <a:avLst/>
              </a:prstGeom>
              <a:solidFill>
                <a:srgbClr val="0070C0">
                  <a:alpha val="10000"/>
                </a:srgbClr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spcBef>
                    <a:spcPts val="600"/>
                  </a:spcBef>
                </a:pPr>
                <a:endParaRPr lang="en-US" sz="2200" b="1" dirty="0">
                  <a:solidFill>
                    <a:srgbClr val="004A94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72927" y="5296524"/>
                <a:ext cx="1842115" cy="52954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1400" u="sng" dirty="0" smtClean="0">
                    <a:solidFill>
                      <a:srgbClr val="004A94"/>
                    </a:solidFill>
                  </a:rPr>
                  <a:t>Activities: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1400" dirty="0" smtClean="0">
                    <a:solidFill>
                      <a:srgbClr val="004A94"/>
                    </a:solidFill>
                  </a:rPr>
                  <a:t>2018 LRBB experiments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1400" dirty="0" smtClean="0">
                    <a:solidFill>
                      <a:srgbClr val="004A94"/>
                    </a:solidFill>
                  </a:rPr>
                  <a:t>LRBB LHC upgrade scenarios</a:t>
                </a:r>
              </a:p>
              <a:p>
                <a:r>
                  <a:rPr lang="en-US" sz="1400" u="sng" dirty="0">
                    <a:solidFill>
                      <a:srgbClr val="004A94"/>
                    </a:solidFill>
                  </a:rPr>
                  <a:t>R</a:t>
                </a:r>
                <a:r>
                  <a:rPr lang="en-US" sz="1400" u="sng" dirty="0" smtClean="0">
                    <a:solidFill>
                      <a:srgbClr val="004A94"/>
                    </a:solidFill>
                  </a:rPr>
                  <a:t>esources:</a:t>
                </a:r>
                <a:endParaRPr lang="en-US" sz="1400" u="sng" dirty="0">
                  <a:solidFill>
                    <a:srgbClr val="004A94"/>
                  </a:solidFill>
                </a:endParaRPr>
              </a:p>
              <a:p>
                <a:r>
                  <a:rPr lang="en-US" sz="1400" dirty="0" smtClean="0">
                    <a:solidFill>
                      <a:srgbClr val="004A94"/>
                    </a:solidFill>
                  </a:rPr>
                  <a:t>scientific: 0.6 FTE + travel</a:t>
                </a:r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315776" y="4935637"/>
              <a:ext cx="1863049" cy="473063"/>
            </a:xfrm>
            <a:prstGeom prst="rect">
              <a:avLst/>
            </a:prstGeom>
            <a:solidFill>
              <a:schemeClr val="bg2">
                <a:alpha val="86000"/>
              </a:schemeClr>
            </a:solidFill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rgbClr val="004A94"/>
                  </a:solidFill>
                </a:rPr>
                <a:t>$ 200 k/year</a:t>
              </a:r>
              <a:endParaRPr lang="en-US" sz="2200" dirty="0">
                <a:solidFill>
                  <a:srgbClr val="004A94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44477" y="1792180"/>
              <a:ext cx="1863049" cy="911279"/>
            </a:xfrm>
            <a:prstGeom prst="rect">
              <a:avLst/>
            </a:prstGeom>
            <a:solidFill>
              <a:schemeClr val="bg2">
                <a:alpha val="86000"/>
              </a:schemeClr>
            </a:solidFill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smtClean="0">
                  <a:solidFill>
                    <a:srgbClr val="004A94"/>
                  </a:solidFill>
                </a:rPr>
                <a:t>LRBB </a:t>
              </a:r>
              <a:r>
                <a:rPr lang="en-US" sz="1800" b="1" dirty="0">
                  <a:solidFill>
                    <a:srgbClr val="004A94"/>
                  </a:solidFill>
                </a:rPr>
                <a:t>scenarios for LHC upgrades</a:t>
              </a: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1115982" y="1335698"/>
              <a:ext cx="320040" cy="320040"/>
            </a:xfrm>
            <a:prstGeom prst="ellipse">
              <a:avLst/>
            </a:prstGeom>
            <a:noFill/>
            <a:ln w="28575">
              <a:solidFill>
                <a:srgbClr val="004C9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>
                  <a:solidFill>
                    <a:schemeClr val="tx2"/>
                  </a:solidFill>
                </a:rPr>
                <a:t>1</a:t>
              </a:r>
              <a:endParaRPr lang="en-US" b="1">
                <a:solidFill>
                  <a:schemeClr val="tx2"/>
                </a:solidFill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2459873" y="942285"/>
            <a:ext cx="6455527" cy="373294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E-lens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464929" y="1901881"/>
            <a:ext cx="3433130" cy="4283018"/>
            <a:chOff x="228600" y="1214582"/>
            <a:chExt cx="3433130" cy="4283018"/>
          </a:xfrm>
        </p:grpSpPr>
        <p:grpSp>
          <p:nvGrpSpPr>
            <p:cNvPr id="40" name="Group 39"/>
            <p:cNvGrpSpPr/>
            <p:nvPr/>
          </p:nvGrpSpPr>
          <p:grpSpPr>
            <a:xfrm>
              <a:off x="228600" y="1214582"/>
              <a:ext cx="3433130" cy="4283018"/>
              <a:chOff x="193424" y="4781227"/>
              <a:chExt cx="3130964" cy="1417142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93424" y="4781227"/>
                <a:ext cx="3130964" cy="1417142"/>
              </a:xfrm>
              <a:prstGeom prst="rect">
                <a:avLst/>
              </a:prstGeom>
              <a:solidFill>
                <a:srgbClr val="0070C0">
                  <a:alpha val="10000"/>
                </a:srgbClr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spcBef>
                    <a:spcPts val="600"/>
                  </a:spcBef>
                </a:pPr>
                <a:endParaRPr lang="en-US" sz="2200" b="1" dirty="0">
                  <a:solidFill>
                    <a:srgbClr val="004A94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72927" y="5181020"/>
                <a:ext cx="2954007" cy="743399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1400" u="sng" dirty="0" smtClean="0">
                    <a:solidFill>
                      <a:srgbClr val="004A94"/>
                    </a:solidFill>
                  </a:rPr>
                  <a:t>Activities: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1400" dirty="0" smtClean="0">
                    <a:solidFill>
                      <a:srgbClr val="004A94"/>
                    </a:solidFill>
                  </a:rPr>
                  <a:t>conceptual design, current limitations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1400" dirty="0" smtClean="0">
                    <a:solidFill>
                      <a:srgbClr val="004A94"/>
                    </a:solidFill>
                  </a:rPr>
                  <a:t>e-guns, new materials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1400" dirty="0" smtClean="0">
                    <a:solidFill>
                      <a:srgbClr val="004A94"/>
                    </a:solidFill>
                  </a:rPr>
                  <a:t>CERN e-lens test stand</a:t>
                </a:r>
              </a:p>
              <a:p>
                <a:r>
                  <a:rPr lang="en-US" sz="1400" u="sng" dirty="0" smtClean="0">
                    <a:solidFill>
                      <a:srgbClr val="004A94"/>
                    </a:solidFill>
                  </a:rPr>
                  <a:t>Resources:</a:t>
                </a:r>
                <a:endParaRPr lang="en-US" sz="1400" u="sng" dirty="0">
                  <a:solidFill>
                    <a:srgbClr val="004A94"/>
                  </a:solidFill>
                </a:endParaRPr>
              </a:p>
              <a:p>
                <a:r>
                  <a:rPr lang="en-US" sz="1400" dirty="0" smtClean="0">
                    <a:solidFill>
                      <a:srgbClr val="004A94"/>
                    </a:solidFill>
                  </a:rPr>
                  <a:t>scientific: 0.5 FTE + travel</a:t>
                </a:r>
              </a:p>
              <a:p>
                <a:r>
                  <a:rPr lang="en-US" sz="1400" dirty="0" smtClean="0">
                    <a:solidFill>
                      <a:srgbClr val="004A94"/>
                    </a:solidFill>
                  </a:rPr>
                  <a:t>technical: 0.4 </a:t>
                </a:r>
                <a:r>
                  <a:rPr lang="en-US" sz="1400" dirty="0">
                    <a:solidFill>
                      <a:srgbClr val="004A94"/>
                    </a:solidFill>
                  </a:rPr>
                  <a:t>FTE + </a:t>
                </a:r>
                <a:r>
                  <a:rPr lang="en-US" sz="1400" dirty="0" smtClean="0">
                    <a:solidFill>
                      <a:srgbClr val="004A94"/>
                    </a:solidFill>
                  </a:rPr>
                  <a:t>travel</a:t>
                </a:r>
              </a:p>
              <a:p>
                <a:r>
                  <a:rPr lang="en-US" sz="1400" dirty="0" smtClean="0">
                    <a:solidFill>
                      <a:srgbClr val="004A94"/>
                    </a:solidFill>
                  </a:rPr>
                  <a:t>M&amp;S: 50 k$</a:t>
                </a:r>
                <a:endParaRPr lang="en-US" sz="1400" dirty="0">
                  <a:solidFill>
                    <a:srgbClr val="004A94"/>
                  </a:solidFill>
                </a:endParaRPr>
              </a:p>
              <a:p>
                <a:r>
                  <a:rPr lang="en-US" sz="1400" u="sng" dirty="0" smtClean="0">
                    <a:solidFill>
                      <a:srgbClr val="004A94"/>
                    </a:solidFill>
                  </a:rPr>
                  <a:t>Collaborations:</a:t>
                </a:r>
              </a:p>
              <a:p>
                <a:r>
                  <a:rPr lang="en-US" sz="1400" dirty="0" smtClean="0">
                    <a:solidFill>
                      <a:srgbClr val="004A94"/>
                    </a:solidFill>
                  </a:rPr>
                  <a:t>LBNL</a:t>
                </a:r>
                <a:r>
                  <a:rPr lang="en-US" sz="1400" dirty="0" smtClean="0">
                    <a:solidFill>
                      <a:srgbClr val="004A94"/>
                    </a:solidFill>
                  </a:rPr>
                  <a:t>, BNL</a:t>
                </a: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315776" y="4935637"/>
              <a:ext cx="3239095" cy="473063"/>
            </a:xfrm>
            <a:prstGeom prst="rect">
              <a:avLst/>
            </a:prstGeom>
            <a:solidFill>
              <a:schemeClr val="bg2">
                <a:alpha val="86000"/>
              </a:schemeClr>
            </a:solidFill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rgbClr val="004A94"/>
                  </a:solidFill>
                </a:rPr>
                <a:t>$ 350 k/year</a:t>
              </a:r>
              <a:endParaRPr lang="en-US" sz="2200" dirty="0">
                <a:solidFill>
                  <a:srgbClr val="004A94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44477" y="1792180"/>
              <a:ext cx="3210394" cy="568521"/>
            </a:xfrm>
            <a:prstGeom prst="rect">
              <a:avLst/>
            </a:prstGeom>
            <a:solidFill>
              <a:schemeClr val="bg2">
                <a:alpha val="86000"/>
              </a:schemeClr>
            </a:solidFill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smtClean="0">
                  <a:solidFill>
                    <a:srgbClr val="004A94"/>
                  </a:solidFill>
                </a:rPr>
                <a:t>e-beams for </a:t>
              </a:r>
              <a:r>
                <a:rPr lang="en-US" sz="1800" b="1" smtClean="0">
                  <a:solidFill>
                    <a:srgbClr val="004A94"/>
                  </a:solidFill>
                </a:rPr>
                <a:t>LRBB compensation</a:t>
              </a:r>
              <a:endParaRPr lang="en-US" sz="1800" b="1" dirty="0">
                <a:solidFill>
                  <a:srgbClr val="004A94"/>
                </a:solidFill>
              </a:endParaRPr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1776382" y="1335698"/>
              <a:ext cx="320040" cy="320040"/>
            </a:xfrm>
            <a:prstGeom prst="ellipse">
              <a:avLst/>
            </a:prstGeom>
            <a:noFill/>
            <a:ln w="28575">
              <a:solidFill>
                <a:srgbClr val="004C9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2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034051" y="1901881"/>
            <a:ext cx="2881349" cy="4283018"/>
            <a:chOff x="228600" y="1214582"/>
            <a:chExt cx="2881349" cy="4283018"/>
          </a:xfrm>
        </p:grpSpPr>
        <p:grpSp>
          <p:nvGrpSpPr>
            <p:cNvPr id="47" name="Group 46"/>
            <p:cNvGrpSpPr/>
            <p:nvPr/>
          </p:nvGrpSpPr>
          <p:grpSpPr>
            <a:xfrm>
              <a:off x="228600" y="1214582"/>
              <a:ext cx="2881349" cy="4283018"/>
              <a:chOff x="193424" y="4781227"/>
              <a:chExt cx="2627748" cy="1417142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193424" y="4781227"/>
                <a:ext cx="2627748" cy="1417142"/>
              </a:xfrm>
              <a:prstGeom prst="rect">
                <a:avLst/>
              </a:prstGeom>
              <a:solidFill>
                <a:srgbClr val="0070C0">
                  <a:alpha val="10000"/>
                </a:srgbClr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spcBef>
                    <a:spcPts val="600"/>
                  </a:spcBef>
                </a:pPr>
                <a:endParaRPr lang="en-US" sz="2200" b="1" dirty="0">
                  <a:solidFill>
                    <a:srgbClr val="004A94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72927" y="5185222"/>
                <a:ext cx="2444005" cy="81468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1400" u="sng" dirty="0" smtClean="0">
                    <a:solidFill>
                      <a:srgbClr val="004A94"/>
                    </a:solidFill>
                  </a:rPr>
                  <a:t>Activities: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1400" dirty="0" smtClean="0">
                    <a:solidFill>
                      <a:srgbClr val="004A94"/>
                    </a:solidFill>
                  </a:rPr>
                  <a:t>high current e-guns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1400" dirty="0" smtClean="0">
                    <a:solidFill>
                      <a:srgbClr val="004A94"/>
                    </a:solidFill>
                  </a:rPr>
                  <a:t>dynamics of high-intensity hollow e-beams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1400" dirty="0" smtClean="0">
                    <a:solidFill>
                      <a:srgbClr val="004A94"/>
                    </a:solidFill>
                  </a:rPr>
                  <a:t>axial symmetric configuration</a:t>
                </a:r>
              </a:p>
              <a:p>
                <a:r>
                  <a:rPr lang="en-US" sz="1400" u="sng" dirty="0">
                    <a:solidFill>
                      <a:srgbClr val="004A94"/>
                    </a:solidFill>
                  </a:rPr>
                  <a:t>R</a:t>
                </a:r>
                <a:r>
                  <a:rPr lang="en-US" sz="1400" u="sng" dirty="0" smtClean="0">
                    <a:solidFill>
                      <a:srgbClr val="004A94"/>
                    </a:solidFill>
                  </a:rPr>
                  <a:t>esources:</a:t>
                </a:r>
                <a:endParaRPr lang="en-US" sz="1400" u="sng" dirty="0">
                  <a:solidFill>
                    <a:srgbClr val="004A94"/>
                  </a:solidFill>
                </a:endParaRPr>
              </a:p>
              <a:p>
                <a:r>
                  <a:rPr lang="en-US" sz="1400" dirty="0">
                    <a:solidFill>
                      <a:srgbClr val="004A94"/>
                    </a:solidFill>
                  </a:rPr>
                  <a:t>scientific: 0.5 </a:t>
                </a:r>
                <a:r>
                  <a:rPr lang="en-US" sz="1400" dirty="0" smtClean="0">
                    <a:solidFill>
                      <a:srgbClr val="004A94"/>
                    </a:solidFill>
                  </a:rPr>
                  <a:t>FTE</a:t>
                </a:r>
                <a:endParaRPr lang="en-US" sz="1400" dirty="0">
                  <a:solidFill>
                    <a:srgbClr val="004A94"/>
                  </a:solidFill>
                </a:endParaRPr>
              </a:p>
              <a:p>
                <a:r>
                  <a:rPr lang="en-US" sz="1400" dirty="0">
                    <a:solidFill>
                      <a:srgbClr val="004A94"/>
                    </a:solidFill>
                  </a:rPr>
                  <a:t>technical: </a:t>
                </a:r>
                <a:r>
                  <a:rPr lang="en-US" sz="1400" dirty="0" smtClean="0">
                    <a:solidFill>
                      <a:srgbClr val="004A94"/>
                    </a:solidFill>
                  </a:rPr>
                  <a:t>0.3 FTE</a:t>
                </a:r>
                <a:endParaRPr lang="en-US" sz="1400" dirty="0">
                  <a:solidFill>
                    <a:srgbClr val="004A94"/>
                  </a:solidFill>
                </a:endParaRPr>
              </a:p>
              <a:p>
                <a:r>
                  <a:rPr lang="en-US" sz="1400" dirty="0">
                    <a:solidFill>
                      <a:srgbClr val="004A94"/>
                    </a:solidFill>
                  </a:rPr>
                  <a:t>M&amp;S: 50 k$</a:t>
                </a:r>
              </a:p>
              <a:p>
                <a:r>
                  <a:rPr lang="en-US" sz="1400" u="sng" dirty="0">
                    <a:solidFill>
                      <a:srgbClr val="004A94"/>
                    </a:solidFill>
                  </a:rPr>
                  <a:t>Collaborations:</a:t>
                </a:r>
              </a:p>
              <a:p>
                <a:r>
                  <a:rPr lang="en-US" sz="1400" dirty="0" smtClean="0">
                    <a:solidFill>
                      <a:srgbClr val="004A94"/>
                    </a:solidFill>
                  </a:rPr>
                  <a:t>LBNL</a:t>
                </a:r>
                <a:r>
                  <a:rPr lang="en-US" sz="1400" dirty="0">
                    <a:solidFill>
                      <a:srgbClr val="004A94"/>
                    </a:solidFill>
                  </a:rPr>
                  <a:t>, BNL</a:t>
                </a:r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315776" y="4935637"/>
              <a:ext cx="2679873" cy="473063"/>
            </a:xfrm>
            <a:prstGeom prst="rect">
              <a:avLst/>
            </a:prstGeom>
            <a:solidFill>
              <a:schemeClr val="bg2">
                <a:alpha val="86000"/>
              </a:schemeClr>
            </a:solidFill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rgbClr val="004A94"/>
                  </a:solidFill>
                </a:rPr>
                <a:t>$ 290 k/year</a:t>
              </a:r>
              <a:endParaRPr lang="en-US" sz="2200" dirty="0">
                <a:solidFill>
                  <a:srgbClr val="004A94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44477" y="1792180"/>
              <a:ext cx="2651172" cy="568521"/>
            </a:xfrm>
            <a:prstGeom prst="rect">
              <a:avLst/>
            </a:prstGeom>
            <a:solidFill>
              <a:schemeClr val="bg2">
                <a:alpha val="86000"/>
              </a:schemeClr>
            </a:solidFill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smtClean="0">
                  <a:solidFill>
                    <a:srgbClr val="004A94"/>
                  </a:solidFill>
                </a:rPr>
                <a:t>e-beams for </a:t>
              </a:r>
              <a:r>
                <a:rPr lang="en-US" sz="1800" b="1" smtClean="0">
                  <a:solidFill>
                    <a:srgbClr val="004A94"/>
                  </a:solidFill>
                </a:rPr>
                <a:t>halo control</a:t>
              </a:r>
              <a:endParaRPr lang="en-US" sz="1800" b="1" dirty="0">
                <a:solidFill>
                  <a:srgbClr val="004A94"/>
                </a:solidFill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1509682" y="1335698"/>
              <a:ext cx="320040" cy="320040"/>
            </a:xfrm>
            <a:prstGeom prst="ellipse">
              <a:avLst/>
            </a:prstGeom>
            <a:noFill/>
            <a:ln w="28575">
              <a:solidFill>
                <a:srgbClr val="004C9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2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516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5/20/16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2250" y="2825823"/>
            <a:ext cx="8686800" cy="427877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rgbClr val="000000"/>
                </a:solidFill>
                <a:latin typeface="Apple Chancery" charset="0"/>
                <a:ea typeface="Apple Chancery" charset="0"/>
                <a:cs typeface="Apple Chancery" charset="0"/>
              </a:rPr>
              <a:t>Thank you for your attention!</a:t>
            </a:r>
            <a:endParaRPr lang="en-US" i="1" dirty="0">
              <a:solidFill>
                <a:srgbClr val="00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8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905909"/>
          </a:xfrm>
        </p:spPr>
        <p:txBody>
          <a:bodyPr/>
          <a:lstStyle/>
          <a:p>
            <a:r>
              <a:rPr lang="en-US" dirty="0" smtClean="0"/>
              <a:t>Hollow e-lens studies if e-lens not part of the US-</a:t>
            </a:r>
            <a:r>
              <a:rPr lang="en-US" dirty="0" err="1" smtClean="0"/>
              <a:t>HiLumi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5/20/2016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M. Fitterer | E-beams for LRBB compensation and halo control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533462"/>
            <a:ext cx="8686800" cy="5080662"/>
          </a:xfrm>
          <a:prstGeom prst="rect">
            <a:avLst/>
          </a:prstGeom>
        </p:spPr>
        <p:txBody>
          <a:bodyPr lIns="0" tIns="0" rIns="0" bIns="0" anchor="t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sz="22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1592784"/>
            <a:ext cx="8686800" cy="5080662"/>
          </a:xfrm>
          <a:prstGeom prst="rect">
            <a:avLst/>
          </a:prstGeom>
        </p:spPr>
        <p:txBody>
          <a:bodyPr lIns="0" tIns="0" rIns="0" bIns="0" anchor="t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/>
              <a:t>support CERN with scientific and technical effort:</a:t>
            </a:r>
          </a:p>
          <a:p>
            <a:r>
              <a:rPr lang="en-US" sz="2200" dirty="0"/>
              <a:t>numerical </a:t>
            </a:r>
            <a:r>
              <a:rPr lang="en-US" sz="2200" dirty="0" smtClean="0"/>
              <a:t>and experimental studies </a:t>
            </a:r>
            <a:r>
              <a:rPr lang="en-US" sz="2200" dirty="0"/>
              <a:t>of collimation system performance with hollow </a:t>
            </a:r>
            <a:r>
              <a:rPr lang="en-US" sz="2200" dirty="0" smtClean="0"/>
              <a:t>e-beams:</a:t>
            </a:r>
            <a:endParaRPr lang="en-US" sz="2200" dirty="0"/>
          </a:p>
          <a:p>
            <a:pPr marL="800100" lvl="2" indent="0">
              <a:buNone/>
            </a:pPr>
            <a:r>
              <a:rPr lang="en-US" u="sng" dirty="0"/>
              <a:t>scientific effort:</a:t>
            </a:r>
            <a:r>
              <a:rPr lang="en-US" dirty="0"/>
              <a:t> 0.3 </a:t>
            </a:r>
            <a:r>
              <a:rPr lang="en-US" dirty="0" smtClean="0"/>
              <a:t>FTE + travel</a:t>
            </a:r>
            <a:endParaRPr lang="en-US" sz="2200" dirty="0" smtClean="0"/>
          </a:p>
          <a:p>
            <a:r>
              <a:rPr lang="en-US" sz="2200" dirty="0"/>
              <a:t>numerical studies of </a:t>
            </a:r>
            <a:r>
              <a:rPr lang="en-US" sz="2200" dirty="0" smtClean="0"/>
              <a:t>magnetized hollow e-beams:</a:t>
            </a:r>
            <a:endParaRPr lang="en-US" sz="2200" dirty="0"/>
          </a:p>
          <a:p>
            <a:pPr marL="800100" lvl="2" indent="0">
              <a:buNone/>
            </a:pPr>
            <a:r>
              <a:rPr lang="en-US" u="sng" dirty="0"/>
              <a:t>scientific effort:</a:t>
            </a:r>
            <a:r>
              <a:rPr lang="en-US" dirty="0"/>
              <a:t> 0.3 FTE</a:t>
            </a:r>
            <a:endParaRPr lang="en-US" sz="2200" dirty="0"/>
          </a:p>
          <a:p>
            <a:r>
              <a:rPr lang="en-US" sz="2200" dirty="0" smtClean="0"/>
              <a:t>contribution to CERN test stand and e-lens design:</a:t>
            </a:r>
            <a:endParaRPr lang="en-US" sz="2200" dirty="0"/>
          </a:p>
          <a:p>
            <a:pPr marL="800100" lvl="2" indent="0">
              <a:buNone/>
            </a:pPr>
            <a:r>
              <a:rPr lang="en-US" u="sng" dirty="0"/>
              <a:t>scientific effort:</a:t>
            </a:r>
            <a:r>
              <a:rPr lang="en-US" dirty="0"/>
              <a:t> 0.1 FTE</a:t>
            </a:r>
          </a:p>
          <a:p>
            <a:pPr marL="800100" lvl="2" indent="0">
              <a:buNone/>
            </a:pPr>
            <a:r>
              <a:rPr lang="en-US" u="sng" dirty="0"/>
              <a:t>technical effort:</a:t>
            </a:r>
            <a:r>
              <a:rPr lang="en-US" dirty="0"/>
              <a:t> 0.3 </a:t>
            </a:r>
            <a:r>
              <a:rPr lang="en-US" dirty="0" smtClean="0"/>
              <a:t>FTE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97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-lens – what’s an e-lens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5/20/16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069629"/>
            <a:ext cx="8672513" cy="2104954"/>
          </a:xfrm>
        </p:spPr>
        <p:txBody>
          <a:bodyPr/>
          <a:lstStyle/>
          <a:p>
            <a:r>
              <a:rPr lang="en-US" sz="2200" dirty="0" smtClean="0">
                <a:solidFill>
                  <a:schemeClr val="accent6"/>
                </a:solidFill>
              </a:rPr>
              <a:t>pulsed, </a:t>
            </a:r>
            <a:r>
              <a:rPr lang="en-US" altLang="en-US" sz="2200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magnetically confined, low-energy electron </a:t>
            </a:r>
            <a:r>
              <a:rPr lang="en-US" altLang="en-US" sz="2200" dirty="0" smtClean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beam</a:t>
            </a:r>
          </a:p>
          <a:p>
            <a:r>
              <a:rPr lang="en-US" altLang="en-US" sz="2200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Circulating beam affected by electromagnetic fields generated by electrons</a:t>
            </a:r>
          </a:p>
          <a:p>
            <a:r>
              <a:rPr lang="en-US" altLang="en-US" sz="2200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Current-density profile shaped by cathode and electrode geometry</a:t>
            </a:r>
          </a:p>
          <a:p>
            <a:r>
              <a:rPr lang="en-US" altLang="en-US" sz="2200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Stability provided by strong axial magnetic </a:t>
            </a:r>
            <a:r>
              <a:rPr lang="en-US" altLang="en-US" sz="2200" dirty="0" smtClean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fields</a:t>
            </a:r>
            <a:endParaRPr lang="en-US" altLang="en-US" sz="2200" dirty="0">
              <a:solidFill>
                <a:schemeClr val="accent6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01410" y="1124920"/>
            <a:ext cx="8397055" cy="2718172"/>
            <a:chOff x="37327" y="1606116"/>
            <a:chExt cx="9402528" cy="3213814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8588" y="1905413"/>
              <a:ext cx="5664200" cy="2247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4"/>
            <p:cNvSpPr>
              <a:spLocks/>
            </p:cNvSpPr>
            <p:nvPr/>
          </p:nvSpPr>
          <p:spPr bwMode="auto">
            <a:xfrm>
              <a:off x="193771" y="2429653"/>
              <a:ext cx="23368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Helvetica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Helvetica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Helvetica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Helvetica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Helvetica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r>
                <a:rPr lang="en-US" altLang="en-US" sz="2200" b="1"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circulating beam</a:t>
              </a:r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 rot="10800000">
              <a:off x="1690688" y="2953163"/>
              <a:ext cx="914400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" name="Rectangle 6"/>
            <p:cNvSpPr>
              <a:spLocks/>
            </p:cNvSpPr>
            <p:nvPr/>
          </p:nvSpPr>
          <p:spPr bwMode="auto">
            <a:xfrm>
              <a:off x="4725988" y="2443455"/>
              <a:ext cx="1403363" cy="400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Helvetica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Helvetica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Helvetica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Helvetica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Helvetica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r>
                <a:rPr lang="en-US" altLang="en-US" sz="2200" b="1" dirty="0">
                  <a:solidFill>
                    <a:srgbClr val="FF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electrons</a:t>
              </a:r>
            </a:p>
          </p:txBody>
        </p:sp>
        <p:sp>
          <p:nvSpPr>
            <p:cNvPr id="12" name="AutoShape 7"/>
            <p:cNvSpPr>
              <a:spLocks/>
            </p:cNvSpPr>
            <p:nvPr/>
          </p:nvSpPr>
          <p:spPr bwMode="auto">
            <a:xfrm>
              <a:off x="3265488" y="2957925"/>
              <a:ext cx="4622800" cy="8159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590"/>
                  </a:moveTo>
                  <a:lnTo>
                    <a:pt x="119" y="9497"/>
                  </a:lnTo>
                  <a:lnTo>
                    <a:pt x="267" y="8237"/>
                  </a:lnTo>
                  <a:lnTo>
                    <a:pt x="430" y="6976"/>
                  </a:lnTo>
                  <a:lnTo>
                    <a:pt x="549" y="6219"/>
                  </a:lnTo>
                  <a:lnTo>
                    <a:pt x="712" y="5211"/>
                  </a:lnTo>
                  <a:lnTo>
                    <a:pt x="875" y="4539"/>
                  </a:lnTo>
                  <a:lnTo>
                    <a:pt x="1053" y="3782"/>
                  </a:lnTo>
                  <a:lnTo>
                    <a:pt x="1246" y="3026"/>
                  </a:lnTo>
                  <a:lnTo>
                    <a:pt x="1469" y="2437"/>
                  </a:lnTo>
                  <a:lnTo>
                    <a:pt x="1647" y="2017"/>
                  </a:lnTo>
                  <a:lnTo>
                    <a:pt x="1929" y="1513"/>
                  </a:lnTo>
                  <a:lnTo>
                    <a:pt x="2166" y="1009"/>
                  </a:lnTo>
                  <a:lnTo>
                    <a:pt x="2433" y="756"/>
                  </a:lnTo>
                  <a:lnTo>
                    <a:pt x="2655" y="504"/>
                  </a:lnTo>
                  <a:lnTo>
                    <a:pt x="2952" y="420"/>
                  </a:lnTo>
                  <a:lnTo>
                    <a:pt x="3264" y="252"/>
                  </a:lnTo>
                  <a:lnTo>
                    <a:pt x="3546" y="252"/>
                  </a:lnTo>
                  <a:lnTo>
                    <a:pt x="3902" y="336"/>
                  </a:lnTo>
                  <a:lnTo>
                    <a:pt x="4391" y="168"/>
                  </a:lnTo>
                  <a:lnTo>
                    <a:pt x="5192" y="168"/>
                  </a:lnTo>
                  <a:lnTo>
                    <a:pt x="6691" y="84"/>
                  </a:lnTo>
                  <a:lnTo>
                    <a:pt x="8797" y="84"/>
                  </a:lnTo>
                  <a:lnTo>
                    <a:pt x="11008" y="0"/>
                  </a:lnTo>
                  <a:lnTo>
                    <a:pt x="13663" y="0"/>
                  </a:lnTo>
                  <a:lnTo>
                    <a:pt x="15458" y="0"/>
                  </a:lnTo>
                  <a:lnTo>
                    <a:pt x="15933" y="168"/>
                  </a:lnTo>
                  <a:lnTo>
                    <a:pt x="16289" y="168"/>
                  </a:lnTo>
                  <a:lnTo>
                    <a:pt x="16734" y="168"/>
                  </a:lnTo>
                  <a:lnTo>
                    <a:pt x="17075" y="252"/>
                  </a:lnTo>
                  <a:lnTo>
                    <a:pt x="17505" y="588"/>
                  </a:lnTo>
                  <a:lnTo>
                    <a:pt x="17936" y="840"/>
                  </a:lnTo>
                  <a:lnTo>
                    <a:pt x="18366" y="1429"/>
                  </a:lnTo>
                  <a:lnTo>
                    <a:pt x="18648" y="1933"/>
                  </a:lnTo>
                  <a:lnTo>
                    <a:pt x="18959" y="2774"/>
                  </a:lnTo>
                  <a:lnTo>
                    <a:pt x="19182" y="3446"/>
                  </a:lnTo>
                  <a:lnTo>
                    <a:pt x="19464" y="4370"/>
                  </a:lnTo>
                  <a:lnTo>
                    <a:pt x="19701" y="5631"/>
                  </a:lnTo>
                  <a:lnTo>
                    <a:pt x="19909" y="7144"/>
                  </a:lnTo>
                  <a:lnTo>
                    <a:pt x="20176" y="8825"/>
                  </a:lnTo>
                  <a:lnTo>
                    <a:pt x="20413" y="10926"/>
                  </a:lnTo>
                  <a:lnTo>
                    <a:pt x="20695" y="13700"/>
                  </a:lnTo>
                  <a:lnTo>
                    <a:pt x="20918" y="15381"/>
                  </a:lnTo>
                  <a:lnTo>
                    <a:pt x="21125" y="17146"/>
                  </a:lnTo>
                  <a:lnTo>
                    <a:pt x="21348" y="19163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Rectangle 8"/>
            <p:cNvSpPr>
              <a:spLocks/>
            </p:cNvSpPr>
            <p:nvPr/>
          </p:nvSpPr>
          <p:spPr bwMode="auto">
            <a:xfrm>
              <a:off x="37327" y="3583400"/>
              <a:ext cx="3475025" cy="80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Helvetica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Helvetica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Helvetica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Helvetica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Helvetica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ctr"/>
              <a:r>
                <a:rPr lang="en-US" altLang="en-US" sz="2200" dirty="0">
                  <a:solidFill>
                    <a:schemeClr val="accent6">
                      <a:lumMod val="50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5-kV, 1-A </a:t>
              </a:r>
              <a:r>
                <a:rPr lang="en-US" altLang="en-US" sz="2200">
                  <a:solidFill>
                    <a:schemeClr val="accent6">
                      <a:lumMod val="50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electron </a:t>
              </a:r>
              <a:r>
                <a:rPr lang="en-US" altLang="en-US" sz="2200" smtClean="0">
                  <a:solidFill>
                    <a:schemeClr val="accent6">
                      <a:lumMod val="50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gun,</a:t>
              </a:r>
              <a:endParaRPr lang="en-US" altLang="en-US" sz="2200" dirty="0">
                <a:solidFill>
                  <a:schemeClr val="accent6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endParaRPr>
            </a:p>
            <a:p>
              <a:pPr algn="ctr"/>
              <a:r>
                <a:rPr lang="en-US" altLang="en-US" sz="2200" dirty="0">
                  <a:solidFill>
                    <a:schemeClr val="accent6">
                      <a:lumMod val="50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200-ns rise time</a:t>
              </a:r>
            </a:p>
          </p:txBody>
        </p:sp>
        <p:sp>
          <p:nvSpPr>
            <p:cNvPr id="14" name="Rectangle 9"/>
            <p:cNvSpPr>
              <a:spLocks/>
            </p:cNvSpPr>
            <p:nvPr/>
          </p:nvSpPr>
          <p:spPr bwMode="auto">
            <a:xfrm>
              <a:off x="3653866" y="3875250"/>
              <a:ext cx="1193800" cy="850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>
                <a:defRPr sz="1200">
                  <a:solidFill>
                    <a:schemeClr val="tx1"/>
                  </a:solidFill>
                  <a:latin typeface="Helvetica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Helvetica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Helvetica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Helvetica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Helvetica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ctr"/>
              <a:r>
                <a:rPr lang="en-US" altLang="en-US" sz="2200" dirty="0">
                  <a:solidFill>
                    <a:schemeClr val="accent6">
                      <a:lumMod val="50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gun </a:t>
              </a:r>
              <a:r>
                <a:rPr lang="en-US" altLang="en-US" sz="2200" dirty="0" smtClean="0">
                  <a:solidFill>
                    <a:schemeClr val="accent6">
                      <a:lumMod val="50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solenoid</a:t>
              </a:r>
              <a:endParaRPr lang="en-US" altLang="en-US" sz="2200" dirty="0">
                <a:solidFill>
                  <a:schemeClr val="accent6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endParaRPr>
            </a:p>
          </p:txBody>
        </p:sp>
        <p:sp>
          <p:nvSpPr>
            <p:cNvPr id="15" name="Rectangle 10"/>
            <p:cNvSpPr>
              <a:spLocks/>
            </p:cNvSpPr>
            <p:nvPr/>
          </p:nvSpPr>
          <p:spPr bwMode="auto">
            <a:xfrm>
              <a:off x="5967413" y="1621250"/>
              <a:ext cx="19558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>
                <a:defRPr sz="1200">
                  <a:solidFill>
                    <a:schemeClr val="tx1"/>
                  </a:solidFill>
                  <a:latin typeface="Helvetica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Helvetica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Helvetica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Helvetica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Helvetica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ctr"/>
              <a:r>
                <a:rPr lang="en-US" altLang="en-US" sz="2200" dirty="0">
                  <a:solidFill>
                    <a:schemeClr val="accent6">
                      <a:lumMod val="50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main solenoid</a:t>
              </a:r>
            </a:p>
          </p:txBody>
        </p:sp>
        <p:sp>
          <p:nvSpPr>
            <p:cNvPr id="16" name="Rectangle 11"/>
            <p:cNvSpPr>
              <a:spLocks/>
            </p:cNvSpPr>
            <p:nvPr/>
          </p:nvSpPr>
          <p:spPr bwMode="auto">
            <a:xfrm>
              <a:off x="8221085" y="3319756"/>
              <a:ext cx="1218770" cy="400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Helvetica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Helvetica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Helvetica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Helvetica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Helvetica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ctr"/>
              <a:r>
                <a:rPr lang="en-US" altLang="en-US" sz="2200">
                  <a:solidFill>
                    <a:schemeClr val="accent6">
                      <a:lumMod val="50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collector</a:t>
              </a:r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3532189" y="3431001"/>
              <a:ext cx="374649" cy="366042"/>
            </a:xfrm>
            <a:prstGeom prst="line">
              <a:avLst/>
            </a:prstGeom>
            <a:noFill/>
            <a:ln w="38100" cap="flat">
              <a:solidFill>
                <a:schemeClr val="accent6">
                  <a:lumMod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 flipH="1">
              <a:off x="6998903" y="3583401"/>
              <a:ext cx="533785" cy="444301"/>
            </a:xfrm>
            <a:prstGeom prst="line">
              <a:avLst/>
            </a:prstGeom>
            <a:noFill/>
            <a:ln w="38100" cap="flat">
              <a:solidFill>
                <a:schemeClr val="accent6">
                  <a:lumMod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H="1">
              <a:off x="6288088" y="2018125"/>
              <a:ext cx="608013" cy="777875"/>
            </a:xfrm>
            <a:prstGeom prst="line">
              <a:avLst/>
            </a:prstGeom>
            <a:noFill/>
            <a:ln w="38100" cap="flat">
              <a:solidFill>
                <a:schemeClr val="accent6">
                  <a:lumMod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Rectangle 15"/>
            <p:cNvSpPr>
              <a:spLocks/>
            </p:cNvSpPr>
            <p:nvPr/>
          </p:nvSpPr>
          <p:spPr bwMode="auto">
            <a:xfrm>
              <a:off x="4351338" y="3062700"/>
              <a:ext cx="2222500" cy="4318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>
              <a:lvl1pPr>
                <a:defRPr sz="1200">
                  <a:solidFill>
                    <a:schemeClr val="tx1"/>
                  </a:solidFill>
                  <a:latin typeface="Helvetica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Helvetica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Helvetica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Helvetica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Helvetica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ctr"/>
              <a:r>
                <a:rPr lang="en-US" altLang="en-US" sz="2200" dirty="0">
                  <a:solidFill>
                    <a:srgbClr val="00B05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overlap region</a:t>
              </a:r>
            </a:p>
          </p:txBody>
        </p:sp>
        <p:sp>
          <p:nvSpPr>
            <p:cNvPr id="21" name="Rectangle 16"/>
            <p:cNvSpPr>
              <a:spLocks/>
            </p:cNvSpPr>
            <p:nvPr/>
          </p:nvSpPr>
          <p:spPr bwMode="auto">
            <a:xfrm>
              <a:off x="172637" y="1606116"/>
              <a:ext cx="4536734" cy="363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Helvetica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Helvetica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Helvetica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Helvetica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Helvetica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r>
                <a:rPr lang="en-US" altLang="en-US" sz="2000" dirty="0">
                  <a:solidFill>
                    <a:schemeClr val="accent2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Example: </a:t>
              </a:r>
              <a:r>
                <a:rPr lang="en-US" altLang="en-US" sz="2000" dirty="0" err="1">
                  <a:solidFill>
                    <a:schemeClr val="accent2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Tevatron</a:t>
              </a:r>
              <a:r>
                <a:rPr lang="en-US" altLang="en-US" sz="2000" dirty="0">
                  <a:solidFill>
                    <a:schemeClr val="accent2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 electron lens</a:t>
              </a:r>
            </a:p>
          </p:txBody>
        </p:sp>
        <p:sp>
          <p:nvSpPr>
            <p:cNvPr id="22" name="Rectangle 18"/>
            <p:cNvSpPr>
              <a:spLocks/>
            </p:cNvSpPr>
            <p:nvPr/>
          </p:nvSpPr>
          <p:spPr bwMode="auto">
            <a:xfrm>
              <a:off x="5393884" y="3969032"/>
              <a:ext cx="1692569" cy="850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>
                <a:defRPr sz="1200">
                  <a:solidFill>
                    <a:schemeClr val="tx1"/>
                  </a:solidFill>
                  <a:latin typeface="Helvetica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Helvetica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Helvetica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Helvetica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Helvetica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charset="0"/>
                </a:defRPr>
              </a:lvl9pPr>
            </a:lstStyle>
            <a:p>
              <a:pPr algn="ctr"/>
              <a:r>
                <a:rPr lang="en-US" altLang="en-US" sz="2200">
                  <a:solidFill>
                    <a:schemeClr val="accent6">
                      <a:lumMod val="50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collector solenoid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236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alo control for collimation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5/20/16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043047"/>
            <a:ext cx="8686800" cy="5080662"/>
          </a:xfrm>
          <a:prstGeom prst="rect">
            <a:avLst/>
          </a:prstGeom>
        </p:spPr>
        <p:txBody>
          <a:bodyPr lIns="0" tIns="0" rIns="0" bIns="0" anchor="t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Why is halo control important for future colliders?</a:t>
            </a:r>
          </a:p>
          <a:p>
            <a:r>
              <a:rPr lang="en-US" sz="2000" dirty="0" smtClean="0"/>
              <a:t>LHC, HL-LHC and HE-LHC (High Energy) represent large increase in stored beam energy + indication for overpopulated tails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very good performance of collimator system so far, </a:t>
            </a:r>
            <a:r>
              <a:rPr lang="en-US" sz="2000" dirty="0" smtClean="0">
                <a:solidFill>
                  <a:schemeClr val="accent6"/>
                </a:solidFill>
              </a:rPr>
              <a:t>but …</a:t>
            </a:r>
          </a:p>
          <a:p>
            <a:pPr lvl="1"/>
            <a:r>
              <a:rPr lang="en-US" sz="1800" dirty="0" smtClean="0"/>
              <a:t>about 40 fills lost in 2012 due to instabilities</a:t>
            </a:r>
          </a:p>
          <a:p>
            <a:pPr lvl="1"/>
            <a:r>
              <a:rPr lang="en-US" sz="1800" dirty="0" smtClean="0"/>
              <a:t>minimum design HL-LHC lifetimes are close to plastic deformation of collimators</a:t>
            </a:r>
          </a:p>
          <a:p>
            <a:pPr lvl="1"/>
            <a:r>
              <a:rPr lang="en-US" sz="1800" dirty="0" smtClean="0"/>
              <a:t>reduction of losses in case of earthquakes or human activities leading to vibrations (</a:t>
            </a:r>
            <a:r>
              <a:rPr lang="en-US" sz="1800" dirty="0" err="1" smtClean="0"/>
              <a:t>Geothermie</a:t>
            </a:r>
            <a:r>
              <a:rPr lang="en-US" sz="1800" dirty="0" smtClean="0"/>
              <a:t> 2020, FCC construction?)</a:t>
            </a:r>
          </a:p>
          <a:p>
            <a:pPr lvl="1"/>
            <a:r>
              <a:rPr lang="en-US" sz="1800" dirty="0" smtClean="0"/>
              <a:t>quench limits, magnet damage, or even collimator deformation will be reached in case of fast crab cavity failure</a:t>
            </a:r>
          </a:p>
          <a:p>
            <a:pPr marL="5715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=&gt; controlled removal of halo is required for safe beam operation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260637"/>
              </p:ext>
            </p:extLst>
          </p:nvPr>
        </p:nvGraphicFramePr>
        <p:xfrm>
          <a:off x="1157589" y="2273300"/>
          <a:ext cx="67772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865"/>
                <a:gridCol w="1149927"/>
                <a:gridCol w="1838436"/>
                <a:gridCol w="151598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Tevatron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LHC</a:t>
                      </a:r>
                      <a:r>
                        <a:rPr lang="en-US" baseline="0" dirty="0" smtClean="0"/>
                        <a:t> nominal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HL-LHC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stored beam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MJ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362 MJ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692 MJ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6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LRBB compensation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5/20/16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4158388"/>
            <a:ext cx="8672513" cy="1801494"/>
          </a:xfrm>
        </p:spPr>
        <p:txBody>
          <a:bodyPr/>
          <a:lstStyle/>
          <a:p>
            <a:pPr marL="0" indent="0">
              <a:buNone/>
            </a:pPr>
            <a:r>
              <a:rPr lang="en-US" sz="2100" dirty="0" smtClean="0">
                <a:solidFill>
                  <a:srgbClr val="FF0000"/>
                </a:solidFill>
              </a:rPr>
              <a:t>=&gt; loss in instantaneous luminosity </a:t>
            </a:r>
            <a:r>
              <a:rPr lang="en-US" sz="2100" dirty="0" smtClean="0">
                <a:solidFill>
                  <a:schemeClr val="accent6"/>
                </a:solidFill>
              </a:rPr>
              <a:t>and requirement of </a:t>
            </a:r>
            <a:r>
              <a:rPr lang="en-US" sz="2100" dirty="0" smtClean="0">
                <a:solidFill>
                  <a:srgbClr val="FF0000"/>
                </a:solidFill>
              </a:rPr>
              <a:t>large aperture IT</a:t>
            </a:r>
          </a:p>
          <a:p>
            <a:pPr marL="0" indent="0">
              <a:buNone/>
            </a:pPr>
            <a:r>
              <a:rPr lang="en-US" sz="2100" dirty="0" smtClean="0">
                <a:solidFill>
                  <a:srgbClr val="00B050"/>
                </a:solidFill>
              </a:rPr>
              <a:t>=&gt; current solution: large crossing angle + crab cavities </a:t>
            </a:r>
            <a:r>
              <a:rPr lang="en-US" sz="2100" dirty="0" smtClean="0">
                <a:solidFill>
                  <a:schemeClr val="accent6"/>
                </a:solidFill>
              </a:rPr>
              <a:t>to compensate luminosity loss due to crossing angle</a:t>
            </a:r>
            <a:r>
              <a:rPr lang="en-US" sz="2100" dirty="0" smtClean="0">
                <a:solidFill>
                  <a:srgbClr val="00B050"/>
                </a:solidFill>
              </a:rPr>
              <a:t> + large aperture 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9" t="15882" r="3108" b="13401"/>
          <a:stretch/>
        </p:blipFill>
        <p:spPr>
          <a:xfrm>
            <a:off x="4207422" y="1690646"/>
            <a:ext cx="4859796" cy="171757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043047"/>
            <a:ext cx="3629891" cy="290077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HL-LHC challenges:</a:t>
            </a:r>
          </a:p>
          <a:p>
            <a:r>
              <a:rPr lang="en-US" sz="2200" dirty="0" smtClean="0"/>
              <a:t>LRBB encounters every 25 ns (around 30 encounters/IP)</a:t>
            </a:r>
          </a:p>
          <a:p>
            <a:r>
              <a:rPr lang="en-US" sz="2200" dirty="0" smtClean="0"/>
              <a:t>control of non-</a:t>
            </a:r>
            <a:r>
              <a:rPr lang="en-US" sz="2200" dirty="0" err="1" smtClean="0"/>
              <a:t>linearities</a:t>
            </a:r>
            <a:r>
              <a:rPr lang="en-US" sz="2200" dirty="0" smtClean="0"/>
              <a:t> induced by LRBB require a minimum crossing angle of &gt;12 </a:t>
            </a:r>
            <a:r>
              <a:rPr lang="el-GR" sz="2200" dirty="0" smtClean="0"/>
              <a:t>σ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07869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Topics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0" lvl="4" indent="0">
              <a:buNone/>
            </a:pPr>
            <a:endParaRPr lang="en-US" dirty="0" smtClean="0"/>
          </a:p>
          <a:p>
            <a:pPr lvl="4"/>
            <a:endParaRPr lang="en-US" dirty="0"/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5/20/2016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M. Fitterer | E-beams for LRBB compensation and halo control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11852" y="1165392"/>
            <a:ext cx="2689261" cy="816746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4A94"/>
                </a:solidFill>
              </a:rPr>
              <a:t>H</a:t>
            </a:r>
            <a:r>
              <a:rPr lang="en-US" sz="2200" dirty="0" smtClean="0">
                <a:solidFill>
                  <a:srgbClr val="004A94"/>
                </a:solidFill>
              </a:rPr>
              <a:t>ollow e-beam for halo control</a:t>
            </a:r>
            <a:endParaRPr lang="en-US" sz="2200" dirty="0">
              <a:solidFill>
                <a:srgbClr val="004A94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2250" y="1177257"/>
            <a:ext cx="5669459" cy="816746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4A94"/>
                </a:solidFill>
              </a:rPr>
              <a:t>L</a:t>
            </a:r>
            <a:r>
              <a:rPr lang="en-US" sz="2200" dirty="0" smtClean="0">
                <a:solidFill>
                  <a:srgbClr val="004A94"/>
                </a:solidFill>
              </a:rPr>
              <a:t>ong-range beam-beam (LRBB) compensation</a:t>
            </a:r>
            <a:endParaRPr lang="en-US" sz="2200" dirty="0">
              <a:solidFill>
                <a:srgbClr val="004A94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34953" y="2152407"/>
            <a:ext cx="6287824" cy="2073628"/>
            <a:chOff x="-324428" y="2169735"/>
            <a:chExt cx="6287824" cy="2073628"/>
          </a:xfrm>
        </p:grpSpPr>
        <p:sp>
          <p:nvSpPr>
            <p:cNvPr id="3" name="Oval 2"/>
            <p:cNvSpPr/>
            <p:nvPr/>
          </p:nvSpPr>
          <p:spPr>
            <a:xfrm>
              <a:off x="-324428" y="2577477"/>
              <a:ext cx="6287824" cy="1306013"/>
            </a:xfrm>
            <a:prstGeom prst="ellipse">
              <a:avLst/>
            </a:prstGeom>
            <a:solidFill>
              <a:srgbClr val="FF0000">
                <a:alpha val="10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effectLst>
                    <a:outerShdw blurRad="50800" dist="50800" dir="5400000" algn="ctr" rotWithShape="0">
                      <a:schemeClr val="bg1"/>
                    </a:outerShdw>
                  </a:effectLst>
                </a:rPr>
                <a:t>E-lens</a:t>
              </a:r>
              <a:endParaRPr lang="en-US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 rot="2322512">
              <a:off x="3414932" y="2169735"/>
              <a:ext cx="328773" cy="268095"/>
            </a:xfrm>
            <a:prstGeom prst="downArrow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lumMod val="22000"/>
                    <a:lumOff val="78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 rot="19076651">
              <a:off x="2251163" y="2185442"/>
              <a:ext cx="328773" cy="268095"/>
            </a:xfrm>
            <a:prstGeom prst="downArrow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lumMod val="22000"/>
                    <a:lumOff val="78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2251162" y="3975268"/>
              <a:ext cx="328773" cy="268095"/>
            </a:xfrm>
            <a:prstGeom prst="downArrow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lumMod val="22000"/>
                    <a:lumOff val="78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3462651" y="3971523"/>
              <a:ext cx="328773" cy="268095"/>
            </a:xfrm>
            <a:prstGeom prst="downArrow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lumMod val="22000"/>
                    <a:lumOff val="78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Down Arrow 14"/>
          <p:cNvSpPr/>
          <p:nvPr/>
        </p:nvSpPr>
        <p:spPr>
          <a:xfrm>
            <a:off x="1071657" y="2165687"/>
            <a:ext cx="336757" cy="2071826"/>
          </a:xfrm>
          <a:prstGeom prst="downArrow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lumMod val="22000"/>
                  <a:lumOff val="78000"/>
                </a:schemeClr>
              </a:gs>
              <a:gs pos="100000">
                <a:schemeClr val="accent6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211852" y="4364182"/>
            <a:ext cx="2689261" cy="1619372"/>
            <a:chOff x="588597" y="4058902"/>
            <a:chExt cx="2299191" cy="2321215"/>
          </a:xfrm>
        </p:grpSpPr>
        <p:sp>
          <p:nvSpPr>
            <p:cNvPr id="23" name="Rectangle 22"/>
            <p:cNvSpPr/>
            <p:nvPr/>
          </p:nvSpPr>
          <p:spPr>
            <a:xfrm>
              <a:off x="588597" y="4058902"/>
              <a:ext cx="2299191" cy="2321215"/>
            </a:xfrm>
            <a:prstGeom prst="rect">
              <a:avLst/>
            </a:prstGeom>
            <a:solidFill>
              <a:srgbClr val="0070C0">
                <a:alpha val="10000"/>
              </a:srgbClr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Bef>
                  <a:spcPts val="600"/>
                </a:spcBef>
              </a:pPr>
              <a:r>
                <a:rPr lang="en-US" sz="2200" b="1" dirty="0" smtClean="0">
                  <a:solidFill>
                    <a:srgbClr val="004A94"/>
                  </a:solidFill>
                </a:rPr>
                <a:t>Topic 3:</a:t>
              </a:r>
              <a:endParaRPr lang="en-US" sz="2200" b="1" dirty="0">
                <a:solidFill>
                  <a:srgbClr val="004A94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6696" y="4858683"/>
              <a:ext cx="2114395" cy="132350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004A94"/>
                  </a:solidFill>
                </a:rPr>
                <a:t>Research on </a:t>
              </a:r>
              <a:r>
                <a:rPr lang="en-US" sz="1800" smtClean="0">
                  <a:solidFill>
                    <a:srgbClr val="004A94"/>
                  </a:solidFill>
                </a:rPr>
                <a:t>hollow electron beam collimation</a:t>
              </a:r>
              <a:endParaRPr lang="en-US" sz="1800" dirty="0">
                <a:solidFill>
                  <a:srgbClr val="004A94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348844" y="4373872"/>
            <a:ext cx="3542866" cy="1620474"/>
            <a:chOff x="-411126" y="4772640"/>
            <a:chExt cx="3337465" cy="1620474"/>
          </a:xfrm>
        </p:grpSpPr>
        <p:sp>
          <p:nvSpPr>
            <p:cNvPr id="26" name="Rectangle 25"/>
            <p:cNvSpPr/>
            <p:nvPr/>
          </p:nvSpPr>
          <p:spPr>
            <a:xfrm>
              <a:off x="-411126" y="4772640"/>
              <a:ext cx="3337465" cy="1620474"/>
            </a:xfrm>
            <a:prstGeom prst="rect">
              <a:avLst/>
            </a:prstGeom>
            <a:solidFill>
              <a:srgbClr val="0070C0">
                <a:alpha val="10000"/>
              </a:srgbClr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Bef>
                  <a:spcPts val="600"/>
                </a:spcBef>
              </a:pPr>
              <a:r>
                <a:rPr lang="en-US" sz="2200" b="1" dirty="0" smtClean="0">
                  <a:solidFill>
                    <a:srgbClr val="004A94"/>
                  </a:solidFill>
                </a:rPr>
                <a:t>Topic 2:</a:t>
              </a:r>
              <a:endParaRPr lang="en-US" sz="2200" b="1" dirty="0">
                <a:solidFill>
                  <a:srgbClr val="004A9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-363900" y="5330599"/>
              <a:ext cx="3172693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004A94"/>
                  </a:solidFill>
                </a:rPr>
                <a:t>Development of e-lens for LRBB compensation</a:t>
              </a:r>
              <a:endParaRPr lang="en-US" sz="1800" dirty="0">
                <a:solidFill>
                  <a:srgbClr val="004A94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45974" y="4373872"/>
            <a:ext cx="1988127" cy="1639854"/>
            <a:chOff x="193424" y="4781227"/>
            <a:chExt cx="1988127" cy="1639854"/>
          </a:xfrm>
        </p:grpSpPr>
        <p:sp>
          <p:nvSpPr>
            <p:cNvPr id="29" name="Rectangle 28"/>
            <p:cNvSpPr/>
            <p:nvPr/>
          </p:nvSpPr>
          <p:spPr>
            <a:xfrm>
              <a:off x="193424" y="4781227"/>
              <a:ext cx="1988127" cy="1639854"/>
            </a:xfrm>
            <a:prstGeom prst="rect">
              <a:avLst/>
            </a:prstGeom>
            <a:solidFill>
              <a:srgbClr val="0070C0">
                <a:alpha val="10000"/>
              </a:srgbClr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Bef>
                  <a:spcPts val="600"/>
                </a:spcBef>
              </a:pPr>
              <a:r>
                <a:rPr lang="en-US" sz="2200" b="1" dirty="0">
                  <a:solidFill>
                    <a:srgbClr val="004A94"/>
                  </a:solidFill>
                </a:rPr>
                <a:t>Topic </a:t>
              </a:r>
              <a:r>
                <a:rPr lang="en-US" sz="2200" b="1" dirty="0" smtClean="0">
                  <a:solidFill>
                    <a:srgbClr val="004A94"/>
                  </a:solidFill>
                </a:rPr>
                <a:t>1:</a:t>
              </a:r>
              <a:endParaRPr lang="en-US" sz="2200" b="1" dirty="0">
                <a:solidFill>
                  <a:srgbClr val="004A9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66429" y="5339186"/>
              <a:ext cx="1842115" cy="92333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004A94"/>
                  </a:solidFill>
                </a:rPr>
                <a:t>Development of LRBB scenarios for LHC upgrades</a:t>
              </a:r>
              <a:endParaRPr lang="en-US" sz="1800" dirty="0">
                <a:solidFill>
                  <a:srgbClr val="004A9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224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Collaborations and Expertise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5/20/16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043047"/>
            <a:ext cx="8686800" cy="5080662"/>
          </a:xfrm>
          <a:prstGeom prst="rect">
            <a:avLst/>
          </a:prstGeom>
        </p:spPr>
        <p:txBody>
          <a:bodyPr lIns="0" tIns="0" rIns="0" bIns="0" anchor="t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sz="2200" dirty="0" smtClean="0"/>
          </a:p>
          <a:p>
            <a:pPr marL="0" indent="0">
              <a:buFont typeface="Arial" charset="0"/>
              <a:buNone/>
            </a:pPr>
            <a:endParaRPr lang="en-US" sz="2200" dirty="0"/>
          </a:p>
          <a:p>
            <a:pPr marL="0" indent="0">
              <a:buFont typeface="Arial" charset="0"/>
              <a:buNone/>
            </a:pPr>
            <a:endParaRPr lang="en-US" sz="2200" dirty="0" smtClean="0"/>
          </a:p>
          <a:p>
            <a:pPr marL="0" indent="0">
              <a:buFont typeface="Arial" charset="0"/>
              <a:buNone/>
            </a:pPr>
            <a:endParaRPr lang="en-US" sz="2200" dirty="0"/>
          </a:p>
          <a:p>
            <a:pPr marL="0" indent="0">
              <a:buFont typeface="Arial" charset="0"/>
              <a:buNone/>
            </a:pPr>
            <a:endParaRPr lang="en-US" sz="2200" dirty="0" smtClean="0"/>
          </a:p>
          <a:p>
            <a:pPr marL="0" indent="0">
              <a:buFont typeface="Arial" charset="0"/>
              <a:buNone/>
            </a:pPr>
            <a:endParaRPr lang="en-US" sz="2200" dirty="0"/>
          </a:p>
          <a:p>
            <a:pPr marL="0" indent="0">
              <a:buFont typeface="Arial" charset="0"/>
              <a:buNone/>
            </a:pPr>
            <a:endParaRPr lang="en-US" sz="2200" dirty="0" smtClean="0"/>
          </a:p>
          <a:p>
            <a:pPr marL="0" indent="0">
              <a:buFont typeface="Arial" charset="0"/>
              <a:buNone/>
            </a:pPr>
            <a:endParaRPr lang="en-US" sz="2200" dirty="0" smtClean="0"/>
          </a:p>
          <a:p>
            <a:pPr marL="0" indent="0">
              <a:buFont typeface="Arial" charset="0"/>
              <a:buNone/>
            </a:pPr>
            <a:endParaRPr lang="en-US" sz="2200" dirty="0"/>
          </a:p>
          <a:p>
            <a:pPr marL="0" indent="0">
              <a:buFont typeface="Arial" charset="0"/>
              <a:buNone/>
            </a:pPr>
            <a:endParaRPr lang="en-US" sz="22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00" y="5466956"/>
            <a:ext cx="2598818" cy="4292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9" y="4033885"/>
            <a:ext cx="2730781" cy="9999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9" y="2351147"/>
            <a:ext cx="1673769" cy="12728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61019" y="2521248"/>
            <a:ext cx="5465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Expertise in PIC code development for e-beams and numerical simulations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61019" y="4118339"/>
            <a:ext cx="5465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Expertise in high current e-lenses and magnetized beams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61019" y="5266104"/>
            <a:ext cx="5465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4141D"/>
                </a:solidFill>
              </a:rPr>
              <a:t>Synergy with halo monitoring, essential for all proposals</a:t>
            </a:r>
            <a:endParaRPr lang="en-US" dirty="0">
              <a:solidFill>
                <a:srgbClr val="A4141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9" y="1402188"/>
            <a:ext cx="2641600" cy="5646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61019" y="1244163"/>
            <a:ext cx="5465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4C97"/>
                </a:solidFill>
              </a:rPr>
              <a:t>Expertise in high current e-lenses, beam-beam effects and halo control</a:t>
            </a:r>
            <a:endParaRPr lang="en-US" dirty="0">
              <a:solidFill>
                <a:srgbClr val="004C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0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Overlap with US projects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5/20/16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091268"/>
            <a:ext cx="8686800" cy="1696627"/>
          </a:xfrm>
          <a:prstGeom prst="rect">
            <a:avLst/>
          </a:prstGeom>
        </p:spPr>
        <p:txBody>
          <a:bodyPr lIns="0" tIns="0" rIns="0" bIns="0" anchor="t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 smtClean="0">
                <a:solidFill>
                  <a:schemeClr val="accent2"/>
                </a:solidFill>
              </a:rPr>
              <a:t>e-lens to generate non-linear field: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n</a:t>
            </a:r>
            <a:r>
              <a:rPr lang="en-US" sz="2000" dirty="0" smtClean="0">
                <a:solidFill>
                  <a:schemeClr val="accent6"/>
                </a:solidFill>
              </a:rPr>
              <a:t>ew concept of non-linear </a:t>
            </a:r>
            <a:r>
              <a:rPr lang="en-US" sz="2000" dirty="0" err="1" smtClean="0">
                <a:solidFill>
                  <a:schemeClr val="accent6"/>
                </a:solidFill>
              </a:rPr>
              <a:t>integrable</a:t>
            </a:r>
            <a:r>
              <a:rPr lang="en-US" sz="2000" dirty="0" smtClean="0">
                <a:solidFill>
                  <a:schemeClr val="accent6"/>
                </a:solidFill>
              </a:rPr>
              <a:t> optics could allow for a further increase in beam intensity</a:t>
            </a:r>
          </a:p>
          <a:p>
            <a:r>
              <a:rPr lang="en-US" sz="2000" dirty="0" smtClean="0">
                <a:solidFill>
                  <a:schemeClr val="accent6"/>
                </a:solidFill>
              </a:rPr>
              <a:t>to be tested in </a:t>
            </a:r>
            <a:r>
              <a:rPr lang="en-US" sz="2000" dirty="0" smtClean="0">
                <a:solidFill>
                  <a:schemeClr val="tx2"/>
                </a:solidFill>
              </a:rPr>
              <a:t>IOTA</a:t>
            </a:r>
            <a:r>
              <a:rPr lang="en-US" sz="2000" dirty="0" smtClean="0">
                <a:solidFill>
                  <a:schemeClr val="accent6"/>
                </a:solidFill>
              </a:rPr>
              <a:t> and, if successful, to be applied to a new RCS to replace current  Booster (</a:t>
            </a:r>
            <a:r>
              <a:rPr lang="en-US" sz="2000" dirty="0" smtClean="0">
                <a:solidFill>
                  <a:schemeClr val="tx2"/>
                </a:solidFill>
              </a:rPr>
              <a:t>LBNF</a:t>
            </a:r>
            <a:r>
              <a:rPr lang="en-US" sz="2000" dirty="0" smtClean="0">
                <a:solidFill>
                  <a:schemeClr val="accent6"/>
                </a:solidFill>
              </a:rPr>
              <a:t>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708127" y="4296504"/>
            <a:ext cx="1176219" cy="461665"/>
            <a:chOff x="7988598" y="1549918"/>
            <a:chExt cx="1176219" cy="461665"/>
          </a:xfrm>
        </p:grpSpPr>
        <p:sp>
          <p:nvSpPr>
            <p:cNvPr id="24" name="Rectangle 23"/>
            <p:cNvSpPr/>
            <p:nvPr/>
          </p:nvSpPr>
          <p:spPr>
            <a:xfrm flipV="1">
              <a:off x="8001298" y="1730164"/>
              <a:ext cx="727598" cy="152238"/>
            </a:xfrm>
            <a:prstGeom prst="rect">
              <a:avLst/>
            </a:prstGeom>
            <a:solidFill>
              <a:srgbClr val="F4F3F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988598" y="1549918"/>
              <a:ext cx="1176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Booster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75098" y="2944015"/>
            <a:ext cx="5852568" cy="3123927"/>
            <a:chOff x="2881895" y="2886288"/>
            <a:chExt cx="5852568" cy="3123927"/>
          </a:xfrm>
        </p:grpSpPr>
        <p:grpSp>
          <p:nvGrpSpPr>
            <p:cNvPr id="22" name="Group 21"/>
            <p:cNvGrpSpPr/>
            <p:nvPr/>
          </p:nvGrpSpPr>
          <p:grpSpPr>
            <a:xfrm>
              <a:off x="2881895" y="2886288"/>
              <a:ext cx="5852568" cy="3123927"/>
              <a:chOff x="3960198" y="178742"/>
              <a:chExt cx="5852568" cy="312392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960198" y="548073"/>
                <a:ext cx="5852568" cy="2754596"/>
              </a:xfrm>
              <a:prstGeom prst="rect">
                <a:avLst/>
              </a:prstGeom>
            </p:spPr>
          </p:pic>
          <p:grpSp>
            <p:nvGrpSpPr>
              <p:cNvPr id="21" name="Group 20"/>
              <p:cNvGrpSpPr/>
              <p:nvPr/>
            </p:nvGrpSpPr>
            <p:grpSpPr>
              <a:xfrm>
                <a:off x="4979296" y="178742"/>
                <a:ext cx="2702271" cy="1386603"/>
                <a:chOff x="4979296" y="178742"/>
                <a:chExt cx="2702271" cy="1386603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5548178" y="195953"/>
                  <a:ext cx="17576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800" dirty="0" smtClean="0">
                      <a:solidFill>
                        <a:srgbClr val="C00000"/>
                      </a:solidFill>
                      <a:latin typeface="+mn-lt"/>
                    </a:rPr>
                    <a:t>Neutrinos</a:t>
                  </a:r>
                </a:p>
              </p:txBody>
            </p:sp>
            <p:sp>
              <p:nvSpPr>
                <p:cNvPr id="13" name="Rounded Rectangle 12"/>
                <p:cNvSpPr/>
                <p:nvPr/>
              </p:nvSpPr>
              <p:spPr>
                <a:xfrm>
                  <a:off x="5012841" y="178742"/>
                  <a:ext cx="2668726" cy="877882"/>
                </a:xfrm>
                <a:prstGeom prst="roundRect">
                  <a:avLst/>
                </a:prstGeom>
                <a:no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4979296" y="613923"/>
                  <a:ext cx="1137764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rgbClr val="0432FF"/>
                      </a:solidFill>
                      <a:latin typeface="+mn-lt"/>
                    </a:rPr>
                    <a:t>LBNF</a:t>
                  </a:r>
                </a:p>
                <a:p>
                  <a:pPr algn="ctr"/>
                  <a:r>
                    <a:rPr lang="en-US" sz="1100" b="1" dirty="0" smtClean="0">
                      <a:solidFill>
                        <a:srgbClr val="0432FF"/>
                      </a:solidFill>
                      <a:latin typeface="+mn-lt"/>
                    </a:rPr>
                    <a:t>(120 GeV)</a:t>
                  </a:r>
                </a:p>
              </p:txBody>
            </p:sp>
            <p:cxnSp>
              <p:nvCxnSpPr>
                <p:cNvPr id="12" name="Straight Arrow Connector 11"/>
                <p:cNvCxnSpPr/>
                <p:nvPr/>
              </p:nvCxnSpPr>
              <p:spPr>
                <a:xfrm flipH="1" flipV="1">
                  <a:off x="5705754" y="1102184"/>
                  <a:ext cx="411306" cy="463161"/>
                </a:xfrm>
                <a:prstGeom prst="straightConnector1">
                  <a:avLst/>
                </a:prstGeom>
                <a:ln w="25400">
                  <a:solidFill>
                    <a:srgbClr val="0000FF"/>
                  </a:solidFill>
                  <a:prstDash val="dash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" name="TextBox 27"/>
            <p:cNvSpPr txBox="1"/>
            <p:nvPr/>
          </p:nvSpPr>
          <p:spPr>
            <a:xfrm>
              <a:off x="6700164" y="3294419"/>
              <a:ext cx="1911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accent6"/>
                  </a:solidFill>
                </a:rPr>
                <a:t>Courtesy E. </a:t>
              </a:r>
              <a:r>
                <a:rPr lang="en-US" sz="1800" dirty="0" err="1" smtClean="0">
                  <a:solidFill>
                    <a:schemeClr val="accent6"/>
                  </a:solidFill>
                </a:rPr>
                <a:t>Prebys</a:t>
              </a:r>
              <a:endParaRPr lang="en-US" sz="18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37190" y="2832964"/>
            <a:ext cx="270307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accent2"/>
                </a:solidFill>
              </a:rPr>
              <a:t>electron cooling:</a:t>
            </a:r>
            <a:endParaRPr lang="en-US" sz="2200" dirty="0" smtClean="0">
              <a:solidFill>
                <a:schemeClr val="accent6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accent6"/>
                </a:solidFill>
              </a:rPr>
              <a:t>research </a:t>
            </a:r>
            <a:r>
              <a:rPr lang="en-US" sz="2000" dirty="0" smtClean="0">
                <a:solidFill>
                  <a:schemeClr val="accent6"/>
                </a:solidFill>
              </a:rPr>
              <a:t>of electron-cooling </a:t>
            </a:r>
            <a:r>
              <a:rPr lang="en-US" sz="2000" dirty="0">
                <a:solidFill>
                  <a:schemeClr val="accent6"/>
                </a:solidFill>
              </a:rPr>
              <a:t>for high energy beams (e-RHIC @ BNL and MEIC @ Jefferson LAB) could </a:t>
            </a:r>
            <a:r>
              <a:rPr lang="en-US" sz="2000" dirty="0" smtClean="0">
                <a:solidFill>
                  <a:schemeClr val="accent6"/>
                </a:solidFill>
              </a:rPr>
              <a:t>as well profit from proposed e-lens studies</a:t>
            </a:r>
            <a:endParaRPr lang="en-US" sz="2000" dirty="0">
              <a:solidFill>
                <a:schemeClr val="tx2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896227" y="2914786"/>
            <a:ext cx="5852568" cy="3123927"/>
            <a:chOff x="2881895" y="2886288"/>
            <a:chExt cx="5852568" cy="3123927"/>
          </a:xfrm>
        </p:grpSpPr>
        <p:grpSp>
          <p:nvGrpSpPr>
            <p:cNvPr id="26" name="Group 25"/>
            <p:cNvGrpSpPr/>
            <p:nvPr/>
          </p:nvGrpSpPr>
          <p:grpSpPr>
            <a:xfrm>
              <a:off x="2881895" y="2886288"/>
              <a:ext cx="5852568" cy="3123927"/>
              <a:chOff x="3960198" y="178742"/>
              <a:chExt cx="5852568" cy="3123927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960198" y="548073"/>
                <a:ext cx="5852568" cy="2754596"/>
              </a:xfrm>
              <a:prstGeom prst="rect">
                <a:avLst/>
              </a:prstGeom>
            </p:spPr>
          </p:pic>
          <p:grpSp>
            <p:nvGrpSpPr>
              <p:cNvPr id="30" name="Group 29"/>
              <p:cNvGrpSpPr/>
              <p:nvPr/>
            </p:nvGrpSpPr>
            <p:grpSpPr>
              <a:xfrm>
                <a:off x="4979296" y="178742"/>
                <a:ext cx="2702271" cy="1386603"/>
                <a:chOff x="4979296" y="178742"/>
                <a:chExt cx="2702271" cy="1386603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5548178" y="195953"/>
                  <a:ext cx="17576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800" dirty="0" smtClean="0">
                      <a:solidFill>
                        <a:srgbClr val="C00000"/>
                      </a:solidFill>
                      <a:latin typeface="+mn-lt"/>
                    </a:rPr>
                    <a:t>Neutrinos</a:t>
                  </a:r>
                </a:p>
              </p:txBody>
            </p:sp>
            <p:sp>
              <p:nvSpPr>
                <p:cNvPr id="32" name="Rounded Rectangle 31"/>
                <p:cNvSpPr/>
                <p:nvPr/>
              </p:nvSpPr>
              <p:spPr>
                <a:xfrm>
                  <a:off x="5012841" y="178742"/>
                  <a:ext cx="2668726" cy="877882"/>
                </a:xfrm>
                <a:prstGeom prst="roundRect">
                  <a:avLst/>
                </a:prstGeom>
                <a:no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4979296" y="613923"/>
                  <a:ext cx="1137764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rgbClr val="0432FF"/>
                      </a:solidFill>
                      <a:latin typeface="+mn-lt"/>
                    </a:rPr>
                    <a:t>LBNF</a:t>
                  </a:r>
                </a:p>
                <a:p>
                  <a:pPr algn="ctr"/>
                  <a:r>
                    <a:rPr lang="en-US" sz="1100" b="1" dirty="0" smtClean="0">
                      <a:solidFill>
                        <a:srgbClr val="0432FF"/>
                      </a:solidFill>
                      <a:latin typeface="+mn-lt"/>
                    </a:rPr>
                    <a:t>(120 GeV)</a:t>
                  </a:r>
                </a:p>
              </p:txBody>
            </p:sp>
            <p:cxnSp>
              <p:nvCxnSpPr>
                <p:cNvPr id="34" name="Straight Arrow Connector 33"/>
                <p:cNvCxnSpPr/>
                <p:nvPr/>
              </p:nvCxnSpPr>
              <p:spPr>
                <a:xfrm flipH="1" flipV="1">
                  <a:off x="5705754" y="1102184"/>
                  <a:ext cx="411306" cy="463161"/>
                </a:xfrm>
                <a:prstGeom prst="straightConnector1">
                  <a:avLst/>
                </a:prstGeom>
                <a:ln w="25400">
                  <a:solidFill>
                    <a:srgbClr val="0000FF"/>
                  </a:solidFill>
                  <a:prstDash val="dash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7" name="TextBox 26"/>
            <p:cNvSpPr txBox="1"/>
            <p:nvPr/>
          </p:nvSpPr>
          <p:spPr>
            <a:xfrm>
              <a:off x="6700164" y="3294419"/>
              <a:ext cx="1911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accent6"/>
                  </a:solidFill>
                </a:rPr>
                <a:t>Courtesy E. </a:t>
              </a:r>
              <a:r>
                <a:rPr lang="en-US" sz="1800" dirty="0" err="1" smtClean="0">
                  <a:solidFill>
                    <a:schemeClr val="accent6"/>
                  </a:solidFill>
                </a:rPr>
                <a:t>Prebys</a:t>
              </a:r>
              <a:endParaRPr lang="en-US" sz="1800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26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5/20/16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2250" y="749300"/>
            <a:ext cx="8686800" cy="1181099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4200"/>
              </a:spcAft>
            </a:pPr>
            <a:r>
              <a:rPr lang="en-US" dirty="0" smtClean="0"/>
              <a:t>Research Topic 1</a:t>
            </a:r>
            <a:br>
              <a:rPr lang="en-US" dirty="0" smtClean="0"/>
            </a:br>
            <a:r>
              <a:rPr lang="en-US" dirty="0" smtClean="0"/>
              <a:t>Development of LRBB scenarios for LHC upgrades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812449" y="2049048"/>
            <a:ext cx="7506402" cy="3126598"/>
            <a:chOff x="888323" y="2068114"/>
            <a:chExt cx="7506402" cy="312659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669" y="2085752"/>
              <a:ext cx="3651056" cy="310896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323" y="2068114"/>
              <a:ext cx="3651056" cy="310896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908050" y="60833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06195" y="5233150"/>
            <a:ext cx="751265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Baseline HL-LHC scenario (</a:t>
            </a:r>
            <a:r>
              <a:rPr lang="en-US" sz="1600" dirty="0" err="1" smtClean="0">
                <a:solidFill>
                  <a:srgbClr val="000000"/>
                </a:solidFill>
              </a:rPr>
              <a:t>N</a:t>
            </a:r>
            <a:r>
              <a:rPr lang="en-US" sz="1600" baseline="-25000" dirty="0" err="1" smtClean="0">
                <a:solidFill>
                  <a:srgbClr val="000000"/>
                </a:solidFill>
              </a:rPr>
              <a:t>b</a:t>
            </a:r>
            <a:r>
              <a:rPr lang="en-US" sz="1600" dirty="0" smtClean="0">
                <a:solidFill>
                  <a:srgbClr val="000000"/>
                </a:solidFill>
              </a:rPr>
              <a:t>=2.2x10</a:t>
            </a:r>
            <a:r>
              <a:rPr lang="en-US" sz="1600" baseline="30000" dirty="0" smtClean="0">
                <a:solidFill>
                  <a:srgbClr val="000000"/>
                </a:solidFill>
              </a:rPr>
              <a:t>11</a:t>
            </a:r>
            <a:r>
              <a:rPr lang="en-US" sz="1600" dirty="0" smtClean="0">
                <a:solidFill>
                  <a:srgbClr val="000000"/>
                </a:solidFill>
              </a:rPr>
              <a:t>,β*=15/15cm,Θ</a:t>
            </a:r>
            <a:r>
              <a:rPr lang="en-US" sz="1600" baseline="-25000" dirty="0">
                <a:solidFill>
                  <a:srgbClr val="000000"/>
                </a:solidFill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</a:rPr>
              <a:t>,full</a:t>
            </a:r>
            <a:r>
              <a:rPr lang="en-US" sz="1600" dirty="0" smtClean="0">
                <a:solidFill>
                  <a:srgbClr val="000000"/>
                </a:solidFill>
              </a:rPr>
              <a:t>=450 µrad) without (left) and with (right) LRBB compensation  [*]</a:t>
            </a: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[*] S. </a:t>
            </a:r>
            <a:r>
              <a:rPr lang="en-US" sz="1400" dirty="0" err="1" smtClean="0">
                <a:solidFill>
                  <a:srgbClr val="000000"/>
                </a:solidFill>
              </a:rPr>
              <a:t>Fartoukh</a:t>
            </a:r>
            <a:r>
              <a:rPr lang="en-US" sz="1400" dirty="0" smtClean="0">
                <a:solidFill>
                  <a:srgbClr val="000000"/>
                </a:solidFill>
              </a:rPr>
              <a:t>, A. </a:t>
            </a:r>
            <a:r>
              <a:rPr lang="en-US" sz="1400" dirty="0" err="1" smtClean="0">
                <a:solidFill>
                  <a:srgbClr val="000000"/>
                </a:solidFill>
              </a:rPr>
              <a:t>Valishev</a:t>
            </a:r>
            <a:r>
              <a:rPr lang="en-US" sz="1400" dirty="0" smtClean="0">
                <a:solidFill>
                  <a:srgbClr val="000000"/>
                </a:solidFill>
              </a:rPr>
              <a:t>, Y. </a:t>
            </a:r>
            <a:r>
              <a:rPr lang="en-US" sz="1400" dirty="0" err="1" smtClean="0">
                <a:solidFill>
                  <a:srgbClr val="000000"/>
                </a:solidFill>
              </a:rPr>
              <a:t>Papaphillippou</a:t>
            </a:r>
            <a:r>
              <a:rPr lang="en-US" sz="1400" dirty="0" smtClean="0">
                <a:solidFill>
                  <a:srgbClr val="000000"/>
                </a:solidFill>
              </a:rPr>
              <a:t>., D. </a:t>
            </a:r>
            <a:r>
              <a:rPr lang="en-US" sz="1400" dirty="0" err="1" smtClean="0">
                <a:solidFill>
                  <a:srgbClr val="000000"/>
                </a:solidFill>
              </a:rPr>
              <a:t>Shatilov</a:t>
            </a:r>
            <a:r>
              <a:rPr lang="en-US" sz="1400" dirty="0" smtClean="0">
                <a:solidFill>
                  <a:srgbClr val="000000"/>
                </a:solidFill>
              </a:rPr>
              <a:t>, PRSTAB 18,121001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4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880509"/>
          </a:xfrm>
        </p:spPr>
        <p:txBody>
          <a:bodyPr/>
          <a:lstStyle/>
          <a:p>
            <a:r>
              <a:rPr lang="en-US" dirty="0" smtClean="0"/>
              <a:t>Research Topic 1:</a:t>
            </a:r>
            <a:br>
              <a:rPr lang="en-US" dirty="0" smtClean="0"/>
            </a:br>
            <a:r>
              <a:rPr lang="en-US" dirty="0" smtClean="0"/>
              <a:t>Development of LRBB scenarios for LHC upgrade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5/20/16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638299"/>
            <a:ext cx="8686800" cy="2478809"/>
          </a:xfrm>
          <a:prstGeom prst="rect">
            <a:avLst/>
          </a:prstGeom>
        </p:spPr>
        <p:txBody>
          <a:bodyPr lIns="0" tIns="0" rIns="0" bIns="0" anchor="t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>
                <a:solidFill>
                  <a:schemeClr val="accent2"/>
                </a:solidFill>
              </a:rPr>
              <a:t>Motivation: </a:t>
            </a:r>
            <a:r>
              <a:rPr lang="en-US" dirty="0" smtClean="0">
                <a:solidFill>
                  <a:schemeClr val="accent6"/>
                </a:solidFill>
              </a:rPr>
              <a:t>Recover luminosity performance of HL-LHC without relying on full crab cavity performance with e.g.:</a:t>
            </a:r>
          </a:p>
          <a:p>
            <a:pPr lvl="1"/>
            <a:r>
              <a:rPr lang="en-US" sz="2000" dirty="0" smtClean="0"/>
              <a:t>flat beam operation (RLIUP plan B, [1])</a:t>
            </a:r>
            <a:endParaRPr lang="en-US" sz="1800" dirty="0" smtClean="0"/>
          </a:p>
          <a:p>
            <a:pPr lvl="1"/>
            <a:r>
              <a:rPr lang="en-US" sz="2000" dirty="0" smtClean="0"/>
              <a:t>reduction of crossing angle in order to relax crab cavity parameters (e.g. staged crab cavity installation) [2]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5702300"/>
            <a:ext cx="8686800" cy="584200"/>
          </a:xfrm>
          <a:prstGeom prst="rect">
            <a:avLst/>
          </a:prstGeom>
        </p:spPr>
        <p:txBody>
          <a:bodyPr lIns="0" tIns="0" rIns="0" bIns="0" anchor="t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smtClean="0">
                <a:solidFill>
                  <a:schemeClr val="accent6"/>
                </a:solidFill>
              </a:rPr>
              <a:t>[1] </a:t>
            </a:r>
            <a:r>
              <a:rPr lang="en-US" sz="1400" dirty="0">
                <a:solidFill>
                  <a:schemeClr val="accent6"/>
                </a:solidFill>
                <a:sym typeface="Wingdings" panose="05000000000000000000" pitchFamily="2" charset="2"/>
              </a:rPr>
              <a:t>S. </a:t>
            </a:r>
            <a:r>
              <a:rPr lang="en-US" sz="1400" dirty="0" err="1">
                <a:solidFill>
                  <a:schemeClr val="accent6"/>
                </a:solidFill>
                <a:sym typeface="Wingdings" panose="05000000000000000000" pitchFamily="2" charset="2"/>
              </a:rPr>
              <a:t>Fartoukh</a:t>
            </a:r>
            <a:r>
              <a:rPr lang="en-US" sz="1400" dirty="0">
                <a:solidFill>
                  <a:schemeClr val="accent6"/>
                </a:solidFill>
                <a:sym typeface="Wingdings" panose="05000000000000000000" pitchFamily="2" charset="2"/>
              </a:rPr>
              <a:t>, 5th HL-LHC coordination </a:t>
            </a:r>
            <a:r>
              <a:rPr lang="en-US" sz="1400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meeting (2013)</a:t>
            </a:r>
            <a:endParaRPr lang="en-US" sz="1400" dirty="0" smtClean="0">
              <a:solidFill>
                <a:schemeClr val="accent6"/>
              </a:solidFill>
            </a:endParaRPr>
          </a:p>
          <a:p>
            <a:pPr marL="114300" indent="0">
              <a:buNone/>
            </a:pPr>
            <a:r>
              <a:rPr lang="en-US" sz="1400" dirty="0" smtClean="0"/>
              <a:t>[2] R. Tomas, </a:t>
            </a:r>
            <a:r>
              <a:rPr lang="en-US" sz="1400" dirty="0" smtClean="0">
                <a:hlinkClick r:id="rId3"/>
              </a:rPr>
              <a:t>HL-LHC alternatives</a:t>
            </a:r>
            <a:r>
              <a:rPr lang="en-US" sz="1400" dirty="0" smtClean="0"/>
              <a:t>, </a:t>
            </a:r>
            <a:r>
              <a:rPr lang="en-US" sz="1400" dirty="0"/>
              <a:t>4th Joint HiLumi LHC-LARP Annual </a:t>
            </a:r>
            <a:r>
              <a:rPr lang="en-US" sz="1400" dirty="0" smtClean="0"/>
              <a:t>Meeting (2014)</a:t>
            </a:r>
            <a:endParaRPr lang="en-US" sz="1400" dirty="0"/>
          </a:p>
          <a:p>
            <a:pPr marL="114300" indent="0">
              <a:buNone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95998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880509"/>
          </a:xfrm>
        </p:spPr>
        <p:txBody>
          <a:bodyPr/>
          <a:lstStyle/>
          <a:p>
            <a:r>
              <a:rPr lang="en-US" dirty="0" smtClean="0"/>
              <a:t>Research Topic 1:</a:t>
            </a:r>
            <a:br>
              <a:rPr lang="en-US" dirty="0" smtClean="0"/>
            </a:br>
            <a:r>
              <a:rPr lang="en-US" dirty="0" smtClean="0"/>
              <a:t>Development of LRBB scenarios for LHC upgrade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5/20/16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638299"/>
            <a:ext cx="8686800" cy="2478809"/>
          </a:xfrm>
          <a:prstGeom prst="rect">
            <a:avLst/>
          </a:prstGeom>
        </p:spPr>
        <p:txBody>
          <a:bodyPr lIns="0" tIns="0" rIns="0" bIns="0" anchor="t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Activities:</a:t>
            </a:r>
          </a:p>
          <a:p>
            <a:r>
              <a:rPr lang="en-US" dirty="0" smtClean="0"/>
              <a:t>support demonstration experiment with wires in 2018 [3] (numerical simulations + data analysis):</a:t>
            </a:r>
          </a:p>
          <a:p>
            <a:pPr marL="800100" lvl="2" indent="0">
              <a:buNone/>
            </a:pPr>
            <a:r>
              <a:rPr lang="en-US" sz="2200" u="sng" dirty="0" smtClean="0"/>
              <a:t>scientific effort:</a:t>
            </a:r>
            <a:r>
              <a:rPr lang="en-US" sz="2200" dirty="0" smtClean="0"/>
              <a:t> 0.3 FTE + travel</a:t>
            </a:r>
          </a:p>
          <a:p>
            <a:r>
              <a:rPr lang="en-US" dirty="0" smtClean="0"/>
              <a:t>develop scenarios for LHC upgrades (numerical simulations)</a:t>
            </a:r>
          </a:p>
          <a:p>
            <a:pPr marL="800100" lvl="2" indent="0">
              <a:buNone/>
            </a:pPr>
            <a:r>
              <a:rPr lang="en-US" sz="2200" u="sng" dirty="0" smtClean="0"/>
              <a:t>scientific </a:t>
            </a:r>
            <a:r>
              <a:rPr lang="en-US" sz="2200" u="sng" dirty="0"/>
              <a:t>effort:</a:t>
            </a:r>
            <a:r>
              <a:rPr lang="en-US" sz="2200" dirty="0"/>
              <a:t> 0.3 FTE + travel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5753100"/>
            <a:ext cx="8686800" cy="482600"/>
          </a:xfrm>
          <a:prstGeom prst="rect">
            <a:avLst/>
          </a:prstGeom>
        </p:spPr>
        <p:txBody>
          <a:bodyPr lIns="0" tIns="0" rIns="0" bIns="0" anchor="t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smtClean="0"/>
              <a:t>[3] </a:t>
            </a:r>
            <a:r>
              <a:rPr lang="en-US" sz="1400" dirty="0"/>
              <a:t>Y. </a:t>
            </a:r>
            <a:r>
              <a:rPr lang="en-US" sz="1400" dirty="0" err="1"/>
              <a:t>Papaphilippou</a:t>
            </a:r>
            <a:r>
              <a:rPr lang="en-US" sz="1400" dirty="0" smtClean="0"/>
              <a:t>, </a:t>
            </a:r>
            <a:r>
              <a:rPr lang="en-US" sz="1400" dirty="0" smtClean="0">
                <a:hlinkClick r:id="rId2"/>
              </a:rPr>
              <a:t>Proposal for the experimental scenario</a:t>
            </a:r>
            <a:r>
              <a:rPr lang="en-US" sz="1400" dirty="0" smtClean="0"/>
              <a:t>, Workshop on Measurements of Long Range Beam-Beam Effects in the LHC, Lyon, France</a:t>
            </a:r>
          </a:p>
        </p:txBody>
      </p:sp>
    </p:spTree>
    <p:extLst>
      <p:ext uri="{BB962C8B-B14F-4D97-AF65-F5344CB8AC3E}">
        <p14:creationId xmlns:p14="http://schemas.microsoft.com/office/powerpoint/2010/main" val="23494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5/20/16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2250" y="660400"/>
            <a:ext cx="8686800" cy="1181099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4200"/>
              </a:spcAft>
            </a:pPr>
            <a:r>
              <a:rPr lang="en-US" dirty="0" smtClean="0"/>
              <a:t>Research Topic 2</a:t>
            </a:r>
            <a:br>
              <a:rPr lang="en-US" dirty="0" smtClean="0"/>
            </a:br>
            <a:r>
              <a:rPr lang="en-US" dirty="0" smtClean="0"/>
              <a:t>Development of e-lenses for LRBB compensation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08050" y="60833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1020312" y="2082798"/>
            <a:ext cx="7596992" cy="4039114"/>
            <a:chOff x="1020312" y="1841498"/>
            <a:chExt cx="7596992" cy="4039114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45" r="86691" b="22134"/>
            <a:stretch/>
          </p:blipFill>
          <p:spPr>
            <a:xfrm>
              <a:off x="2216046" y="1841498"/>
              <a:ext cx="1090417" cy="3416693"/>
            </a:xfrm>
            <a:prstGeom prst="rect">
              <a:avLst/>
            </a:prstGeom>
          </p:spPr>
        </p:pic>
        <p:grpSp>
          <p:nvGrpSpPr>
            <p:cNvPr id="49" name="Group 48"/>
            <p:cNvGrpSpPr/>
            <p:nvPr/>
          </p:nvGrpSpPr>
          <p:grpSpPr>
            <a:xfrm>
              <a:off x="1020312" y="2049778"/>
              <a:ext cx="7596992" cy="3830834"/>
              <a:chOff x="1020312" y="1897378"/>
              <a:chExt cx="7596992" cy="3830834"/>
            </a:xfrm>
          </p:grpSpPr>
          <p:grpSp>
            <p:nvGrpSpPr>
              <p:cNvPr id="13" name="Group 20"/>
              <p:cNvGrpSpPr>
                <a:grpSpLocks noChangeAspect="1"/>
              </p:cNvGrpSpPr>
              <p:nvPr/>
            </p:nvGrpSpPr>
            <p:grpSpPr bwMode="auto">
              <a:xfrm>
                <a:off x="2673704" y="2044707"/>
                <a:ext cx="5943600" cy="3683505"/>
                <a:chOff x="0" y="0"/>
                <a:chExt cx="4659" cy="2888"/>
              </a:xfrm>
            </p:grpSpPr>
            <p:sp>
              <p:nvSpPr>
                <p:cNvPr id="14" name="Oval 1"/>
                <p:cNvSpPr>
                  <a:spLocks/>
                </p:cNvSpPr>
                <p:nvPr/>
              </p:nvSpPr>
              <p:spPr bwMode="auto">
                <a:xfrm>
                  <a:off x="2019" y="600"/>
                  <a:ext cx="1760" cy="1200"/>
                </a:xfrm>
                <a:prstGeom prst="ellips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5" name="Oval 2"/>
                <p:cNvSpPr>
                  <a:spLocks/>
                </p:cNvSpPr>
                <p:nvPr/>
              </p:nvSpPr>
              <p:spPr bwMode="auto">
                <a:xfrm>
                  <a:off x="1139" y="0"/>
                  <a:ext cx="3520" cy="2400"/>
                </a:xfrm>
                <a:prstGeom prst="ellips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6" name="Oval 3"/>
                <p:cNvSpPr>
                  <a:spLocks/>
                </p:cNvSpPr>
                <p:nvPr/>
              </p:nvSpPr>
              <p:spPr bwMode="auto">
                <a:xfrm>
                  <a:off x="259" y="880"/>
                  <a:ext cx="640" cy="640"/>
                </a:xfrm>
                <a:prstGeom prst="ellipse">
                  <a:avLst/>
                </a:prstGeom>
                <a:noFill/>
                <a:ln w="38100" cap="flat">
                  <a:solidFill>
                    <a:srgbClr val="A8330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7" name="Oval 4"/>
                <p:cNvSpPr>
                  <a:spLocks/>
                </p:cNvSpPr>
                <p:nvPr/>
              </p:nvSpPr>
              <p:spPr bwMode="auto">
                <a:xfrm>
                  <a:off x="179" y="800"/>
                  <a:ext cx="800" cy="800"/>
                </a:xfrm>
                <a:prstGeom prst="ellipse">
                  <a:avLst/>
                </a:prstGeom>
                <a:noFill/>
                <a:ln w="12700" cap="flat">
                  <a:solidFill>
                    <a:srgbClr val="A83303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8" name="Rectangle 5"/>
                <p:cNvSpPr>
                  <a:spLocks/>
                </p:cNvSpPr>
                <p:nvPr/>
              </p:nvSpPr>
              <p:spPr bwMode="auto">
                <a:xfrm>
                  <a:off x="2396" y="1092"/>
                  <a:ext cx="1016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algn="ctr"/>
                  <a:r>
                    <a:rPr lang="en-US" altLang="en-US" sz="1600">
                      <a:solidFill>
                        <a:srgbClr val="000000"/>
                      </a:solidFill>
                      <a:ea typeface="Helvetica" charset="0"/>
                      <a:cs typeface="Helvetica" charset="0"/>
                    </a:rPr>
                    <a:t>PROTON BEAM</a:t>
                  </a:r>
                </a:p>
              </p:txBody>
            </p:sp>
            <p:sp>
              <p:nvSpPr>
                <p:cNvPr id="19" name="Rectangle 6"/>
                <p:cNvSpPr>
                  <a:spLocks/>
                </p:cNvSpPr>
                <p:nvPr/>
              </p:nvSpPr>
              <p:spPr bwMode="auto">
                <a:xfrm>
                  <a:off x="1912" y="592"/>
                  <a:ext cx="222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algn="ctr"/>
                  <a:r>
                    <a:rPr lang="en-US" altLang="en-US" sz="1600">
                      <a:solidFill>
                        <a:srgbClr val="000000"/>
                      </a:solidFill>
                      <a:ea typeface="Helvetica" charset="0"/>
                      <a:cs typeface="Helvetica" charset="0"/>
                    </a:rPr>
                    <a:t>3σ</a:t>
                  </a:r>
                </a:p>
              </p:txBody>
            </p:sp>
            <p:sp>
              <p:nvSpPr>
                <p:cNvPr id="20" name="Rectangle 7"/>
                <p:cNvSpPr>
                  <a:spLocks/>
                </p:cNvSpPr>
                <p:nvPr/>
              </p:nvSpPr>
              <p:spPr bwMode="auto">
                <a:xfrm>
                  <a:off x="1315" y="192"/>
                  <a:ext cx="222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algn="ctr"/>
                  <a:r>
                    <a:rPr lang="en-US" altLang="en-US" sz="1600">
                      <a:solidFill>
                        <a:srgbClr val="000000"/>
                      </a:solidFill>
                      <a:ea typeface="Helvetica" charset="0"/>
                      <a:cs typeface="Helvetica" charset="0"/>
                    </a:rPr>
                    <a:t>6σ</a:t>
                  </a:r>
                </a:p>
              </p:txBody>
            </p:sp>
            <p:sp>
              <p:nvSpPr>
                <p:cNvPr id="21" name="Rectangle 8"/>
                <p:cNvSpPr>
                  <a:spLocks/>
                </p:cNvSpPr>
                <p:nvPr/>
              </p:nvSpPr>
              <p:spPr bwMode="auto">
                <a:xfrm>
                  <a:off x="0" y="544"/>
                  <a:ext cx="1167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algn="ctr"/>
                  <a:r>
                    <a:rPr lang="en-US" altLang="en-US" sz="1600" dirty="0">
                      <a:solidFill>
                        <a:srgbClr val="A83303"/>
                      </a:solidFill>
                      <a:ea typeface="Helvetica" charset="0"/>
                      <a:cs typeface="Helvetica" charset="0"/>
                    </a:rPr>
                    <a:t>ELECTRON BEAM</a:t>
                  </a:r>
                </a:p>
              </p:txBody>
            </p:sp>
            <p:sp>
              <p:nvSpPr>
                <p:cNvPr id="22" name="Line 9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587" y="2499"/>
                  <a:ext cx="2320" cy="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  <a:headEnd type="triangle" w="med" len="sm"/>
                  <a:tailEnd type="triangle" w="med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3" name="Rectangle 10"/>
                <p:cNvSpPr>
                  <a:spLocks/>
                </p:cNvSpPr>
                <p:nvPr/>
              </p:nvSpPr>
              <p:spPr bwMode="auto">
                <a:xfrm>
                  <a:off x="1414" y="2248"/>
                  <a:ext cx="499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algn="ctr"/>
                  <a:r>
                    <a:rPr lang="en-US" altLang="en-US" sz="1600">
                      <a:solidFill>
                        <a:srgbClr val="000000"/>
                      </a:solidFill>
                      <a:ea typeface="Helvetica" charset="0"/>
                      <a:cs typeface="Helvetica" charset="0"/>
                    </a:rPr>
                    <a:t>5.8 mm</a:t>
                  </a:r>
                </a:p>
              </p:txBody>
            </p:sp>
            <p:sp>
              <p:nvSpPr>
                <p:cNvPr id="24" name="Rectangle 11"/>
                <p:cNvSpPr>
                  <a:spLocks/>
                </p:cNvSpPr>
                <p:nvPr/>
              </p:nvSpPr>
              <p:spPr bwMode="auto">
                <a:xfrm>
                  <a:off x="2344" y="2544"/>
                  <a:ext cx="250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algn="ctr"/>
                  <a:r>
                    <a:rPr lang="en-US" altLang="en-US" sz="1600">
                      <a:solidFill>
                        <a:srgbClr val="000000"/>
                      </a:solidFill>
                      <a:ea typeface="Helvetica" charset="0"/>
                      <a:cs typeface="Helvetica" charset="0"/>
                    </a:rPr>
                    <a:t>2.2</a:t>
                  </a:r>
                </a:p>
              </p:txBody>
            </p:sp>
            <p:sp>
              <p:nvSpPr>
                <p:cNvPr id="25" name="Rectangle 12"/>
                <p:cNvSpPr>
                  <a:spLocks/>
                </p:cNvSpPr>
                <p:nvPr/>
              </p:nvSpPr>
              <p:spPr bwMode="auto">
                <a:xfrm>
                  <a:off x="1424" y="2544"/>
                  <a:ext cx="250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algn="ctr"/>
                  <a:r>
                    <a:rPr lang="en-US" altLang="en-US" sz="1600">
                      <a:solidFill>
                        <a:srgbClr val="000000"/>
                      </a:solidFill>
                      <a:ea typeface="Helvetica" charset="0"/>
                      <a:cs typeface="Helvetica" charset="0"/>
                    </a:rPr>
                    <a:t>2.2</a:t>
                  </a:r>
                </a:p>
              </p:txBody>
            </p:sp>
            <p:sp>
              <p:nvSpPr>
                <p:cNvPr id="26" name="Rectangle 13"/>
                <p:cNvSpPr>
                  <a:spLocks/>
                </p:cNvSpPr>
                <p:nvPr/>
              </p:nvSpPr>
              <p:spPr bwMode="auto">
                <a:xfrm>
                  <a:off x="616" y="2544"/>
                  <a:ext cx="250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algn="ctr"/>
                  <a:r>
                    <a:rPr lang="en-US" altLang="en-US" sz="1600">
                      <a:solidFill>
                        <a:srgbClr val="000000"/>
                      </a:solidFill>
                      <a:ea typeface="Helvetica" charset="0"/>
                      <a:cs typeface="Helvetica" charset="0"/>
                    </a:rPr>
                    <a:t>0.8</a:t>
                  </a:r>
                </a:p>
              </p:txBody>
            </p:sp>
            <p:sp>
              <p:nvSpPr>
                <p:cNvPr id="27" name="Rectangle 14"/>
                <p:cNvSpPr>
                  <a:spLocks/>
                </p:cNvSpPr>
                <p:nvPr/>
              </p:nvSpPr>
              <p:spPr bwMode="auto">
                <a:xfrm>
                  <a:off x="816" y="2672"/>
                  <a:ext cx="250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algn="ctr"/>
                  <a:r>
                    <a:rPr lang="en-US" altLang="en-US" sz="1600">
                      <a:solidFill>
                        <a:srgbClr val="000000"/>
                      </a:solidFill>
                      <a:ea typeface="Helvetica" charset="0"/>
                      <a:cs typeface="Helvetica" charset="0"/>
                    </a:rPr>
                    <a:t>0.2</a:t>
                  </a:r>
                </a:p>
              </p:txBody>
            </p:sp>
            <p:sp>
              <p:nvSpPr>
                <p:cNvPr id="28" name="Rectangle 15"/>
                <p:cNvSpPr>
                  <a:spLocks/>
                </p:cNvSpPr>
                <p:nvPr/>
              </p:nvSpPr>
              <p:spPr bwMode="auto">
                <a:xfrm>
                  <a:off x="936" y="2544"/>
                  <a:ext cx="250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1pPr>
                  <a:lvl2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2pPr>
                  <a:lvl3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3pPr>
                  <a:lvl4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4pPr>
                  <a:lvl5pPr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Helvetica" charset="0"/>
                    </a:defRPr>
                  </a:lvl9pPr>
                </a:lstStyle>
                <a:p>
                  <a:pPr algn="ctr"/>
                  <a:r>
                    <a:rPr lang="en-US" altLang="en-US" sz="1600">
                      <a:solidFill>
                        <a:srgbClr val="000000"/>
                      </a:solidFill>
                      <a:ea typeface="Helvetica" charset="0"/>
                      <a:cs typeface="Helvetica" charset="0"/>
                    </a:rPr>
                    <a:t>0.4</a:t>
                  </a:r>
                </a:p>
              </p:txBody>
            </p:sp>
            <p:sp>
              <p:nvSpPr>
                <p:cNvPr id="29" name="Line 16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891" y="2456"/>
                  <a:ext cx="0" cy="8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0" name="Line 17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979" y="2456"/>
                  <a:ext cx="0" cy="8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1" name="Line 18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131" y="2456"/>
                  <a:ext cx="0" cy="8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2" name="Line 19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2011" y="2464"/>
                  <a:ext cx="0" cy="8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>
                <a:off x="1183391" y="2675497"/>
                <a:ext cx="7200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2"/>
                    </a:solidFill>
                    <a:latin typeface="Helvetica" charset="0"/>
                    <a:ea typeface="Helvetica" charset="0"/>
                    <a:cs typeface="Helvetica" charset="0"/>
                  </a:rPr>
                  <a:t>WIRE</a:t>
                </a:r>
                <a:endParaRPr lang="en-US" sz="1600" dirty="0">
                  <a:solidFill>
                    <a:schemeClr val="accent2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 flipH="1">
                <a:off x="1412195" y="5228235"/>
                <a:ext cx="2000154" cy="10203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oup 39"/>
              <p:cNvGrpSpPr/>
              <p:nvPr/>
            </p:nvGrpSpPr>
            <p:grpSpPr>
              <a:xfrm>
                <a:off x="1020312" y="3073205"/>
                <a:ext cx="1020580" cy="1020361"/>
                <a:chOff x="126298" y="3669404"/>
                <a:chExt cx="1020580" cy="1020361"/>
              </a:xfrm>
            </p:grpSpPr>
            <p:sp>
              <p:nvSpPr>
                <p:cNvPr id="38" name="Oval 3"/>
                <p:cNvSpPr>
                  <a:spLocks/>
                </p:cNvSpPr>
                <p:nvPr/>
              </p:nvSpPr>
              <p:spPr bwMode="auto">
                <a:xfrm>
                  <a:off x="228356" y="3771441"/>
                  <a:ext cx="816464" cy="816289"/>
                </a:xfrm>
                <a:prstGeom prst="ellipse">
                  <a:avLst/>
                </a:prstGeom>
                <a:noFill/>
                <a:ln w="38100" cap="flat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9" name="Oval 4"/>
                <p:cNvSpPr>
                  <a:spLocks/>
                </p:cNvSpPr>
                <p:nvPr/>
              </p:nvSpPr>
              <p:spPr bwMode="auto">
                <a:xfrm>
                  <a:off x="126298" y="3669404"/>
                  <a:ext cx="1020580" cy="1020361"/>
                </a:xfrm>
                <a:prstGeom prst="ellipse">
                  <a:avLst/>
                </a:prstGeom>
                <a:noFill/>
                <a:ln w="12700" cap="flat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47" name="Rectangle 7"/>
              <p:cNvSpPr>
                <a:spLocks/>
              </p:cNvSpPr>
              <p:nvPr/>
            </p:nvSpPr>
            <p:spPr bwMode="auto">
              <a:xfrm>
                <a:off x="3112860" y="1897378"/>
                <a:ext cx="410369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Helvetica" charset="0"/>
                  </a:defRPr>
                </a:lvl1pPr>
                <a:lvl2pPr>
                  <a:defRPr sz="1200">
                    <a:solidFill>
                      <a:schemeClr val="tx1"/>
                    </a:solidFill>
                    <a:latin typeface="Helvetica" charset="0"/>
                  </a:defRPr>
                </a:lvl2pPr>
                <a:lvl3pPr>
                  <a:defRPr sz="1200">
                    <a:solidFill>
                      <a:schemeClr val="tx1"/>
                    </a:solidFill>
                    <a:latin typeface="Helvetica" charset="0"/>
                  </a:defRPr>
                </a:lvl3pPr>
                <a:lvl4pPr>
                  <a:defRPr sz="1200">
                    <a:solidFill>
                      <a:schemeClr val="tx1"/>
                    </a:solidFill>
                    <a:latin typeface="Helvetica" charset="0"/>
                  </a:defRPr>
                </a:lvl4pPr>
                <a:lvl5pPr>
                  <a:defRPr sz="1200">
                    <a:solidFill>
                      <a:schemeClr val="tx1"/>
                    </a:solidFill>
                    <a:latin typeface="Helvetica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Helvetica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Helvetica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Helvetica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algn="ctr"/>
                <a:r>
                  <a:rPr lang="en-US" altLang="en-US" sz="1600" dirty="0" smtClean="0">
                    <a:solidFill>
                      <a:srgbClr val="000000"/>
                    </a:solidFill>
                    <a:ea typeface="Helvetica" charset="0"/>
                    <a:cs typeface="Helvetica" charset="0"/>
                  </a:rPr>
                  <a:t>14 </a:t>
                </a:r>
                <a:r>
                  <a:rPr lang="en-US" altLang="en-US" sz="1600" dirty="0" err="1" smtClean="0">
                    <a:solidFill>
                      <a:srgbClr val="000000"/>
                    </a:solidFill>
                    <a:ea typeface="Helvetica" charset="0"/>
                    <a:cs typeface="Helvetica" charset="0"/>
                  </a:rPr>
                  <a:t>σ</a:t>
                </a:r>
                <a:endParaRPr lang="en-US" altLang="en-US" sz="1600" dirty="0">
                  <a:solidFill>
                    <a:srgbClr val="000000"/>
                  </a:solidFill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48" name="Rectangle 10"/>
              <p:cNvSpPr>
                <a:spLocks/>
              </p:cNvSpPr>
              <p:nvPr/>
            </p:nvSpPr>
            <p:spPr bwMode="auto">
              <a:xfrm>
                <a:off x="1564426" y="4916357"/>
                <a:ext cx="799899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Helvetica" charset="0"/>
                  </a:defRPr>
                </a:lvl1pPr>
                <a:lvl2pPr>
                  <a:defRPr sz="1200">
                    <a:solidFill>
                      <a:schemeClr val="tx1"/>
                    </a:solidFill>
                    <a:latin typeface="Helvetica" charset="0"/>
                  </a:defRPr>
                </a:lvl2pPr>
                <a:lvl3pPr>
                  <a:defRPr sz="1200">
                    <a:solidFill>
                      <a:schemeClr val="tx1"/>
                    </a:solidFill>
                    <a:latin typeface="Helvetica" charset="0"/>
                  </a:defRPr>
                </a:lvl3pPr>
                <a:lvl4pPr>
                  <a:defRPr sz="1200">
                    <a:solidFill>
                      <a:schemeClr val="tx1"/>
                    </a:solidFill>
                    <a:latin typeface="Helvetica" charset="0"/>
                  </a:defRPr>
                </a:lvl4pPr>
                <a:lvl5pPr>
                  <a:defRPr sz="1200">
                    <a:solidFill>
                      <a:schemeClr val="tx1"/>
                    </a:solidFill>
                    <a:latin typeface="Helvetica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Helvetica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Helvetica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Helvetica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Helvetica" charset="0"/>
                  </a:defRPr>
                </a:lvl9pPr>
              </a:lstStyle>
              <a:p>
                <a:pPr algn="ctr"/>
                <a:r>
                  <a:rPr lang="en-US" altLang="en-US" sz="1600" dirty="0" smtClean="0">
                    <a:solidFill>
                      <a:schemeClr val="accent2"/>
                    </a:solidFill>
                    <a:ea typeface="Helvetica" charset="0"/>
                    <a:cs typeface="Helvetica" charset="0"/>
                  </a:rPr>
                  <a:t>16.0 </a:t>
                </a:r>
                <a:r>
                  <a:rPr lang="en-US" altLang="en-US" sz="1600" dirty="0">
                    <a:solidFill>
                      <a:schemeClr val="accent2"/>
                    </a:solidFill>
                    <a:ea typeface="Helvetica" charset="0"/>
                    <a:cs typeface="Helvetica" charset="0"/>
                  </a:rPr>
                  <a:t>mm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901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880509"/>
          </a:xfrm>
        </p:spPr>
        <p:txBody>
          <a:bodyPr/>
          <a:lstStyle/>
          <a:p>
            <a:r>
              <a:rPr lang="en-US" dirty="0" smtClean="0"/>
              <a:t>Research Topic </a:t>
            </a:r>
            <a:r>
              <a:rPr lang="en-US" dirty="0"/>
              <a:t>2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Development of E-lenses for LRBB compensation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5/20/16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638299"/>
            <a:ext cx="8686800" cy="4457701"/>
          </a:xfrm>
          <a:prstGeom prst="rect">
            <a:avLst/>
          </a:prstGeom>
        </p:spPr>
        <p:txBody>
          <a:bodyPr lIns="0" tIns="0" rIns="0" bIns="0" anchor="t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>
                <a:solidFill>
                  <a:schemeClr val="accent2"/>
                </a:solidFill>
              </a:rPr>
              <a:t>Motivation: </a:t>
            </a:r>
            <a:r>
              <a:rPr lang="en-US" dirty="0" smtClean="0">
                <a:solidFill>
                  <a:schemeClr val="accent6"/>
                </a:solidFill>
              </a:rPr>
              <a:t>enable LRBB schemes for high-power and high-energy beams [4]</a:t>
            </a:r>
          </a:p>
          <a:p>
            <a:pPr lvl="1"/>
            <a:r>
              <a:rPr lang="en-US" sz="2000" dirty="0" smtClean="0"/>
              <a:t>LRBB can be compensated with wires installed in the high luminosity experiment IRs</a:t>
            </a:r>
          </a:p>
          <a:p>
            <a:pPr lvl="1"/>
            <a:r>
              <a:rPr lang="en-US" sz="2000" dirty="0" smtClean="0"/>
              <a:t>for an effective compensation, the wires have to be installed close to the beam </a:t>
            </a:r>
            <a:r>
              <a:rPr lang="en-US" sz="2000" dirty="0"/>
              <a:t>-</a:t>
            </a:r>
            <a:r>
              <a:rPr lang="en-US" sz="2000" dirty="0" smtClean="0"/>
              <a:t>&gt; due to machine protection and impedance effects, this is mostly not feasible for high-power or high-energy beams</a:t>
            </a:r>
          </a:p>
          <a:p>
            <a:pPr lvl="1"/>
            <a:r>
              <a:rPr lang="en-US" sz="2000" dirty="0" smtClean="0"/>
              <a:t>wires are ideally pulsed in order to compensate PACMAN bunches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9195" y="4921071"/>
            <a:ext cx="86462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E-lens can fulfill all the above requirements, however further R&amp;D needed to reach required parameters!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6067141"/>
            <a:ext cx="8686800" cy="232059"/>
          </a:xfrm>
          <a:prstGeom prst="rect">
            <a:avLst/>
          </a:prstGeom>
        </p:spPr>
        <p:txBody>
          <a:bodyPr lIns="0" tIns="0" rIns="0" bIns="0" anchor="t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smtClean="0"/>
              <a:t>[4] </a:t>
            </a:r>
            <a:r>
              <a:rPr lang="en-US" sz="1400" dirty="0"/>
              <a:t>A</a:t>
            </a:r>
            <a:r>
              <a:rPr lang="en-US" sz="1400" dirty="0" smtClean="0"/>
              <a:t>. </a:t>
            </a:r>
            <a:r>
              <a:rPr lang="en-US" sz="1400" dirty="0" err="1" smtClean="0"/>
              <a:t>Valishev</a:t>
            </a:r>
            <a:r>
              <a:rPr lang="en-US" sz="1400" dirty="0" smtClean="0"/>
              <a:t> et </a:t>
            </a:r>
            <a:r>
              <a:rPr lang="en-US" sz="1400" dirty="0" err="1" smtClean="0"/>
              <a:t>al.,Electron</a:t>
            </a:r>
            <a:r>
              <a:rPr lang="en-US" sz="1400" dirty="0" smtClean="0"/>
              <a:t> Lens as Beam-Beam Wire Compensator in HL-LHC, FERMILAB-TM-2571-APC</a:t>
            </a:r>
          </a:p>
        </p:txBody>
      </p:sp>
    </p:spTree>
    <p:extLst>
      <p:ext uri="{BB962C8B-B14F-4D97-AF65-F5344CB8AC3E}">
        <p14:creationId xmlns:p14="http://schemas.microsoft.com/office/powerpoint/2010/main" val="18888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Partners_PowerPoint_Template_090915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LRBB_LARP_MF</Template>
  <TotalTime>1615</TotalTime>
  <Words>1492</Words>
  <Application>Microsoft Macintosh PowerPoint</Application>
  <PresentationFormat>On-screen Show (4:3)</PresentationFormat>
  <Paragraphs>269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Apple Chancery</vt:lpstr>
      <vt:lpstr>Calibri</vt:lpstr>
      <vt:lpstr>Geneva</vt:lpstr>
      <vt:lpstr>Helvetica</vt:lpstr>
      <vt:lpstr>Helvetica Neue</vt:lpstr>
      <vt:lpstr>ＭＳ Ｐゴシック</vt:lpstr>
      <vt:lpstr>Wingdings</vt:lpstr>
      <vt:lpstr>Arial</vt:lpstr>
      <vt:lpstr>FermilabPartners_PowerPoint_Template_090915</vt:lpstr>
      <vt:lpstr>PowerPoint Presentation</vt:lpstr>
      <vt:lpstr>Research Topics</vt:lpstr>
      <vt:lpstr>Collaborations and Expertise</vt:lpstr>
      <vt:lpstr>Overlap with US projects</vt:lpstr>
      <vt:lpstr>Research Topic 1 Development of LRBB scenarios for LHC upgrades</vt:lpstr>
      <vt:lpstr>Research Topic 1: Development of LRBB scenarios for LHC upgrade</vt:lpstr>
      <vt:lpstr>Research Topic 1: Development of LRBB scenarios for LHC upgrade</vt:lpstr>
      <vt:lpstr>Research Topic 2 Development of e-lenses for LRBB compensation</vt:lpstr>
      <vt:lpstr>Research Topic 2: Development of E-lenses for LRBB compensation</vt:lpstr>
      <vt:lpstr>Research Topic 2: Development of E-lenses for LRBB compensation</vt:lpstr>
      <vt:lpstr>Research Topic 3 Hollow e-beam collimation</vt:lpstr>
      <vt:lpstr>Research Topic 3: Hollow electron beam collimation</vt:lpstr>
      <vt:lpstr>Research Topic 3: Hollow electron beam collimation</vt:lpstr>
      <vt:lpstr>Summary</vt:lpstr>
      <vt:lpstr>Thank you for your attention!</vt:lpstr>
      <vt:lpstr>Hollow e-lens studies if e-lens not part of the US-HiLumi project</vt:lpstr>
      <vt:lpstr>E-lens – what’s an e-lens</vt:lpstr>
      <vt:lpstr>Halo control for collimation</vt:lpstr>
      <vt:lpstr>LRBB compensation</vt:lpstr>
    </vt:vector>
  </TitlesOfParts>
  <Company>Sandbox Studio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Miriam Fitterer</dc:creator>
  <cp:lastModifiedBy>Miriam Fitterer</cp:lastModifiedBy>
  <cp:revision>368</cp:revision>
  <cp:lastPrinted>2014-01-20T19:40:21Z</cp:lastPrinted>
  <dcterms:created xsi:type="dcterms:W3CDTF">2016-04-27T14:15:24Z</dcterms:created>
  <dcterms:modified xsi:type="dcterms:W3CDTF">2016-05-20T17:00:47Z</dcterms:modified>
</cp:coreProperties>
</file>