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63" r:id="rId5"/>
    <p:sldId id="262" r:id="rId6"/>
    <p:sldId id="267" r:id="rId7"/>
    <p:sldId id="273" r:id="rId8"/>
    <p:sldId id="268" r:id="rId9"/>
    <p:sldId id="269" r:id="rId10"/>
    <p:sldId id="305" r:id="rId11"/>
    <p:sldId id="306" r:id="rId12"/>
    <p:sldId id="307" r:id="rId13"/>
    <p:sldId id="308" r:id="rId14"/>
    <p:sldId id="270" r:id="rId15"/>
    <p:sldId id="309" r:id="rId16"/>
    <p:sldId id="274" r:id="rId17"/>
    <p:sldId id="277" r:id="rId18"/>
    <p:sldId id="278" r:id="rId19"/>
    <p:sldId id="279" r:id="rId20"/>
    <p:sldId id="310" r:id="rId21"/>
    <p:sldId id="271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12" r:id="rId41"/>
    <p:sldId id="298" r:id="rId42"/>
    <p:sldId id="313" r:id="rId43"/>
    <p:sldId id="299" r:id="rId44"/>
    <p:sldId id="300" r:id="rId45"/>
    <p:sldId id="301" r:id="rId46"/>
    <p:sldId id="304" r:id="rId47"/>
    <p:sldId id="303" r:id="rId48"/>
    <p:sldId id="272" r:id="rId49"/>
    <p:sldId id="317" r:id="rId50"/>
    <p:sldId id="315" r:id="rId51"/>
    <p:sldId id="275" r:id="rId52"/>
    <p:sldId id="314" r:id="rId53"/>
    <p:sldId id="311" r:id="rId54"/>
    <p:sldId id="266" r:id="rId5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798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2" autoAdjust="0"/>
    <p:restoredTop sz="94660"/>
  </p:normalViewPr>
  <p:slideViewPr>
    <p:cSldViewPr snapToObjects="1" showGuides="1">
      <p:cViewPr varScale="1">
        <p:scale>
          <a:sx n="109" d="100"/>
          <a:sy n="109" d="100"/>
        </p:scale>
        <p:origin x="-1304" y="-112"/>
      </p:cViewPr>
      <p:guideLst>
        <p:guide orient="horz" pos="32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3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3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19.05.16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43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19.05.16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041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90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 smtClean="0"/>
              <a:t>Presentation title - line 1 - Arial 30pt - bold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 - line 2</a:t>
            </a:r>
            <a:br>
              <a:rPr lang="en-GB" noProof="0" dirty="0" smtClean="0"/>
            </a:br>
            <a:r>
              <a:rPr lang="en-GB" noProof="0" dirty="0" smtClean="0"/>
              <a:t>line 3</a:t>
            </a:r>
            <a:br>
              <a:rPr lang="en-GB" noProof="0" dirty="0" smtClean="0"/>
            </a:br>
            <a:r>
              <a:rPr lang="en-GB" noProof="0" dirty="0" smtClean="0"/>
              <a:t>line 4   </a:t>
            </a:r>
            <a:endParaRPr lang="en-GB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6309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4767263"/>
            <a:ext cx="6440400" cy="270000"/>
          </a:xfrm>
        </p:spPr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grpSp>
        <p:nvGrpSpPr>
          <p:cNvPr id="10" name="Grouper 9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5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38400" y="4767263"/>
            <a:ext cx="60936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E. Métral, SLAC, 19/05/2016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jpg"/><Relationship Id="rId5" Type="http://schemas.openxmlformats.org/officeDocument/2006/relationships/image" Target="../media/image2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3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3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4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4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5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5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60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2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60.emf"/><Relationship Id="rId7" Type="http://schemas.openxmlformats.org/officeDocument/2006/relationships/image" Target="../media/image34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3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63.emf"/><Relationship Id="rId6" Type="http://schemas.openxmlformats.org/officeDocument/2006/relationships/image" Target="../media/image65.emf"/><Relationship Id="rId7" Type="http://schemas.openxmlformats.org/officeDocument/2006/relationships/image" Target="../media/image52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33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2.emf"/><Relationship Id="rId5" Type="http://schemas.openxmlformats.org/officeDocument/2006/relationships/image" Target="../media/image73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71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Update of the stability limits including the effect of electron cloud, implications for machine and HW parameters (e.g. ramp rates)</a:t>
            </a:r>
          </a:p>
        </p:txBody>
      </p:sp>
      <p:sp>
        <p:nvSpPr>
          <p:cNvPr id="19" name="Sous-titre 18"/>
          <p:cNvSpPr>
            <a:spLocks noGrp="1"/>
          </p:cNvSpPr>
          <p:nvPr>
            <p:ph type="subTitle" idx="1"/>
          </p:nvPr>
        </p:nvSpPr>
        <p:spPr>
          <a:xfrm>
            <a:off x="1371600" y="3744466"/>
            <a:ext cx="6872808" cy="483468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Elias </a:t>
            </a:r>
            <a:r>
              <a:rPr lang="en-GB" dirty="0" err="1" smtClean="0"/>
              <a:t>Métral</a:t>
            </a:r>
            <a:r>
              <a:rPr lang="en-GB" dirty="0"/>
              <a:t> </a:t>
            </a:r>
            <a:r>
              <a:rPr lang="en-GB" dirty="0" smtClean="0"/>
              <a:t>for the instability team (and BE-ABP-HSC section)</a:t>
            </a:r>
            <a:endParaRPr lang="en-GB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0" i="0" dirty="0">
                <a:solidFill>
                  <a:schemeClr val="bg2"/>
                </a:solidFill>
              </a:rPr>
              <a:t>Joint LARP CM26/Hi-</a:t>
            </a:r>
            <a:r>
              <a:rPr lang="en-GB" b="0" i="0" dirty="0" err="1">
                <a:solidFill>
                  <a:schemeClr val="bg2"/>
                </a:solidFill>
              </a:rPr>
              <a:t>Lumi</a:t>
            </a:r>
            <a:r>
              <a:rPr lang="en-GB" b="0" i="0" dirty="0">
                <a:solidFill>
                  <a:schemeClr val="bg2"/>
                </a:solidFill>
              </a:rPr>
              <a:t> </a:t>
            </a:r>
            <a:r>
              <a:rPr lang="en-GB" b="0" i="0" dirty="0" smtClean="0">
                <a:solidFill>
                  <a:schemeClr val="bg2"/>
                </a:solidFill>
              </a:rPr>
              <a:t>Meeting, SLAC, 19/05/2016</a:t>
            </a:r>
            <a:endParaRPr lang="en-GB" b="0" i="0" dirty="0">
              <a:solidFill>
                <a:schemeClr val="bg2"/>
              </a:solidFill>
            </a:endParaRPr>
          </a:p>
        </p:txBody>
      </p:sp>
      <p:pic>
        <p:nvPicPr>
          <p:cNvPr id="9" name="Image 8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39" y="4342613"/>
            <a:ext cx="624861" cy="743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beam-beam and ramp </a:t>
            </a:r>
            <a:r>
              <a:rPr lang="en-GB" dirty="0" smtClean="0"/>
              <a:t>rates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7" name="Espace réservé du contenu 8"/>
          <p:cNvSpPr>
            <a:spLocks noGrp="1"/>
          </p:cNvSpPr>
          <p:nvPr>
            <p:ph idx="1"/>
          </p:nvPr>
        </p:nvSpPr>
        <p:spPr>
          <a:xfrm>
            <a:off x="612000" y="771550"/>
            <a:ext cx="8208472" cy="3600400"/>
          </a:xfrm>
        </p:spPr>
        <p:txBody>
          <a:bodyPr>
            <a:no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sz="2000" dirty="0" smtClean="0"/>
              <a:t>Summary</a:t>
            </a:r>
          </a:p>
          <a:p>
            <a:pPr lvl="1" algn="just">
              <a:buClr>
                <a:srgbClr val="FB963C"/>
              </a:buClr>
              <a:buSzPct val="120000"/>
            </a:pPr>
            <a:r>
              <a:rPr lang="en-US" sz="2000" dirty="0">
                <a:solidFill>
                  <a:srgbClr val="5A5A5A"/>
                </a:solidFill>
              </a:rPr>
              <a:t>2 reductions of SD: ~ 6 </a:t>
            </a:r>
            <a:r>
              <a:rPr lang="en-US" sz="2000" dirty="0" err="1">
                <a:solidFill>
                  <a:srgbClr val="5A5A5A"/>
                </a:solidFill>
              </a:rPr>
              <a:t>σ</a:t>
            </a:r>
            <a:r>
              <a:rPr lang="en-US" sz="2000" dirty="0">
                <a:solidFill>
                  <a:srgbClr val="5A5A5A"/>
                </a:solidFill>
              </a:rPr>
              <a:t> and </a:t>
            </a:r>
            <a:r>
              <a:rPr lang="en-US" sz="2000" dirty="0">
                <a:solidFill>
                  <a:srgbClr val="FF0000"/>
                </a:solidFill>
              </a:rPr>
              <a:t>~ 1.5 </a:t>
            </a:r>
            <a:r>
              <a:rPr lang="en-US" sz="2000" dirty="0" err="1">
                <a:solidFill>
                  <a:srgbClr val="FF0000"/>
                </a:solidFill>
              </a:rPr>
              <a:t>σ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pPr lvl="1" algn="just">
              <a:buClr>
                <a:srgbClr val="FB963C"/>
              </a:buClr>
              <a:buSzPct val="120000"/>
            </a:pPr>
            <a:r>
              <a:rPr lang="en-GB" sz="2000" dirty="0">
                <a:solidFill>
                  <a:srgbClr val="5A5A5A"/>
                </a:solidFill>
              </a:rPr>
              <a:t>No observations of instabilities at the minimum of SD during the regular operational fills</a:t>
            </a:r>
          </a:p>
          <a:p>
            <a:pPr lvl="1" algn="just">
              <a:buClr>
                <a:srgbClr val="FB963C"/>
              </a:buClr>
              <a:buSzPct val="120000"/>
            </a:pPr>
            <a:r>
              <a:rPr lang="en-GB" sz="2000" dirty="0">
                <a:solidFill>
                  <a:srgbClr val="FF0000"/>
                </a:solidFill>
              </a:rPr>
              <a:t>The </a:t>
            </a:r>
            <a:r>
              <a:rPr lang="en-GB" sz="2000" dirty="0" smtClean="0">
                <a:solidFill>
                  <a:srgbClr val="FF0000"/>
                </a:solidFill>
              </a:rPr>
              <a:t>minimum </a:t>
            </a:r>
            <a:r>
              <a:rPr lang="en-GB" sz="2000" dirty="0">
                <a:solidFill>
                  <a:srgbClr val="FF0000"/>
                </a:solidFill>
              </a:rPr>
              <a:t>of SD at 1.5 </a:t>
            </a:r>
            <a:r>
              <a:rPr lang="en-US" sz="2000" dirty="0" err="1">
                <a:solidFill>
                  <a:srgbClr val="FF0000"/>
                </a:solidFill>
              </a:rPr>
              <a:t>σ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occurs at the deceleration part of the correctors</a:t>
            </a:r>
            <a:r>
              <a:rPr lang="en-GB" sz="2000" dirty="0">
                <a:solidFill>
                  <a:srgbClr val="5A5A5A"/>
                </a:solidFill>
              </a:rPr>
              <a:t>: increasing the ramp rate will not help</a:t>
            </a:r>
          </a:p>
          <a:p>
            <a:pPr lvl="1" algn="just">
              <a:buClr>
                <a:srgbClr val="FB963C"/>
              </a:buClr>
              <a:buSzPct val="120000"/>
            </a:pPr>
            <a:r>
              <a:rPr lang="en-GB" sz="2000" dirty="0">
                <a:solidFill>
                  <a:srgbClr val="5A5A5A"/>
                </a:solidFill>
              </a:rPr>
              <a:t>Going faster will have also bad impact on beam loss lifetimes</a:t>
            </a:r>
          </a:p>
          <a:p>
            <a:pPr lvl="1" algn="just">
              <a:buClr>
                <a:srgbClr val="FB963C"/>
              </a:buClr>
              <a:buSzPct val="120000"/>
            </a:pPr>
            <a:r>
              <a:rPr lang="en-GB" sz="2000" dirty="0">
                <a:solidFill>
                  <a:srgbClr val="FF0000"/>
                </a:solidFill>
              </a:rPr>
              <a:t>The LHC </a:t>
            </a:r>
            <a:r>
              <a:rPr lang="en-GB" sz="2000" dirty="0" smtClean="0">
                <a:solidFill>
                  <a:srgbClr val="FF0000"/>
                </a:solidFill>
              </a:rPr>
              <a:t>speed (from </a:t>
            </a:r>
            <a:r>
              <a:rPr lang="en-GB" sz="2000" dirty="0">
                <a:solidFill>
                  <a:srgbClr val="FF0000"/>
                </a:solidFill>
              </a:rPr>
              <a:t>2 </a:t>
            </a:r>
            <a:r>
              <a:rPr lang="en-GB" sz="2000" dirty="0" err="1" smtClean="0">
                <a:solidFill>
                  <a:srgbClr val="FF0000"/>
                </a:solidFill>
              </a:rPr>
              <a:t>σ</a:t>
            </a:r>
            <a:r>
              <a:rPr lang="en-GB" sz="2000" dirty="0" smtClean="0">
                <a:solidFill>
                  <a:srgbClr val="FF0000"/>
                </a:solidFill>
              </a:rPr>
              <a:t> to 1 </a:t>
            </a:r>
            <a:r>
              <a:rPr lang="en-GB" sz="2000" dirty="0" err="1" smtClean="0">
                <a:solidFill>
                  <a:srgbClr val="FF0000"/>
                </a:solidFill>
              </a:rPr>
              <a:t>σ</a:t>
            </a:r>
            <a:r>
              <a:rPr lang="en-GB" sz="2000" dirty="0" smtClean="0">
                <a:solidFill>
                  <a:srgbClr val="FF0000"/>
                </a:solidFill>
              </a:rPr>
              <a:t>) </a:t>
            </a:r>
            <a:r>
              <a:rPr lang="en-GB" sz="2000" dirty="0">
                <a:solidFill>
                  <a:srgbClr val="FF0000"/>
                </a:solidFill>
              </a:rPr>
              <a:t>is </a:t>
            </a:r>
            <a:r>
              <a:rPr lang="en-GB" sz="2000" dirty="0" smtClean="0">
                <a:solidFill>
                  <a:srgbClr val="FF0000"/>
                </a:solidFill>
              </a:rPr>
              <a:t>~ 1.6 s </a:t>
            </a:r>
            <a:r>
              <a:rPr lang="en-GB" sz="2000" dirty="0">
                <a:solidFill>
                  <a:srgbClr val="FF0000"/>
                </a:solidFill>
              </a:rPr>
              <a:t>(ATLAS) and </a:t>
            </a:r>
            <a:r>
              <a:rPr lang="en-GB" sz="2000" dirty="0" smtClean="0">
                <a:solidFill>
                  <a:srgbClr val="FF0000"/>
                </a:solidFill>
              </a:rPr>
              <a:t>~ 2.5 s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(</a:t>
            </a:r>
            <a:r>
              <a:rPr lang="en-GB" sz="2000" dirty="0">
                <a:solidFill>
                  <a:srgbClr val="FF0000"/>
                </a:solidFill>
              </a:rPr>
              <a:t>CMS) comparable with the HL-LHC rise </a:t>
            </a:r>
            <a:r>
              <a:rPr lang="en-GB" sz="2000" dirty="0" smtClean="0">
                <a:solidFill>
                  <a:srgbClr val="FF0000"/>
                </a:solidFill>
              </a:rPr>
              <a:t>times </a:t>
            </a:r>
            <a:br>
              <a:rPr lang="en-GB" sz="2000" dirty="0" smtClean="0">
                <a:solidFill>
                  <a:srgbClr val="FF0000"/>
                </a:solidFill>
              </a:rPr>
            </a:br>
            <a:r>
              <a:rPr lang="en-GB" sz="2000" dirty="0" smtClean="0">
                <a:solidFill>
                  <a:srgbClr val="0000FF"/>
                </a:solidFill>
              </a:rPr>
              <a:t>=&gt; Recommendation </a:t>
            </a:r>
            <a:r>
              <a:rPr lang="en-GB" sz="2000" dirty="0">
                <a:solidFill>
                  <a:srgbClr val="0000FF"/>
                </a:solidFill>
              </a:rPr>
              <a:t>to </a:t>
            </a:r>
            <a:r>
              <a:rPr lang="en-GB" sz="2000" dirty="0" smtClean="0">
                <a:solidFill>
                  <a:srgbClr val="0000FF"/>
                </a:solidFill>
              </a:rPr>
              <a:t>go from </a:t>
            </a:r>
            <a:r>
              <a:rPr lang="en-GB" sz="2000" dirty="0">
                <a:solidFill>
                  <a:srgbClr val="0000FF"/>
                </a:solidFill>
              </a:rPr>
              <a:t>2 </a:t>
            </a:r>
            <a:r>
              <a:rPr lang="en-GB" sz="2000" dirty="0" err="1">
                <a:solidFill>
                  <a:srgbClr val="0000FF"/>
                </a:solidFill>
              </a:rPr>
              <a:t>σ</a:t>
            </a:r>
            <a:r>
              <a:rPr lang="en-GB" sz="2000" dirty="0">
                <a:solidFill>
                  <a:srgbClr val="0000FF"/>
                </a:solidFill>
              </a:rPr>
              <a:t> to 1 </a:t>
            </a:r>
            <a:r>
              <a:rPr lang="en-GB" sz="2000" dirty="0" err="1" smtClean="0">
                <a:solidFill>
                  <a:srgbClr val="0000FF"/>
                </a:solidFill>
              </a:rPr>
              <a:t>σ</a:t>
            </a:r>
            <a:r>
              <a:rPr lang="en-GB" sz="2000" dirty="0" smtClean="0">
                <a:solidFill>
                  <a:srgbClr val="0000FF"/>
                </a:solidFill>
              </a:rPr>
              <a:t> </a:t>
            </a:r>
            <a:r>
              <a:rPr lang="en-GB" sz="2000" dirty="0">
                <a:solidFill>
                  <a:srgbClr val="0000FF"/>
                </a:solidFill>
              </a:rPr>
              <a:t>in </a:t>
            </a:r>
            <a:r>
              <a:rPr lang="en-GB" sz="2000" dirty="0" smtClean="0">
                <a:solidFill>
                  <a:srgbClr val="0000FF"/>
                </a:solidFill>
              </a:rPr>
              <a:t>less than 1 s</a:t>
            </a:r>
            <a:endParaRPr lang="en-GB" sz="2000" dirty="0">
              <a:solidFill>
                <a:srgbClr val="0000FF"/>
              </a:solidFill>
            </a:endParaRPr>
          </a:p>
          <a:p>
            <a:pPr lvl="1" algn="just">
              <a:buClr>
                <a:srgbClr val="FB963C"/>
              </a:buClr>
              <a:buSzPct val="120000"/>
            </a:pPr>
            <a:r>
              <a:rPr lang="en-GB" sz="2000" dirty="0">
                <a:solidFill>
                  <a:srgbClr val="5A5A5A"/>
                </a:solidFill>
              </a:rPr>
              <a:t>MDs are planned to explore fast instability at the minimum of SD</a:t>
            </a:r>
          </a:p>
        </p:txBody>
      </p:sp>
    </p:spTree>
    <p:extLst>
      <p:ext uri="{BB962C8B-B14F-4D97-AF65-F5344CB8AC3E}">
        <p14:creationId xmlns:p14="http://schemas.microsoft.com/office/powerpoint/2010/main" val="356339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noise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463" y="675000"/>
            <a:ext cx="5695049" cy="4489038"/>
          </a:xfrm>
          <a:prstGeom prst="rect">
            <a:avLst/>
          </a:prstGeom>
          <a:noFill/>
          <a:ln w="19050" cmpd="sng">
            <a:noFill/>
          </a:ln>
        </p:spPr>
      </p:pic>
      <p:sp>
        <p:nvSpPr>
          <p:cNvPr id="12" name="Espace réservé du contenu 8"/>
          <p:cNvSpPr>
            <a:spLocks noGrp="1"/>
          </p:cNvSpPr>
          <p:nvPr>
            <p:ph idx="1"/>
          </p:nvPr>
        </p:nvSpPr>
        <p:spPr>
          <a:xfrm>
            <a:off x="323528" y="1083023"/>
            <a:ext cx="3384376" cy="3576959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sz="2400" dirty="0" smtClean="0"/>
              <a:t>Possible </a:t>
            </a:r>
            <a:r>
              <a:rPr lang="en-GB" sz="2400" dirty="0"/>
              <a:t>mechanism which can lead to a loss of Landau </a:t>
            </a:r>
            <a:r>
              <a:rPr lang="en-GB" sz="2400" dirty="0" smtClean="0"/>
              <a:t>damping (deforming / drilling holes in the SD)</a:t>
            </a:r>
          </a:p>
        </p:txBody>
      </p:sp>
    </p:spTree>
    <p:extLst>
      <p:ext uri="{BB962C8B-B14F-4D97-AF65-F5344CB8AC3E}">
        <p14:creationId xmlns:p14="http://schemas.microsoft.com/office/powerpoint/2010/main" val="366993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noise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2" name="Espace réservé du contenu 8"/>
          <p:cNvSpPr>
            <a:spLocks noGrp="1"/>
          </p:cNvSpPr>
          <p:nvPr>
            <p:ph idx="1"/>
          </p:nvPr>
        </p:nvSpPr>
        <p:spPr>
          <a:xfrm>
            <a:off x="323528" y="627534"/>
            <a:ext cx="8723272" cy="912663"/>
          </a:xfrm>
        </p:spPr>
        <p:txBody>
          <a:bodyPr>
            <a:normAutofit fontScale="925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(</a:t>
            </a:r>
            <a:r>
              <a:rPr lang="en-US" sz="2400" dirty="0"/>
              <a:t>preliminary) </a:t>
            </a:r>
            <a:r>
              <a:rPr lang="en-US" sz="2400" dirty="0" smtClean="0"/>
              <a:t>results from </a:t>
            </a:r>
            <a:r>
              <a:rPr lang="en-US" sz="2400" dirty="0"/>
              <a:t>BTF </a:t>
            </a:r>
            <a:r>
              <a:rPr lang="en-US" sz="2400" dirty="0" smtClean="0"/>
              <a:t>measurements in </a:t>
            </a:r>
            <a:r>
              <a:rPr lang="en-US" sz="2400" dirty="0"/>
              <a:t>the </a:t>
            </a:r>
            <a:r>
              <a:rPr lang="en-US" sz="2400" dirty="0" smtClean="0"/>
              <a:t>LHC in 2015 and </a:t>
            </a:r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measured SD at injection </a:t>
            </a:r>
            <a:r>
              <a:rPr lang="en-US" sz="2400" dirty="0" smtClean="0"/>
              <a:t>=&gt; To be continued</a:t>
            </a:r>
            <a:r>
              <a:rPr lang="is-IS" sz="2400" dirty="0" smtClean="0"/>
              <a:t>…</a:t>
            </a:r>
            <a:r>
              <a:rPr lang="en-US" sz="2400" dirty="0" smtClean="0"/>
              <a:t> </a:t>
            </a:r>
            <a:endParaRPr lang="en-GB" dirty="0"/>
          </a:p>
        </p:txBody>
      </p:sp>
      <p:sp>
        <p:nvSpPr>
          <p:cNvPr id="9" name="Espace réservé du contenu 8"/>
          <p:cNvSpPr txBox="1">
            <a:spLocks/>
          </p:cNvSpPr>
          <p:nvPr/>
        </p:nvSpPr>
        <p:spPr>
          <a:xfrm>
            <a:off x="7596336" y="1347614"/>
            <a:ext cx="1368152" cy="44981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C. </a:t>
            </a:r>
            <a:r>
              <a:rPr lang="en-GB" sz="1400" i="1" dirty="0" err="1" smtClean="0">
                <a:solidFill>
                  <a:srgbClr val="FF0000"/>
                </a:solidFill>
              </a:rPr>
              <a:t>Tambasco</a:t>
            </a:r>
            <a:endParaRPr lang="en-GB" sz="1400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6-05-16 at 15.03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07" y="1368152"/>
            <a:ext cx="2498405" cy="3795886"/>
          </a:xfrm>
          <a:prstGeom prst="rect">
            <a:avLst/>
          </a:prstGeom>
        </p:spPr>
      </p:pic>
      <p:pic>
        <p:nvPicPr>
          <p:cNvPr id="7" name="Picture 6" descr="Screen Shot 2016-05-16 at 15.05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95" y="1800200"/>
            <a:ext cx="3900281" cy="2931790"/>
          </a:xfrm>
          <a:prstGeom prst="rect">
            <a:avLst/>
          </a:prstGeom>
        </p:spPr>
      </p:pic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5071864" y="2542778"/>
            <a:ext cx="2164432" cy="747311"/>
          </a:xfrm>
          <a:prstGeom prst="wedgeEllipseCallout">
            <a:avLst>
              <a:gd name="adj1" fmla="val 42358"/>
              <a:gd name="adj2" fmla="val 89139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788024" y="2643758"/>
            <a:ext cx="2709664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D60093"/>
                </a:solidFill>
              </a:rPr>
              <a:t>Calibration factor </a:t>
            </a:r>
            <a:br>
              <a:rPr lang="en-US" b="1" dirty="0" smtClean="0">
                <a:solidFill>
                  <a:srgbClr val="D60093"/>
                </a:solidFill>
              </a:rPr>
            </a:br>
            <a:r>
              <a:rPr lang="en-US" b="1" dirty="0" smtClean="0">
                <a:solidFill>
                  <a:srgbClr val="D60093"/>
                </a:solidFill>
              </a:rPr>
              <a:t>still needed</a:t>
            </a:r>
            <a:endParaRPr lang="en-US" b="1" dirty="0">
              <a:solidFill>
                <a:srgbClr val="D60093"/>
              </a:solidFill>
              <a:latin typeface="Arial" charset="0"/>
              <a:sym typeface="Math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6847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e-</a:t>
            </a:r>
            <a:r>
              <a:rPr lang="en-GB" dirty="0" smtClean="0"/>
              <a:t>cloud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12000" y="835744"/>
            <a:ext cx="7920000" cy="3680222"/>
          </a:xfrm>
        </p:spPr>
        <p:txBody>
          <a:bodyPr/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/>
              <a:t>Optimization of working point at injection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455638"/>
            <a:ext cx="9144000" cy="370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126" y="1476176"/>
            <a:ext cx="3903386" cy="3687862"/>
          </a:xfrm>
          <a:prstGeom prst="rect">
            <a:avLst/>
          </a:prstGeom>
        </p:spPr>
      </p:pic>
      <p:sp>
        <p:nvSpPr>
          <p:cNvPr id="14" name="Espace réservé du contenu 8"/>
          <p:cNvSpPr txBox="1">
            <a:spLocks/>
          </p:cNvSpPr>
          <p:nvPr/>
        </p:nvSpPr>
        <p:spPr>
          <a:xfrm>
            <a:off x="-180528" y="3867894"/>
            <a:ext cx="1450464" cy="576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A. Romano</a:t>
            </a:r>
            <a:endParaRPr lang="en-GB" sz="1400" i="1" dirty="0">
              <a:solidFill>
                <a:srgbClr val="FF0000"/>
              </a:solidFill>
            </a:endParaRPr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7380312" y="3939902"/>
            <a:ext cx="1450464" cy="576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G. </a:t>
            </a:r>
            <a:r>
              <a:rPr lang="en-GB" sz="1400" i="1" dirty="0" err="1" smtClean="0">
                <a:solidFill>
                  <a:srgbClr val="FF0000"/>
                </a:solidFill>
              </a:rPr>
              <a:t>Iadarola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3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e-</a:t>
            </a:r>
            <a:r>
              <a:rPr lang="en-GB" dirty="0" smtClean="0"/>
              <a:t>cloud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12000" y="835744"/>
            <a:ext cx="7920000" cy="3680222"/>
          </a:xfrm>
        </p:spPr>
        <p:txBody>
          <a:bodyPr/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/>
              <a:t>Instabilities observed at injection when </a:t>
            </a:r>
            <a:r>
              <a:rPr lang="en-GB" dirty="0" err="1"/>
              <a:t>Laslett</a:t>
            </a:r>
            <a:r>
              <a:rPr lang="en-GB" dirty="0"/>
              <a:t> tune shifts not corrected =&gt; Believed to be due to linear coupling (see later)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13" y="2211711"/>
            <a:ext cx="7109687" cy="2952328"/>
          </a:xfrm>
          <a:prstGeom prst="rect">
            <a:avLst/>
          </a:prstGeom>
        </p:spPr>
      </p:pic>
      <p:sp>
        <p:nvSpPr>
          <p:cNvPr id="10" name="Espace réservé du contenu 8"/>
          <p:cNvSpPr txBox="1">
            <a:spLocks/>
          </p:cNvSpPr>
          <p:nvPr/>
        </p:nvSpPr>
        <p:spPr>
          <a:xfrm>
            <a:off x="7668344" y="1888137"/>
            <a:ext cx="1584176" cy="7556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6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e-</a:t>
            </a:r>
            <a:r>
              <a:rPr lang="en-GB" dirty="0" smtClean="0"/>
              <a:t>cloud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7544" y="835744"/>
            <a:ext cx="8496944" cy="3680222"/>
          </a:xfrm>
        </p:spPr>
        <p:txBody>
          <a:bodyPr/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/>
              <a:t>Instabilities observed at high energy with a train </a:t>
            </a:r>
            <a:r>
              <a:rPr lang="en-GB" dirty="0" smtClean="0"/>
              <a:t>of 72 b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347614"/>
            <a:ext cx="5707164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4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e-</a:t>
            </a:r>
            <a:r>
              <a:rPr lang="en-GB" dirty="0" smtClean="0"/>
              <a:t>cloud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627535"/>
            <a:ext cx="6408712" cy="3774020"/>
          </a:xfrm>
          <a:prstGeom prst="rect">
            <a:avLst/>
          </a:prstGeom>
        </p:spPr>
      </p:pic>
      <p:sp>
        <p:nvSpPr>
          <p:cNvPr id="10" name="Espace réservé du contenu 8"/>
          <p:cNvSpPr txBox="1">
            <a:spLocks/>
          </p:cNvSpPr>
          <p:nvPr/>
        </p:nvSpPr>
        <p:spPr>
          <a:xfrm>
            <a:off x="3779912" y="4624441"/>
            <a:ext cx="1584176" cy="7556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5868144" y="771550"/>
            <a:ext cx="1404000" cy="216000"/>
          </a:xfrm>
          <a:prstGeom prst="rect">
            <a:avLst/>
          </a:prstGeom>
          <a:noFill/>
          <a:ln w="28575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Arial" pitchFamily="-10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716016" y="1563638"/>
            <a:ext cx="1800200" cy="216024"/>
          </a:xfrm>
          <a:prstGeom prst="rect">
            <a:avLst/>
          </a:prstGeom>
          <a:noFill/>
          <a:ln w="28575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Arial" pitchFamily="-106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7236296" y="987574"/>
            <a:ext cx="288032" cy="0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88024" y="1131590"/>
            <a:ext cx="432048" cy="0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72200" y="1563638"/>
            <a:ext cx="1152128" cy="0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8196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e-</a:t>
            </a:r>
            <a:r>
              <a:rPr lang="en-GB" dirty="0" smtClean="0"/>
              <a:t>cloud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467544" y="835744"/>
            <a:ext cx="8496944" cy="3680222"/>
          </a:xfrm>
        </p:spPr>
        <p:txBody>
          <a:bodyPr/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To be further studied (from both simulations and measurements)</a:t>
            </a:r>
          </a:p>
          <a:p>
            <a:pPr lvl="1" algn="just">
              <a:buSzPct val="120000"/>
            </a:pPr>
            <a:r>
              <a:rPr lang="en-GB" dirty="0" smtClean="0"/>
              <a:t>What will happen with many batches / full beam?</a:t>
            </a:r>
          </a:p>
          <a:p>
            <a:pPr lvl="1" algn="just">
              <a:buSzPct val="120000"/>
            </a:pPr>
            <a:r>
              <a:rPr lang="en-GB" dirty="0" smtClean="0"/>
              <a:t>Will we succeed to remove all the e</a:t>
            </a:r>
            <a:r>
              <a:rPr lang="en-GB" baseline="30000" dirty="0" smtClean="0"/>
              <a:t>-</a:t>
            </a:r>
            <a:r>
              <a:rPr lang="en-GB" dirty="0" smtClean="0"/>
              <a:t> from dipoles? Effect on beam stability?</a:t>
            </a:r>
          </a:p>
          <a:p>
            <a:pPr lvl="1" algn="just">
              <a:buSzPct val="120000"/>
            </a:pPr>
            <a:r>
              <a:rPr lang="en-GB" dirty="0" smtClean="0"/>
              <a:t>What about the remaining e</a:t>
            </a:r>
            <a:r>
              <a:rPr lang="en-GB" baseline="30000" dirty="0" smtClean="0"/>
              <a:t>-</a:t>
            </a:r>
            <a:r>
              <a:rPr lang="en-GB" dirty="0" smtClean="0"/>
              <a:t> in the quads (effect on tune footprint, beam stability, etc.)?</a:t>
            </a:r>
          </a:p>
          <a:p>
            <a:pPr lvl="1" algn="just">
              <a:buSzPct val="120000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667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Linear coupling can be beneficial or detrimental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 smtClean="0">
                <a:solidFill>
                  <a:srgbClr val="FF0000"/>
                </a:solidFill>
              </a:rPr>
              <a:t>Why </a:t>
            </a:r>
            <a:r>
              <a:rPr lang="en-GB" dirty="0">
                <a:solidFill>
                  <a:srgbClr val="FF0000"/>
                </a:solidFill>
              </a:rPr>
              <a:t>could linear coupling be a problem for beam stability?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GB" sz="2400" dirty="0"/>
          </a:p>
          <a:p>
            <a:pPr marL="0" indent="0" algn="just">
              <a:buSzPct val="75000"/>
              <a:buNone/>
            </a:pPr>
            <a:r>
              <a:rPr lang="en-GB" dirty="0" smtClean="0"/>
              <a:t>=</a:t>
            </a:r>
            <a:r>
              <a:rPr lang="en-GB" dirty="0"/>
              <a:t>&gt; </a:t>
            </a:r>
            <a:r>
              <a:rPr lang="en-GB" dirty="0">
                <a:solidFill>
                  <a:srgbClr val="FF0000"/>
                </a:solidFill>
              </a:rPr>
              <a:t>Because the coherent tunes are shifted by linear coupling differently compared to the incoherent tunes (providing the Landau damping) </a:t>
            </a:r>
            <a:r>
              <a:rPr lang="en-GB" dirty="0"/>
              <a:t>due to the nonlinear fields (from </a:t>
            </a:r>
            <a:r>
              <a:rPr lang="en-GB" dirty="0" err="1"/>
              <a:t>octupoles</a:t>
            </a:r>
            <a:r>
              <a:rPr lang="en-GB" dirty="0"/>
              <a:t> to create the tune spread). Therefore in some cases a too strong coupling can be detrimental, leading to instabilities due to a </a:t>
            </a:r>
            <a:r>
              <a:rPr lang="en-GB" dirty="0">
                <a:solidFill>
                  <a:srgbClr val="FF0000"/>
                </a:solidFill>
              </a:rPr>
              <a:t>loss of transverse Landau damping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9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675" y="699542"/>
            <a:ext cx="5282621" cy="380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Introduction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Beam stability from impedance model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Effect of beam-beam and ramp rates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Effect of noise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Effect of e-cloud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Effect of linear coupling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699542"/>
            <a:ext cx="5526304" cy="3863826"/>
          </a:xfrm>
          <a:prstGeom prst="rect">
            <a:avLst/>
          </a:prstGeom>
        </p:spPr>
      </p:pic>
      <p:sp>
        <p:nvSpPr>
          <p:cNvPr id="7" name="Espace réservé du contenu 8"/>
          <p:cNvSpPr txBox="1">
            <a:spLocks/>
          </p:cNvSpPr>
          <p:nvPr/>
        </p:nvSpPr>
        <p:spPr>
          <a:xfrm>
            <a:off x="3563888" y="4685810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6876256" y="2182738"/>
            <a:ext cx="1872208" cy="749052"/>
          </a:xfrm>
          <a:prstGeom prst="wedgeEllipseCallout">
            <a:avLst>
              <a:gd name="adj1" fmla="val -94355"/>
              <a:gd name="adj2" fmla="val -53373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876256" y="2213451"/>
            <a:ext cx="1944216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D60093"/>
                </a:solidFill>
              </a:rPr>
              <a:t>Closest tune approach</a:t>
            </a:r>
            <a:endParaRPr lang="en-US" b="1" dirty="0">
              <a:solidFill>
                <a:srgbClr val="D60093"/>
              </a:solidFill>
              <a:latin typeface="Arial" charset="0"/>
              <a:sym typeface="Math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843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6"/>
            <a:ext cx="4248472" cy="368149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10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</a:t>
            </a:r>
          </a:p>
        </p:txBody>
      </p:sp>
      <p:sp>
        <p:nvSpPr>
          <p:cNvPr id="12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 smtClean="0"/>
              <a:t>MADX with the real </a:t>
            </a:r>
            <a:r>
              <a:rPr lang="en-GB" sz="2200" dirty="0" err="1" smtClean="0"/>
              <a:t>octupoles</a:t>
            </a:r>
            <a:endParaRPr lang="en-GB" sz="2200" dirty="0"/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3995936" y="1491630"/>
            <a:ext cx="1152128" cy="4343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GB" sz="2200" b="1" dirty="0" smtClean="0">
                <a:solidFill>
                  <a:srgbClr val="3366FF"/>
                </a:solidFill>
              </a:rPr>
              <a:t>LOF &gt; 0</a:t>
            </a:r>
            <a:endParaRPr lang="en-GB" sz="2200" b="1" dirty="0">
              <a:solidFill>
                <a:srgbClr val="3366FF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554897"/>
              </p:ext>
            </p:extLst>
          </p:nvPr>
        </p:nvGraphicFramePr>
        <p:xfrm>
          <a:off x="3933825" y="1855788"/>
          <a:ext cx="95091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" name="Equation" r:id="rId6" imgW="482600" imgH="254000" progId="Equation.3">
                  <p:embed/>
                </p:oleObj>
              </mc:Choice>
              <mc:Fallback>
                <p:oleObj name="Equation" r:id="rId6" imgW="48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825" y="1855788"/>
                        <a:ext cx="950913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82029"/>
            <a:ext cx="4248472" cy="3682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</a:t>
            </a:r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 smtClean="0"/>
              <a:t>MADX with the real </a:t>
            </a:r>
            <a:r>
              <a:rPr lang="en-GB" sz="2200" dirty="0" err="1" smtClean="0"/>
              <a:t>octupoles</a:t>
            </a:r>
            <a:endParaRPr lang="en-GB" sz="2200" dirty="0"/>
          </a:p>
        </p:txBody>
      </p:sp>
      <p:sp>
        <p:nvSpPr>
          <p:cNvPr id="12" name="Espace réservé du contenu 8"/>
          <p:cNvSpPr txBox="1">
            <a:spLocks/>
          </p:cNvSpPr>
          <p:nvPr/>
        </p:nvSpPr>
        <p:spPr>
          <a:xfrm>
            <a:off x="3995936" y="1491630"/>
            <a:ext cx="1152128" cy="4343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GB" sz="2200" b="1" dirty="0" smtClean="0">
                <a:solidFill>
                  <a:srgbClr val="3366FF"/>
                </a:solidFill>
              </a:rPr>
              <a:t>LOF &gt; 0</a:t>
            </a:r>
            <a:endParaRPr lang="en-GB" sz="2200" b="1" dirty="0">
              <a:solidFill>
                <a:srgbClr val="3366FF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068771"/>
              </p:ext>
            </p:extLst>
          </p:nvPr>
        </p:nvGraphicFramePr>
        <p:xfrm>
          <a:off x="3707904" y="1855788"/>
          <a:ext cx="14017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6" name="Equation" r:id="rId6" imgW="711200" imgH="254000" progId="Equation.3">
                  <p:embed/>
                </p:oleObj>
              </mc:Choice>
              <mc:Fallback>
                <p:oleObj name="Equation" r:id="rId6" imgW="711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855788"/>
                        <a:ext cx="1401763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7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7"/>
            <a:ext cx="4248472" cy="3681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</a:t>
            </a:r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 smtClean="0"/>
              <a:t>MADX with the real </a:t>
            </a:r>
            <a:r>
              <a:rPr lang="en-GB" sz="2200" dirty="0" err="1" smtClean="0"/>
              <a:t>octupoles</a:t>
            </a:r>
            <a:endParaRPr lang="en-GB" sz="2200" dirty="0"/>
          </a:p>
        </p:txBody>
      </p:sp>
      <p:sp>
        <p:nvSpPr>
          <p:cNvPr id="12" name="Espace réservé du contenu 8"/>
          <p:cNvSpPr txBox="1">
            <a:spLocks/>
          </p:cNvSpPr>
          <p:nvPr/>
        </p:nvSpPr>
        <p:spPr>
          <a:xfrm>
            <a:off x="3995936" y="1491630"/>
            <a:ext cx="1152128" cy="4343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GB" sz="2200" b="1" dirty="0" smtClean="0">
                <a:solidFill>
                  <a:srgbClr val="3366FF"/>
                </a:solidFill>
              </a:rPr>
              <a:t>LOF &gt; 0</a:t>
            </a:r>
            <a:endParaRPr lang="en-GB" sz="2200" b="1" dirty="0">
              <a:solidFill>
                <a:srgbClr val="3366FF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558813"/>
              </p:ext>
            </p:extLst>
          </p:nvPr>
        </p:nvGraphicFramePr>
        <p:xfrm>
          <a:off x="3707904" y="1855788"/>
          <a:ext cx="14017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0" name="Equation" r:id="rId6" imgW="711200" imgH="254000" progId="Equation.3">
                  <p:embed/>
                </p:oleObj>
              </mc:Choice>
              <mc:Fallback>
                <p:oleObj name="Equation" r:id="rId6" imgW="711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855788"/>
                        <a:ext cx="1401763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3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7"/>
            <a:ext cx="4248472" cy="3681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</a:t>
            </a:r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 smtClean="0"/>
              <a:t>MADX with the real </a:t>
            </a:r>
            <a:r>
              <a:rPr lang="en-GB" sz="2200" dirty="0" err="1" smtClean="0"/>
              <a:t>octupoles</a:t>
            </a:r>
            <a:endParaRPr lang="en-GB" sz="2200" dirty="0"/>
          </a:p>
        </p:txBody>
      </p:sp>
      <p:sp>
        <p:nvSpPr>
          <p:cNvPr id="12" name="Espace réservé du contenu 8"/>
          <p:cNvSpPr txBox="1">
            <a:spLocks/>
          </p:cNvSpPr>
          <p:nvPr/>
        </p:nvSpPr>
        <p:spPr>
          <a:xfrm>
            <a:off x="3995936" y="1491630"/>
            <a:ext cx="1152128" cy="4343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GB" sz="2200" b="1" dirty="0" smtClean="0">
                <a:solidFill>
                  <a:srgbClr val="3366FF"/>
                </a:solidFill>
              </a:rPr>
              <a:t>LOF &gt; 0</a:t>
            </a:r>
            <a:endParaRPr lang="en-GB" sz="2200" b="1" dirty="0">
              <a:solidFill>
                <a:srgbClr val="3366FF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573351"/>
              </p:ext>
            </p:extLst>
          </p:nvPr>
        </p:nvGraphicFramePr>
        <p:xfrm>
          <a:off x="3707904" y="1855788"/>
          <a:ext cx="14017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4" name="Equation" r:id="rId6" imgW="711200" imgH="254000" progId="Equation.3">
                  <p:embed/>
                </p:oleObj>
              </mc:Choice>
              <mc:Fallback>
                <p:oleObj name="Equation" r:id="rId6" imgW="711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855788"/>
                        <a:ext cx="1401763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2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6"/>
            <a:ext cx="4248472" cy="368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</a:t>
            </a:r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 smtClean="0"/>
              <a:t>MADX with the real </a:t>
            </a:r>
            <a:r>
              <a:rPr lang="en-GB" sz="2200" dirty="0" err="1" smtClean="0"/>
              <a:t>octupoles</a:t>
            </a:r>
            <a:endParaRPr lang="en-GB" sz="2200" dirty="0"/>
          </a:p>
        </p:txBody>
      </p:sp>
      <p:sp>
        <p:nvSpPr>
          <p:cNvPr id="12" name="Espace réservé du contenu 8"/>
          <p:cNvSpPr txBox="1">
            <a:spLocks/>
          </p:cNvSpPr>
          <p:nvPr/>
        </p:nvSpPr>
        <p:spPr>
          <a:xfrm>
            <a:off x="3995936" y="1491630"/>
            <a:ext cx="1152128" cy="4343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GB" sz="2200" b="1" dirty="0" smtClean="0">
                <a:solidFill>
                  <a:srgbClr val="3366FF"/>
                </a:solidFill>
              </a:rPr>
              <a:t>LOF &gt; 0</a:t>
            </a:r>
            <a:endParaRPr lang="en-GB" sz="2200" b="1" dirty="0">
              <a:solidFill>
                <a:srgbClr val="3366FF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583006"/>
              </p:ext>
            </p:extLst>
          </p:nvPr>
        </p:nvGraphicFramePr>
        <p:xfrm>
          <a:off x="3719513" y="1855788"/>
          <a:ext cx="13779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" name="Equation" r:id="rId6" imgW="698500" imgH="254000" progId="Equation.3">
                  <p:embed/>
                </p:oleObj>
              </mc:Choice>
              <mc:Fallback>
                <p:oleObj name="Equation" r:id="rId6" imgW="698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513" y="1855788"/>
                        <a:ext cx="1377950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2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6"/>
            <a:ext cx="4248472" cy="368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</a:t>
            </a:r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 smtClean="0"/>
              <a:t>MADX with the real </a:t>
            </a:r>
            <a:r>
              <a:rPr lang="en-GB" sz="2200" dirty="0" err="1" smtClean="0"/>
              <a:t>octupoles</a:t>
            </a:r>
            <a:endParaRPr lang="en-GB" sz="2200" dirty="0"/>
          </a:p>
        </p:txBody>
      </p:sp>
      <p:sp>
        <p:nvSpPr>
          <p:cNvPr id="12" name="Espace réservé du contenu 8"/>
          <p:cNvSpPr txBox="1">
            <a:spLocks/>
          </p:cNvSpPr>
          <p:nvPr/>
        </p:nvSpPr>
        <p:spPr>
          <a:xfrm>
            <a:off x="3995936" y="1491630"/>
            <a:ext cx="1152128" cy="4343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GB" sz="2200" b="1" dirty="0" smtClean="0">
                <a:solidFill>
                  <a:srgbClr val="3366FF"/>
                </a:solidFill>
              </a:rPr>
              <a:t>LOF &gt; 0</a:t>
            </a:r>
            <a:endParaRPr lang="en-GB" sz="2200" b="1" dirty="0">
              <a:solidFill>
                <a:srgbClr val="3366FF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669780"/>
              </p:ext>
            </p:extLst>
          </p:nvPr>
        </p:nvGraphicFramePr>
        <p:xfrm>
          <a:off x="3783013" y="1855788"/>
          <a:ext cx="12509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2" name="Equation" r:id="rId6" imgW="635000" imgH="254000" progId="Equation.3">
                  <p:embed/>
                </p:oleObj>
              </mc:Choice>
              <mc:Fallback>
                <p:oleObj name="Equation" r:id="rId6" imgW="635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3013" y="1855788"/>
                        <a:ext cx="1250950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8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6"/>
            <a:ext cx="4248472" cy="368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 smtClean="0"/>
              <a:t>detuner</a:t>
            </a:r>
            <a:r>
              <a:rPr lang="en-GB" dirty="0" smtClean="0"/>
              <a:t> (</a:t>
            </a:r>
            <a:r>
              <a:rPr lang="en-GB" b="1" dirty="0" smtClean="0">
                <a:solidFill>
                  <a:srgbClr val="3366FF"/>
                </a:solidFill>
              </a:rPr>
              <a:t>LOF &lt; 0</a:t>
            </a:r>
            <a:r>
              <a:rPr lang="en-GB" dirty="0" smtClean="0"/>
              <a:t>) </a:t>
            </a:r>
            <a:endParaRPr lang="en-GB" dirty="0"/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 smtClean="0"/>
              <a:t>MADX with the real </a:t>
            </a:r>
            <a:r>
              <a:rPr lang="en-GB" sz="2200" dirty="0" err="1" smtClean="0"/>
              <a:t>octupoles</a:t>
            </a:r>
            <a:r>
              <a:rPr lang="en-GB" sz="2200" dirty="0" smtClean="0"/>
              <a:t> (</a:t>
            </a:r>
            <a:r>
              <a:rPr lang="en-GB" sz="2200" b="1" dirty="0" smtClean="0">
                <a:solidFill>
                  <a:srgbClr val="3366FF"/>
                </a:solidFill>
              </a:rPr>
              <a:t>LOF &gt; 0, swapped tunes</a:t>
            </a:r>
            <a:r>
              <a:rPr lang="en-GB" sz="2200" dirty="0" smtClean="0"/>
              <a:t>)</a:t>
            </a:r>
            <a:endParaRPr lang="en-GB" sz="22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296082"/>
              </p:ext>
            </p:extLst>
          </p:nvPr>
        </p:nvGraphicFramePr>
        <p:xfrm>
          <a:off x="4053135" y="1419622"/>
          <a:ext cx="95091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6" name="Equation" r:id="rId6" imgW="482600" imgH="254000" progId="Equation.3">
                  <p:embed/>
                </p:oleObj>
              </mc:Choice>
              <mc:Fallback>
                <p:oleObj name="Equation" r:id="rId6" imgW="48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3135" y="1419622"/>
                        <a:ext cx="950913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2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6"/>
            <a:ext cx="4248472" cy="368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(</a:t>
            </a:r>
            <a:r>
              <a:rPr lang="en-GB" b="1" dirty="0">
                <a:solidFill>
                  <a:srgbClr val="3366FF"/>
                </a:solidFill>
              </a:rPr>
              <a:t>LOF &lt; 0</a:t>
            </a:r>
            <a:r>
              <a:rPr lang="en-GB" dirty="0"/>
              <a:t>) 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GB" dirty="0"/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/>
              <a:t>MADX with the real </a:t>
            </a:r>
            <a:r>
              <a:rPr lang="en-GB" sz="2200" dirty="0" err="1"/>
              <a:t>octupoles</a:t>
            </a:r>
            <a:r>
              <a:rPr lang="en-GB" sz="2200" dirty="0"/>
              <a:t> (</a:t>
            </a:r>
            <a:r>
              <a:rPr lang="en-GB" sz="2200" b="1" dirty="0">
                <a:solidFill>
                  <a:srgbClr val="3366FF"/>
                </a:solidFill>
              </a:rPr>
              <a:t>LOF &gt; 0, swapped tunes</a:t>
            </a:r>
            <a:r>
              <a:rPr lang="en-GB" sz="2200" dirty="0"/>
              <a:t>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000887"/>
              </p:ext>
            </p:extLst>
          </p:nvPr>
        </p:nvGraphicFramePr>
        <p:xfrm>
          <a:off x="3818309" y="1419622"/>
          <a:ext cx="14017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0" name="Equation" r:id="rId6" imgW="711200" imgH="254000" progId="Equation.3">
                  <p:embed/>
                </p:oleObj>
              </mc:Choice>
              <mc:Fallback>
                <p:oleObj name="Equation" r:id="rId6" imgW="711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309" y="1419622"/>
                        <a:ext cx="1401763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0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6"/>
            <a:ext cx="4248472" cy="368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(</a:t>
            </a:r>
            <a:r>
              <a:rPr lang="en-GB" b="1" dirty="0">
                <a:solidFill>
                  <a:srgbClr val="3366FF"/>
                </a:solidFill>
              </a:rPr>
              <a:t>LOF &lt; 0</a:t>
            </a:r>
            <a:r>
              <a:rPr lang="en-GB" dirty="0"/>
              <a:t>) 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GB" dirty="0"/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/>
              <a:t>MADX with the real </a:t>
            </a:r>
            <a:r>
              <a:rPr lang="en-GB" sz="2200" dirty="0" err="1"/>
              <a:t>octupoles</a:t>
            </a:r>
            <a:r>
              <a:rPr lang="en-GB" sz="2200" dirty="0"/>
              <a:t> (</a:t>
            </a:r>
            <a:r>
              <a:rPr lang="en-GB" sz="2200" b="1" dirty="0">
                <a:solidFill>
                  <a:srgbClr val="3366FF"/>
                </a:solidFill>
              </a:rPr>
              <a:t>LOF &gt; 0, swapped tunes</a:t>
            </a:r>
            <a:r>
              <a:rPr lang="en-GB" sz="2200" dirty="0"/>
              <a:t>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03151"/>
              </p:ext>
            </p:extLst>
          </p:nvPr>
        </p:nvGraphicFramePr>
        <p:xfrm>
          <a:off x="3818309" y="1419622"/>
          <a:ext cx="14017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4" name="Equation" r:id="rId6" imgW="711200" imgH="254000" progId="Equation.3">
                  <p:embed/>
                </p:oleObj>
              </mc:Choice>
              <mc:Fallback>
                <p:oleObj name="Equation" r:id="rId6" imgW="711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309" y="1419622"/>
                        <a:ext cx="1401763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5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7544" y="843558"/>
            <a:ext cx="8219256" cy="3680222"/>
          </a:xfrm>
        </p:spPr>
        <p:txBody>
          <a:bodyPr>
            <a:normAutofit fontScale="62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/>
              <a:t>Transverse instabilities are a concern based on the experience of the LHC Run </a:t>
            </a:r>
            <a:r>
              <a:rPr lang="en-GB" dirty="0" smtClean="0"/>
              <a:t>1 </a:t>
            </a:r>
            <a:r>
              <a:rPr lang="en-GB" dirty="0" smtClean="0">
                <a:solidFill>
                  <a:srgbClr val="FF0000"/>
                </a:solidFill>
              </a:rPr>
              <a:t>(2012 with 50 ns) </a:t>
            </a:r>
            <a:r>
              <a:rPr lang="en-GB" dirty="0" smtClean="0"/>
              <a:t>and beginning of Run 2 </a:t>
            </a:r>
            <a:r>
              <a:rPr lang="en-GB" dirty="0" smtClean="0">
                <a:solidFill>
                  <a:srgbClr val="FF0000"/>
                </a:solidFill>
              </a:rPr>
              <a:t>(2015 with 25 ns)</a:t>
            </a:r>
            <a:endParaRPr lang="en-GB" dirty="0">
              <a:solidFill>
                <a:srgbClr val="FF0000"/>
              </a:solidFill>
            </a:endParaRPr>
          </a:p>
          <a:p>
            <a:pPr algn="just">
              <a:buSzPct val="75000"/>
              <a:buFont typeface="Wingdings" charset="2"/>
              <a:buChar char="u"/>
            </a:pPr>
            <a:endParaRPr lang="en-GB" dirty="0"/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 smtClean="0">
                <a:solidFill>
                  <a:srgbClr val="FF0000"/>
                </a:solidFill>
              </a:rPr>
              <a:t>2 questions since </a:t>
            </a:r>
            <a:r>
              <a:rPr lang="en-GB" dirty="0">
                <a:solidFill>
                  <a:srgbClr val="FF0000"/>
                </a:solidFill>
              </a:rPr>
              <a:t>2012 </a:t>
            </a:r>
            <a:r>
              <a:rPr lang="en-GB" dirty="0"/>
              <a:t>=&gt; Why do we need (at high energy) to use</a:t>
            </a:r>
          </a:p>
          <a:p>
            <a:pPr lvl="1" algn="just">
              <a:buSzPct val="120000"/>
            </a:pPr>
            <a:r>
              <a:rPr lang="en-GB" dirty="0"/>
              <a:t>High </a:t>
            </a:r>
            <a:r>
              <a:rPr lang="en-GB" dirty="0" err="1"/>
              <a:t>chromaticities</a:t>
            </a:r>
            <a:r>
              <a:rPr lang="en-GB" dirty="0"/>
              <a:t> (~ +15 units)</a:t>
            </a:r>
            <a:r>
              <a:rPr lang="en-GB" dirty="0" smtClean="0"/>
              <a:t>? </a:t>
            </a:r>
            <a:r>
              <a:rPr lang="en-GB" i="1" dirty="0" smtClean="0">
                <a:solidFill>
                  <a:srgbClr val="0000FF"/>
                </a:solidFill>
              </a:rPr>
              <a:t>A known/predicted mechanism is e-cloud at injection...</a:t>
            </a:r>
            <a:endParaRPr lang="en-GB" i="1" dirty="0">
              <a:solidFill>
                <a:srgbClr val="0000FF"/>
              </a:solidFill>
            </a:endParaRPr>
          </a:p>
          <a:p>
            <a:pPr lvl="1" algn="just">
              <a:buSzPct val="120000"/>
            </a:pPr>
            <a:r>
              <a:rPr lang="en-GB" dirty="0"/>
              <a:t>~ Max current in the Landau </a:t>
            </a:r>
            <a:r>
              <a:rPr lang="en-GB" dirty="0" err="1"/>
              <a:t>octupoles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 smtClean="0">
                <a:solidFill>
                  <a:srgbClr val="008000"/>
                </a:solidFill>
              </a:rPr>
              <a:t>max = 550 </a:t>
            </a:r>
            <a:r>
              <a:rPr lang="en-GB" dirty="0">
                <a:solidFill>
                  <a:srgbClr val="008000"/>
                </a:solidFill>
              </a:rPr>
              <a:t>A</a:t>
            </a:r>
            <a:r>
              <a:rPr lang="en-GB" dirty="0"/>
              <a:t>), i.e. much more (factor ~ 5) than predicted from impedance only?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GB" dirty="0"/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/>
              <a:t>We have identified </a:t>
            </a:r>
            <a:r>
              <a:rPr lang="en-GB" dirty="0">
                <a:solidFill>
                  <a:srgbClr val="FF0000"/>
                </a:solidFill>
              </a:rPr>
              <a:t>3 possible </a:t>
            </a:r>
            <a:r>
              <a:rPr lang="en-GB" dirty="0" smtClean="0">
                <a:solidFill>
                  <a:srgbClr val="FF0000"/>
                </a:solidFill>
              </a:rPr>
              <a:t>mechanisms </a:t>
            </a:r>
            <a:r>
              <a:rPr lang="en-GB" dirty="0" smtClean="0"/>
              <a:t>(so far) </a:t>
            </a:r>
            <a:r>
              <a:rPr lang="en-GB" dirty="0"/>
              <a:t>which could explain a factor ~ 5 increase in the required current of the Landau </a:t>
            </a:r>
            <a:r>
              <a:rPr lang="en-GB" dirty="0" err="1"/>
              <a:t>octupoles</a:t>
            </a:r>
            <a:endParaRPr lang="en-GB" dirty="0"/>
          </a:p>
          <a:p>
            <a:pPr lvl="1" algn="just">
              <a:buSzPct val="120000"/>
            </a:pPr>
            <a:r>
              <a:rPr lang="en-GB" dirty="0" smtClean="0"/>
              <a:t>Noise </a:t>
            </a:r>
            <a:r>
              <a:rPr lang="en-GB" i="1" dirty="0" smtClean="0">
                <a:solidFill>
                  <a:srgbClr val="0000FF"/>
                </a:solidFill>
              </a:rPr>
              <a:t>=&gt; </a:t>
            </a:r>
            <a:r>
              <a:rPr lang="en-GB" i="1" dirty="0">
                <a:solidFill>
                  <a:srgbClr val="0000FF"/>
                </a:solidFill>
              </a:rPr>
              <a:t>Already predicted </a:t>
            </a:r>
            <a:r>
              <a:rPr lang="en-GB" i="1" dirty="0" smtClean="0">
                <a:solidFill>
                  <a:srgbClr val="0000FF"/>
                </a:solidFill>
              </a:rPr>
              <a:t>by simulations </a:t>
            </a:r>
            <a:r>
              <a:rPr lang="en-GB" i="1" dirty="0" smtClean="0">
                <a:solidFill>
                  <a:srgbClr val="FF0000"/>
                </a:solidFill>
              </a:rPr>
              <a:t>but not measured yet. </a:t>
            </a:r>
            <a:r>
              <a:rPr lang="en-GB" i="1" dirty="0" smtClean="0">
                <a:solidFill>
                  <a:srgbClr val="5A5A5A"/>
                </a:solidFill>
              </a:rPr>
              <a:t>1</a:t>
            </a:r>
            <a:r>
              <a:rPr lang="en-GB" i="1" baseline="30000" dirty="0" smtClean="0">
                <a:solidFill>
                  <a:srgbClr val="5A5A5A"/>
                </a:solidFill>
              </a:rPr>
              <a:t>st</a:t>
            </a:r>
            <a:r>
              <a:rPr lang="en-GB" i="1" dirty="0" smtClean="0">
                <a:solidFill>
                  <a:srgbClr val="5A5A5A"/>
                </a:solidFill>
              </a:rPr>
              <a:t> BTF measurements and related Stability Diagram (SD) at injection made in 2015</a:t>
            </a:r>
            <a:endParaRPr lang="en-GB" i="1" dirty="0">
              <a:solidFill>
                <a:srgbClr val="5A5A5A"/>
              </a:solidFill>
            </a:endParaRPr>
          </a:p>
          <a:p>
            <a:pPr lvl="1" algn="just">
              <a:buSzPct val="120000"/>
            </a:pPr>
            <a:r>
              <a:rPr lang="en-GB" dirty="0"/>
              <a:t>E-</a:t>
            </a:r>
            <a:r>
              <a:rPr lang="en-GB" dirty="0" smtClean="0"/>
              <a:t>cloud </a:t>
            </a:r>
            <a:r>
              <a:rPr lang="en-GB" i="1" dirty="0" smtClean="0">
                <a:solidFill>
                  <a:srgbClr val="0000FF"/>
                </a:solidFill>
              </a:rPr>
              <a:t>=&gt; Already measured in MD </a:t>
            </a:r>
            <a:r>
              <a:rPr lang="en-GB" i="1" dirty="0" smtClean="0">
                <a:solidFill>
                  <a:srgbClr val="FF0000"/>
                </a:solidFill>
              </a:rPr>
              <a:t>but simulations still to come</a:t>
            </a:r>
            <a:endParaRPr lang="en-GB" i="1" dirty="0">
              <a:solidFill>
                <a:srgbClr val="FF0000"/>
              </a:solidFill>
            </a:endParaRPr>
          </a:p>
          <a:p>
            <a:pPr lvl="1" algn="just">
              <a:buSzPct val="120000"/>
            </a:pPr>
            <a:r>
              <a:rPr lang="en-GB" dirty="0"/>
              <a:t>Linear coupling between the transverse </a:t>
            </a:r>
            <a:r>
              <a:rPr lang="en-GB" dirty="0" smtClean="0"/>
              <a:t>planes </a:t>
            </a:r>
            <a:r>
              <a:rPr lang="en-GB" i="1" dirty="0">
                <a:solidFill>
                  <a:srgbClr val="0000FF"/>
                </a:solidFill>
              </a:rPr>
              <a:t>=&gt; </a:t>
            </a:r>
            <a:r>
              <a:rPr lang="en-GB" i="1" dirty="0" smtClean="0">
                <a:solidFill>
                  <a:srgbClr val="0000FF"/>
                </a:solidFill>
              </a:rPr>
              <a:t>Already predicted from simulations and measured in MD</a:t>
            </a:r>
            <a:endParaRPr lang="en-GB" i="1" dirty="0">
              <a:solidFill>
                <a:srgbClr val="0000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2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6"/>
            <a:ext cx="4248472" cy="368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(</a:t>
            </a:r>
            <a:r>
              <a:rPr lang="en-GB" b="1" dirty="0">
                <a:solidFill>
                  <a:srgbClr val="3366FF"/>
                </a:solidFill>
              </a:rPr>
              <a:t>LOF &lt; 0</a:t>
            </a:r>
            <a:r>
              <a:rPr lang="en-GB" dirty="0"/>
              <a:t>) 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GB" dirty="0"/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/>
              <a:t>MADX with the real </a:t>
            </a:r>
            <a:r>
              <a:rPr lang="en-GB" sz="2200" dirty="0" err="1"/>
              <a:t>octupoles</a:t>
            </a:r>
            <a:r>
              <a:rPr lang="en-GB" sz="2200" dirty="0"/>
              <a:t> (</a:t>
            </a:r>
            <a:r>
              <a:rPr lang="en-GB" sz="2200" b="1" dirty="0">
                <a:solidFill>
                  <a:srgbClr val="3366FF"/>
                </a:solidFill>
              </a:rPr>
              <a:t>LOF &gt; 0, swapped tunes</a:t>
            </a:r>
            <a:r>
              <a:rPr lang="en-GB" sz="2200" dirty="0"/>
              <a:t>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27002"/>
              </p:ext>
            </p:extLst>
          </p:nvPr>
        </p:nvGraphicFramePr>
        <p:xfrm>
          <a:off x="3818309" y="1419622"/>
          <a:ext cx="14017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8" name="Equation" r:id="rId6" imgW="711200" imgH="254000" progId="Equation.3">
                  <p:embed/>
                </p:oleObj>
              </mc:Choice>
              <mc:Fallback>
                <p:oleObj name="Equation" r:id="rId6" imgW="711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309" y="1419622"/>
                        <a:ext cx="1401763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1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6"/>
            <a:ext cx="4248472" cy="368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(</a:t>
            </a:r>
            <a:r>
              <a:rPr lang="en-GB" b="1" dirty="0">
                <a:solidFill>
                  <a:srgbClr val="3366FF"/>
                </a:solidFill>
              </a:rPr>
              <a:t>LOF &lt; 0</a:t>
            </a:r>
            <a:r>
              <a:rPr lang="en-GB" dirty="0"/>
              <a:t>) 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GB" dirty="0"/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/>
              <a:t>MADX with the real </a:t>
            </a:r>
            <a:r>
              <a:rPr lang="en-GB" sz="2200" dirty="0" err="1"/>
              <a:t>octupoles</a:t>
            </a:r>
            <a:r>
              <a:rPr lang="en-GB" sz="2200" dirty="0"/>
              <a:t> (</a:t>
            </a:r>
            <a:r>
              <a:rPr lang="en-GB" sz="2200" b="1" dirty="0">
                <a:solidFill>
                  <a:srgbClr val="3366FF"/>
                </a:solidFill>
              </a:rPr>
              <a:t>LOF &gt; 0, swapped tunes</a:t>
            </a:r>
            <a:r>
              <a:rPr lang="en-GB" sz="2200" dirty="0"/>
              <a:t>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444509"/>
              </p:ext>
            </p:extLst>
          </p:nvPr>
        </p:nvGraphicFramePr>
        <p:xfrm>
          <a:off x="3842122" y="1419622"/>
          <a:ext cx="13779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2" name="Equation" r:id="rId6" imgW="698500" imgH="254000" progId="Equation.3">
                  <p:embed/>
                </p:oleObj>
              </mc:Choice>
              <mc:Fallback>
                <p:oleObj name="Equation" r:id="rId6" imgW="698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2122" y="1419622"/>
                        <a:ext cx="1377950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3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482546"/>
            <a:ext cx="4248472" cy="368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765260"/>
            <a:ext cx="4248472" cy="339877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68424" y="700812"/>
            <a:ext cx="3743536" cy="862826"/>
          </a:xfrm>
        </p:spPr>
        <p:txBody>
          <a:bodyPr>
            <a:normAutofit fontScale="775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err="1"/>
              <a:t>pyHEADTAIL</a:t>
            </a:r>
            <a:r>
              <a:rPr lang="en-GB" dirty="0"/>
              <a:t> simulations with an </a:t>
            </a:r>
            <a:r>
              <a:rPr lang="en-GB" dirty="0" err="1"/>
              <a:t>octupole</a:t>
            </a:r>
            <a:r>
              <a:rPr lang="en-GB" dirty="0"/>
              <a:t> as </a:t>
            </a:r>
            <a:r>
              <a:rPr lang="en-GB" dirty="0" err="1"/>
              <a:t>detuner</a:t>
            </a:r>
            <a:r>
              <a:rPr lang="en-GB" dirty="0"/>
              <a:t> (</a:t>
            </a:r>
            <a:r>
              <a:rPr lang="en-GB" b="1" dirty="0">
                <a:solidFill>
                  <a:srgbClr val="3366FF"/>
                </a:solidFill>
              </a:rPr>
              <a:t>LOF &lt; 0</a:t>
            </a:r>
            <a:r>
              <a:rPr lang="en-GB" dirty="0"/>
              <a:t>) 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GB" dirty="0"/>
          </a:p>
        </p:txBody>
      </p:sp>
      <p:sp>
        <p:nvSpPr>
          <p:cNvPr id="10" name="Espace réservé du contenu 8"/>
          <p:cNvSpPr txBox="1">
            <a:spLocks/>
          </p:cNvSpPr>
          <p:nvPr/>
        </p:nvSpPr>
        <p:spPr>
          <a:xfrm>
            <a:off x="4932920" y="699542"/>
            <a:ext cx="3743536" cy="86282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GB" sz="2200" dirty="0"/>
              <a:t>MADX with the real </a:t>
            </a:r>
            <a:r>
              <a:rPr lang="en-GB" sz="2200" dirty="0" err="1"/>
              <a:t>octupoles</a:t>
            </a:r>
            <a:r>
              <a:rPr lang="en-GB" sz="2200" dirty="0"/>
              <a:t> (</a:t>
            </a:r>
            <a:r>
              <a:rPr lang="en-GB" sz="2200" b="1" dirty="0">
                <a:solidFill>
                  <a:srgbClr val="3366FF"/>
                </a:solidFill>
              </a:rPr>
              <a:t>LOF &gt; 0, swapped tunes</a:t>
            </a:r>
            <a:r>
              <a:rPr lang="en-GB" sz="2200" dirty="0"/>
              <a:t>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79821"/>
              </p:ext>
            </p:extLst>
          </p:nvPr>
        </p:nvGraphicFramePr>
        <p:xfrm>
          <a:off x="3897114" y="1419622"/>
          <a:ext cx="12509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6" name="Equation" r:id="rId6" imgW="635000" imgH="254000" progId="Equation.3">
                  <p:embed/>
                </p:oleObj>
              </mc:Choice>
              <mc:Fallback>
                <p:oleObj name="Equation" r:id="rId6" imgW="635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114" y="1419622"/>
                        <a:ext cx="1250950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contenu 8"/>
          <p:cNvSpPr txBox="1">
            <a:spLocks/>
          </p:cNvSpPr>
          <p:nvPr/>
        </p:nvSpPr>
        <p:spPr>
          <a:xfrm>
            <a:off x="3275856" y="4876007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2" name="Espace réservé du contenu 8"/>
          <p:cNvSpPr>
            <a:spLocks noGrp="1"/>
          </p:cNvSpPr>
          <p:nvPr>
            <p:ph idx="1"/>
          </p:nvPr>
        </p:nvSpPr>
        <p:spPr>
          <a:xfrm>
            <a:off x="612000" y="691728"/>
            <a:ext cx="7920000" cy="3680222"/>
          </a:xfrm>
        </p:spPr>
        <p:txBody>
          <a:bodyPr/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dirty="0"/>
              <a:t>Physical mechanism =&gt; Simple model?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81" y="1275606"/>
            <a:ext cx="6310271" cy="38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677" y="675000"/>
            <a:ext cx="6178667" cy="44685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0513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75000"/>
            <a:ext cx="6212659" cy="37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2394829"/>
            <a:ext cx="4608512" cy="276920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480" y="2394829"/>
            <a:ext cx="4558032" cy="2763307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097242"/>
              </p:ext>
            </p:extLst>
          </p:nvPr>
        </p:nvGraphicFramePr>
        <p:xfrm>
          <a:off x="5580112" y="1635646"/>
          <a:ext cx="2781673" cy="50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" name="Equation" r:id="rId6" imgW="1409700" imgH="254000" progId="Equation.3">
                  <p:embed/>
                </p:oleObj>
              </mc:Choice>
              <mc:Fallback>
                <p:oleObj name="Equation" r:id="rId6" imgW="140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1635646"/>
                        <a:ext cx="2781673" cy="50043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contenu 8"/>
          <p:cNvSpPr>
            <a:spLocks noGrp="1"/>
          </p:cNvSpPr>
          <p:nvPr>
            <p:ph idx="1"/>
          </p:nvPr>
        </p:nvSpPr>
        <p:spPr>
          <a:xfrm>
            <a:off x="395536" y="691728"/>
            <a:ext cx="4248472" cy="943918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200" dirty="0">
                <a:solidFill>
                  <a:srgbClr val="FF0000"/>
                </a:solidFill>
              </a:rPr>
              <a:t>Similar (but much smaller) </a:t>
            </a:r>
            <a:r>
              <a:rPr lang="en-US" sz="2200" dirty="0" err="1"/>
              <a:t>behaviour</a:t>
            </a:r>
            <a:r>
              <a:rPr lang="en-US" sz="2200" dirty="0"/>
              <a:t> seen</a:t>
            </a:r>
          </a:p>
        </p:txBody>
      </p:sp>
      <p:sp>
        <p:nvSpPr>
          <p:cNvPr id="12" name="Espace réservé du contenu 8"/>
          <p:cNvSpPr txBox="1">
            <a:spLocks/>
          </p:cNvSpPr>
          <p:nvPr/>
        </p:nvSpPr>
        <p:spPr>
          <a:xfrm>
            <a:off x="4932040" y="691728"/>
            <a:ext cx="4114760" cy="943918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dirty="0"/>
              <a:t>Another ingredient is needed </a:t>
            </a:r>
            <a:r>
              <a:rPr lang="en-US" dirty="0" smtClean="0">
                <a:solidFill>
                  <a:srgbClr val="FF0000"/>
                </a:solidFill>
              </a:rPr>
              <a:t>=&gt; Amplitude</a:t>
            </a:r>
            <a:r>
              <a:rPr lang="en-US" dirty="0">
                <a:solidFill>
                  <a:srgbClr val="FF0000"/>
                </a:solidFill>
              </a:rPr>
              <a:t>-dependent C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</a:p>
          <a:p>
            <a:pPr lvl="1" algn="just">
              <a:buSzPct val="120000"/>
            </a:pPr>
            <a:r>
              <a:rPr lang="en-US" dirty="0" smtClean="0">
                <a:solidFill>
                  <a:srgbClr val="008000"/>
                </a:solidFill>
              </a:rPr>
              <a:t>Example found empirically:</a:t>
            </a:r>
          </a:p>
        </p:txBody>
      </p:sp>
    </p:spTree>
    <p:extLst>
      <p:ext uri="{BB962C8B-B14F-4D97-AF65-F5344CB8AC3E}">
        <p14:creationId xmlns:p14="http://schemas.microsoft.com/office/powerpoint/2010/main" val="43905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480" y="2394829"/>
            <a:ext cx="4558032" cy="2763307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479568"/>
              </p:ext>
            </p:extLst>
          </p:nvPr>
        </p:nvGraphicFramePr>
        <p:xfrm>
          <a:off x="5580112" y="1635646"/>
          <a:ext cx="2781673" cy="50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Equation" r:id="rId5" imgW="1409700" imgH="254000" progId="Equation.3">
                  <p:embed/>
                </p:oleObj>
              </mc:Choice>
              <mc:Fallback>
                <p:oleObj name="Equation" r:id="rId5" imgW="140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1635646"/>
                        <a:ext cx="2781673" cy="50043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Espace réservé du contenu 8"/>
          <p:cNvSpPr txBox="1">
            <a:spLocks/>
          </p:cNvSpPr>
          <p:nvPr/>
        </p:nvSpPr>
        <p:spPr>
          <a:xfrm>
            <a:off x="4932040" y="691728"/>
            <a:ext cx="4114760" cy="943918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75000"/>
              <a:buFont typeface="Wingdings" charset="2"/>
              <a:buChar char="u"/>
            </a:pPr>
            <a:r>
              <a:rPr lang="en-US" dirty="0"/>
              <a:t>Another ingredient is needed </a:t>
            </a:r>
            <a:r>
              <a:rPr lang="en-US" dirty="0">
                <a:solidFill>
                  <a:srgbClr val="FF0000"/>
                </a:solidFill>
              </a:rPr>
              <a:t>=&gt; Amplitude-dependent C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</a:p>
          <a:p>
            <a:pPr lvl="1" algn="just">
              <a:buSzPct val="120000"/>
            </a:pPr>
            <a:r>
              <a:rPr lang="en-US" dirty="0">
                <a:solidFill>
                  <a:srgbClr val="008000"/>
                </a:solidFill>
              </a:rPr>
              <a:t>Example found empirically: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37914"/>
            <a:ext cx="4622480" cy="4005586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42922"/>
              </p:ext>
            </p:extLst>
          </p:nvPr>
        </p:nvGraphicFramePr>
        <p:xfrm>
          <a:off x="2123728" y="2287712"/>
          <a:ext cx="13779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Equation" r:id="rId8" imgW="698500" imgH="254000" progId="Equation.3">
                  <p:embed/>
                </p:oleObj>
              </mc:Choice>
              <mc:Fallback>
                <p:oleObj name="Equation" r:id="rId8" imgW="698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87712"/>
                        <a:ext cx="1377950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076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360516"/>
              </p:ext>
            </p:extLst>
          </p:nvPr>
        </p:nvGraphicFramePr>
        <p:xfrm>
          <a:off x="5580112" y="843558"/>
          <a:ext cx="2781673" cy="50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3" name="Equation" r:id="rId4" imgW="1409700" imgH="254000" progId="Equation.3">
                  <p:embed/>
                </p:oleObj>
              </mc:Choice>
              <mc:Fallback>
                <p:oleObj name="Equation" r:id="rId4" imgW="140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843558"/>
                        <a:ext cx="2781673" cy="50043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1537568"/>
            <a:ext cx="4601661" cy="27623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880" y="1537568"/>
            <a:ext cx="4571632" cy="2771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Oval 9"/>
          <p:cNvSpPr/>
          <p:nvPr/>
        </p:nvSpPr>
        <p:spPr>
          <a:xfrm>
            <a:off x="6516216" y="987574"/>
            <a:ext cx="216024" cy="22303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5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957446"/>
              </p:ext>
            </p:extLst>
          </p:nvPr>
        </p:nvGraphicFramePr>
        <p:xfrm>
          <a:off x="5580112" y="843558"/>
          <a:ext cx="2781673" cy="50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6" name="Equation" r:id="rId4" imgW="1409700" imgH="254000" progId="Equation.3">
                  <p:embed/>
                </p:oleObj>
              </mc:Choice>
              <mc:Fallback>
                <p:oleObj name="Equation" r:id="rId4" imgW="140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843558"/>
                        <a:ext cx="2781673" cy="50043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880" y="1537568"/>
            <a:ext cx="4571632" cy="277155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512" y="1138597"/>
            <a:ext cx="4645392" cy="4025441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030432"/>
              </p:ext>
            </p:extLst>
          </p:nvPr>
        </p:nvGraphicFramePr>
        <p:xfrm>
          <a:off x="2123728" y="2287712"/>
          <a:ext cx="13779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7" name="Equation" r:id="rId8" imgW="698500" imgH="254000" progId="Equation.3">
                  <p:embed/>
                </p:oleObj>
              </mc:Choice>
              <mc:Fallback>
                <p:oleObj name="Equation" r:id="rId8" imgW="698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87712"/>
                        <a:ext cx="1377950" cy="500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6516216" y="987574"/>
            <a:ext cx="216024" cy="22303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2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/>
              <a:t>In a machine like the </a:t>
            </a:r>
            <a:r>
              <a:rPr lang="en-GB" dirty="0" smtClean="0"/>
              <a:t>LHC (and HL-LHC), </a:t>
            </a:r>
            <a:r>
              <a:rPr lang="en-GB" dirty="0"/>
              <a:t>not only all the mechanisms have to be understood separately, but </a:t>
            </a:r>
            <a:r>
              <a:rPr lang="en-GB" dirty="0">
                <a:solidFill>
                  <a:srgbClr val="FF0000"/>
                </a:solidFill>
              </a:rPr>
              <a:t>(ALL) the possible interplays between the different phenomena need to be </a:t>
            </a:r>
            <a:r>
              <a:rPr lang="en-GB" dirty="0" err="1">
                <a:solidFill>
                  <a:srgbClr val="FF0000"/>
                </a:solidFill>
              </a:rPr>
              <a:t>analyzed</a:t>
            </a:r>
            <a:r>
              <a:rPr lang="en-GB" dirty="0">
                <a:solidFill>
                  <a:srgbClr val="FF0000"/>
                </a:solidFill>
              </a:rPr>
              <a:t> in detail</a:t>
            </a:r>
            <a:r>
              <a:rPr lang="en-GB" dirty="0"/>
              <a:t>, including the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Beam-coupling impedance (with in particular all the necessary collimators to protect the machine but also new equipment such as crab cavities </a:t>
            </a:r>
            <a:r>
              <a:rPr lang="en-GB" dirty="0" smtClean="0"/>
              <a:t>at large β-function)</a:t>
            </a:r>
            <a:endParaRPr lang="en-GB" dirty="0"/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Linear and nonlinear chromaticity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Landau </a:t>
            </a:r>
            <a:r>
              <a:rPr lang="en-GB" dirty="0" err="1"/>
              <a:t>octupoles</a:t>
            </a:r>
            <a:r>
              <a:rPr lang="en-GB" dirty="0"/>
              <a:t> (and other intrinsic nonlinearities)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Transverse damper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Space charge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Beam-</a:t>
            </a:r>
            <a:r>
              <a:rPr lang="en-GB" dirty="0" smtClean="0"/>
              <a:t>beam: BBLR (Long-Range) </a:t>
            </a:r>
            <a:r>
              <a:rPr lang="en-GB" dirty="0"/>
              <a:t>and </a:t>
            </a:r>
            <a:r>
              <a:rPr lang="en-GB" dirty="0" smtClean="0"/>
              <a:t>BBHO (Head-On</a:t>
            </a:r>
            <a:r>
              <a:rPr lang="en-GB" dirty="0"/>
              <a:t>)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Electron cloud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Linear coupling strength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Tune separation between the transverse planes (bunch by bunch)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Tune split between the two beams (bunch by bunch)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Transverse beam separation between the two beams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Noise</a:t>
            </a:r>
          </a:p>
          <a:p>
            <a:pPr lvl="1" algn="just">
              <a:lnSpc>
                <a:spcPct val="110000"/>
              </a:lnSpc>
              <a:buSzPct val="120000"/>
            </a:pPr>
            <a:r>
              <a:rPr lang="en-GB" dirty="0"/>
              <a:t>Etc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3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0" name="Espace réservé du contenu 8"/>
          <p:cNvSpPr>
            <a:spLocks noGrp="1"/>
          </p:cNvSpPr>
          <p:nvPr>
            <p:ph idx="1"/>
          </p:nvPr>
        </p:nvSpPr>
        <p:spPr>
          <a:xfrm>
            <a:off x="612000" y="914401"/>
            <a:ext cx="7920000" cy="3680222"/>
          </a:xfrm>
        </p:spPr>
        <p:txBody>
          <a:bodyPr/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/>
              <a:t>See also </a:t>
            </a:r>
            <a:r>
              <a:rPr lang="en-GB" dirty="0">
                <a:solidFill>
                  <a:srgbClr val="FF0000"/>
                </a:solidFill>
              </a:rPr>
              <a:t>R. Tomas et al., “Amplitude dependent closest tune approach” (submitted to </a:t>
            </a:r>
            <a:r>
              <a:rPr lang="en-GB" dirty="0" smtClean="0">
                <a:solidFill>
                  <a:srgbClr val="FF0000"/>
                </a:solidFill>
              </a:rPr>
              <a:t>PRAB)    </a:t>
            </a:r>
            <a:r>
              <a:rPr lang="en-GB" dirty="0" smtClean="0"/>
              <a:t>=</a:t>
            </a:r>
            <a:r>
              <a:rPr lang="en-GB" dirty="0"/>
              <a:t>&gt; However, the amplitude-dependent C</a:t>
            </a:r>
            <a:r>
              <a:rPr lang="en-GB" baseline="30000" dirty="0"/>
              <a:t>-</a:t>
            </a:r>
            <a:r>
              <a:rPr lang="en-GB" dirty="0"/>
              <a:t> discussed </a:t>
            </a:r>
            <a:r>
              <a:rPr lang="en-GB" dirty="0" smtClean="0"/>
              <a:t>before is </a:t>
            </a:r>
            <a:r>
              <a:rPr lang="en-GB" dirty="0">
                <a:solidFill>
                  <a:srgbClr val="FF0000"/>
                </a:solidFill>
              </a:rPr>
              <a:t>not the same as the one </a:t>
            </a:r>
            <a:r>
              <a:rPr lang="en-GB" dirty="0" smtClean="0">
                <a:solidFill>
                  <a:srgbClr val="FF0000"/>
                </a:solidFill>
              </a:rPr>
              <a:t>in </a:t>
            </a:r>
            <a:r>
              <a:rPr lang="en-GB" dirty="0">
                <a:solidFill>
                  <a:srgbClr val="FF0000"/>
                </a:solidFill>
              </a:rPr>
              <a:t>the </a:t>
            </a:r>
            <a:r>
              <a:rPr lang="en-GB" dirty="0" smtClean="0">
                <a:solidFill>
                  <a:srgbClr val="FF0000"/>
                </a:solidFill>
              </a:rPr>
              <a:t>paper </a:t>
            </a:r>
            <a:r>
              <a:rPr lang="en-GB" dirty="0">
                <a:solidFill>
                  <a:srgbClr val="FF0000"/>
                </a:solidFill>
              </a:rPr>
              <a:t>and has been deduced </a:t>
            </a:r>
            <a:r>
              <a:rPr lang="en-GB" dirty="0" smtClean="0">
                <a:solidFill>
                  <a:srgbClr val="FF0000"/>
                </a:solidFill>
              </a:rPr>
              <a:t>empirically   </a:t>
            </a:r>
            <a:r>
              <a:rPr lang="en-GB" dirty="0" smtClean="0"/>
              <a:t>=</a:t>
            </a:r>
            <a:r>
              <a:rPr lang="en-GB" dirty="0"/>
              <a:t>&gt; To be continued…</a:t>
            </a:r>
          </a:p>
        </p:txBody>
      </p:sp>
    </p:spTree>
    <p:extLst>
      <p:ext uri="{BB962C8B-B14F-4D97-AF65-F5344CB8AC3E}">
        <p14:creationId xmlns:p14="http://schemas.microsoft.com/office/powerpoint/2010/main" val="330240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0" name="Espace réservé du contenu 8"/>
          <p:cNvSpPr>
            <a:spLocks noGrp="1"/>
          </p:cNvSpPr>
          <p:nvPr>
            <p:ph idx="1"/>
          </p:nvPr>
        </p:nvSpPr>
        <p:spPr>
          <a:xfrm>
            <a:off x="612000" y="914401"/>
            <a:ext cx="7920000" cy="3680222"/>
          </a:xfrm>
        </p:spPr>
        <p:txBody>
          <a:bodyPr/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/>
              <a:t>Dedicated </a:t>
            </a:r>
            <a:r>
              <a:rPr lang="en-GB" dirty="0" smtClean="0"/>
              <a:t>instability measurements </a:t>
            </a:r>
            <a:r>
              <a:rPr lang="en-GB" dirty="0"/>
              <a:t>in the LHC on </a:t>
            </a:r>
            <a:r>
              <a:rPr lang="en-GB" dirty="0" smtClean="0"/>
              <a:t>16</a:t>
            </a:r>
            <a:r>
              <a:rPr lang="en-GB" dirty="0"/>
              <a:t>/</a:t>
            </a:r>
            <a:r>
              <a:rPr lang="en-GB" dirty="0" smtClean="0"/>
              <a:t>04/</a:t>
            </a:r>
            <a:r>
              <a:rPr lang="en-GB" dirty="0"/>
              <a:t>2016</a:t>
            </a:r>
          </a:p>
          <a:p>
            <a:pPr lvl="1" algn="just">
              <a:buSzPct val="120000"/>
            </a:pPr>
            <a:r>
              <a:rPr lang="en-GB" dirty="0"/>
              <a:t>1) During the </a:t>
            </a:r>
            <a:r>
              <a:rPr lang="en-GB" dirty="0" err="1"/>
              <a:t>betatron</a:t>
            </a:r>
            <a:r>
              <a:rPr lang="en-GB" dirty="0"/>
              <a:t> squeeze</a:t>
            </a:r>
          </a:p>
          <a:p>
            <a:pPr lvl="1" algn="just">
              <a:buSzPct val="120000"/>
            </a:pPr>
            <a:r>
              <a:rPr lang="en-GB" dirty="0"/>
              <a:t>2) At top energy </a:t>
            </a:r>
            <a:r>
              <a:rPr lang="en-GB" dirty="0" smtClean="0"/>
              <a:t>(before </a:t>
            </a:r>
            <a:r>
              <a:rPr lang="en-GB" dirty="0"/>
              <a:t>the </a:t>
            </a:r>
            <a:r>
              <a:rPr lang="en-GB" dirty="0" err="1"/>
              <a:t>betatron</a:t>
            </a:r>
            <a:r>
              <a:rPr lang="en-GB" dirty="0"/>
              <a:t> </a:t>
            </a:r>
            <a:r>
              <a:rPr lang="en-GB" dirty="0" smtClean="0"/>
              <a:t>squeeze)</a:t>
            </a:r>
            <a:endParaRPr lang="en-GB" dirty="0"/>
          </a:p>
          <a:p>
            <a:pPr lvl="1" algn="just">
              <a:buSzPct val="120000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67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0" name="Espace réservé du contenu 8"/>
          <p:cNvSpPr>
            <a:spLocks noGrp="1"/>
          </p:cNvSpPr>
          <p:nvPr>
            <p:ph idx="1"/>
          </p:nvPr>
        </p:nvSpPr>
        <p:spPr>
          <a:xfrm>
            <a:off x="612000" y="771550"/>
            <a:ext cx="8434800" cy="433213"/>
          </a:xfrm>
        </p:spPr>
        <p:txBody>
          <a:bodyPr>
            <a:normAutofit fontScale="85000" lnSpcReduction="10000"/>
          </a:bodyPr>
          <a:lstStyle/>
          <a:p>
            <a:pPr lvl="1" algn="just">
              <a:buSzPct val="120000"/>
            </a:pPr>
            <a:r>
              <a:rPr lang="en-GB" dirty="0" smtClean="0"/>
              <a:t>1</a:t>
            </a:r>
            <a:r>
              <a:rPr lang="en-GB" dirty="0"/>
              <a:t>) During the </a:t>
            </a:r>
            <a:r>
              <a:rPr lang="en-GB" dirty="0" err="1"/>
              <a:t>betatron</a:t>
            </a:r>
            <a:r>
              <a:rPr lang="en-GB" dirty="0"/>
              <a:t> </a:t>
            </a:r>
            <a:r>
              <a:rPr lang="en-GB" dirty="0" smtClean="0"/>
              <a:t>squeeze: ADT on, Q’ ~ 9 and LOF = + 285 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205" y="1419622"/>
            <a:ext cx="6197307" cy="2952328"/>
          </a:xfrm>
          <a:prstGeom prst="rect">
            <a:avLst/>
          </a:prstGeom>
        </p:spPr>
      </p:pic>
      <p:sp>
        <p:nvSpPr>
          <p:cNvPr id="9" name="Espace réservé du contenu 8"/>
          <p:cNvSpPr txBox="1">
            <a:spLocks/>
          </p:cNvSpPr>
          <p:nvPr/>
        </p:nvSpPr>
        <p:spPr>
          <a:xfrm>
            <a:off x="-108520" y="1348779"/>
            <a:ext cx="2952328" cy="3743251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SzPct val="120000"/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|C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| ~ </a:t>
            </a:r>
            <a:r>
              <a:rPr lang="en-US" dirty="0" smtClean="0">
                <a:solidFill>
                  <a:srgbClr val="FF0000"/>
                </a:solidFill>
              </a:rPr>
              <a:t>0.008</a:t>
            </a:r>
          </a:p>
          <a:p>
            <a:pPr lvl="1" algn="just">
              <a:buSzPct val="120000"/>
              <a:buFont typeface="Arial"/>
              <a:buChar char="•"/>
            </a:pPr>
            <a:endParaRPr lang="en-US" sz="1600" dirty="0"/>
          </a:p>
          <a:p>
            <a:pPr lvl="1" algn="just">
              <a:lnSpc>
                <a:spcPct val="120000"/>
              </a:lnSpc>
              <a:buSzPct val="120000"/>
              <a:buFont typeface="Arial"/>
              <a:buChar char="•"/>
            </a:pPr>
            <a:r>
              <a:rPr lang="en-US" dirty="0"/>
              <a:t>Q</a:t>
            </a:r>
            <a:r>
              <a:rPr lang="en-US" baseline="-25000" dirty="0"/>
              <a:t>1</a:t>
            </a:r>
            <a:r>
              <a:rPr lang="en-US" dirty="0"/>
              <a:t>/Q</a:t>
            </a:r>
            <a:r>
              <a:rPr lang="en-US" baseline="-25000" dirty="0"/>
              <a:t>2</a:t>
            </a:r>
            <a:r>
              <a:rPr lang="en-US" dirty="0"/>
              <a:t> kept at 0.31/0.32 (tune feedback) =&gt; </a:t>
            </a:r>
            <a:r>
              <a:rPr lang="en-US" dirty="0" err="1"/>
              <a:t>Q</a:t>
            </a:r>
            <a:r>
              <a:rPr lang="en-US" baseline="-25000" dirty="0" err="1"/>
              <a:t>x</a:t>
            </a:r>
            <a:r>
              <a:rPr lang="en-US" dirty="0"/>
              <a:t> ~ 0.312 and </a:t>
            </a:r>
            <a:r>
              <a:rPr lang="en-US" dirty="0" err="1"/>
              <a:t>Q</a:t>
            </a:r>
            <a:r>
              <a:rPr lang="en-US" baseline="-25000" dirty="0" err="1"/>
              <a:t>y</a:t>
            </a:r>
            <a:r>
              <a:rPr lang="en-US" dirty="0"/>
              <a:t> ~ 0.318 =&gt; </a:t>
            </a:r>
            <a:r>
              <a:rPr lang="en-US" dirty="0" err="1">
                <a:solidFill>
                  <a:srgbClr val="FF0000"/>
                </a:solidFill>
              </a:rPr>
              <a:t>Q</a:t>
            </a:r>
            <a:r>
              <a:rPr lang="en-US" baseline="-25000" dirty="0" err="1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Q</a:t>
            </a:r>
            <a:r>
              <a:rPr lang="en-US" baseline="-25000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~ </a:t>
            </a:r>
            <a:r>
              <a:rPr lang="en-US" dirty="0" smtClean="0">
                <a:solidFill>
                  <a:srgbClr val="FF0000"/>
                </a:solidFill>
              </a:rPr>
              <a:t>0.006 (i.e. tune feedback is amplifying the coupling effect!)</a:t>
            </a:r>
          </a:p>
          <a:p>
            <a:pPr lvl="1" algn="just">
              <a:lnSpc>
                <a:spcPct val="120000"/>
              </a:lnSpc>
              <a:buSzPct val="120000"/>
              <a:buFont typeface="Arial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lvl="1" algn="just">
              <a:lnSpc>
                <a:spcPct val="120000"/>
              </a:lnSpc>
              <a:buSzPct val="120000"/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Instability observed with LOF = + 285 A, i.e. ~ 4 times higher </a:t>
            </a:r>
            <a:r>
              <a:rPr lang="en-US" dirty="0" err="1" smtClean="0">
                <a:solidFill>
                  <a:srgbClr val="FF0000"/>
                </a:solidFill>
              </a:rPr>
              <a:t>octupole</a:t>
            </a:r>
            <a:r>
              <a:rPr lang="en-US" dirty="0" smtClean="0">
                <a:solidFill>
                  <a:srgbClr val="FF0000"/>
                </a:solidFill>
              </a:rPr>
              <a:t> current than uncoupled threshold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7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0" name="Espace réservé du contenu 8"/>
          <p:cNvSpPr>
            <a:spLocks noGrp="1"/>
          </p:cNvSpPr>
          <p:nvPr>
            <p:ph idx="1"/>
          </p:nvPr>
        </p:nvSpPr>
        <p:spPr>
          <a:xfrm>
            <a:off x="612000" y="771550"/>
            <a:ext cx="7416384" cy="504056"/>
          </a:xfrm>
        </p:spPr>
        <p:txBody>
          <a:bodyPr/>
          <a:lstStyle/>
          <a:p>
            <a:pPr lvl="1" algn="just">
              <a:buSzPct val="120000"/>
            </a:pPr>
            <a:r>
              <a:rPr lang="en-GB" dirty="0" smtClean="0"/>
              <a:t>2</a:t>
            </a:r>
            <a:r>
              <a:rPr lang="en-GB" dirty="0"/>
              <a:t>) At top energy </a:t>
            </a:r>
            <a:r>
              <a:rPr lang="en-GB" dirty="0" smtClean="0"/>
              <a:t>(before </a:t>
            </a:r>
            <a:r>
              <a:rPr lang="en-GB" dirty="0"/>
              <a:t>the </a:t>
            </a:r>
            <a:r>
              <a:rPr lang="en-GB" dirty="0" err="1"/>
              <a:t>betatron</a:t>
            </a:r>
            <a:r>
              <a:rPr lang="en-GB" dirty="0"/>
              <a:t> </a:t>
            </a:r>
            <a:r>
              <a:rPr lang="en-GB" dirty="0" smtClean="0"/>
              <a:t>squeeze)</a:t>
            </a:r>
            <a:endParaRPr lang="en-GB" dirty="0"/>
          </a:p>
          <a:p>
            <a:pPr lvl="1" algn="just">
              <a:buSzPct val="120000"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25" y="1833388"/>
            <a:ext cx="9171825" cy="5706914"/>
          </a:xfrm>
          <a:prstGeom prst="rect">
            <a:avLst/>
          </a:prstGeom>
        </p:spPr>
      </p:pic>
      <p:sp>
        <p:nvSpPr>
          <p:cNvPr id="9" name="Espace réservé du contenu 8"/>
          <p:cNvSpPr txBox="1">
            <a:spLocks/>
          </p:cNvSpPr>
          <p:nvPr/>
        </p:nvSpPr>
        <p:spPr>
          <a:xfrm>
            <a:off x="35496" y="1275606"/>
            <a:ext cx="4032448" cy="43204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SzPct val="120000"/>
              <a:buFont typeface="Arial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|C</a:t>
            </a:r>
            <a:r>
              <a:rPr lang="en-GB" baseline="30000" dirty="0" smtClean="0">
                <a:solidFill>
                  <a:srgbClr val="008000"/>
                </a:solidFill>
              </a:rPr>
              <a:t>-</a:t>
            </a:r>
            <a:r>
              <a:rPr lang="en-GB" dirty="0" smtClean="0">
                <a:solidFill>
                  <a:srgbClr val="008000"/>
                </a:solidFill>
              </a:rPr>
              <a:t>| ~ 0.001 and </a:t>
            </a:r>
            <a:r>
              <a:rPr lang="en-GB" dirty="0" err="1" smtClean="0">
                <a:solidFill>
                  <a:srgbClr val="008000"/>
                </a:solidFill>
              </a:rPr>
              <a:t>Q</a:t>
            </a:r>
            <a:r>
              <a:rPr lang="en-GB" baseline="-25000" dirty="0" err="1" smtClean="0">
                <a:solidFill>
                  <a:srgbClr val="008000"/>
                </a:solidFill>
              </a:rPr>
              <a:t>sep</a:t>
            </a:r>
            <a:r>
              <a:rPr lang="en-GB" dirty="0" smtClean="0">
                <a:solidFill>
                  <a:srgbClr val="008000"/>
                </a:solidFill>
              </a:rPr>
              <a:t> = 0.03:</a:t>
            </a:r>
          </a:p>
          <a:p>
            <a:pPr marL="457200" lvl="1" indent="0" algn="just">
              <a:buSzPct val="120000"/>
              <a:buNone/>
            </a:pPr>
            <a:r>
              <a:rPr lang="en-GB" dirty="0" smtClean="0">
                <a:solidFill>
                  <a:srgbClr val="008000"/>
                </a:solidFill>
              </a:rPr>
              <a:t>=&gt; Stability for LOF = + 71 A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2" name="Espace réservé du contenu 8"/>
          <p:cNvSpPr txBox="1">
            <a:spLocks/>
          </p:cNvSpPr>
          <p:nvPr/>
        </p:nvSpPr>
        <p:spPr>
          <a:xfrm>
            <a:off x="5220072" y="1275606"/>
            <a:ext cx="3563888" cy="43204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SzPct val="120000"/>
              <a:buFont typeface="Arial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|C</a:t>
            </a:r>
            <a:r>
              <a:rPr lang="en-GB" baseline="30000" dirty="0" smtClean="0">
                <a:solidFill>
                  <a:srgbClr val="008000"/>
                </a:solidFill>
              </a:rPr>
              <a:t>-</a:t>
            </a:r>
            <a:r>
              <a:rPr lang="en-GB" dirty="0" smtClean="0">
                <a:solidFill>
                  <a:srgbClr val="008000"/>
                </a:solidFill>
              </a:rPr>
              <a:t>| ~ 0.01 and LOF = + 310 A</a:t>
            </a:r>
          </a:p>
          <a:p>
            <a:pPr marL="457200" lvl="1" indent="0" algn="just">
              <a:buSzPct val="120000"/>
              <a:buNone/>
            </a:pPr>
            <a:r>
              <a:rPr lang="en-GB" dirty="0" smtClean="0">
                <a:solidFill>
                  <a:srgbClr val="008000"/>
                </a:solidFill>
              </a:rPr>
              <a:t>=&gt;  Instability for </a:t>
            </a:r>
            <a:r>
              <a:rPr lang="en-GB" dirty="0" err="1" smtClean="0">
                <a:solidFill>
                  <a:srgbClr val="008000"/>
                </a:solidFill>
              </a:rPr>
              <a:t>Q</a:t>
            </a:r>
            <a:r>
              <a:rPr lang="en-GB" baseline="-25000" dirty="0" err="1" smtClean="0">
                <a:solidFill>
                  <a:srgbClr val="008000"/>
                </a:solidFill>
              </a:rPr>
              <a:t>sep</a:t>
            </a:r>
            <a:r>
              <a:rPr lang="en-GB" dirty="0" smtClean="0">
                <a:solidFill>
                  <a:srgbClr val="008000"/>
                </a:solidFill>
              </a:rPr>
              <a:t> ~ 0.018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3563888" y="1707655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0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linear </a:t>
            </a:r>
            <a:r>
              <a:rPr lang="en-GB" dirty="0" smtClean="0"/>
              <a:t>coupling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0" name="Espace réservé du contenu 8"/>
          <p:cNvSpPr>
            <a:spLocks noGrp="1"/>
          </p:cNvSpPr>
          <p:nvPr>
            <p:ph idx="1"/>
          </p:nvPr>
        </p:nvSpPr>
        <p:spPr>
          <a:xfrm>
            <a:off x="612000" y="771550"/>
            <a:ext cx="7920000" cy="3680222"/>
          </a:xfrm>
        </p:spPr>
        <p:txBody>
          <a:bodyPr/>
          <a:lstStyle/>
          <a:p>
            <a:pPr marL="457200" lvl="1" indent="0" algn="just">
              <a:buSzPct val="120000"/>
              <a:buNone/>
            </a:pPr>
            <a:r>
              <a:rPr lang="en-GB" dirty="0"/>
              <a:t>=&gt;This gives a </a:t>
            </a:r>
            <a:r>
              <a:rPr lang="en-GB" dirty="0">
                <a:solidFill>
                  <a:srgbClr val="FF0000"/>
                </a:solidFill>
              </a:rPr>
              <a:t>factor 310 / 71 = 4.4 increase in Landau </a:t>
            </a:r>
            <a:r>
              <a:rPr lang="en-GB" dirty="0" err="1">
                <a:solidFill>
                  <a:srgbClr val="FF0000"/>
                </a:solidFill>
              </a:rPr>
              <a:t>octupoles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current compared to the uncoupled case</a:t>
            </a:r>
          </a:p>
          <a:p>
            <a:pPr marL="457200" lvl="1" indent="0" algn="just">
              <a:buSzPct val="120000"/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895" y="1563638"/>
            <a:ext cx="4737369" cy="3600400"/>
          </a:xfrm>
          <a:prstGeom prst="rect">
            <a:avLst/>
          </a:prstGeom>
        </p:spPr>
      </p:pic>
      <p:sp>
        <p:nvSpPr>
          <p:cNvPr id="9" name="Espace réservé du contenu 8"/>
          <p:cNvSpPr txBox="1">
            <a:spLocks/>
          </p:cNvSpPr>
          <p:nvPr/>
        </p:nvSpPr>
        <p:spPr>
          <a:xfrm>
            <a:off x="6804248" y="3003798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5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539552" y="699542"/>
            <a:ext cx="8074800" cy="3961605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Beam stability predictions were based so far on a scaling from instabilities observed in 2012 </a:t>
            </a:r>
          </a:p>
          <a:p>
            <a:pPr lvl="1" algn="just">
              <a:buSzPct val="120000"/>
            </a:pPr>
            <a:r>
              <a:rPr lang="en-GB" sz="1800" dirty="0" smtClean="0">
                <a:solidFill>
                  <a:srgbClr val="FF0000"/>
                </a:solidFill>
              </a:rPr>
              <a:t>The limit from </a:t>
            </a:r>
            <a:r>
              <a:rPr lang="en-GB" sz="1800" dirty="0" smtClean="0">
                <a:solidFill>
                  <a:srgbClr val="FF0000"/>
                </a:solidFill>
              </a:rPr>
              <a:t>impedance </a:t>
            </a:r>
            <a:r>
              <a:rPr lang="en-GB" sz="1800" dirty="0" smtClean="0">
                <a:solidFill>
                  <a:srgbClr val="FF0000"/>
                </a:solidFill>
              </a:rPr>
              <a:t>only is believed to be (much) </a:t>
            </a:r>
            <a:r>
              <a:rPr lang="en-GB" sz="1800" dirty="0" smtClean="0">
                <a:solidFill>
                  <a:srgbClr val="FF0000"/>
                </a:solidFill>
              </a:rPr>
              <a:t>higher (at least for Q’ &gt; </a:t>
            </a:r>
            <a:r>
              <a:rPr lang="en-GB" sz="1800" dirty="0">
                <a:solidFill>
                  <a:srgbClr val="FF0000"/>
                </a:solidFill>
              </a:rPr>
              <a:t>~ </a:t>
            </a:r>
            <a:r>
              <a:rPr lang="en-GB" sz="1800" dirty="0" smtClean="0">
                <a:solidFill>
                  <a:srgbClr val="FF0000"/>
                </a:solidFill>
              </a:rPr>
              <a:t>2, from meas. in LHC =&gt; See talk on impedance)</a:t>
            </a:r>
            <a:endParaRPr lang="en-GB" sz="1800" dirty="0" smtClean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6" name="Picture 5" descr="_forEliasSD-vs-Qp_d%3d50_turns_plane-x_M2748_gaussian_eps2.5um_Nb2.2e11_sigmaz-0.081m_oct-negat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2" y="2427734"/>
            <a:ext cx="4396990" cy="2736305"/>
          </a:xfrm>
          <a:prstGeom prst="rect">
            <a:avLst/>
          </a:prstGeom>
        </p:spPr>
      </p:pic>
      <p:pic>
        <p:nvPicPr>
          <p:cNvPr id="10" name="Picture 9" descr="_forEliasSD-vs-Qp_d%3d50_turns_plane-x_M2748_parabolic_eps2.5um_Nb2.2e11_sigmaz-0.081m_oct-negati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7734"/>
            <a:ext cx="4363986" cy="2715766"/>
          </a:xfrm>
          <a:prstGeom prst="rect">
            <a:avLst/>
          </a:prstGeom>
        </p:spPr>
      </p:pic>
      <p:sp>
        <p:nvSpPr>
          <p:cNvPr id="12" name="Espace réservé du contenu 8"/>
          <p:cNvSpPr txBox="1">
            <a:spLocks/>
          </p:cNvSpPr>
          <p:nvPr/>
        </p:nvSpPr>
        <p:spPr>
          <a:xfrm>
            <a:off x="3635896" y="3723878"/>
            <a:ext cx="1224136" cy="360039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r>
              <a:rPr lang="en-GB" sz="1400" i="1" dirty="0" smtClean="0">
                <a:solidFill>
                  <a:srgbClr val="FF0000"/>
                </a:solidFill>
              </a:rPr>
              <a:t/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N</a:t>
            </a:r>
            <a:r>
              <a:rPr lang="en-GB" sz="1400" i="1" dirty="0" smtClean="0">
                <a:solidFill>
                  <a:srgbClr val="FF0000"/>
                </a:solidFill>
              </a:rPr>
              <a:t>. </a:t>
            </a:r>
            <a:r>
              <a:rPr lang="en-GB" sz="1400" i="1" dirty="0" err="1" smtClean="0">
                <a:solidFill>
                  <a:srgbClr val="FF0000"/>
                </a:solidFill>
              </a:rPr>
              <a:t>Biancacci</a:t>
            </a:r>
            <a:endParaRPr lang="en-GB" sz="1400" i="1" dirty="0">
              <a:solidFill>
                <a:srgbClr val="FF0000"/>
              </a:solidFill>
            </a:endParaRPr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2843808" y="2643758"/>
            <a:ext cx="1584176" cy="504056"/>
          </a:xfrm>
          <a:prstGeom prst="rect">
            <a:avLst/>
          </a:prstGeom>
          <a:ln w="28575" cmpd="sng">
            <a:solidFill>
              <a:srgbClr val="008000"/>
            </a:solidFill>
          </a:ln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dirty="0" smtClean="0">
                <a:solidFill>
                  <a:srgbClr val="008000"/>
                </a:solidFill>
              </a:rPr>
              <a:t>Gaussian </a:t>
            </a:r>
            <a:br>
              <a:rPr lang="en-GB" sz="1400" dirty="0" smtClean="0">
                <a:solidFill>
                  <a:srgbClr val="008000"/>
                </a:solidFill>
              </a:rPr>
            </a:br>
            <a:r>
              <a:rPr lang="en-GB" sz="1400" dirty="0" smtClean="0">
                <a:solidFill>
                  <a:srgbClr val="008000"/>
                </a:solidFill>
              </a:rPr>
              <a:t>transverse profile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14" name="Espace réservé du contenu 8"/>
          <p:cNvSpPr txBox="1">
            <a:spLocks/>
          </p:cNvSpPr>
          <p:nvPr/>
        </p:nvSpPr>
        <p:spPr>
          <a:xfrm>
            <a:off x="7524328" y="2643758"/>
            <a:ext cx="1512168" cy="648072"/>
          </a:xfrm>
          <a:prstGeom prst="rect">
            <a:avLst/>
          </a:prstGeom>
          <a:ln w="28575" cmpd="sng">
            <a:solidFill>
              <a:srgbClr val="008000"/>
            </a:solidFill>
          </a:ln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dirty="0" smtClean="0">
                <a:solidFill>
                  <a:srgbClr val="008000"/>
                </a:solidFill>
              </a:rPr>
              <a:t>Quasi-parabolic </a:t>
            </a:r>
            <a:br>
              <a:rPr lang="en-GB" sz="1400" dirty="0" smtClean="0">
                <a:solidFill>
                  <a:srgbClr val="008000"/>
                </a:solidFill>
              </a:rPr>
            </a:br>
            <a:r>
              <a:rPr lang="en-GB" sz="1400" dirty="0" smtClean="0">
                <a:solidFill>
                  <a:srgbClr val="008000"/>
                </a:solidFill>
              </a:rPr>
              <a:t>(~ 3.2 </a:t>
            </a:r>
            <a:r>
              <a:rPr lang="en-GB" sz="1400" dirty="0" err="1" smtClean="0">
                <a:solidFill>
                  <a:srgbClr val="008000"/>
                </a:solidFill>
              </a:rPr>
              <a:t>σ</a:t>
            </a:r>
            <a:r>
              <a:rPr lang="en-GB" sz="1400" dirty="0" smtClean="0">
                <a:solidFill>
                  <a:srgbClr val="008000"/>
                </a:solidFill>
              </a:rPr>
              <a:t>)</a:t>
            </a:r>
            <a:br>
              <a:rPr lang="en-GB" sz="1400" dirty="0" smtClean="0">
                <a:solidFill>
                  <a:srgbClr val="008000"/>
                </a:solidFill>
              </a:rPr>
            </a:br>
            <a:r>
              <a:rPr lang="en-GB" sz="1400" dirty="0" smtClean="0">
                <a:solidFill>
                  <a:srgbClr val="008000"/>
                </a:solidFill>
              </a:rPr>
              <a:t>transverse profile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7236296" y="2038722"/>
            <a:ext cx="1872208" cy="389012"/>
          </a:xfrm>
          <a:prstGeom prst="wedgeEllipseCallout">
            <a:avLst>
              <a:gd name="adj1" fmla="val 44140"/>
              <a:gd name="adj2" fmla="val 96394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236296" y="2029430"/>
            <a:ext cx="194421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D60093"/>
                </a:solidFill>
              </a:rPr>
              <a:t>e.g. </a:t>
            </a:r>
            <a:r>
              <a:rPr lang="en-US" b="1" dirty="0">
                <a:solidFill>
                  <a:srgbClr val="D60093"/>
                </a:solidFill>
              </a:rPr>
              <a:t>f</a:t>
            </a:r>
            <a:r>
              <a:rPr lang="en-US" b="1" dirty="0" smtClean="0">
                <a:solidFill>
                  <a:srgbClr val="D60093"/>
                </a:solidFill>
              </a:rPr>
              <a:t>rom e-lens</a:t>
            </a:r>
            <a:endParaRPr lang="en-US" b="1" dirty="0">
              <a:solidFill>
                <a:srgbClr val="D60093"/>
              </a:solidFill>
              <a:latin typeface="Arial" charset="0"/>
              <a:sym typeface="Math1" pitchFamily="2" charset="2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2483768" y="3256697"/>
            <a:ext cx="1872208" cy="323165"/>
          </a:xfrm>
          <a:prstGeom prst="wedgeEllipseCallout">
            <a:avLst>
              <a:gd name="adj1" fmla="val -45740"/>
              <a:gd name="adj2" fmla="val -168873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483768" y="3256697"/>
            <a:ext cx="1944216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dirty="0" smtClean="0">
                <a:solidFill>
                  <a:srgbClr val="D60093"/>
                </a:solidFill>
              </a:rPr>
              <a:t>Baseline w/o CC</a:t>
            </a:r>
            <a:endParaRPr lang="en-US" sz="1500" b="1" dirty="0">
              <a:solidFill>
                <a:srgbClr val="D60093"/>
              </a:solidFill>
              <a:latin typeface="Arial" charset="0"/>
              <a:sym typeface="Math1" pitchFamily="2" charset="2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612000" y="3256697"/>
            <a:ext cx="1727752" cy="323165"/>
          </a:xfrm>
          <a:prstGeom prst="wedgeEllipseCallout">
            <a:avLst>
              <a:gd name="adj1" fmla="val -6324"/>
              <a:gd name="adj2" fmla="val -139399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612000" y="3256697"/>
            <a:ext cx="1655744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dirty="0" smtClean="0">
                <a:solidFill>
                  <a:srgbClr val="D60093"/>
                </a:solidFill>
              </a:rPr>
              <a:t>Baseline w CC</a:t>
            </a:r>
            <a:endParaRPr lang="en-US" sz="1500" b="1" dirty="0">
              <a:solidFill>
                <a:srgbClr val="D60093"/>
              </a:solidFill>
              <a:latin typeface="Arial" charset="0"/>
              <a:sym typeface="Math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333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539552" y="699542"/>
            <a:ext cx="8074800" cy="3961605"/>
          </a:xfrm>
        </p:spPr>
        <p:txBody>
          <a:bodyPr>
            <a:normAutofit/>
          </a:bodyPr>
          <a:lstStyle/>
          <a:p>
            <a:pPr lvl="1" algn="just">
              <a:buSzPct val="120000"/>
            </a:pPr>
            <a:r>
              <a:rPr lang="en-GB" dirty="0" smtClean="0">
                <a:solidFill>
                  <a:srgbClr val="0000FF"/>
                </a:solidFill>
              </a:rPr>
              <a:t>Should work more now on the other mechanisms</a:t>
            </a:r>
          </a:p>
          <a:p>
            <a:pPr algn="just">
              <a:buSzPct val="75000"/>
              <a:buFont typeface="Wingdings" charset="2"/>
              <a:buChar char="u"/>
            </a:pPr>
            <a:r>
              <a:rPr lang="en-GB" dirty="0" smtClean="0"/>
              <a:t>Recommendations</a:t>
            </a:r>
          </a:p>
          <a:p>
            <a:pPr lvl="1" algn="just">
              <a:buSzPct val="120000"/>
            </a:pPr>
            <a:r>
              <a:rPr lang="en-GB" dirty="0" smtClean="0">
                <a:solidFill>
                  <a:srgbClr val="FF0000"/>
                </a:solidFill>
              </a:rPr>
              <a:t>Linear coupling</a:t>
            </a:r>
          </a:p>
          <a:p>
            <a:pPr lvl="2" algn="just">
              <a:buSzPct val="120000"/>
              <a:buFont typeface="Arial"/>
              <a:buChar char="•"/>
            </a:pPr>
            <a:r>
              <a:rPr lang="en-GB" dirty="0" smtClean="0"/>
              <a:t>For </a:t>
            </a:r>
            <a:r>
              <a:rPr lang="en-GB" dirty="0" smtClean="0">
                <a:solidFill>
                  <a:srgbClr val="0000FF"/>
                </a:solidFill>
              </a:rPr>
              <a:t>LOF &gt; 0 (as LHC in 2016) </a:t>
            </a:r>
            <a:r>
              <a:rPr lang="en-GB" dirty="0" smtClean="0"/>
              <a:t>=&gt; For each bunch:</a:t>
            </a:r>
          </a:p>
          <a:p>
            <a:pPr lvl="2" algn="just">
              <a:buSzPct val="120000"/>
              <a:buFont typeface="Arial"/>
              <a:buChar char="•"/>
            </a:pPr>
            <a:r>
              <a:rPr lang="en-GB" dirty="0" smtClean="0"/>
              <a:t>For </a:t>
            </a:r>
            <a:r>
              <a:rPr lang="en-GB" dirty="0" smtClean="0">
                <a:solidFill>
                  <a:srgbClr val="0000FF"/>
                </a:solidFill>
              </a:rPr>
              <a:t>LOF &lt; 0 (as for HL-LHC) </a:t>
            </a:r>
            <a:r>
              <a:rPr lang="en-GB" dirty="0" smtClean="0"/>
              <a:t>=&gt; </a:t>
            </a:r>
            <a:r>
              <a:rPr lang="en-GB" dirty="0"/>
              <a:t>B</a:t>
            </a:r>
            <a:r>
              <a:rPr lang="en-GB" dirty="0" smtClean="0"/>
              <a:t>it less critical: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1635646"/>
            <a:ext cx="1440933" cy="792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15766"/>
            <a:ext cx="3394663" cy="2376264"/>
          </a:xfrm>
          <a:prstGeom prst="rect">
            <a:avLst/>
          </a:prstGeom>
          <a:noFill/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352930"/>
              </p:ext>
            </p:extLst>
          </p:nvPr>
        </p:nvGraphicFramePr>
        <p:xfrm>
          <a:off x="7512066" y="2598159"/>
          <a:ext cx="1380414" cy="73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4" name="Equation" r:id="rId6" imgW="787400" imgH="419100" progId="Equation.3">
                  <p:embed/>
                </p:oleObj>
              </mc:Choice>
              <mc:Fallback>
                <p:oleObj name="Equation" r:id="rId6" imgW="787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2066" y="2598159"/>
                        <a:ext cx="1380414" cy="733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 cmpd="sng">
                        <a:solidFill>
                          <a:srgbClr val="D71798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contenu 8"/>
          <p:cNvSpPr txBox="1">
            <a:spLocks/>
          </p:cNvSpPr>
          <p:nvPr/>
        </p:nvSpPr>
        <p:spPr>
          <a:xfrm>
            <a:off x="6084168" y="4083918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L.R. Carver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0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6" name="Picture 5" descr="Screen Shot 2016-05-18 at 17.37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" y="1262459"/>
            <a:ext cx="4414196" cy="3901579"/>
          </a:xfrm>
          <a:prstGeom prst="rect">
            <a:avLst/>
          </a:prstGeom>
        </p:spPr>
      </p:pic>
      <p:pic>
        <p:nvPicPr>
          <p:cNvPr id="14" name="Picture 13" descr="Screen Shot 2016-05-18 at 17.37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04" y="1262459"/>
            <a:ext cx="4408500" cy="3901579"/>
          </a:xfrm>
          <a:prstGeom prst="rect">
            <a:avLst/>
          </a:prstGeom>
        </p:spPr>
      </p:pic>
      <p:sp>
        <p:nvSpPr>
          <p:cNvPr id="15" name="Espace réservé du contenu 8"/>
          <p:cNvSpPr txBox="1">
            <a:spLocks/>
          </p:cNvSpPr>
          <p:nvPr/>
        </p:nvSpPr>
        <p:spPr>
          <a:xfrm>
            <a:off x="3563888" y="1491630"/>
            <a:ext cx="1800200" cy="288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600" b="1" dirty="0" smtClean="0">
                <a:solidFill>
                  <a:srgbClr val="0000FF"/>
                </a:solidFill>
              </a:rPr>
              <a:t>Q”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12" name="Espace réservé du contenu 8"/>
          <p:cNvSpPr txBox="1">
            <a:spLocks/>
          </p:cNvSpPr>
          <p:nvPr/>
        </p:nvSpPr>
        <p:spPr>
          <a:xfrm>
            <a:off x="6228184" y="4587974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M. Schenk</a:t>
            </a:r>
            <a:endParaRPr lang="en-GB" sz="1400" i="1" dirty="0">
              <a:solidFill>
                <a:srgbClr val="FF0000"/>
              </a:solidFill>
            </a:endParaRPr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-252536" y="627534"/>
            <a:ext cx="9046800" cy="937269"/>
          </a:xfrm>
        </p:spPr>
        <p:txBody>
          <a:bodyPr>
            <a:normAutofit/>
          </a:bodyPr>
          <a:lstStyle/>
          <a:p>
            <a:pPr lvl="2" algn="just">
              <a:buSzPct val="120000"/>
              <a:buFont typeface="Arial"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Note that using Q” or an RFQ (for longitudinal-to-transverse Landau damping), linear coupling should not be detrimental for beam stability!</a:t>
            </a:r>
          </a:p>
        </p:txBody>
      </p:sp>
    </p:spTree>
    <p:extLst>
      <p:ext uri="{BB962C8B-B14F-4D97-AF65-F5344CB8AC3E}">
        <p14:creationId xmlns:p14="http://schemas.microsoft.com/office/powerpoint/2010/main" val="307345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 descr="Screen Shot 2016-05-18 at 17.2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3598"/>
            <a:ext cx="4318253" cy="3901579"/>
          </a:xfrm>
          <a:prstGeom prst="rect">
            <a:avLst/>
          </a:prstGeom>
        </p:spPr>
      </p:pic>
      <p:pic>
        <p:nvPicPr>
          <p:cNvPr id="3" name="Picture 2" descr="Screen Shot 2016-05-18 at 17.28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86" y="1203598"/>
            <a:ext cx="4400618" cy="3901579"/>
          </a:xfrm>
          <a:prstGeom prst="rect">
            <a:avLst/>
          </a:prstGeom>
        </p:spPr>
      </p:pic>
      <p:sp>
        <p:nvSpPr>
          <p:cNvPr id="12" name="Espace réservé du contenu 8"/>
          <p:cNvSpPr txBox="1">
            <a:spLocks/>
          </p:cNvSpPr>
          <p:nvPr/>
        </p:nvSpPr>
        <p:spPr>
          <a:xfrm>
            <a:off x="3563888" y="1491630"/>
            <a:ext cx="1800200" cy="288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</a:pPr>
            <a:r>
              <a:rPr lang="en-GB" sz="1600" b="1" dirty="0">
                <a:solidFill>
                  <a:srgbClr val="0000FF"/>
                </a:solidFill>
              </a:rPr>
              <a:t>RF </a:t>
            </a:r>
            <a:r>
              <a:rPr lang="en-GB" sz="1600" b="1" dirty="0" err="1">
                <a:solidFill>
                  <a:srgbClr val="0000FF"/>
                </a:solidFill>
              </a:rPr>
              <a:t>quadrupole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14" name="Espace réservé du contenu 8"/>
          <p:cNvSpPr txBox="1">
            <a:spLocks/>
          </p:cNvSpPr>
          <p:nvPr/>
        </p:nvSpPr>
        <p:spPr>
          <a:xfrm>
            <a:off x="6228184" y="4587974"/>
            <a:ext cx="2088232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M. Schenk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4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 algn="just">
              <a:buSzPct val="120000"/>
            </a:pPr>
            <a:r>
              <a:rPr lang="en-GB" dirty="0">
                <a:solidFill>
                  <a:srgbClr val="FF0000"/>
                </a:solidFill>
              </a:rPr>
              <a:t>E-cloud </a:t>
            </a:r>
            <a:r>
              <a:rPr lang="en-GB" dirty="0"/>
              <a:t>=&gt; </a:t>
            </a:r>
            <a:r>
              <a:rPr lang="en-GB" dirty="0">
                <a:solidFill>
                  <a:srgbClr val="0000FF"/>
                </a:solidFill>
              </a:rPr>
              <a:t>Coating (low </a:t>
            </a:r>
            <a:r>
              <a:rPr lang="en-GB" dirty="0" smtClean="0">
                <a:solidFill>
                  <a:srgbClr val="0000FF"/>
                </a:solidFill>
              </a:rPr>
              <a:t>SEY) </a:t>
            </a:r>
            <a:r>
              <a:rPr lang="en-GB" dirty="0"/>
              <a:t>+ </a:t>
            </a:r>
            <a:r>
              <a:rPr lang="en-GB" dirty="0">
                <a:solidFill>
                  <a:srgbClr val="0000FF"/>
                </a:solidFill>
              </a:rPr>
              <a:t>scrubbing </a:t>
            </a:r>
            <a:r>
              <a:rPr lang="en-GB" dirty="0"/>
              <a:t>+ </a:t>
            </a:r>
            <a:r>
              <a:rPr lang="is-IS" dirty="0"/>
              <a:t>further studies needed (ongoing)</a:t>
            </a:r>
            <a:endParaRPr lang="en-GB" dirty="0"/>
          </a:p>
          <a:p>
            <a:pPr lvl="1" algn="just">
              <a:buSzPct val="120000"/>
            </a:pPr>
            <a:r>
              <a:rPr lang="en-US" dirty="0" smtClean="0">
                <a:solidFill>
                  <a:srgbClr val="FF0000"/>
                </a:solidFill>
              </a:rPr>
              <a:t>Noise</a:t>
            </a:r>
          </a:p>
          <a:p>
            <a:pPr lvl="2" algn="just">
              <a:buSzPct val="120000"/>
              <a:buFont typeface="Arial"/>
              <a:buChar char="•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SD measured at injection (BTF)</a:t>
            </a:r>
          </a:p>
          <a:p>
            <a:pPr lvl="2" algn="just">
              <a:buSzPct val="120000"/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Evolution of SD still to be measured at high energy</a:t>
            </a:r>
          </a:p>
          <a:p>
            <a:pPr lvl="2" algn="just">
              <a:buSzPct val="120000"/>
              <a:buFont typeface="Arial"/>
              <a:buChar char="•"/>
            </a:pPr>
            <a:r>
              <a:rPr lang="en-US" dirty="0" smtClean="0"/>
              <a:t>The 12 non-colliding bunches (in the witness region and with ADT in bunch-by-bunch) unstable in stable beams on 13/05/2016 after few hours =&gt; Effect of </a:t>
            </a:r>
            <a:r>
              <a:rPr lang="en-US" dirty="0"/>
              <a:t>noise? </a:t>
            </a:r>
            <a:r>
              <a:rPr lang="en-US" dirty="0" smtClean="0"/>
              <a:t>=&gt; To </a:t>
            </a:r>
            <a:r>
              <a:rPr lang="en-US" dirty="0"/>
              <a:t>be </a:t>
            </a:r>
            <a:r>
              <a:rPr lang="en-US" dirty="0" smtClean="0"/>
              <a:t>continued</a:t>
            </a:r>
            <a:r>
              <a:rPr lang="is-IS" dirty="0" smtClean="0"/>
              <a:t>…</a:t>
            </a:r>
          </a:p>
          <a:p>
            <a:pPr lvl="1" algn="just">
              <a:buSzPct val="120000"/>
            </a:pPr>
            <a:r>
              <a:rPr lang="en-US" dirty="0" smtClean="0">
                <a:solidFill>
                  <a:srgbClr val="FF0000"/>
                </a:solidFill>
              </a:rPr>
              <a:t>Working point at injection</a:t>
            </a:r>
            <a:endParaRPr lang="en-US" dirty="0">
              <a:solidFill>
                <a:srgbClr val="FF0000"/>
              </a:solidFill>
            </a:endParaRPr>
          </a:p>
          <a:p>
            <a:pPr lvl="2" algn="just">
              <a:buSzPct val="120000"/>
              <a:buFont typeface="Arial"/>
              <a:buChar char="•"/>
            </a:pPr>
            <a:r>
              <a:rPr lang="en-US" dirty="0" smtClean="0"/>
              <a:t>Same as 2016? =&gt; </a:t>
            </a:r>
            <a:r>
              <a:rPr lang="en-US" dirty="0" smtClean="0">
                <a:solidFill>
                  <a:srgbClr val="0000FF"/>
                </a:solidFill>
              </a:rPr>
              <a:t>0.27/0.295 instead of nominal 0.28/0.31</a:t>
            </a:r>
          </a:p>
          <a:p>
            <a:pPr lvl="2" algn="just">
              <a:buSzPct val="120000"/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Compensation of </a:t>
            </a:r>
            <a:r>
              <a:rPr lang="en-US" dirty="0" err="1" smtClean="0">
                <a:solidFill>
                  <a:srgbClr val="0000FF"/>
                </a:solidFill>
              </a:rPr>
              <a:t>Laslett</a:t>
            </a:r>
            <a:r>
              <a:rPr lang="en-US" dirty="0" smtClean="0">
                <a:solidFill>
                  <a:srgbClr val="0000FF"/>
                </a:solidFill>
              </a:rPr>
              <a:t> tune shifts </a:t>
            </a:r>
            <a:r>
              <a:rPr lang="en-US" dirty="0" smtClean="0"/>
              <a:t>(otherwise possible issues with linear coupling)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0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stability from </a:t>
            </a:r>
            <a:r>
              <a:rPr lang="en-GB" dirty="0" smtClean="0"/>
              <a:t>impedance model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0" name="Rectangle 63"/>
          <p:cNvSpPr>
            <a:spLocks noChangeArrowheads="1"/>
          </p:cNvSpPr>
          <p:nvPr/>
        </p:nvSpPr>
        <p:spPr bwMode="auto">
          <a:xfrm>
            <a:off x="5943600" y="6172200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defRPr/>
            </a:pPr>
            <a:r>
              <a:rPr lang="en-US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Courtesy of L.R. Carver</a:t>
            </a:r>
          </a:p>
        </p:txBody>
      </p:sp>
      <p:pic>
        <p:nvPicPr>
          <p:cNvPr id="6" name="Picture 5" descr="Screen Shot 2016-05-14 at 22.04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887298"/>
            <a:ext cx="4320480" cy="3276740"/>
          </a:xfrm>
          <a:prstGeom prst="rect">
            <a:avLst/>
          </a:prstGeom>
        </p:spPr>
      </p:pic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467984" y="770385"/>
            <a:ext cx="3815984" cy="1009277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buSzPct val="75000"/>
              <a:buFont typeface="Wingdings" charset="2"/>
              <a:buChar char="u"/>
            </a:pPr>
            <a:r>
              <a:rPr lang="en-GB" dirty="0"/>
              <a:t>C</a:t>
            </a:r>
            <a:r>
              <a:rPr lang="en-GB" dirty="0" smtClean="0"/>
              <a:t>urves </a:t>
            </a:r>
            <a:r>
              <a:rPr lang="en-GB" dirty="0" smtClean="0">
                <a:solidFill>
                  <a:srgbClr val="FF0000"/>
                </a:solidFill>
              </a:rPr>
              <a:t>scaled </a:t>
            </a:r>
            <a:r>
              <a:rPr lang="en-GB" dirty="0" err="1" smtClean="0">
                <a:solidFill>
                  <a:srgbClr val="FF0000"/>
                </a:solidFill>
              </a:rPr>
              <a:t>w.r.t</a:t>
            </a:r>
            <a:r>
              <a:rPr lang="en-GB" dirty="0" smtClean="0">
                <a:solidFill>
                  <a:srgbClr val="FF0000"/>
                </a:solidFill>
              </a:rPr>
              <a:t>. 2012 instabilities </a:t>
            </a:r>
            <a:r>
              <a:rPr lang="en-GB" dirty="0" smtClean="0"/>
              <a:t>(assumed impedance-induced) </a:t>
            </a:r>
            <a:r>
              <a:rPr lang="en-GB" dirty="0">
                <a:solidFill>
                  <a:srgbClr val="FF0000"/>
                </a:solidFill>
              </a:rPr>
              <a:t>w/o </a:t>
            </a:r>
            <a:r>
              <a:rPr lang="en-GB" dirty="0" smtClean="0">
                <a:solidFill>
                  <a:srgbClr val="FF0000"/>
                </a:solidFill>
              </a:rPr>
              <a:t>CC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Espace réservé du contenu 8"/>
          <p:cNvSpPr txBox="1">
            <a:spLocks/>
          </p:cNvSpPr>
          <p:nvPr/>
        </p:nvSpPr>
        <p:spPr>
          <a:xfrm>
            <a:off x="4932480" y="771550"/>
            <a:ext cx="3960000" cy="1009277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SzPct val="75000"/>
              <a:buFont typeface="Wingdings" charset="2"/>
              <a:buChar char="u"/>
            </a:pPr>
            <a:r>
              <a:rPr lang="en-GB" sz="3400" dirty="0" smtClean="0"/>
              <a:t>Curves </a:t>
            </a:r>
            <a:r>
              <a:rPr lang="en-GB" sz="3400" dirty="0" smtClean="0">
                <a:solidFill>
                  <a:srgbClr val="FF0000"/>
                </a:solidFill>
              </a:rPr>
              <a:t>NOT scaled </a:t>
            </a:r>
            <a:r>
              <a:rPr lang="en-GB" sz="3400" dirty="0" err="1" smtClean="0">
                <a:solidFill>
                  <a:srgbClr val="FF0000"/>
                </a:solidFill>
              </a:rPr>
              <a:t>w.r.t</a:t>
            </a:r>
            <a:r>
              <a:rPr lang="en-GB" sz="3400" dirty="0" smtClean="0">
                <a:solidFill>
                  <a:srgbClr val="FF0000"/>
                </a:solidFill>
              </a:rPr>
              <a:t>. 2012 instabilities, w/o &amp; w CC,</a:t>
            </a:r>
            <a:r>
              <a:rPr lang="en-GB" sz="3400" dirty="0"/>
              <a:t> </a:t>
            </a:r>
            <a:r>
              <a:rPr lang="en-GB" sz="2600" dirty="0" smtClean="0"/>
              <a:t>(2.2E11 p/b, 2.5 </a:t>
            </a:r>
            <a:r>
              <a:rPr lang="en-GB" sz="2600" dirty="0" err="1" smtClean="0"/>
              <a:t>μm</a:t>
            </a:r>
            <a:r>
              <a:rPr lang="en-GB" sz="2600" dirty="0" smtClean="0"/>
              <a:t> and 8.1 cm)</a:t>
            </a:r>
            <a:endParaRPr lang="en-GB" sz="2600" dirty="0"/>
          </a:p>
        </p:txBody>
      </p:sp>
      <p:pic>
        <p:nvPicPr>
          <p:cNvPr id="9" name="Picture 8" descr="Screen Shot 2016-05-14 at 22.10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85" y="1887298"/>
            <a:ext cx="4914826" cy="3256200"/>
          </a:xfrm>
          <a:prstGeom prst="rect">
            <a:avLst/>
          </a:prstGeom>
        </p:spPr>
      </p:pic>
      <p:sp>
        <p:nvSpPr>
          <p:cNvPr id="16" name="Espace réservé du contenu 8"/>
          <p:cNvSpPr txBox="1">
            <a:spLocks/>
          </p:cNvSpPr>
          <p:nvPr/>
        </p:nvSpPr>
        <p:spPr>
          <a:xfrm>
            <a:off x="3851920" y="1795013"/>
            <a:ext cx="1368152" cy="44981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N. </a:t>
            </a:r>
            <a:r>
              <a:rPr lang="en-GB" sz="1400" i="1" dirty="0" err="1" smtClean="0">
                <a:solidFill>
                  <a:srgbClr val="FF0000"/>
                </a:solidFill>
              </a:rPr>
              <a:t>Biancacci</a:t>
            </a:r>
            <a:r>
              <a:rPr lang="en-GB" sz="1400" i="1" dirty="0" smtClean="0">
                <a:solidFill>
                  <a:srgbClr val="FF0000"/>
                </a:solidFill>
              </a:rPr>
              <a:t> 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>
              <a:buSzPct val="120000"/>
            </a:pPr>
            <a:r>
              <a:rPr lang="en-GB" dirty="0" smtClean="0">
                <a:solidFill>
                  <a:srgbClr val="FF0000"/>
                </a:solidFill>
              </a:rPr>
              <a:t>Going into collision</a:t>
            </a:r>
          </a:p>
          <a:p>
            <a:pPr lvl="2" algn="just">
              <a:buSzPct val="120000"/>
              <a:buFont typeface="Arial"/>
              <a:buChar char="•"/>
            </a:pPr>
            <a:r>
              <a:rPr lang="en-GB" sz="1800" dirty="0" smtClean="0">
                <a:solidFill>
                  <a:srgbClr val="0000FF"/>
                </a:solidFill>
              </a:rPr>
              <a:t>Recommendation </a:t>
            </a:r>
            <a:r>
              <a:rPr lang="en-GB" sz="1800" dirty="0">
                <a:solidFill>
                  <a:srgbClr val="0000FF"/>
                </a:solidFill>
              </a:rPr>
              <a:t>to go from 2 </a:t>
            </a:r>
            <a:r>
              <a:rPr lang="en-GB" sz="1800" dirty="0" err="1">
                <a:solidFill>
                  <a:srgbClr val="0000FF"/>
                </a:solidFill>
              </a:rPr>
              <a:t>σ</a:t>
            </a:r>
            <a:r>
              <a:rPr lang="en-GB" sz="1800" dirty="0">
                <a:solidFill>
                  <a:srgbClr val="0000FF"/>
                </a:solidFill>
              </a:rPr>
              <a:t> to 1 </a:t>
            </a:r>
            <a:r>
              <a:rPr lang="en-GB" sz="1800" dirty="0" err="1">
                <a:solidFill>
                  <a:srgbClr val="0000FF"/>
                </a:solidFill>
              </a:rPr>
              <a:t>σ</a:t>
            </a:r>
            <a:r>
              <a:rPr lang="en-GB" sz="1800" dirty="0">
                <a:solidFill>
                  <a:srgbClr val="0000FF"/>
                </a:solidFill>
              </a:rPr>
              <a:t> in </a:t>
            </a:r>
            <a:r>
              <a:rPr lang="en-GB" sz="1800" dirty="0" smtClean="0">
                <a:solidFill>
                  <a:srgbClr val="0000FF"/>
                </a:solidFill>
              </a:rPr>
              <a:t>less than </a:t>
            </a:r>
            <a:r>
              <a:rPr lang="en-GB" sz="1800" dirty="0">
                <a:solidFill>
                  <a:srgbClr val="0000FF"/>
                </a:solidFill>
              </a:rPr>
              <a:t>1 s</a:t>
            </a:r>
          </a:p>
          <a:p>
            <a:pPr lvl="2" algn="just">
              <a:buSzPct val="120000"/>
              <a:buFont typeface="Arial"/>
              <a:buChar char="•"/>
            </a:pPr>
            <a:r>
              <a:rPr lang="en-GB" sz="1800" dirty="0"/>
              <a:t>MDs are planned to explore fast instability at the minimum of SD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3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for your attention!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 dirty="0"/>
          </a:p>
        </p:txBody>
      </p:sp>
      <p:pic>
        <p:nvPicPr>
          <p:cNvPr id="7" name="Image 6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39" y="4342613"/>
            <a:ext cx="624861" cy="743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beam-beam and ramp </a:t>
            </a:r>
            <a:r>
              <a:rPr lang="en-GB" dirty="0" smtClean="0"/>
              <a:t>rates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12000" y="699542"/>
            <a:ext cx="7920000" cy="720080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sz="2200" dirty="0"/>
              <a:t>Evolution of the </a:t>
            </a:r>
            <a:r>
              <a:rPr lang="en-GB" sz="2200" dirty="0" smtClean="0"/>
              <a:t>SD </a:t>
            </a:r>
            <a:r>
              <a:rPr lang="en-GB" sz="2200" dirty="0"/>
              <a:t>during collapse of separation (</a:t>
            </a:r>
            <a:r>
              <a:rPr lang="en-GB" sz="2200" dirty="0" smtClean="0">
                <a:solidFill>
                  <a:srgbClr val="FF0000"/>
                </a:solidFill>
              </a:rPr>
              <a:t>crab crossing OFF</a:t>
            </a:r>
            <a:r>
              <a:rPr lang="en-GB" sz="2200" dirty="0" smtClean="0"/>
              <a:t>), from BBLR + BBHO in IP1&amp;5</a:t>
            </a:r>
            <a:endParaRPr lang="en-GB" sz="2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12" name="Picture 11" descr="Screen Shot 2016-05-15 at 22.48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514688"/>
            <a:ext cx="7920441" cy="3649350"/>
          </a:xfrm>
          <a:prstGeom prst="rect">
            <a:avLst/>
          </a:prstGeom>
        </p:spPr>
      </p:pic>
      <p:sp>
        <p:nvSpPr>
          <p:cNvPr id="13" name="Espace réservé du contenu 8"/>
          <p:cNvSpPr txBox="1">
            <a:spLocks/>
          </p:cNvSpPr>
          <p:nvPr/>
        </p:nvSpPr>
        <p:spPr>
          <a:xfrm>
            <a:off x="3635896" y="1491631"/>
            <a:ext cx="1512168" cy="28803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GB" sz="2200" b="1" dirty="0" smtClean="0">
                <a:solidFill>
                  <a:srgbClr val="3366FF"/>
                </a:solidFill>
              </a:rPr>
              <a:t>LOF = - 570 A</a:t>
            </a:r>
            <a:endParaRPr lang="en-GB" sz="2200" b="1" dirty="0">
              <a:solidFill>
                <a:srgbClr val="3366FF"/>
              </a:solidFill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4855840" y="2542778"/>
            <a:ext cx="2641848" cy="965076"/>
          </a:xfrm>
          <a:prstGeom prst="wedgeEllipseCallout">
            <a:avLst>
              <a:gd name="adj1" fmla="val -74997"/>
              <a:gd name="adj2" fmla="val 121092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788024" y="2695178"/>
            <a:ext cx="2709664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D60093"/>
                </a:solidFill>
              </a:rPr>
              <a:t>2 reductions of SD:</a:t>
            </a:r>
          </a:p>
          <a:p>
            <a:pPr algn="ctr"/>
            <a:r>
              <a:rPr lang="en-US" b="1" dirty="0" smtClean="0">
                <a:solidFill>
                  <a:srgbClr val="D60093"/>
                </a:solidFill>
                <a:latin typeface="Arial" charset="0"/>
                <a:sym typeface="Math1" pitchFamily="2" charset="2"/>
              </a:rPr>
              <a:t>~ 6 </a:t>
            </a:r>
            <a:r>
              <a:rPr lang="en-US" b="1" dirty="0" err="1" smtClean="0">
                <a:solidFill>
                  <a:srgbClr val="D60093"/>
                </a:solidFill>
                <a:latin typeface="Arial" charset="0"/>
                <a:sym typeface="Math1" pitchFamily="2" charset="2"/>
              </a:rPr>
              <a:t>σ</a:t>
            </a:r>
            <a:r>
              <a:rPr lang="en-US" b="1" dirty="0" smtClean="0">
                <a:solidFill>
                  <a:srgbClr val="D60093"/>
                </a:solidFill>
                <a:latin typeface="Arial" charset="0"/>
                <a:sym typeface="Math1" pitchFamily="2" charset="2"/>
              </a:rPr>
              <a:t> and ~ 1.5 </a:t>
            </a:r>
            <a:r>
              <a:rPr lang="en-US" b="1" dirty="0" err="1">
                <a:solidFill>
                  <a:srgbClr val="D60093"/>
                </a:solidFill>
                <a:latin typeface="Arial" charset="0"/>
                <a:sym typeface="Math1" pitchFamily="2" charset="2"/>
              </a:rPr>
              <a:t>σ</a:t>
            </a:r>
            <a:r>
              <a:rPr lang="en-US" b="1" dirty="0" smtClean="0">
                <a:solidFill>
                  <a:srgbClr val="D60093"/>
                </a:solidFill>
                <a:latin typeface="Arial" charset="0"/>
                <a:sym typeface="Math1" pitchFamily="2" charset="2"/>
              </a:rPr>
              <a:t> </a:t>
            </a:r>
            <a:endParaRPr lang="en-US" b="1" dirty="0">
              <a:solidFill>
                <a:srgbClr val="D60093"/>
              </a:solidFill>
              <a:latin typeface="Arial" charset="0"/>
              <a:sym typeface="Math1" pitchFamily="2" charset="2"/>
            </a:endParaRPr>
          </a:p>
        </p:txBody>
      </p:sp>
      <p:sp>
        <p:nvSpPr>
          <p:cNvPr id="14" name="Espace réservé du contenu 8"/>
          <p:cNvSpPr txBox="1">
            <a:spLocks/>
          </p:cNvSpPr>
          <p:nvPr/>
        </p:nvSpPr>
        <p:spPr>
          <a:xfrm>
            <a:off x="7524328" y="1275606"/>
            <a:ext cx="1368152" cy="44981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C. </a:t>
            </a:r>
            <a:r>
              <a:rPr lang="en-GB" sz="1400" i="1" dirty="0" err="1" smtClean="0">
                <a:solidFill>
                  <a:srgbClr val="FF0000"/>
                </a:solidFill>
              </a:rPr>
              <a:t>Tambasco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0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beam-beam and ramp </a:t>
            </a:r>
            <a:r>
              <a:rPr lang="en-GB" dirty="0" smtClean="0"/>
              <a:t>rates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12000" y="699542"/>
            <a:ext cx="7920000" cy="720080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sz="2200" dirty="0"/>
              <a:t>Evolution of the </a:t>
            </a:r>
            <a:r>
              <a:rPr lang="en-GB" sz="2200" dirty="0" smtClean="0"/>
              <a:t>SD </a:t>
            </a:r>
            <a:r>
              <a:rPr lang="en-GB" sz="2200" dirty="0"/>
              <a:t>during collapse of separation (</a:t>
            </a:r>
            <a:r>
              <a:rPr lang="en-GB" sz="2200" dirty="0" smtClean="0">
                <a:solidFill>
                  <a:srgbClr val="FF0000"/>
                </a:solidFill>
              </a:rPr>
              <a:t>crab crossing ON</a:t>
            </a:r>
            <a:r>
              <a:rPr lang="en-GB" sz="2200" dirty="0" smtClean="0"/>
              <a:t>), from BBLR + BBHO in IP1&amp;5</a:t>
            </a:r>
            <a:endParaRPr lang="en-GB" sz="2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pic>
        <p:nvPicPr>
          <p:cNvPr id="2" name="Picture 1" descr="Screen Shot 2016-05-15 at 22.46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2" y="1563638"/>
            <a:ext cx="7900878" cy="3600400"/>
          </a:xfrm>
          <a:prstGeom prst="rect">
            <a:avLst/>
          </a:prstGeom>
        </p:spPr>
      </p:pic>
      <p:sp>
        <p:nvSpPr>
          <p:cNvPr id="10" name="Espace réservé du contenu 8"/>
          <p:cNvSpPr txBox="1">
            <a:spLocks/>
          </p:cNvSpPr>
          <p:nvPr/>
        </p:nvSpPr>
        <p:spPr>
          <a:xfrm>
            <a:off x="3635896" y="1563638"/>
            <a:ext cx="1512168" cy="28803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75000"/>
              <a:buNone/>
            </a:pPr>
            <a:r>
              <a:rPr lang="en-GB" sz="2200" b="1" dirty="0" smtClean="0">
                <a:solidFill>
                  <a:srgbClr val="3366FF"/>
                </a:solidFill>
              </a:rPr>
              <a:t>LOF = - 570 A</a:t>
            </a:r>
            <a:endParaRPr lang="en-GB" sz="2200" b="1" dirty="0">
              <a:solidFill>
                <a:srgbClr val="3366FF"/>
              </a:solidFill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4855840" y="2542778"/>
            <a:ext cx="2641848" cy="965076"/>
          </a:xfrm>
          <a:prstGeom prst="wedgeEllipseCallout">
            <a:avLst>
              <a:gd name="adj1" fmla="val -74997"/>
              <a:gd name="adj2" fmla="val 121092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788024" y="2695178"/>
            <a:ext cx="2709664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D60093"/>
                </a:solidFill>
              </a:rPr>
              <a:t>2 reductions of SD:</a:t>
            </a:r>
          </a:p>
          <a:p>
            <a:pPr algn="ctr"/>
            <a:r>
              <a:rPr lang="en-US" b="1" dirty="0" smtClean="0">
                <a:solidFill>
                  <a:srgbClr val="D60093"/>
                </a:solidFill>
                <a:latin typeface="Arial" charset="0"/>
                <a:sym typeface="Math1" pitchFamily="2" charset="2"/>
              </a:rPr>
              <a:t>~ 6 </a:t>
            </a:r>
            <a:r>
              <a:rPr lang="en-US" b="1" dirty="0" err="1" smtClean="0">
                <a:solidFill>
                  <a:srgbClr val="D60093"/>
                </a:solidFill>
                <a:latin typeface="Arial" charset="0"/>
                <a:sym typeface="Math1" pitchFamily="2" charset="2"/>
              </a:rPr>
              <a:t>σ</a:t>
            </a:r>
            <a:r>
              <a:rPr lang="en-US" b="1" dirty="0" smtClean="0">
                <a:solidFill>
                  <a:srgbClr val="D60093"/>
                </a:solidFill>
                <a:latin typeface="Arial" charset="0"/>
                <a:sym typeface="Math1" pitchFamily="2" charset="2"/>
              </a:rPr>
              <a:t> and ~ 1.5 </a:t>
            </a:r>
            <a:r>
              <a:rPr lang="en-US" b="1" dirty="0" err="1">
                <a:solidFill>
                  <a:srgbClr val="D60093"/>
                </a:solidFill>
                <a:latin typeface="Arial" charset="0"/>
                <a:sym typeface="Math1" pitchFamily="2" charset="2"/>
              </a:rPr>
              <a:t>σ</a:t>
            </a:r>
            <a:r>
              <a:rPr lang="en-US" b="1" dirty="0" smtClean="0">
                <a:solidFill>
                  <a:srgbClr val="D60093"/>
                </a:solidFill>
                <a:latin typeface="Arial" charset="0"/>
                <a:sym typeface="Math1" pitchFamily="2" charset="2"/>
              </a:rPr>
              <a:t> </a:t>
            </a:r>
            <a:endParaRPr lang="en-US" b="1" dirty="0">
              <a:solidFill>
                <a:srgbClr val="D60093"/>
              </a:solidFill>
              <a:latin typeface="Arial" charset="0"/>
              <a:sym typeface="Math1" pitchFamily="2" charset="2"/>
            </a:endParaRPr>
          </a:p>
        </p:txBody>
      </p:sp>
      <p:sp>
        <p:nvSpPr>
          <p:cNvPr id="14" name="Espace réservé du contenu 8"/>
          <p:cNvSpPr txBox="1">
            <a:spLocks/>
          </p:cNvSpPr>
          <p:nvPr/>
        </p:nvSpPr>
        <p:spPr>
          <a:xfrm>
            <a:off x="7524328" y="1275606"/>
            <a:ext cx="1368152" cy="44981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C. </a:t>
            </a:r>
            <a:r>
              <a:rPr lang="en-GB" sz="1400" i="1" dirty="0" err="1" smtClean="0">
                <a:solidFill>
                  <a:srgbClr val="FF0000"/>
                </a:solidFill>
              </a:rPr>
              <a:t>Tambasco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0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beam-beam and ramp </a:t>
            </a:r>
            <a:r>
              <a:rPr lang="en-GB" dirty="0" smtClean="0"/>
              <a:t>rates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14" name="Espace réservé du contenu 8"/>
          <p:cNvSpPr>
            <a:spLocks noGrp="1"/>
          </p:cNvSpPr>
          <p:nvPr>
            <p:ph idx="1"/>
          </p:nvPr>
        </p:nvSpPr>
        <p:spPr>
          <a:xfrm>
            <a:off x="612000" y="699542"/>
            <a:ext cx="7920000" cy="720080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sz="2200" dirty="0" smtClean="0"/>
              <a:t>LHC 2015 separation bump speed from 2σ to 1σ</a:t>
            </a:r>
            <a:endParaRPr lang="en-GB" sz="2200" dirty="0"/>
          </a:p>
        </p:txBody>
      </p:sp>
      <p:pic>
        <p:nvPicPr>
          <p:cNvPr id="7" name="Picture 6" descr="Screen Shot 2016-05-15 at 23.02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77" y="1152128"/>
            <a:ext cx="4959203" cy="3723878"/>
          </a:xfrm>
          <a:prstGeom prst="rect">
            <a:avLst/>
          </a:prstGeom>
        </p:spPr>
      </p:pic>
      <p:sp>
        <p:nvSpPr>
          <p:cNvPr id="9" name="Espace réservé du contenu 8"/>
          <p:cNvSpPr txBox="1">
            <a:spLocks/>
          </p:cNvSpPr>
          <p:nvPr/>
        </p:nvSpPr>
        <p:spPr>
          <a:xfrm>
            <a:off x="7524328" y="1275606"/>
            <a:ext cx="1368152" cy="44981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Font typeface="Wingdings" charset="2"/>
              <a:buNone/>
            </a:pPr>
            <a:r>
              <a:rPr lang="en-GB" sz="1400" i="1" dirty="0" smtClean="0">
                <a:solidFill>
                  <a:srgbClr val="FF0000"/>
                </a:solidFill>
              </a:rPr>
              <a:t>Courtesy of </a:t>
            </a:r>
            <a:br>
              <a:rPr lang="en-GB" sz="1400" i="1" dirty="0" smtClean="0">
                <a:solidFill>
                  <a:srgbClr val="FF0000"/>
                </a:solidFill>
              </a:rPr>
            </a:br>
            <a:r>
              <a:rPr lang="en-GB" sz="1400" i="1" dirty="0" smtClean="0">
                <a:solidFill>
                  <a:srgbClr val="FF0000"/>
                </a:solidFill>
              </a:rPr>
              <a:t>C. </a:t>
            </a:r>
            <a:r>
              <a:rPr lang="en-GB" sz="1400" i="1" dirty="0" err="1" smtClean="0">
                <a:solidFill>
                  <a:srgbClr val="FF0000"/>
                </a:solidFill>
              </a:rPr>
              <a:t>Tambasco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beam-beam and ramp </a:t>
            </a:r>
            <a:r>
              <a:rPr lang="en-GB" dirty="0" smtClean="0"/>
              <a:t>rates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E. Métral, SLAC, 19/05/2016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1" name="Image 10" descr="Logo-APO-LA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11" y="4491360"/>
            <a:ext cx="499889" cy="594990"/>
          </a:xfrm>
          <a:prstGeom prst="rect">
            <a:avLst/>
          </a:prstGeom>
        </p:spPr>
      </p:pic>
      <p:sp>
        <p:nvSpPr>
          <p:cNvPr id="7" name="Espace réservé du contenu 8"/>
          <p:cNvSpPr>
            <a:spLocks noGrp="1"/>
          </p:cNvSpPr>
          <p:nvPr>
            <p:ph idx="1"/>
          </p:nvPr>
        </p:nvSpPr>
        <p:spPr>
          <a:xfrm>
            <a:off x="612000" y="699542"/>
            <a:ext cx="8208472" cy="504056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GB" sz="2200" dirty="0" smtClean="0"/>
              <a:t>HL-LHC instability rise-times for the baseline scenario</a:t>
            </a:r>
            <a:endParaRPr lang="en-GB" sz="2200" dirty="0"/>
          </a:p>
        </p:txBody>
      </p:sp>
      <p:pic>
        <p:nvPicPr>
          <p:cNvPr id="2" name="Picture 1" descr="Screen Shot 2016-05-15 at 23.05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37" y="1149284"/>
            <a:ext cx="6477723" cy="39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16:9 format</Description0>
    <Note xmlns="8946e33d-fd2f-4ae4-8ee9-d90c129cdf9e">For presentations to be given at Joint HL-LHC/LARP annual meetings (US or European locations).
https://edms.cern.ch/document/1607173/</Note>
  </documentManagement>
</p:properties>
</file>

<file path=customXml/itemProps1.xml><?xml version="1.0" encoding="utf-8"?>
<ds:datastoreItem xmlns:ds="http://schemas.openxmlformats.org/officeDocument/2006/customXml" ds:itemID="{1A872CBE-B11C-4B5C-8E3B-8257C4220B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FA0FA1-5039-465F-BC86-6B01966C1D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8D53C2-CD29-4E3D-9B40-86F354B694A2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8946e33d-fd2f-4ae4-8ee9-d90c129cdf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4406</TotalTime>
  <Words>2604</Words>
  <Application>Microsoft Macintosh PowerPoint</Application>
  <PresentationFormat>On-screen Show (16:9)</PresentationFormat>
  <Paragraphs>327</Paragraphs>
  <Slides>51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Thème Office</vt:lpstr>
      <vt:lpstr>Equation</vt:lpstr>
      <vt:lpstr>Update of the stability limits including the effect of electron cloud, implications for machine and HW parameters (e.g. ramp rates)</vt:lpstr>
      <vt:lpstr>Contents</vt:lpstr>
      <vt:lpstr>Introduction</vt:lpstr>
      <vt:lpstr>Introduction</vt:lpstr>
      <vt:lpstr>Beam stability from impedance model</vt:lpstr>
      <vt:lpstr>Effect of beam-beam and ramp rates</vt:lpstr>
      <vt:lpstr>Effect of beam-beam and ramp rates</vt:lpstr>
      <vt:lpstr>Effect of beam-beam and ramp rates</vt:lpstr>
      <vt:lpstr>Effect of beam-beam and ramp rates</vt:lpstr>
      <vt:lpstr>Effect of beam-beam and ramp rates</vt:lpstr>
      <vt:lpstr>Effect of noise</vt:lpstr>
      <vt:lpstr>Effect of noise</vt:lpstr>
      <vt:lpstr>Effect of e-cloud</vt:lpstr>
      <vt:lpstr>Effect of e-cloud</vt:lpstr>
      <vt:lpstr>Effect of e-cloud</vt:lpstr>
      <vt:lpstr>Effect of e-cloud</vt:lpstr>
      <vt:lpstr>Effect of e-cloud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Effect of linear coupling</vt:lpstr>
      <vt:lpstr>Conclusion</vt:lpstr>
      <vt:lpstr>Conclusion</vt:lpstr>
      <vt:lpstr>Conclusion</vt:lpstr>
      <vt:lpstr>Conclusion</vt:lpstr>
      <vt:lpstr>Conclusion</vt:lpstr>
      <vt:lpstr>Conclusion</vt:lpstr>
      <vt:lpstr>Thank you for your attention!</vt:lpstr>
    </vt:vector>
  </TitlesOfParts>
  <Company>APO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HiLumi-Pres-Template-16-9-LARP</dc:title>
  <dc:creator>André-Pierre OLIVIER</dc:creator>
  <cp:lastModifiedBy>ELIAS METRAL</cp:lastModifiedBy>
  <cp:revision>320</cp:revision>
  <dcterms:created xsi:type="dcterms:W3CDTF">2016-03-23T13:26:05Z</dcterms:created>
  <dcterms:modified xsi:type="dcterms:W3CDTF">2016-05-19T12:03:30Z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