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264" r:id="rId3"/>
    <p:sldId id="262" r:id="rId4"/>
    <p:sldId id="288" r:id="rId5"/>
    <p:sldId id="300" r:id="rId6"/>
    <p:sldId id="301" r:id="rId7"/>
    <p:sldId id="283" r:id="rId8"/>
    <p:sldId id="302" r:id="rId9"/>
    <p:sldId id="304" r:id="rId10"/>
    <p:sldId id="303" r:id="rId11"/>
    <p:sldId id="269" r:id="rId12"/>
    <p:sldId id="286" r:id="rId13"/>
    <p:sldId id="306" r:id="rId14"/>
    <p:sldId id="293" r:id="rId15"/>
    <p:sldId id="295" r:id="rId16"/>
    <p:sldId id="297" r:id="rId17"/>
    <p:sldId id="298" r:id="rId18"/>
    <p:sldId id="299" r:id="rId19"/>
    <p:sldId id="307" r:id="rId20"/>
    <p:sldId id="277" r:id="rId21"/>
    <p:sldId id="308" r:id="rId22"/>
    <p:sldId id="284" r:id="rId23"/>
    <p:sldId id="285" r:id="rId24"/>
    <p:sldId id="271" r:id="rId25"/>
    <p:sldId id="279" r:id="rId26"/>
    <p:sldId id="280" r:id="rId27"/>
    <p:sldId id="281" r:id="rId28"/>
    <p:sldId id="282"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8A8A"/>
    <a:srgbClr val="777777"/>
    <a:srgbClr val="800000"/>
    <a:srgbClr val="5E5E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48" autoAdjust="0"/>
  </p:normalViewPr>
  <p:slideViewPr>
    <p:cSldViewPr>
      <p:cViewPr varScale="1">
        <p:scale>
          <a:sx n="65" d="100"/>
          <a:sy n="65" d="100"/>
        </p:scale>
        <p:origin x="1306" y="58"/>
      </p:cViewPr>
      <p:guideLst>
        <p:guide orient="horz" pos="2160"/>
        <p:guide pos="2880"/>
      </p:guideLst>
    </p:cSldViewPr>
  </p:slideViewPr>
  <p:notesTextViewPr>
    <p:cViewPr>
      <p:scale>
        <a:sx n="1" d="1"/>
        <a:sy n="1" d="1"/>
      </p:scale>
      <p:origin x="0" y="0"/>
    </p:cViewPr>
  </p:notesTextViewPr>
  <p:sorterViewPr>
    <p:cViewPr>
      <p:scale>
        <a:sx n="100" d="100"/>
        <a:sy n="100" d="100"/>
      </p:scale>
      <p:origin x="0" y="-61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8" tIns="45719" rIns="91438" bIns="45719" rtlCol="0"/>
          <a:lstStyle>
            <a:lvl1pPr algn="l">
              <a:defRPr sz="1200"/>
            </a:lvl1pPr>
          </a:lstStyle>
          <a:p>
            <a:endParaRPr lang="en-US"/>
          </a:p>
        </p:txBody>
      </p:sp>
      <p:sp>
        <p:nvSpPr>
          <p:cNvPr id="3" name="Date Placeholder 2"/>
          <p:cNvSpPr>
            <a:spLocks noGrp="1"/>
          </p:cNvSpPr>
          <p:nvPr>
            <p:ph type="dt" sz="quarter" idx="1"/>
          </p:nvPr>
        </p:nvSpPr>
        <p:spPr>
          <a:xfrm>
            <a:off x="3884614" y="0"/>
            <a:ext cx="2971800" cy="457200"/>
          </a:xfrm>
          <a:prstGeom prst="rect">
            <a:avLst/>
          </a:prstGeom>
        </p:spPr>
        <p:txBody>
          <a:bodyPr vert="horz" lIns="91438" tIns="45719" rIns="91438" bIns="45719" rtlCol="0"/>
          <a:lstStyle>
            <a:lvl1pPr algn="r">
              <a:defRPr sz="1200"/>
            </a:lvl1pPr>
          </a:lstStyle>
          <a:p>
            <a:fld id="{845BA4E4-7E98-4E0C-B2B9-F8BF60973637}" type="datetimeFigureOut">
              <a:rPr lang="en-US" smtClean="0"/>
              <a:t>5/18/2016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38" tIns="45719" rIns="91438" bIns="45719" rtlCol="0" anchor="b"/>
          <a:lstStyle>
            <a:lvl1pPr algn="l">
              <a:defRPr sz="1200"/>
            </a:lvl1pPr>
          </a:lstStyle>
          <a:p>
            <a:endParaRPr lang="en-US"/>
          </a:p>
        </p:txBody>
      </p:sp>
      <p:sp>
        <p:nvSpPr>
          <p:cNvPr id="5" name="Slide Number Placeholder 4"/>
          <p:cNvSpPr>
            <a:spLocks noGrp="1"/>
          </p:cNvSpPr>
          <p:nvPr>
            <p:ph type="sldNum" sz="quarter" idx="3"/>
          </p:nvPr>
        </p:nvSpPr>
        <p:spPr>
          <a:xfrm>
            <a:off x="3884614" y="8685213"/>
            <a:ext cx="2971800" cy="457200"/>
          </a:xfrm>
          <a:prstGeom prst="rect">
            <a:avLst/>
          </a:prstGeom>
        </p:spPr>
        <p:txBody>
          <a:bodyPr vert="horz" lIns="91438" tIns="45719" rIns="91438" bIns="45719" rtlCol="0" anchor="b"/>
          <a:lstStyle>
            <a:lvl1pPr algn="r">
              <a:defRPr sz="1200"/>
            </a:lvl1pPr>
          </a:lstStyle>
          <a:p>
            <a:fld id="{9B6A99BD-BCD3-41F5-888D-25590B316988}" type="slidenum">
              <a:rPr lang="en-US" smtClean="0"/>
              <a:t>‹#›</a:t>
            </a:fld>
            <a:endParaRPr lang="en-US"/>
          </a:p>
        </p:txBody>
      </p:sp>
    </p:spTree>
    <p:extLst>
      <p:ext uri="{BB962C8B-B14F-4D97-AF65-F5344CB8AC3E}">
        <p14:creationId xmlns:p14="http://schemas.microsoft.com/office/powerpoint/2010/main" val="3091603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8" tIns="45719" rIns="91438" bIns="45719" rtlCol="0"/>
          <a:lstStyle>
            <a:lvl1pPr algn="l">
              <a:defRPr sz="1200"/>
            </a:lvl1pPr>
          </a:lstStyle>
          <a:p>
            <a:endParaRPr lang="en-US"/>
          </a:p>
        </p:txBody>
      </p:sp>
      <p:sp>
        <p:nvSpPr>
          <p:cNvPr id="3" name="Date Placeholder 2"/>
          <p:cNvSpPr>
            <a:spLocks noGrp="1"/>
          </p:cNvSpPr>
          <p:nvPr>
            <p:ph type="dt" idx="1"/>
          </p:nvPr>
        </p:nvSpPr>
        <p:spPr>
          <a:xfrm>
            <a:off x="3884614" y="0"/>
            <a:ext cx="2971800" cy="457200"/>
          </a:xfrm>
          <a:prstGeom prst="rect">
            <a:avLst/>
          </a:prstGeom>
        </p:spPr>
        <p:txBody>
          <a:bodyPr vert="horz" lIns="91438" tIns="45719" rIns="91438" bIns="45719" rtlCol="0"/>
          <a:lstStyle>
            <a:lvl1pPr algn="r">
              <a:defRPr sz="1200"/>
            </a:lvl1pPr>
          </a:lstStyle>
          <a:p>
            <a:fld id="{F385AF3D-179B-4E6E-8969-894E3F13E1F2}" type="datetimeFigureOut">
              <a:rPr lang="en-US" smtClean="0"/>
              <a:t>5/18/2016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38" tIns="45719" rIns="91438" bIns="45719"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8" tIns="45719" rIns="91438" bIns="4571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38" tIns="45719" rIns="91438" bIns="45719"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3"/>
            <a:ext cx="2971800" cy="457200"/>
          </a:xfrm>
          <a:prstGeom prst="rect">
            <a:avLst/>
          </a:prstGeom>
        </p:spPr>
        <p:txBody>
          <a:bodyPr vert="horz" lIns="91438" tIns="45719" rIns="91438" bIns="45719" rtlCol="0" anchor="b"/>
          <a:lstStyle>
            <a:lvl1pPr algn="r">
              <a:defRPr sz="1200"/>
            </a:lvl1pPr>
          </a:lstStyle>
          <a:p>
            <a:fld id="{E0794A3B-1BFE-49A5-A566-984B656C620D}" type="slidenum">
              <a:rPr lang="en-US" smtClean="0"/>
              <a:t>‹#›</a:t>
            </a:fld>
            <a:endParaRPr lang="en-US"/>
          </a:p>
        </p:txBody>
      </p:sp>
    </p:spTree>
    <p:extLst>
      <p:ext uri="{BB962C8B-B14F-4D97-AF65-F5344CB8AC3E}">
        <p14:creationId xmlns:p14="http://schemas.microsoft.com/office/powerpoint/2010/main" val="1252533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794A3B-1BFE-49A5-A566-984B656C620D}" type="slidenum">
              <a:rPr lang="en-US" smtClean="0"/>
              <a:t>1</a:t>
            </a:fld>
            <a:endParaRPr lang="en-US"/>
          </a:p>
        </p:txBody>
      </p:sp>
    </p:spTree>
    <p:extLst>
      <p:ext uri="{BB962C8B-B14F-4D97-AF65-F5344CB8AC3E}">
        <p14:creationId xmlns:p14="http://schemas.microsoft.com/office/powerpoint/2010/main" val="581931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794A3B-1BFE-49A5-A566-984B656C620D}" type="slidenum">
              <a:rPr lang="en-US" smtClean="0"/>
              <a:t>2</a:t>
            </a:fld>
            <a:endParaRPr lang="en-US"/>
          </a:p>
        </p:txBody>
      </p:sp>
    </p:spTree>
    <p:extLst>
      <p:ext uri="{BB962C8B-B14F-4D97-AF65-F5344CB8AC3E}">
        <p14:creationId xmlns:p14="http://schemas.microsoft.com/office/powerpoint/2010/main" val="352691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5B4869-59BC-4363-AB4E-D094A71AE158}" type="datetime1">
              <a:rPr lang="en-US" smtClean="0"/>
              <a:t>5/18/2016</a:t>
            </a:fld>
            <a:endParaRPr lang="en-US"/>
          </a:p>
        </p:txBody>
      </p:sp>
      <p:sp>
        <p:nvSpPr>
          <p:cNvPr id="5" name="Footer Placeholder 4"/>
          <p:cNvSpPr>
            <a:spLocks noGrp="1"/>
          </p:cNvSpPr>
          <p:nvPr>
            <p:ph type="ftr" sz="quarter" idx="11"/>
          </p:nvPr>
        </p:nvSpPr>
        <p:spPr/>
        <p:txBody>
          <a:bodyPr/>
          <a:lstStyle/>
          <a:p>
            <a:r>
              <a:rPr lang="en-US" smtClean="0"/>
              <a:t>R. Bossert - HiLumi Collaboration Meeting - May 18-20, 2016</a:t>
            </a:r>
            <a:endParaRPr lang="en-US"/>
          </a:p>
        </p:txBody>
      </p:sp>
      <p:sp>
        <p:nvSpPr>
          <p:cNvPr id="6" name="Slide Number Placeholder 5"/>
          <p:cNvSpPr>
            <a:spLocks noGrp="1"/>
          </p:cNvSpPr>
          <p:nvPr>
            <p:ph type="sldNum" sz="quarter" idx="12"/>
          </p:nvPr>
        </p:nvSpPr>
        <p:spPr/>
        <p:txBody>
          <a:bodyPr/>
          <a:lstStyle/>
          <a:p>
            <a:fld id="{04E99FB2-4730-41FA-9BC5-30C1F8BBB5FD}" type="slidenum">
              <a:rPr lang="en-US" smtClean="0"/>
              <a:t>‹#›</a:t>
            </a:fld>
            <a:endParaRPr lang="en-US"/>
          </a:p>
        </p:txBody>
      </p:sp>
    </p:spTree>
    <p:extLst>
      <p:ext uri="{BB962C8B-B14F-4D97-AF65-F5344CB8AC3E}">
        <p14:creationId xmlns:p14="http://schemas.microsoft.com/office/powerpoint/2010/main" val="2723105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6DD030-32E2-43D3-BD03-01F41FEB4B6D}" type="datetime1">
              <a:rPr lang="en-US" smtClean="0"/>
              <a:t>5/18/2016</a:t>
            </a:fld>
            <a:endParaRPr lang="en-US"/>
          </a:p>
        </p:txBody>
      </p:sp>
      <p:sp>
        <p:nvSpPr>
          <p:cNvPr id="5" name="Footer Placeholder 4"/>
          <p:cNvSpPr>
            <a:spLocks noGrp="1"/>
          </p:cNvSpPr>
          <p:nvPr>
            <p:ph type="ftr" sz="quarter" idx="11"/>
          </p:nvPr>
        </p:nvSpPr>
        <p:spPr/>
        <p:txBody>
          <a:bodyPr/>
          <a:lstStyle/>
          <a:p>
            <a:r>
              <a:rPr lang="en-US" smtClean="0"/>
              <a:t>R. Bossert - HiLumi Collaboration Meeting - May 18-20, 2016</a:t>
            </a:r>
            <a:endParaRPr lang="en-US"/>
          </a:p>
        </p:txBody>
      </p:sp>
      <p:sp>
        <p:nvSpPr>
          <p:cNvPr id="6" name="Slide Number Placeholder 5"/>
          <p:cNvSpPr>
            <a:spLocks noGrp="1"/>
          </p:cNvSpPr>
          <p:nvPr>
            <p:ph type="sldNum" sz="quarter" idx="12"/>
          </p:nvPr>
        </p:nvSpPr>
        <p:spPr/>
        <p:txBody>
          <a:bodyPr/>
          <a:lstStyle/>
          <a:p>
            <a:fld id="{04E99FB2-4730-41FA-9BC5-30C1F8BBB5FD}" type="slidenum">
              <a:rPr lang="en-US" smtClean="0"/>
              <a:t>‹#›</a:t>
            </a:fld>
            <a:endParaRPr lang="en-US"/>
          </a:p>
        </p:txBody>
      </p:sp>
    </p:spTree>
    <p:extLst>
      <p:ext uri="{BB962C8B-B14F-4D97-AF65-F5344CB8AC3E}">
        <p14:creationId xmlns:p14="http://schemas.microsoft.com/office/powerpoint/2010/main" val="3811679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C6C3B3-C964-49BB-933D-033F5F983EED}" type="datetime1">
              <a:rPr lang="en-US" smtClean="0"/>
              <a:t>5/18/2016</a:t>
            </a:fld>
            <a:endParaRPr lang="en-US"/>
          </a:p>
        </p:txBody>
      </p:sp>
      <p:sp>
        <p:nvSpPr>
          <p:cNvPr id="5" name="Footer Placeholder 4"/>
          <p:cNvSpPr>
            <a:spLocks noGrp="1"/>
          </p:cNvSpPr>
          <p:nvPr>
            <p:ph type="ftr" sz="quarter" idx="11"/>
          </p:nvPr>
        </p:nvSpPr>
        <p:spPr/>
        <p:txBody>
          <a:bodyPr/>
          <a:lstStyle/>
          <a:p>
            <a:r>
              <a:rPr lang="en-US" smtClean="0"/>
              <a:t>R. Bossert - HiLumi Collaboration Meeting - May 18-20, 2016</a:t>
            </a:r>
            <a:endParaRPr lang="en-US"/>
          </a:p>
        </p:txBody>
      </p:sp>
      <p:sp>
        <p:nvSpPr>
          <p:cNvPr id="6" name="Slide Number Placeholder 5"/>
          <p:cNvSpPr>
            <a:spLocks noGrp="1"/>
          </p:cNvSpPr>
          <p:nvPr>
            <p:ph type="sldNum" sz="quarter" idx="12"/>
          </p:nvPr>
        </p:nvSpPr>
        <p:spPr/>
        <p:txBody>
          <a:bodyPr/>
          <a:lstStyle/>
          <a:p>
            <a:fld id="{04E99FB2-4730-41FA-9BC5-30C1F8BBB5FD}" type="slidenum">
              <a:rPr lang="en-US" smtClean="0"/>
              <a:t>‹#›</a:t>
            </a:fld>
            <a:endParaRPr lang="en-US"/>
          </a:p>
        </p:txBody>
      </p:sp>
    </p:spTree>
    <p:extLst>
      <p:ext uri="{BB962C8B-B14F-4D97-AF65-F5344CB8AC3E}">
        <p14:creationId xmlns:p14="http://schemas.microsoft.com/office/powerpoint/2010/main" val="177118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7CAE8F-27C7-436C-AA1A-1A9824E6F2CB}" type="datetime1">
              <a:rPr lang="en-US" smtClean="0"/>
              <a:t>5/18/2016</a:t>
            </a:fld>
            <a:endParaRPr lang="en-US"/>
          </a:p>
        </p:txBody>
      </p:sp>
      <p:sp>
        <p:nvSpPr>
          <p:cNvPr id="5" name="Footer Placeholder 4"/>
          <p:cNvSpPr>
            <a:spLocks noGrp="1"/>
          </p:cNvSpPr>
          <p:nvPr>
            <p:ph type="ftr" sz="quarter" idx="11"/>
          </p:nvPr>
        </p:nvSpPr>
        <p:spPr/>
        <p:txBody>
          <a:bodyPr/>
          <a:lstStyle/>
          <a:p>
            <a:r>
              <a:rPr lang="en-US" smtClean="0"/>
              <a:t>R. Bossert - HiLumi Collaboration Meeting - May 18-20, 2016</a:t>
            </a:r>
            <a:endParaRPr lang="en-US"/>
          </a:p>
        </p:txBody>
      </p:sp>
      <p:sp>
        <p:nvSpPr>
          <p:cNvPr id="6" name="Slide Number Placeholder 5"/>
          <p:cNvSpPr>
            <a:spLocks noGrp="1"/>
          </p:cNvSpPr>
          <p:nvPr>
            <p:ph type="sldNum" sz="quarter" idx="12"/>
          </p:nvPr>
        </p:nvSpPr>
        <p:spPr/>
        <p:txBody>
          <a:bodyPr/>
          <a:lstStyle/>
          <a:p>
            <a:fld id="{04E99FB2-4730-41FA-9BC5-30C1F8BBB5FD}" type="slidenum">
              <a:rPr lang="en-US" smtClean="0"/>
              <a:t>‹#›</a:t>
            </a:fld>
            <a:endParaRPr lang="en-US"/>
          </a:p>
        </p:txBody>
      </p:sp>
    </p:spTree>
    <p:extLst>
      <p:ext uri="{BB962C8B-B14F-4D97-AF65-F5344CB8AC3E}">
        <p14:creationId xmlns:p14="http://schemas.microsoft.com/office/powerpoint/2010/main" val="2584229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4AE687-D65E-4889-951A-756570BFD296}" type="datetime1">
              <a:rPr lang="en-US" smtClean="0"/>
              <a:t>5/18/2016</a:t>
            </a:fld>
            <a:endParaRPr lang="en-US"/>
          </a:p>
        </p:txBody>
      </p:sp>
      <p:sp>
        <p:nvSpPr>
          <p:cNvPr id="5" name="Footer Placeholder 4"/>
          <p:cNvSpPr>
            <a:spLocks noGrp="1"/>
          </p:cNvSpPr>
          <p:nvPr>
            <p:ph type="ftr" sz="quarter" idx="11"/>
          </p:nvPr>
        </p:nvSpPr>
        <p:spPr/>
        <p:txBody>
          <a:bodyPr/>
          <a:lstStyle/>
          <a:p>
            <a:r>
              <a:rPr lang="en-US" smtClean="0"/>
              <a:t>R. Bossert - HiLumi Collaboration Meeting - May 18-20, 2016</a:t>
            </a:r>
            <a:endParaRPr lang="en-US"/>
          </a:p>
        </p:txBody>
      </p:sp>
      <p:sp>
        <p:nvSpPr>
          <p:cNvPr id="6" name="Slide Number Placeholder 5"/>
          <p:cNvSpPr>
            <a:spLocks noGrp="1"/>
          </p:cNvSpPr>
          <p:nvPr>
            <p:ph type="sldNum" sz="quarter" idx="12"/>
          </p:nvPr>
        </p:nvSpPr>
        <p:spPr/>
        <p:txBody>
          <a:bodyPr/>
          <a:lstStyle/>
          <a:p>
            <a:fld id="{04E99FB2-4730-41FA-9BC5-30C1F8BBB5FD}" type="slidenum">
              <a:rPr lang="en-US" smtClean="0"/>
              <a:t>‹#›</a:t>
            </a:fld>
            <a:endParaRPr lang="en-US"/>
          </a:p>
        </p:txBody>
      </p:sp>
    </p:spTree>
    <p:extLst>
      <p:ext uri="{BB962C8B-B14F-4D97-AF65-F5344CB8AC3E}">
        <p14:creationId xmlns:p14="http://schemas.microsoft.com/office/powerpoint/2010/main" val="1406352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F5AA31-F50B-45FC-957D-03F249E70786}" type="datetime1">
              <a:rPr lang="en-US" smtClean="0"/>
              <a:t>5/18/2016</a:t>
            </a:fld>
            <a:endParaRPr lang="en-US"/>
          </a:p>
        </p:txBody>
      </p:sp>
      <p:sp>
        <p:nvSpPr>
          <p:cNvPr id="6" name="Footer Placeholder 5"/>
          <p:cNvSpPr>
            <a:spLocks noGrp="1"/>
          </p:cNvSpPr>
          <p:nvPr>
            <p:ph type="ftr" sz="quarter" idx="11"/>
          </p:nvPr>
        </p:nvSpPr>
        <p:spPr/>
        <p:txBody>
          <a:bodyPr/>
          <a:lstStyle/>
          <a:p>
            <a:r>
              <a:rPr lang="en-US" smtClean="0"/>
              <a:t>R. Bossert - HiLumi Collaboration Meeting - May 18-20, 2016</a:t>
            </a:r>
            <a:endParaRPr lang="en-US"/>
          </a:p>
        </p:txBody>
      </p:sp>
      <p:sp>
        <p:nvSpPr>
          <p:cNvPr id="7" name="Slide Number Placeholder 6"/>
          <p:cNvSpPr>
            <a:spLocks noGrp="1"/>
          </p:cNvSpPr>
          <p:nvPr>
            <p:ph type="sldNum" sz="quarter" idx="12"/>
          </p:nvPr>
        </p:nvSpPr>
        <p:spPr/>
        <p:txBody>
          <a:bodyPr/>
          <a:lstStyle/>
          <a:p>
            <a:fld id="{04E99FB2-4730-41FA-9BC5-30C1F8BBB5FD}" type="slidenum">
              <a:rPr lang="en-US" smtClean="0"/>
              <a:t>‹#›</a:t>
            </a:fld>
            <a:endParaRPr lang="en-US"/>
          </a:p>
        </p:txBody>
      </p:sp>
    </p:spTree>
    <p:extLst>
      <p:ext uri="{BB962C8B-B14F-4D97-AF65-F5344CB8AC3E}">
        <p14:creationId xmlns:p14="http://schemas.microsoft.com/office/powerpoint/2010/main" val="4044289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9DD97E-7806-4116-8C0C-02FAADEB455E}" type="datetime1">
              <a:rPr lang="en-US" smtClean="0"/>
              <a:t>5/18/2016</a:t>
            </a:fld>
            <a:endParaRPr lang="en-US"/>
          </a:p>
        </p:txBody>
      </p:sp>
      <p:sp>
        <p:nvSpPr>
          <p:cNvPr id="8" name="Footer Placeholder 7"/>
          <p:cNvSpPr>
            <a:spLocks noGrp="1"/>
          </p:cNvSpPr>
          <p:nvPr>
            <p:ph type="ftr" sz="quarter" idx="11"/>
          </p:nvPr>
        </p:nvSpPr>
        <p:spPr/>
        <p:txBody>
          <a:bodyPr/>
          <a:lstStyle/>
          <a:p>
            <a:r>
              <a:rPr lang="en-US" smtClean="0"/>
              <a:t>R. Bossert - HiLumi Collaboration Meeting - May 18-20, 2016</a:t>
            </a:r>
            <a:endParaRPr lang="en-US"/>
          </a:p>
        </p:txBody>
      </p:sp>
      <p:sp>
        <p:nvSpPr>
          <p:cNvPr id="9" name="Slide Number Placeholder 8"/>
          <p:cNvSpPr>
            <a:spLocks noGrp="1"/>
          </p:cNvSpPr>
          <p:nvPr>
            <p:ph type="sldNum" sz="quarter" idx="12"/>
          </p:nvPr>
        </p:nvSpPr>
        <p:spPr/>
        <p:txBody>
          <a:bodyPr/>
          <a:lstStyle/>
          <a:p>
            <a:fld id="{04E99FB2-4730-41FA-9BC5-30C1F8BBB5FD}" type="slidenum">
              <a:rPr lang="en-US" smtClean="0"/>
              <a:t>‹#›</a:t>
            </a:fld>
            <a:endParaRPr lang="en-US"/>
          </a:p>
        </p:txBody>
      </p:sp>
    </p:spTree>
    <p:extLst>
      <p:ext uri="{BB962C8B-B14F-4D97-AF65-F5344CB8AC3E}">
        <p14:creationId xmlns:p14="http://schemas.microsoft.com/office/powerpoint/2010/main" val="1572193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7FA12C-6D4B-4123-828E-AA22437FAAAB}" type="datetime1">
              <a:rPr lang="en-US" smtClean="0"/>
              <a:t>5/18/2016</a:t>
            </a:fld>
            <a:endParaRPr lang="en-US"/>
          </a:p>
        </p:txBody>
      </p:sp>
      <p:sp>
        <p:nvSpPr>
          <p:cNvPr id="4" name="Footer Placeholder 3"/>
          <p:cNvSpPr>
            <a:spLocks noGrp="1"/>
          </p:cNvSpPr>
          <p:nvPr>
            <p:ph type="ftr" sz="quarter" idx="11"/>
          </p:nvPr>
        </p:nvSpPr>
        <p:spPr/>
        <p:txBody>
          <a:bodyPr/>
          <a:lstStyle/>
          <a:p>
            <a:r>
              <a:rPr lang="en-US" smtClean="0"/>
              <a:t>R. Bossert - HiLumi Collaboration Meeting - May 18-20, 2016</a:t>
            </a:r>
            <a:endParaRPr lang="en-US"/>
          </a:p>
        </p:txBody>
      </p:sp>
      <p:sp>
        <p:nvSpPr>
          <p:cNvPr id="5" name="Slide Number Placeholder 4"/>
          <p:cNvSpPr>
            <a:spLocks noGrp="1"/>
          </p:cNvSpPr>
          <p:nvPr>
            <p:ph type="sldNum" sz="quarter" idx="12"/>
          </p:nvPr>
        </p:nvSpPr>
        <p:spPr/>
        <p:txBody>
          <a:bodyPr/>
          <a:lstStyle/>
          <a:p>
            <a:fld id="{04E99FB2-4730-41FA-9BC5-30C1F8BBB5FD}" type="slidenum">
              <a:rPr lang="en-US" smtClean="0"/>
              <a:t>‹#›</a:t>
            </a:fld>
            <a:endParaRPr lang="en-US"/>
          </a:p>
        </p:txBody>
      </p:sp>
    </p:spTree>
    <p:extLst>
      <p:ext uri="{BB962C8B-B14F-4D97-AF65-F5344CB8AC3E}">
        <p14:creationId xmlns:p14="http://schemas.microsoft.com/office/powerpoint/2010/main" val="330104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4A415D-A0FA-4707-A761-E6393A577CDA}" type="datetime1">
              <a:rPr lang="en-US" smtClean="0"/>
              <a:t>5/18/2016</a:t>
            </a:fld>
            <a:endParaRPr lang="en-US"/>
          </a:p>
        </p:txBody>
      </p:sp>
      <p:sp>
        <p:nvSpPr>
          <p:cNvPr id="3" name="Footer Placeholder 2"/>
          <p:cNvSpPr>
            <a:spLocks noGrp="1"/>
          </p:cNvSpPr>
          <p:nvPr>
            <p:ph type="ftr" sz="quarter" idx="11"/>
          </p:nvPr>
        </p:nvSpPr>
        <p:spPr/>
        <p:txBody>
          <a:bodyPr/>
          <a:lstStyle/>
          <a:p>
            <a:r>
              <a:rPr lang="en-US" smtClean="0"/>
              <a:t>R. Bossert - HiLumi Collaboration Meeting - May 18-20, 2016</a:t>
            </a:r>
            <a:endParaRPr lang="en-US"/>
          </a:p>
        </p:txBody>
      </p:sp>
      <p:sp>
        <p:nvSpPr>
          <p:cNvPr id="4" name="Slide Number Placeholder 3"/>
          <p:cNvSpPr>
            <a:spLocks noGrp="1"/>
          </p:cNvSpPr>
          <p:nvPr>
            <p:ph type="sldNum" sz="quarter" idx="12"/>
          </p:nvPr>
        </p:nvSpPr>
        <p:spPr/>
        <p:txBody>
          <a:bodyPr/>
          <a:lstStyle/>
          <a:p>
            <a:fld id="{04E99FB2-4730-41FA-9BC5-30C1F8BBB5FD}" type="slidenum">
              <a:rPr lang="en-US" smtClean="0"/>
              <a:t>‹#›</a:t>
            </a:fld>
            <a:endParaRPr lang="en-US"/>
          </a:p>
        </p:txBody>
      </p:sp>
    </p:spTree>
    <p:extLst>
      <p:ext uri="{BB962C8B-B14F-4D97-AF65-F5344CB8AC3E}">
        <p14:creationId xmlns:p14="http://schemas.microsoft.com/office/powerpoint/2010/main" val="593763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49D84E-2BD7-4AE3-9209-8F95DEFC973D}" type="datetime1">
              <a:rPr lang="en-US" smtClean="0"/>
              <a:t>5/18/2016</a:t>
            </a:fld>
            <a:endParaRPr lang="en-US"/>
          </a:p>
        </p:txBody>
      </p:sp>
      <p:sp>
        <p:nvSpPr>
          <p:cNvPr id="6" name="Footer Placeholder 5"/>
          <p:cNvSpPr>
            <a:spLocks noGrp="1"/>
          </p:cNvSpPr>
          <p:nvPr>
            <p:ph type="ftr" sz="quarter" idx="11"/>
          </p:nvPr>
        </p:nvSpPr>
        <p:spPr/>
        <p:txBody>
          <a:bodyPr/>
          <a:lstStyle/>
          <a:p>
            <a:r>
              <a:rPr lang="en-US" smtClean="0"/>
              <a:t>R. Bossert - HiLumi Collaboration Meeting - May 18-20, 2016</a:t>
            </a:r>
            <a:endParaRPr lang="en-US"/>
          </a:p>
        </p:txBody>
      </p:sp>
      <p:sp>
        <p:nvSpPr>
          <p:cNvPr id="7" name="Slide Number Placeholder 6"/>
          <p:cNvSpPr>
            <a:spLocks noGrp="1"/>
          </p:cNvSpPr>
          <p:nvPr>
            <p:ph type="sldNum" sz="quarter" idx="12"/>
          </p:nvPr>
        </p:nvSpPr>
        <p:spPr/>
        <p:txBody>
          <a:bodyPr/>
          <a:lstStyle/>
          <a:p>
            <a:fld id="{04E99FB2-4730-41FA-9BC5-30C1F8BBB5FD}" type="slidenum">
              <a:rPr lang="en-US" smtClean="0"/>
              <a:t>‹#›</a:t>
            </a:fld>
            <a:endParaRPr lang="en-US"/>
          </a:p>
        </p:txBody>
      </p:sp>
    </p:spTree>
    <p:extLst>
      <p:ext uri="{BB962C8B-B14F-4D97-AF65-F5344CB8AC3E}">
        <p14:creationId xmlns:p14="http://schemas.microsoft.com/office/powerpoint/2010/main" val="1455931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406AC3-0F2D-45C2-B605-2B712FBB2F45}" type="datetime1">
              <a:rPr lang="en-US" smtClean="0"/>
              <a:t>5/18/2016</a:t>
            </a:fld>
            <a:endParaRPr lang="en-US"/>
          </a:p>
        </p:txBody>
      </p:sp>
      <p:sp>
        <p:nvSpPr>
          <p:cNvPr id="6" name="Footer Placeholder 5"/>
          <p:cNvSpPr>
            <a:spLocks noGrp="1"/>
          </p:cNvSpPr>
          <p:nvPr>
            <p:ph type="ftr" sz="quarter" idx="11"/>
          </p:nvPr>
        </p:nvSpPr>
        <p:spPr/>
        <p:txBody>
          <a:bodyPr/>
          <a:lstStyle/>
          <a:p>
            <a:r>
              <a:rPr lang="en-US" smtClean="0"/>
              <a:t>R. Bossert - HiLumi Collaboration Meeting - May 18-20, 2016</a:t>
            </a:r>
            <a:endParaRPr lang="en-US"/>
          </a:p>
        </p:txBody>
      </p:sp>
      <p:sp>
        <p:nvSpPr>
          <p:cNvPr id="7" name="Slide Number Placeholder 6"/>
          <p:cNvSpPr>
            <a:spLocks noGrp="1"/>
          </p:cNvSpPr>
          <p:nvPr>
            <p:ph type="sldNum" sz="quarter" idx="12"/>
          </p:nvPr>
        </p:nvSpPr>
        <p:spPr/>
        <p:txBody>
          <a:bodyPr/>
          <a:lstStyle/>
          <a:p>
            <a:fld id="{04E99FB2-4730-41FA-9BC5-30C1F8BBB5FD}" type="slidenum">
              <a:rPr lang="en-US" smtClean="0"/>
              <a:t>‹#›</a:t>
            </a:fld>
            <a:endParaRPr lang="en-US"/>
          </a:p>
        </p:txBody>
      </p:sp>
    </p:spTree>
    <p:extLst>
      <p:ext uri="{BB962C8B-B14F-4D97-AF65-F5344CB8AC3E}">
        <p14:creationId xmlns:p14="http://schemas.microsoft.com/office/powerpoint/2010/main" val="2947877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146344-8E52-4771-90AB-406B8B2EE0C4}" type="datetime1">
              <a:rPr lang="en-US" smtClean="0"/>
              <a:t>5/18/2016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R. Bossert - HiLumi Collaboration Meeting - May 18-20, 2016</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99FB2-4730-41FA-9BC5-30C1F8BBB5FD}" type="slidenum">
              <a:rPr lang="en-US" smtClean="0"/>
              <a:t>‹#›</a:t>
            </a:fld>
            <a:endParaRPr lang="en-US"/>
          </a:p>
        </p:txBody>
      </p:sp>
    </p:spTree>
    <p:extLst>
      <p:ext uri="{BB962C8B-B14F-4D97-AF65-F5344CB8AC3E}">
        <p14:creationId xmlns:p14="http://schemas.microsoft.com/office/powerpoint/2010/main" val="2033797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emf"/><Relationship Id="rId7"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emf"/><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4E99FB2-4730-41FA-9BC5-30C1F8BBB5FD}" type="slidenum">
              <a:rPr lang="en-US" smtClean="0"/>
              <a:t>1</a:t>
            </a:fld>
            <a:endParaRPr lang="en-US"/>
          </a:p>
        </p:txBody>
      </p:sp>
      <p:pic>
        <p:nvPicPr>
          <p:cNvPr id="9" name="Picture 8" descr="Talk master for HILUMI.pptx - PowerPoin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24283" y="210263"/>
            <a:ext cx="2642814" cy="1121193"/>
          </a:xfrm>
          <a:prstGeom prst="rect">
            <a:avLst/>
          </a:prstGeom>
        </p:spPr>
      </p:pic>
      <p:sp>
        <p:nvSpPr>
          <p:cNvPr id="11" name="Rectangle 2"/>
          <p:cNvSpPr txBox="1">
            <a:spLocks noChangeArrowheads="1"/>
          </p:cNvSpPr>
          <p:nvPr/>
        </p:nvSpPr>
        <p:spPr>
          <a:xfrm>
            <a:off x="542342" y="1817608"/>
            <a:ext cx="7936269" cy="401399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Long QXF Mirror Fabrication</a:t>
            </a:r>
          </a:p>
          <a:p>
            <a:r>
              <a:rPr lang="en-US" sz="4000" b="1" dirty="0" smtClean="0"/>
              <a:t>(MQXFPM1)</a:t>
            </a:r>
            <a:r>
              <a:rPr lang="en-US" dirty="0" smtClean="0"/>
              <a:t/>
            </a:r>
            <a:br>
              <a:rPr lang="en-US" dirty="0" smtClean="0"/>
            </a:br>
            <a:r>
              <a:rPr lang="en-US" sz="3600" dirty="0" smtClean="0"/>
              <a:t/>
            </a:r>
            <a:br>
              <a:rPr lang="en-US" sz="3600" dirty="0" smtClean="0"/>
            </a:br>
            <a:r>
              <a:rPr lang="en-US" sz="2400" dirty="0" smtClean="0"/>
              <a:t>Rodger Bossert</a:t>
            </a:r>
            <a:br>
              <a:rPr lang="en-US" sz="2400" dirty="0" smtClean="0"/>
            </a:br>
            <a:r>
              <a:rPr lang="en-US" sz="2700" dirty="0" smtClean="0"/>
              <a:t/>
            </a:r>
            <a:br>
              <a:rPr lang="en-US" sz="2700" dirty="0" smtClean="0"/>
            </a:br>
            <a:r>
              <a:rPr lang="en-US" sz="3200" dirty="0" err="1" smtClean="0"/>
              <a:t>HiLumi</a:t>
            </a:r>
            <a:r>
              <a:rPr lang="en-US" sz="3200" dirty="0" smtClean="0"/>
              <a:t>-LARP Collaboration Meeting</a:t>
            </a:r>
            <a:br>
              <a:rPr lang="en-US" sz="3200" dirty="0" smtClean="0"/>
            </a:br>
            <a:r>
              <a:rPr lang="en-US" sz="2400" dirty="0" smtClean="0"/>
              <a:t>May 18-20, 2016</a:t>
            </a:r>
            <a:r>
              <a:rPr lang="en-US" sz="3200" dirty="0" smtClean="0"/>
              <a:t/>
            </a:r>
            <a:br>
              <a:rPr lang="en-US" sz="3200" dirty="0" smtClean="0"/>
            </a:br>
            <a:r>
              <a:rPr lang="en-US" sz="2400" dirty="0" smtClean="0"/>
              <a:t>SLAC</a:t>
            </a:r>
            <a:endParaRPr lang="en-US" sz="2400" i="1" dirty="0" smtClean="0"/>
          </a:p>
        </p:txBody>
      </p:sp>
      <p:pic>
        <p:nvPicPr>
          <p:cNvPr id="14" name="Image 5" descr="Logo-APO-LARP.png"/>
          <p:cNvPicPr>
            <a:picLocks noChangeAspect="1"/>
          </p:cNvPicPr>
          <p:nvPr/>
        </p:nvPicPr>
        <p:blipFill>
          <a:blip r:embed="rId4"/>
          <a:stretch>
            <a:fillRect/>
          </a:stretch>
        </p:blipFill>
        <p:spPr>
          <a:xfrm>
            <a:off x="228600" y="152400"/>
            <a:ext cx="990600" cy="1179056"/>
          </a:xfrm>
          <a:prstGeom prst="rect">
            <a:avLst/>
          </a:prstGeom>
        </p:spPr>
      </p:pic>
      <p:sp>
        <p:nvSpPr>
          <p:cNvPr id="2" name="Footer Placeholder 1"/>
          <p:cNvSpPr>
            <a:spLocks noGrp="1"/>
          </p:cNvSpPr>
          <p:nvPr>
            <p:ph type="ftr" sz="quarter" idx="11"/>
          </p:nvPr>
        </p:nvSpPr>
        <p:spPr/>
        <p:txBody>
          <a:bodyPr/>
          <a:lstStyle/>
          <a:p>
            <a:r>
              <a:rPr lang="en-US" smtClean="0"/>
              <a:t>R. Bossert - HiLumi Collaboration Meeting - May 18-20, 2016</a:t>
            </a:r>
            <a:endParaRPr lang="en-US"/>
          </a:p>
        </p:txBody>
      </p:sp>
    </p:spTree>
    <p:extLst>
      <p:ext uri="{BB962C8B-B14F-4D97-AF65-F5344CB8AC3E}">
        <p14:creationId xmlns:p14="http://schemas.microsoft.com/office/powerpoint/2010/main" val="2530099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242"/>
            <a:ext cx="5791200" cy="506158"/>
          </a:xfrm>
        </p:spPr>
        <p:txBody>
          <a:bodyPr>
            <a:normAutofit fontScale="90000"/>
          </a:bodyPr>
          <a:lstStyle/>
          <a:p>
            <a:r>
              <a:rPr lang="en-US" sz="3200" b="1" u="sng" dirty="0" smtClean="0"/>
              <a:t>Quench Antenna</a:t>
            </a:r>
            <a:endParaRPr lang="en-US" sz="3200" b="1" u="sng" dirty="0"/>
          </a:p>
        </p:txBody>
      </p:sp>
      <p:sp>
        <p:nvSpPr>
          <p:cNvPr id="4" name="Footer Placeholder 3"/>
          <p:cNvSpPr>
            <a:spLocks noGrp="1"/>
          </p:cNvSpPr>
          <p:nvPr>
            <p:ph type="ftr" sz="quarter" idx="11"/>
          </p:nvPr>
        </p:nvSpPr>
        <p:spPr>
          <a:xfrm>
            <a:off x="2781300" y="6356350"/>
            <a:ext cx="4191000" cy="365125"/>
          </a:xfrm>
        </p:spPr>
        <p:txBody>
          <a:bodyPr/>
          <a:lstStyle/>
          <a:p>
            <a:r>
              <a:rPr lang="en-US" smtClean="0"/>
              <a:t>R. Bossert - HiLumi Collaboration Meeting - May 18-20, 2016</a:t>
            </a:r>
            <a:endParaRPr lang="en-US" dirty="0"/>
          </a:p>
        </p:txBody>
      </p:sp>
      <p:sp>
        <p:nvSpPr>
          <p:cNvPr id="5" name="Slide Number Placeholder 4"/>
          <p:cNvSpPr>
            <a:spLocks noGrp="1"/>
          </p:cNvSpPr>
          <p:nvPr>
            <p:ph type="sldNum" sz="quarter" idx="12"/>
          </p:nvPr>
        </p:nvSpPr>
        <p:spPr/>
        <p:txBody>
          <a:bodyPr/>
          <a:lstStyle/>
          <a:p>
            <a:fld id="{04E99FB2-4730-41FA-9BC5-30C1F8BBB5FD}" type="slidenum">
              <a:rPr lang="en-US" smtClean="0"/>
              <a:t>10</a:t>
            </a:fld>
            <a:endParaRPr lang="en-US"/>
          </a:p>
        </p:txBody>
      </p:sp>
      <p:pic>
        <p:nvPicPr>
          <p:cNvPr id="19" name="Picture 18"/>
          <p:cNvPicPr>
            <a:picLocks noChangeAspect="1"/>
          </p:cNvPicPr>
          <p:nvPr/>
        </p:nvPicPr>
        <p:blipFill rotWithShape="1">
          <a:blip r:embed="rId2"/>
          <a:srcRect l="28001" t="22076" r="4998" b="886"/>
          <a:stretch/>
        </p:blipFill>
        <p:spPr>
          <a:xfrm>
            <a:off x="819682" y="727491"/>
            <a:ext cx="3923236" cy="3383280"/>
          </a:xfrm>
          <a:prstGeom prst="rect">
            <a:avLst/>
          </a:prstGeom>
        </p:spPr>
      </p:pic>
      <p:pic>
        <p:nvPicPr>
          <p:cNvPr id="20" name="Picture 19"/>
          <p:cNvPicPr>
            <a:picLocks noChangeAspect="1"/>
          </p:cNvPicPr>
          <p:nvPr/>
        </p:nvPicPr>
        <p:blipFill rotWithShape="1">
          <a:blip r:embed="rId3"/>
          <a:srcRect l="45928" t="40669" r="34904" b="27001"/>
          <a:stretch/>
        </p:blipFill>
        <p:spPr>
          <a:xfrm>
            <a:off x="5334000" y="708655"/>
            <a:ext cx="2689999" cy="3402116"/>
          </a:xfrm>
          <a:prstGeom prst="rect">
            <a:avLst/>
          </a:prstGeom>
        </p:spPr>
      </p:pic>
      <p:pic>
        <p:nvPicPr>
          <p:cNvPr id="21" name="Picture 20"/>
          <p:cNvPicPr>
            <a:picLocks noChangeAspect="1"/>
          </p:cNvPicPr>
          <p:nvPr/>
        </p:nvPicPr>
        <p:blipFill>
          <a:blip r:embed="rId4"/>
          <a:stretch>
            <a:fillRect/>
          </a:stretch>
        </p:blipFill>
        <p:spPr>
          <a:xfrm>
            <a:off x="671983" y="4191000"/>
            <a:ext cx="7862417" cy="2148125"/>
          </a:xfrm>
          <a:prstGeom prst="rect">
            <a:avLst/>
          </a:prstGeom>
        </p:spPr>
      </p:pic>
    </p:spTree>
    <p:extLst>
      <p:ext uri="{BB962C8B-B14F-4D97-AF65-F5344CB8AC3E}">
        <p14:creationId xmlns:p14="http://schemas.microsoft.com/office/powerpoint/2010/main" val="2412930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4E99FB2-4730-41FA-9BC5-30C1F8BBB5FD}" type="slidenum">
              <a:rPr lang="en-US" smtClean="0"/>
              <a:t>11</a:t>
            </a:fld>
            <a:endParaRPr lang="en-US"/>
          </a:p>
        </p:txBody>
      </p:sp>
      <p:sp>
        <p:nvSpPr>
          <p:cNvPr id="3" name="TextBox 2"/>
          <p:cNvSpPr txBox="1"/>
          <p:nvPr/>
        </p:nvSpPr>
        <p:spPr>
          <a:xfrm>
            <a:off x="1676400" y="65270"/>
            <a:ext cx="5777864" cy="523220"/>
          </a:xfrm>
          <a:prstGeom prst="rect">
            <a:avLst/>
          </a:prstGeom>
          <a:noFill/>
        </p:spPr>
        <p:txBody>
          <a:bodyPr wrap="none" rtlCol="0">
            <a:spAutoFit/>
          </a:bodyPr>
          <a:lstStyle/>
          <a:p>
            <a:r>
              <a:rPr lang="en-US" sz="2800" b="1" u="sng" dirty="0" smtClean="0"/>
              <a:t>Assembly Steps – Planned and </a:t>
            </a:r>
            <a:r>
              <a:rPr lang="en-US" sz="2800" b="1" u="sng" dirty="0">
                <a:solidFill>
                  <a:srgbClr val="FF0000"/>
                </a:solidFill>
              </a:rPr>
              <a:t>A</a:t>
            </a:r>
            <a:r>
              <a:rPr lang="en-US" sz="2800" b="1" u="sng" dirty="0" smtClean="0">
                <a:solidFill>
                  <a:srgbClr val="FF0000"/>
                </a:solidFill>
              </a:rPr>
              <a:t>ctual </a:t>
            </a:r>
            <a:endParaRPr lang="en-US" sz="2800" b="1" u="sng" dirty="0">
              <a:solidFill>
                <a:srgbClr val="FF0000"/>
              </a:solidFill>
            </a:endParaRPr>
          </a:p>
        </p:txBody>
      </p:sp>
      <p:sp>
        <p:nvSpPr>
          <p:cNvPr id="8" name="TextBox 7"/>
          <p:cNvSpPr txBox="1"/>
          <p:nvPr/>
        </p:nvSpPr>
        <p:spPr>
          <a:xfrm>
            <a:off x="3048819" y="1369874"/>
            <a:ext cx="3529361" cy="1754326"/>
          </a:xfrm>
          <a:prstGeom prst="rect">
            <a:avLst/>
          </a:prstGeom>
          <a:noFill/>
        </p:spPr>
        <p:txBody>
          <a:bodyPr wrap="square" rtlCol="0">
            <a:spAutoFit/>
          </a:bodyPr>
          <a:lstStyle/>
          <a:p>
            <a:pPr marL="342900" indent="-342900">
              <a:buAutoNum type="arabicPeriod"/>
            </a:pPr>
            <a:r>
              <a:rPr lang="en-US" dirty="0" smtClean="0"/>
              <a:t>Press to </a:t>
            </a:r>
            <a:r>
              <a:rPr lang="en-US" dirty="0"/>
              <a:t>8</a:t>
            </a:r>
            <a:r>
              <a:rPr lang="en-US" dirty="0" smtClean="0"/>
              <a:t>0 </a:t>
            </a:r>
            <a:r>
              <a:rPr lang="en-US" dirty="0" err="1" smtClean="0"/>
              <a:t>Mpa</a:t>
            </a:r>
            <a:r>
              <a:rPr lang="en-US" dirty="0" smtClean="0"/>
              <a:t> azimuthal stress in press without skin or clamps.</a:t>
            </a:r>
          </a:p>
          <a:p>
            <a:endParaRPr lang="en-US" dirty="0" smtClean="0">
              <a:solidFill>
                <a:srgbClr val="FF0000"/>
              </a:solidFill>
            </a:endParaRPr>
          </a:p>
          <a:p>
            <a:r>
              <a:rPr lang="en-US" dirty="0">
                <a:solidFill>
                  <a:srgbClr val="FF0000"/>
                </a:solidFill>
              </a:rPr>
              <a:t> </a:t>
            </a:r>
            <a:r>
              <a:rPr lang="en-US" dirty="0" smtClean="0">
                <a:solidFill>
                  <a:srgbClr val="FF0000"/>
                </a:solidFill>
              </a:rPr>
              <a:t>      Actual – -74 MPa azimuthal </a:t>
            </a:r>
          </a:p>
          <a:p>
            <a:r>
              <a:rPr lang="en-US" dirty="0" smtClean="0">
                <a:solidFill>
                  <a:srgbClr val="FF0000"/>
                </a:solidFill>
              </a:rPr>
              <a:t>                      +171 µS longitudinal</a:t>
            </a: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1" y="1275483"/>
            <a:ext cx="2286000" cy="3067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0" y="4401234"/>
            <a:ext cx="3529361" cy="1754326"/>
          </a:xfrm>
          <a:prstGeom prst="rect">
            <a:avLst/>
          </a:prstGeom>
          <a:noFill/>
        </p:spPr>
        <p:txBody>
          <a:bodyPr wrap="square" rtlCol="0">
            <a:spAutoFit/>
          </a:bodyPr>
          <a:lstStyle/>
          <a:p>
            <a:pPr marL="342900" indent="-342900">
              <a:buAutoNum type="arabicPeriod" startAt="2"/>
            </a:pPr>
            <a:r>
              <a:rPr lang="en-US" dirty="0" smtClean="0"/>
              <a:t>Drive in side clamps, increasing        azimuthal preload to 90 </a:t>
            </a:r>
            <a:r>
              <a:rPr lang="en-US" dirty="0" err="1" smtClean="0"/>
              <a:t>Mpa</a:t>
            </a:r>
            <a:endParaRPr lang="en-US" dirty="0" smtClean="0"/>
          </a:p>
          <a:p>
            <a:endParaRPr lang="en-US" dirty="0" smtClean="0"/>
          </a:p>
          <a:p>
            <a:r>
              <a:rPr lang="en-US" dirty="0" smtClean="0">
                <a:solidFill>
                  <a:srgbClr val="FF0000"/>
                </a:solidFill>
              </a:rPr>
              <a:t>       Actual – -86 MPa</a:t>
            </a:r>
          </a:p>
          <a:p>
            <a:r>
              <a:rPr lang="en-US" dirty="0" smtClean="0">
                <a:solidFill>
                  <a:srgbClr val="FF0000"/>
                </a:solidFill>
              </a:rPr>
              <a:t>                       +170 </a:t>
            </a:r>
            <a:r>
              <a:rPr lang="en-US" dirty="0">
                <a:solidFill>
                  <a:srgbClr val="FF0000"/>
                </a:solidFill>
              </a:rPr>
              <a:t>µS longitudinal</a:t>
            </a:r>
          </a:p>
          <a:p>
            <a:endParaRPr lang="en-US" dirty="0" smtClean="0">
              <a:solidFill>
                <a:srgbClr val="FF0000"/>
              </a:solidFill>
            </a:endParaRPr>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0624" y="3317583"/>
            <a:ext cx="2085147" cy="2813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5638800" y="4533900"/>
            <a:ext cx="428650" cy="381000"/>
            <a:chOff x="609600" y="4800600"/>
            <a:chExt cx="428650" cy="381000"/>
          </a:xfrm>
        </p:grpSpPr>
        <p:cxnSp>
          <p:nvCxnSpPr>
            <p:cNvPr id="15" name="Straight Arrow Connector 14"/>
            <p:cNvCxnSpPr/>
            <p:nvPr/>
          </p:nvCxnSpPr>
          <p:spPr>
            <a:xfrm>
              <a:off x="609600" y="4800600"/>
              <a:ext cx="428650" cy="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09600" y="5181600"/>
              <a:ext cx="428650" cy="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flipH="1">
            <a:off x="8388764" y="4533900"/>
            <a:ext cx="428650" cy="381000"/>
            <a:chOff x="609600" y="4800600"/>
            <a:chExt cx="428650" cy="381000"/>
          </a:xfrm>
        </p:grpSpPr>
        <p:cxnSp>
          <p:nvCxnSpPr>
            <p:cNvPr id="25" name="Straight Arrow Connector 24"/>
            <p:cNvCxnSpPr/>
            <p:nvPr/>
          </p:nvCxnSpPr>
          <p:spPr>
            <a:xfrm>
              <a:off x="609600" y="4800600"/>
              <a:ext cx="428650" cy="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09600" y="5181600"/>
              <a:ext cx="428650" cy="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 name="Footer Placeholder 3"/>
          <p:cNvSpPr>
            <a:spLocks noGrp="1"/>
          </p:cNvSpPr>
          <p:nvPr>
            <p:ph type="ftr" sz="quarter" idx="11"/>
          </p:nvPr>
        </p:nvSpPr>
        <p:spPr/>
        <p:txBody>
          <a:bodyPr/>
          <a:lstStyle/>
          <a:p>
            <a:r>
              <a:rPr lang="en-US" smtClean="0"/>
              <a:t>R. Bossert - HiLumi Collaboration Meeting - May 18-20, 2016</a:t>
            </a:r>
            <a:endParaRPr lang="en-US"/>
          </a:p>
        </p:txBody>
      </p:sp>
      <p:sp>
        <p:nvSpPr>
          <p:cNvPr id="16" name="TextBox 15"/>
          <p:cNvSpPr txBox="1"/>
          <p:nvPr/>
        </p:nvSpPr>
        <p:spPr>
          <a:xfrm>
            <a:off x="1219200" y="661891"/>
            <a:ext cx="5486400" cy="369332"/>
          </a:xfrm>
          <a:prstGeom prst="rect">
            <a:avLst/>
          </a:prstGeom>
          <a:noFill/>
        </p:spPr>
        <p:txBody>
          <a:bodyPr wrap="square" rtlCol="0">
            <a:spAutoFit/>
          </a:bodyPr>
          <a:lstStyle/>
          <a:p>
            <a:r>
              <a:rPr lang="en-US" i="1" dirty="0" smtClean="0"/>
              <a:t>Plan was to replicate the preload of the short QXF mirror.  </a:t>
            </a:r>
          </a:p>
        </p:txBody>
      </p:sp>
    </p:spTree>
    <p:extLst>
      <p:ext uri="{BB962C8B-B14F-4D97-AF65-F5344CB8AC3E}">
        <p14:creationId xmlns:p14="http://schemas.microsoft.com/office/powerpoint/2010/main" val="3911123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4E99FB2-4730-41FA-9BC5-30C1F8BBB5FD}" type="slidenum">
              <a:rPr lang="en-US" smtClean="0"/>
              <a:t>12</a:t>
            </a:fld>
            <a:endParaRPr lang="en-US"/>
          </a:p>
        </p:txBody>
      </p:sp>
      <p:sp>
        <p:nvSpPr>
          <p:cNvPr id="27" name="TextBox 26"/>
          <p:cNvSpPr txBox="1"/>
          <p:nvPr/>
        </p:nvSpPr>
        <p:spPr>
          <a:xfrm>
            <a:off x="2620037" y="904637"/>
            <a:ext cx="3704563" cy="1323439"/>
          </a:xfrm>
          <a:prstGeom prst="rect">
            <a:avLst/>
          </a:prstGeom>
          <a:noFill/>
        </p:spPr>
        <p:txBody>
          <a:bodyPr wrap="square" rtlCol="0">
            <a:spAutoFit/>
          </a:bodyPr>
          <a:lstStyle/>
          <a:p>
            <a:r>
              <a:rPr lang="en-US" dirty="0" smtClean="0"/>
              <a:t>3. Remove press pressure, clamps deflect,  azimuthal preload is 66 MPa.</a:t>
            </a:r>
          </a:p>
          <a:p>
            <a:endParaRPr lang="en-US" sz="800" dirty="0" smtClean="0"/>
          </a:p>
          <a:p>
            <a:r>
              <a:rPr lang="en-US" dirty="0">
                <a:solidFill>
                  <a:srgbClr val="FF0000"/>
                </a:solidFill>
              </a:rPr>
              <a:t>Actual – </a:t>
            </a:r>
            <a:r>
              <a:rPr lang="en-US" dirty="0" smtClean="0">
                <a:solidFill>
                  <a:srgbClr val="FF0000"/>
                </a:solidFill>
              </a:rPr>
              <a:t>-66 </a:t>
            </a:r>
            <a:r>
              <a:rPr lang="en-US" dirty="0">
                <a:solidFill>
                  <a:srgbClr val="FF0000"/>
                </a:solidFill>
              </a:rPr>
              <a:t>MPa azimuthal </a:t>
            </a:r>
          </a:p>
          <a:p>
            <a:r>
              <a:rPr lang="en-US" dirty="0">
                <a:solidFill>
                  <a:srgbClr val="FF0000"/>
                </a:solidFill>
              </a:rPr>
              <a:t>                      </a:t>
            </a:r>
            <a:r>
              <a:rPr lang="en-US" dirty="0" smtClean="0">
                <a:solidFill>
                  <a:srgbClr val="FF0000"/>
                </a:solidFill>
              </a:rPr>
              <a:t>+186 </a:t>
            </a:r>
            <a:r>
              <a:rPr lang="en-US" dirty="0">
                <a:solidFill>
                  <a:srgbClr val="FF0000"/>
                </a:solidFill>
              </a:rPr>
              <a:t>µS </a:t>
            </a:r>
            <a:r>
              <a:rPr lang="en-US" dirty="0" smtClean="0">
                <a:solidFill>
                  <a:srgbClr val="FF0000"/>
                </a:solidFill>
              </a:rPr>
              <a:t>longitudinal</a:t>
            </a:r>
            <a:endParaRPr lang="en-US" dirty="0">
              <a:solidFill>
                <a:srgbClr val="FF0000"/>
              </a:solidFill>
            </a:endParaRPr>
          </a:p>
        </p:txBody>
      </p:sp>
      <p:sp>
        <p:nvSpPr>
          <p:cNvPr id="18" name="TextBox 17"/>
          <p:cNvSpPr txBox="1"/>
          <p:nvPr/>
        </p:nvSpPr>
        <p:spPr>
          <a:xfrm>
            <a:off x="2362199" y="2885724"/>
            <a:ext cx="3581401" cy="1323439"/>
          </a:xfrm>
          <a:prstGeom prst="rect">
            <a:avLst/>
          </a:prstGeom>
          <a:noFill/>
        </p:spPr>
        <p:txBody>
          <a:bodyPr wrap="square" rtlCol="0">
            <a:spAutoFit/>
          </a:bodyPr>
          <a:lstStyle/>
          <a:p>
            <a:pPr marL="342900" indent="-342900">
              <a:buAutoNum type="arabicPeriod" startAt="4"/>
            </a:pPr>
            <a:r>
              <a:rPr lang="en-US" dirty="0" smtClean="0"/>
              <a:t>Install skin, return to press, press to azimuthal preload of 70 MPa.</a:t>
            </a:r>
          </a:p>
          <a:p>
            <a:endParaRPr lang="en-US" sz="800" dirty="0"/>
          </a:p>
          <a:p>
            <a:r>
              <a:rPr lang="en-US" dirty="0" smtClean="0">
                <a:solidFill>
                  <a:srgbClr val="FF0000"/>
                </a:solidFill>
              </a:rPr>
              <a:t>       Actual </a:t>
            </a:r>
            <a:r>
              <a:rPr lang="en-US" dirty="0">
                <a:solidFill>
                  <a:srgbClr val="FF0000"/>
                </a:solidFill>
              </a:rPr>
              <a:t>– </a:t>
            </a:r>
            <a:r>
              <a:rPr lang="en-US" dirty="0" smtClean="0">
                <a:solidFill>
                  <a:srgbClr val="FF0000"/>
                </a:solidFill>
              </a:rPr>
              <a:t>-60 </a:t>
            </a:r>
            <a:r>
              <a:rPr lang="en-US" dirty="0">
                <a:solidFill>
                  <a:srgbClr val="FF0000"/>
                </a:solidFill>
              </a:rPr>
              <a:t>MPa azimuthal </a:t>
            </a:r>
          </a:p>
          <a:p>
            <a:r>
              <a:rPr lang="en-US" dirty="0">
                <a:solidFill>
                  <a:srgbClr val="FF0000"/>
                </a:solidFill>
              </a:rPr>
              <a:t>                      +</a:t>
            </a:r>
            <a:r>
              <a:rPr lang="en-US" dirty="0" smtClean="0">
                <a:solidFill>
                  <a:srgbClr val="FF0000"/>
                </a:solidFill>
              </a:rPr>
              <a:t>184 </a:t>
            </a:r>
            <a:r>
              <a:rPr lang="en-US" dirty="0">
                <a:solidFill>
                  <a:srgbClr val="FF0000"/>
                </a:solidFill>
              </a:rPr>
              <a:t>µS </a:t>
            </a:r>
            <a:r>
              <a:rPr lang="en-US" dirty="0" smtClean="0">
                <a:solidFill>
                  <a:srgbClr val="FF0000"/>
                </a:solidFill>
              </a:rPr>
              <a:t>longitudinal</a:t>
            </a:r>
            <a:endParaRPr lang="en-US" dirty="0">
              <a:solidFill>
                <a:srgbClr val="FF0000"/>
              </a:solidFill>
            </a:endParaRPr>
          </a:p>
        </p:txBody>
      </p:sp>
      <p:sp>
        <p:nvSpPr>
          <p:cNvPr id="19" name="TextBox 18"/>
          <p:cNvSpPr txBox="1"/>
          <p:nvPr/>
        </p:nvSpPr>
        <p:spPr>
          <a:xfrm>
            <a:off x="3352800" y="4800600"/>
            <a:ext cx="3352799" cy="1600438"/>
          </a:xfrm>
          <a:prstGeom prst="rect">
            <a:avLst/>
          </a:prstGeom>
          <a:noFill/>
        </p:spPr>
        <p:txBody>
          <a:bodyPr wrap="square" rtlCol="0">
            <a:spAutoFit/>
          </a:bodyPr>
          <a:lstStyle/>
          <a:p>
            <a:pPr marL="342900" indent="-342900">
              <a:buAutoNum type="arabicPeriod" startAt="5"/>
            </a:pPr>
            <a:r>
              <a:rPr lang="en-US" dirty="0" smtClean="0"/>
              <a:t>Weld skin and release press.  Final average azimuthal coil preload of 80 MPa.</a:t>
            </a:r>
          </a:p>
          <a:p>
            <a:endParaRPr lang="en-US" sz="800" dirty="0" smtClean="0"/>
          </a:p>
          <a:p>
            <a:r>
              <a:rPr lang="en-US" dirty="0">
                <a:solidFill>
                  <a:srgbClr val="FF0000"/>
                </a:solidFill>
              </a:rPr>
              <a:t>Actual – </a:t>
            </a:r>
            <a:r>
              <a:rPr lang="en-US" dirty="0" smtClean="0">
                <a:solidFill>
                  <a:srgbClr val="FF0000"/>
                </a:solidFill>
              </a:rPr>
              <a:t>-98 </a:t>
            </a:r>
            <a:r>
              <a:rPr lang="en-US" dirty="0">
                <a:solidFill>
                  <a:srgbClr val="FF0000"/>
                </a:solidFill>
              </a:rPr>
              <a:t>MPa azimuthal </a:t>
            </a:r>
          </a:p>
          <a:p>
            <a:r>
              <a:rPr lang="en-US" dirty="0">
                <a:solidFill>
                  <a:srgbClr val="FF0000"/>
                </a:solidFill>
              </a:rPr>
              <a:t>               </a:t>
            </a:r>
            <a:r>
              <a:rPr lang="en-US" dirty="0" smtClean="0">
                <a:solidFill>
                  <a:srgbClr val="FF0000"/>
                </a:solidFill>
              </a:rPr>
              <a:t>-98 </a:t>
            </a:r>
            <a:r>
              <a:rPr lang="en-US" dirty="0">
                <a:solidFill>
                  <a:srgbClr val="FF0000"/>
                </a:solidFill>
              </a:rPr>
              <a:t>µS </a:t>
            </a:r>
            <a:r>
              <a:rPr lang="en-US" dirty="0" smtClean="0">
                <a:solidFill>
                  <a:srgbClr val="FF0000"/>
                </a:solidFill>
              </a:rPr>
              <a:t>longitudinal</a:t>
            </a:r>
            <a:endParaRPr lang="en-US" dirty="0">
              <a:solidFill>
                <a:srgbClr val="FF0000"/>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27995"/>
            <a:ext cx="2057400" cy="204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a:xfrm>
            <a:off x="2819400" y="6363271"/>
            <a:ext cx="4114800" cy="365125"/>
          </a:xfrm>
        </p:spPr>
        <p:txBody>
          <a:bodyPr/>
          <a:lstStyle/>
          <a:p>
            <a:r>
              <a:rPr lang="en-US" smtClean="0"/>
              <a:t>R. Bossert - HiLumi Collaboration Meeting - May 18-20, 2016</a:t>
            </a:r>
            <a:endParaRPr lang="en-US" dirty="0"/>
          </a:p>
        </p:txBody>
      </p:sp>
      <p:pic>
        <p:nvPicPr>
          <p:cNvPr id="6" name="Picture 5"/>
          <p:cNvPicPr>
            <a:picLocks noChangeAspect="1"/>
          </p:cNvPicPr>
          <p:nvPr/>
        </p:nvPicPr>
        <p:blipFill>
          <a:blip r:embed="rId3"/>
          <a:stretch>
            <a:fillRect/>
          </a:stretch>
        </p:blipFill>
        <p:spPr>
          <a:xfrm>
            <a:off x="6142668" y="1981200"/>
            <a:ext cx="2610253" cy="2819400"/>
          </a:xfrm>
          <a:prstGeom prst="rect">
            <a:avLst/>
          </a:prstGeom>
        </p:spPr>
      </p:pic>
      <p:pic>
        <p:nvPicPr>
          <p:cNvPr id="7" name="Picture 6"/>
          <p:cNvPicPr>
            <a:picLocks noChangeAspect="1"/>
          </p:cNvPicPr>
          <p:nvPr/>
        </p:nvPicPr>
        <p:blipFill>
          <a:blip r:embed="rId4"/>
          <a:stretch>
            <a:fillRect/>
          </a:stretch>
        </p:blipFill>
        <p:spPr>
          <a:xfrm>
            <a:off x="269249" y="4086418"/>
            <a:ext cx="2350788" cy="2339408"/>
          </a:xfrm>
          <a:prstGeom prst="rect">
            <a:avLst/>
          </a:prstGeom>
        </p:spPr>
      </p:pic>
      <p:sp>
        <p:nvSpPr>
          <p:cNvPr id="14" name="TextBox 13"/>
          <p:cNvSpPr txBox="1"/>
          <p:nvPr/>
        </p:nvSpPr>
        <p:spPr>
          <a:xfrm>
            <a:off x="1676400" y="65270"/>
            <a:ext cx="5777864" cy="523220"/>
          </a:xfrm>
          <a:prstGeom prst="rect">
            <a:avLst/>
          </a:prstGeom>
          <a:noFill/>
        </p:spPr>
        <p:txBody>
          <a:bodyPr wrap="none" rtlCol="0">
            <a:spAutoFit/>
          </a:bodyPr>
          <a:lstStyle/>
          <a:p>
            <a:r>
              <a:rPr lang="en-US" sz="2800" b="1" u="sng" dirty="0" smtClean="0"/>
              <a:t>Assembly Steps – Planned and </a:t>
            </a:r>
            <a:r>
              <a:rPr lang="en-US" sz="2800" b="1" u="sng" dirty="0">
                <a:solidFill>
                  <a:srgbClr val="FF0000"/>
                </a:solidFill>
              </a:rPr>
              <a:t>A</a:t>
            </a:r>
            <a:r>
              <a:rPr lang="en-US" sz="2800" b="1" u="sng" dirty="0" smtClean="0">
                <a:solidFill>
                  <a:srgbClr val="FF0000"/>
                </a:solidFill>
              </a:rPr>
              <a:t>ctual </a:t>
            </a:r>
            <a:endParaRPr lang="en-US" sz="2800" b="1" u="sng" dirty="0">
              <a:solidFill>
                <a:srgbClr val="FF0000"/>
              </a:solidFill>
            </a:endParaRPr>
          </a:p>
        </p:txBody>
      </p:sp>
    </p:spTree>
    <p:extLst>
      <p:ext uri="{BB962C8B-B14F-4D97-AF65-F5344CB8AC3E}">
        <p14:creationId xmlns:p14="http://schemas.microsoft.com/office/powerpoint/2010/main" val="1316061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4E99FB2-4730-41FA-9BC5-30C1F8BBB5FD}" type="slidenum">
              <a:rPr lang="en-US" smtClean="0"/>
              <a:t>13</a:t>
            </a:fld>
            <a:endParaRPr lang="en-US"/>
          </a:p>
        </p:txBody>
      </p:sp>
      <p:sp>
        <p:nvSpPr>
          <p:cNvPr id="3" name="TextBox 2"/>
          <p:cNvSpPr txBox="1"/>
          <p:nvPr/>
        </p:nvSpPr>
        <p:spPr>
          <a:xfrm>
            <a:off x="2099306" y="173796"/>
            <a:ext cx="4804072" cy="584775"/>
          </a:xfrm>
          <a:prstGeom prst="rect">
            <a:avLst/>
          </a:prstGeom>
          <a:noFill/>
        </p:spPr>
        <p:txBody>
          <a:bodyPr wrap="none" rtlCol="0">
            <a:spAutoFit/>
          </a:bodyPr>
          <a:lstStyle/>
          <a:p>
            <a:r>
              <a:rPr lang="en-US" sz="3200" b="1" u="sng" dirty="0" smtClean="0"/>
              <a:t>Coil Strain Gauge Summary</a:t>
            </a:r>
            <a:endParaRPr lang="en-US" sz="3200" b="1" u="sng" dirty="0"/>
          </a:p>
        </p:txBody>
      </p:sp>
      <p:sp>
        <p:nvSpPr>
          <p:cNvPr id="4" name="Footer Placeholder 3"/>
          <p:cNvSpPr>
            <a:spLocks noGrp="1"/>
          </p:cNvSpPr>
          <p:nvPr>
            <p:ph type="ftr" sz="quarter" idx="11"/>
          </p:nvPr>
        </p:nvSpPr>
        <p:spPr>
          <a:xfrm>
            <a:off x="2819400" y="6363271"/>
            <a:ext cx="4114800" cy="365125"/>
          </a:xfrm>
        </p:spPr>
        <p:txBody>
          <a:bodyPr/>
          <a:lstStyle/>
          <a:p>
            <a:r>
              <a:rPr lang="en-US" smtClean="0"/>
              <a:t>R. Bossert - HiLumi Collaboration Meeting - May 18-20, 2016</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516771580"/>
              </p:ext>
            </p:extLst>
          </p:nvPr>
        </p:nvGraphicFramePr>
        <p:xfrm>
          <a:off x="345234" y="1295400"/>
          <a:ext cx="8333790" cy="3220652"/>
        </p:xfrm>
        <a:graphic>
          <a:graphicData uri="http://schemas.openxmlformats.org/drawingml/2006/table">
            <a:tbl>
              <a:tblPr firstRow="1" bandRow="1">
                <a:tableStyleId>{5C22544A-7EE6-4342-B048-85BDC9FD1C3A}</a:tableStyleId>
              </a:tblPr>
              <a:tblGrid>
                <a:gridCol w="1219200"/>
                <a:gridCol w="751376"/>
                <a:gridCol w="875809"/>
                <a:gridCol w="912301"/>
                <a:gridCol w="116840"/>
                <a:gridCol w="875809"/>
                <a:gridCol w="887465"/>
                <a:gridCol w="1009900"/>
                <a:gridCol w="842545"/>
                <a:gridCol w="842545"/>
              </a:tblGrid>
              <a:tr h="685800">
                <a:tc>
                  <a:txBody>
                    <a:bodyPr/>
                    <a:lstStyle/>
                    <a:p>
                      <a:r>
                        <a:rPr lang="en-US" dirty="0" smtClean="0"/>
                        <a:t>Operation</a:t>
                      </a:r>
                      <a:endParaRPr lang="en-US" dirty="0"/>
                    </a:p>
                  </a:txBody>
                  <a:tcPr/>
                </a:tc>
                <a:tc gridSpan="2">
                  <a:txBody>
                    <a:bodyPr/>
                    <a:lstStyle/>
                    <a:p>
                      <a:r>
                        <a:rPr lang="en-US" dirty="0" smtClean="0"/>
                        <a:t>Pole Azimuthal </a:t>
                      </a:r>
                      <a:endParaRPr lang="en-US" dirty="0"/>
                    </a:p>
                  </a:txBody>
                  <a:tcPr/>
                </a:tc>
                <a:tc hMerge="1">
                  <a:txBody>
                    <a:bodyPr/>
                    <a:lstStyle/>
                    <a:p>
                      <a:endParaRPr lang="en-US" dirty="0"/>
                    </a:p>
                  </a:txBody>
                  <a:tcPr/>
                </a:tc>
                <a:tc gridSpan="3">
                  <a:txBody>
                    <a:bodyPr/>
                    <a:lstStyle/>
                    <a:p>
                      <a:r>
                        <a:rPr lang="en-US" dirty="0" smtClean="0"/>
                        <a:t>Pole Axial</a:t>
                      </a:r>
                      <a:endParaRPr lang="en-US" dirty="0"/>
                    </a:p>
                  </a:txBody>
                  <a:tcPr/>
                </a:tc>
                <a:tc hMerge="1">
                  <a:txBody>
                    <a:bodyPr/>
                    <a:lstStyle/>
                    <a:p>
                      <a:endParaRPr lang="en-US"/>
                    </a:p>
                  </a:txBody>
                  <a:tcPr/>
                </a:tc>
                <a:tc hMerge="1">
                  <a:txBody>
                    <a:bodyPr/>
                    <a:lstStyle/>
                    <a:p>
                      <a:endParaRPr lang="en-US"/>
                    </a:p>
                  </a:txBody>
                  <a:tcPr/>
                </a:tc>
                <a:tc gridSpan="2">
                  <a:txBody>
                    <a:bodyPr/>
                    <a:lstStyle/>
                    <a:p>
                      <a:r>
                        <a:rPr lang="en-US" dirty="0" smtClean="0"/>
                        <a:t>Coil gauges near</a:t>
                      </a:r>
                      <a:r>
                        <a:rPr lang="en-US" baseline="0" dirty="0" smtClean="0"/>
                        <a:t> pole</a:t>
                      </a:r>
                      <a:endParaRPr lang="en-US" dirty="0"/>
                    </a:p>
                  </a:txBody>
                  <a:tcPr/>
                </a:tc>
                <a:tc hMerge="1">
                  <a:txBody>
                    <a:bodyPr/>
                    <a:lstStyle/>
                    <a:p>
                      <a:endParaRPr lang="en-US"/>
                    </a:p>
                  </a:txBody>
                  <a:tcPr/>
                </a:tc>
                <a:tc gridSpan="2">
                  <a:txBody>
                    <a:bodyPr/>
                    <a:lstStyle/>
                    <a:p>
                      <a:r>
                        <a:rPr lang="en-US" dirty="0" smtClean="0"/>
                        <a:t>Coil gauges near </a:t>
                      </a:r>
                      <a:r>
                        <a:rPr lang="en-US" dirty="0" err="1" smtClean="0"/>
                        <a:t>midplane</a:t>
                      </a:r>
                      <a:endParaRPr lang="en-US" dirty="0"/>
                    </a:p>
                  </a:txBody>
                  <a:tcPr/>
                </a:tc>
                <a:tc hMerge="1">
                  <a:txBody>
                    <a:bodyPr/>
                    <a:lstStyle/>
                    <a:p>
                      <a:endParaRPr lang="en-US"/>
                    </a:p>
                  </a:txBody>
                  <a:tcPr/>
                </a:tc>
              </a:tr>
              <a:tr h="673848">
                <a:tc>
                  <a:txBody>
                    <a:bodyPr/>
                    <a:lstStyle/>
                    <a:p>
                      <a:pPr algn="ctr"/>
                      <a:r>
                        <a:rPr lang="en-US" dirty="0" smtClean="0"/>
                        <a:t>Units</a:t>
                      </a:r>
                      <a:endParaRPr lang="en-US" dirty="0"/>
                    </a:p>
                  </a:txBody>
                  <a:tcPr/>
                </a:tc>
                <a:tc gridSpan="2">
                  <a:txBody>
                    <a:bodyPr/>
                    <a:lstStyle/>
                    <a:p>
                      <a:pPr algn="ctr"/>
                      <a:r>
                        <a:rPr lang="en-US" dirty="0" smtClean="0"/>
                        <a:t>MPa</a:t>
                      </a:r>
                      <a:endParaRPr lang="en-US" dirty="0"/>
                    </a:p>
                  </a:txBody>
                  <a:tcPr/>
                </a:tc>
                <a:tc hMerge="1">
                  <a:txBody>
                    <a:bodyPr/>
                    <a:lstStyle/>
                    <a:p>
                      <a:endParaRPr lang="en-US"/>
                    </a:p>
                  </a:txBody>
                  <a:tcPr/>
                </a:tc>
                <a:tc gridSpan="3">
                  <a:txBody>
                    <a:bodyPr/>
                    <a:lstStyle/>
                    <a:p>
                      <a:pPr algn="ctr"/>
                      <a:r>
                        <a:rPr lang="en-US" dirty="0" smtClean="0"/>
                        <a:t>µS</a:t>
                      </a:r>
                      <a:endParaRPr lang="en-US" dirty="0"/>
                    </a:p>
                  </a:txBody>
                  <a:tcPr/>
                </a:tc>
                <a:tc hMerge="1">
                  <a:txBody>
                    <a:bodyPr/>
                    <a:lstStyle/>
                    <a:p>
                      <a:endParaRPr lang="en-US"/>
                    </a:p>
                  </a:txBody>
                  <a:tcPr/>
                </a:tc>
                <a:tc hMerge="1">
                  <a:txBody>
                    <a:bodyPr/>
                    <a:lstStyle/>
                    <a:p>
                      <a:endParaRPr lang="en-US"/>
                    </a:p>
                  </a:txBody>
                  <a:tcPr/>
                </a:tc>
                <a:tc gridSpan="2">
                  <a:txBody>
                    <a:bodyPr/>
                    <a:lstStyle/>
                    <a:p>
                      <a:pPr algn="ctr"/>
                      <a:r>
                        <a:rPr lang="en-US" dirty="0" smtClean="0"/>
                        <a:t>MPa</a:t>
                      </a:r>
                    </a:p>
                  </a:txBody>
                  <a:tcPr/>
                </a:tc>
                <a:tc hMerge="1">
                  <a:txBody>
                    <a:bodyPr/>
                    <a:lstStyle/>
                    <a:p>
                      <a:endParaRPr lang="en-US"/>
                    </a:p>
                  </a:txBody>
                  <a:tcPr/>
                </a:tc>
                <a:tc gridSpan="2">
                  <a:txBody>
                    <a:bodyPr/>
                    <a:lstStyle/>
                    <a:p>
                      <a:pPr algn="ctr"/>
                      <a:r>
                        <a:rPr lang="en-US" dirty="0" smtClean="0"/>
                        <a:t>MPa</a:t>
                      </a:r>
                    </a:p>
                  </a:txBody>
                  <a:tcPr/>
                </a:tc>
                <a:tc hMerge="1">
                  <a:txBody>
                    <a:bodyPr/>
                    <a:lstStyle/>
                    <a:p>
                      <a:endParaRPr lang="en-US"/>
                    </a:p>
                  </a:txBody>
                  <a:tcPr/>
                </a:tc>
              </a:tr>
              <a:tr h="580844">
                <a:tc>
                  <a:txBody>
                    <a:bodyPr/>
                    <a:lstStyle/>
                    <a:p>
                      <a:pPr algn="ctr"/>
                      <a:r>
                        <a:rPr lang="en-US" dirty="0" smtClean="0"/>
                        <a:t>Station</a:t>
                      </a:r>
                      <a:endParaRPr lang="en-US" dirty="0"/>
                    </a:p>
                  </a:txBody>
                  <a:tcPr/>
                </a:tc>
                <a:tc>
                  <a:txBody>
                    <a:bodyPr/>
                    <a:lstStyle/>
                    <a:p>
                      <a:pPr algn="ctr"/>
                      <a:r>
                        <a:rPr lang="en-US" dirty="0" smtClean="0"/>
                        <a:t>1</a:t>
                      </a:r>
                      <a:endParaRPr lang="en-US" dirty="0"/>
                    </a:p>
                  </a:txBody>
                  <a:tcPr/>
                </a:tc>
                <a:tc>
                  <a:txBody>
                    <a:bodyPr/>
                    <a:lstStyle/>
                    <a:p>
                      <a:pPr algn="ctr"/>
                      <a:r>
                        <a:rPr lang="en-US" dirty="0" smtClean="0"/>
                        <a:t>2</a:t>
                      </a:r>
                      <a:endParaRPr lang="en-US" dirty="0"/>
                    </a:p>
                  </a:txBody>
                  <a:tcPr/>
                </a:tc>
                <a:tc gridSpan="2">
                  <a:txBody>
                    <a:bodyPr/>
                    <a:lstStyle/>
                    <a:p>
                      <a:pPr algn="ctr"/>
                      <a:r>
                        <a:rPr lang="en-US" dirty="0" smtClean="0"/>
                        <a:t>1</a:t>
                      </a:r>
                      <a:endParaRPr lang="en-US" dirty="0"/>
                    </a:p>
                  </a:txBody>
                  <a:tcPr/>
                </a:tc>
                <a:tc hMerge="1">
                  <a:txBody>
                    <a:bodyPr/>
                    <a:lstStyle/>
                    <a:p>
                      <a:endParaRPr lang="en-US"/>
                    </a:p>
                  </a:txBody>
                  <a:tcPr/>
                </a:tc>
                <a:tc>
                  <a:txBody>
                    <a:bodyPr/>
                    <a:lstStyle/>
                    <a:p>
                      <a:pPr algn="ctr"/>
                      <a:r>
                        <a:rPr lang="en-US" dirty="0" smtClean="0"/>
                        <a:t>2</a:t>
                      </a:r>
                      <a:endParaRPr lang="en-US" dirty="0"/>
                    </a:p>
                  </a:txBody>
                  <a:tcPr/>
                </a:tc>
                <a:tc>
                  <a:txBody>
                    <a:bodyPr/>
                    <a:lstStyle/>
                    <a:p>
                      <a:pPr algn="ctr"/>
                      <a:r>
                        <a:rPr lang="en-US" dirty="0" smtClean="0"/>
                        <a:t>1</a:t>
                      </a:r>
                      <a:endParaRPr lang="en-US" dirty="0"/>
                    </a:p>
                  </a:txBody>
                  <a:tcPr/>
                </a:tc>
                <a:tc>
                  <a:txBody>
                    <a:bodyPr/>
                    <a:lstStyle/>
                    <a:p>
                      <a:pPr algn="ctr"/>
                      <a:r>
                        <a:rPr lang="en-US" dirty="0" smtClean="0"/>
                        <a:t>2</a:t>
                      </a:r>
                      <a:endParaRPr lang="en-US" dirty="0"/>
                    </a:p>
                  </a:txBody>
                  <a:tcPr/>
                </a:tc>
                <a:tc>
                  <a:txBody>
                    <a:bodyPr/>
                    <a:lstStyle/>
                    <a:p>
                      <a:pPr algn="ctr"/>
                      <a:r>
                        <a:rPr lang="en-US" dirty="0" smtClean="0"/>
                        <a:t>1</a:t>
                      </a:r>
                      <a:endParaRPr lang="en-US" dirty="0"/>
                    </a:p>
                  </a:txBody>
                  <a:tcPr/>
                </a:tc>
                <a:tc>
                  <a:txBody>
                    <a:bodyPr/>
                    <a:lstStyle/>
                    <a:p>
                      <a:pPr algn="ctr"/>
                      <a:r>
                        <a:rPr lang="en-US" dirty="0" smtClean="0"/>
                        <a:t>2</a:t>
                      </a:r>
                      <a:endParaRPr lang="en-US" dirty="0"/>
                    </a:p>
                  </a:txBody>
                  <a:tcPr/>
                </a:tc>
              </a:tr>
              <a:tr h="580844">
                <a:tc>
                  <a:txBody>
                    <a:bodyPr/>
                    <a:lstStyle/>
                    <a:p>
                      <a:pPr algn="ctr"/>
                      <a:r>
                        <a:rPr lang="en-US" dirty="0" smtClean="0"/>
                        <a:t>After Clamping</a:t>
                      </a:r>
                      <a:endParaRPr lang="en-US" dirty="0"/>
                    </a:p>
                  </a:txBody>
                  <a:tcPr/>
                </a:tc>
                <a:tc>
                  <a:txBody>
                    <a:bodyPr/>
                    <a:lstStyle/>
                    <a:p>
                      <a:pPr algn="ctr"/>
                      <a:r>
                        <a:rPr lang="en-US" dirty="0" smtClean="0"/>
                        <a:t>-61</a:t>
                      </a:r>
                      <a:endParaRPr lang="en-US" dirty="0"/>
                    </a:p>
                  </a:txBody>
                  <a:tcPr/>
                </a:tc>
                <a:tc>
                  <a:txBody>
                    <a:bodyPr/>
                    <a:lstStyle/>
                    <a:p>
                      <a:pPr algn="ctr"/>
                      <a:r>
                        <a:rPr lang="en-US" dirty="0" smtClean="0"/>
                        <a:t>-70</a:t>
                      </a:r>
                      <a:endParaRPr lang="en-US" dirty="0"/>
                    </a:p>
                  </a:txBody>
                  <a:tcPr/>
                </a:tc>
                <a:tc>
                  <a:txBody>
                    <a:bodyPr/>
                    <a:lstStyle/>
                    <a:p>
                      <a:pPr algn="ctr"/>
                      <a:r>
                        <a:rPr lang="en-US" dirty="0" smtClean="0"/>
                        <a:t>+255</a:t>
                      </a:r>
                      <a:endParaRPr lang="en-US" dirty="0"/>
                    </a:p>
                  </a:txBody>
                  <a:tcPr/>
                </a:tc>
                <a:tc gridSpan="2">
                  <a:txBody>
                    <a:bodyPr/>
                    <a:lstStyle/>
                    <a:p>
                      <a:pPr algn="ctr"/>
                      <a:r>
                        <a:rPr lang="en-US" dirty="0" smtClean="0"/>
                        <a:t>+116</a:t>
                      </a:r>
                      <a:endParaRPr lang="en-US" dirty="0"/>
                    </a:p>
                  </a:txBody>
                  <a:tcPr/>
                </a:tc>
                <a:tc hMerge="1">
                  <a:txBody>
                    <a:bodyPr/>
                    <a:lstStyle/>
                    <a:p>
                      <a:endParaRPr lang="en-US"/>
                    </a:p>
                  </a:txBody>
                  <a:tcPr/>
                </a:tc>
                <a:tc>
                  <a:txBody>
                    <a:bodyPr/>
                    <a:lstStyle/>
                    <a:p>
                      <a:pPr algn="ctr"/>
                      <a:r>
                        <a:rPr lang="en-US" dirty="0" smtClean="0">
                          <a:solidFill>
                            <a:srgbClr val="8A8A8A"/>
                          </a:solidFill>
                        </a:rPr>
                        <a:t>-50</a:t>
                      </a:r>
                      <a:endParaRPr lang="en-US" dirty="0">
                        <a:solidFill>
                          <a:srgbClr val="8A8A8A"/>
                        </a:solidFill>
                      </a:endParaRPr>
                    </a:p>
                  </a:txBody>
                  <a:tcPr/>
                </a:tc>
                <a:tc>
                  <a:txBody>
                    <a:bodyPr/>
                    <a:lstStyle/>
                    <a:p>
                      <a:pPr algn="ctr"/>
                      <a:r>
                        <a:rPr lang="en-US" dirty="0" smtClean="0">
                          <a:solidFill>
                            <a:srgbClr val="8A8A8A"/>
                          </a:solidFill>
                        </a:rPr>
                        <a:t>-44</a:t>
                      </a:r>
                      <a:endParaRPr lang="en-US" dirty="0">
                        <a:solidFill>
                          <a:srgbClr val="8A8A8A"/>
                        </a:solidFill>
                      </a:endParaRPr>
                    </a:p>
                  </a:txBody>
                  <a:tcPr/>
                </a:tc>
                <a:tc>
                  <a:txBody>
                    <a:bodyPr/>
                    <a:lstStyle/>
                    <a:p>
                      <a:pPr algn="ctr"/>
                      <a:r>
                        <a:rPr lang="en-US" dirty="0" smtClean="0">
                          <a:solidFill>
                            <a:srgbClr val="8A8A8A"/>
                          </a:solidFill>
                        </a:rPr>
                        <a:t>-70</a:t>
                      </a:r>
                    </a:p>
                    <a:p>
                      <a:pPr algn="ctr"/>
                      <a:endParaRPr lang="en-US" dirty="0">
                        <a:solidFill>
                          <a:srgbClr val="8A8A8A"/>
                        </a:solidFill>
                      </a:endParaRPr>
                    </a:p>
                  </a:txBody>
                  <a:tcPr/>
                </a:tc>
                <a:tc>
                  <a:txBody>
                    <a:bodyPr/>
                    <a:lstStyle/>
                    <a:p>
                      <a:pPr algn="ctr"/>
                      <a:r>
                        <a:rPr lang="en-US" dirty="0" smtClean="0">
                          <a:solidFill>
                            <a:srgbClr val="8A8A8A"/>
                          </a:solidFill>
                        </a:rPr>
                        <a:t>-52</a:t>
                      </a:r>
                      <a:endParaRPr lang="en-US" dirty="0">
                        <a:solidFill>
                          <a:srgbClr val="8A8A8A"/>
                        </a:solidFill>
                      </a:endParaRPr>
                    </a:p>
                  </a:txBody>
                  <a:tcPr/>
                </a:tc>
              </a:tr>
              <a:tr h="580844">
                <a:tc>
                  <a:txBody>
                    <a:bodyPr/>
                    <a:lstStyle/>
                    <a:p>
                      <a:pPr algn="ctr"/>
                      <a:r>
                        <a:rPr lang="en-US" dirty="0" smtClean="0"/>
                        <a:t>After Welding</a:t>
                      </a:r>
                      <a:endParaRPr lang="en-US" dirty="0"/>
                    </a:p>
                  </a:txBody>
                  <a:tcPr/>
                </a:tc>
                <a:tc>
                  <a:txBody>
                    <a:bodyPr/>
                    <a:lstStyle/>
                    <a:p>
                      <a:pPr algn="ctr"/>
                      <a:r>
                        <a:rPr lang="en-US" dirty="0" smtClean="0"/>
                        <a:t>-90</a:t>
                      </a:r>
                      <a:endParaRPr lang="en-US" dirty="0"/>
                    </a:p>
                  </a:txBody>
                  <a:tcPr/>
                </a:tc>
                <a:tc>
                  <a:txBody>
                    <a:bodyPr/>
                    <a:lstStyle/>
                    <a:p>
                      <a:pPr algn="ctr"/>
                      <a:r>
                        <a:rPr lang="en-US" dirty="0" smtClean="0"/>
                        <a:t>-106</a:t>
                      </a:r>
                      <a:endParaRPr lang="en-US" dirty="0"/>
                    </a:p>
                  </a:txBody>
                  <a:tcPr/>
                </a:tc>
                <a:tc>
                  <a:txBody>
                    <a:bodyPr/>
                    <a:lstStyle/>
                    <a:p>
                      <a:pPr algn="ctr"/>
                      <a:r>
                        <a:rPr lang="en-US" dirty="0" smtClean="0"/>
                        <a:t>-98</a:t>
                      </a:r>
                      <a:endParaRPr lang="en-US" dirty="0"/>
                    </a:p>
                  </a:txBody>
                  <a:tcPr/>
                </a:tc>
                <a:tc gridSpan="2">
                  <a:txBody>
                    <a:bodyPr/>
                    <a:lstStyle/>
                    <a:p>
                      <a:pPr algn="ctr"/>
                      <a:r>
                        <a:rPr lang="en-US" dirty="0" smtClean="0"/>
                        <a:t>-99</a:t>
                      </a:r>
                      <a:endParaRPr lang="en-US" dirty="0"/>
                    </a:p>
                  </a:txBody>
                  <a:tcPr/>
                </a:tc>
                <a:tc hMerge="1">
                  <a:txBody>
                    <a:bodyPr/>
                    <a:lstStyle/>
                    <a:p>
                      <a:endParaRPr lang="en-US"/>
                    </a:p>
                  </a:txBody>
                  <a:tcPr/>
                </a:tc>
                <a:tc>
                  <a:txBody>
                    <a:bodyPr/>
                    <a:lstStyle/>
                    <a:p>
                      <a:pPr algn="ctr"/>
                      <a:r>
                        <a:rPr lang="en-US" dirty="0" smtClean="0">
                          <a:solidFill>
                            <a:srgbClr val="8A8A8A"/>
                          </a:solidFill>
                        </a:rPr>
                        <a:t>-87</a:t>
                      </a:r>
                      <a:endParaRPr lang="en-US" dirty="0">
                        <a:solidFill>
                          <a:srgbClr val="8A8A8A"/>
                        </a:solidFill>
                      </a:endParaRPr>
                    </a:p>
                  </a:txBody>
                  <a:tcPr/>
                </a:tc>
                <a:tc>
                  <a:txBody>
                    <a:bodyPr/>
                    <a:lstStyle/>
                    <a:p>
                      <a:pPr algn="ctr"/>
                      <a:r>
                        <a:rPr lang="en-US" dirty="0" smtClean="0">
                          <a:solidFill>
                            <a:srgbClr val="8A8A8A"/>
                          </a:solidFill>
                        </a:rPr>
                        <a:t>-83</a:t>
                      </a:r>
                      <a:endParaRPr lang="en-US" dirty="0">
                        <a:solidFill>
                          <a:srgbClr val="8A8A8A"/>
                        </a:solidFill>
                      </a:endParaRPr>
                    </a:p>
                  </a:txBody>
                  <a:tcPr/>
                </a:tc>
                <a:tc>
                  <a:txBody>
                    <a:bodyPr/>
                    <a:lstStyle/>
                    <a:p>
                      <a:pPr algn="ctr"/>
                      <a:r>
                        <a:rPr lang="en-US" dirty="0" smtClean="0">
                          <a:solidFill>
                            <a:srgbClr val="8A8A8A"/>
                          </a:solidFill>
                        </a:rPr>
                        <a:t>-129</a:t>
                      </a:r>
                      <a:endParaRPr lang="en-US" dirty="0">
                        <a:solidFill>
                          <a:srgbClr val="8A8A8A"/>
                        </a:solidFill>
                      </a:endParaRPr>
                    </a:p>
                  </a:txBody>
                  <a:tcPr/>
                </a:tc>
                <a:tc>
                  <a:txBody>
                    <a:bodyPr/>
                    <a:lstStyle/>
                    <a:p>
                      <a:pPr algn="ctr"/>
                      <a:r>
                        <a:rPr lang="en-US" dirty="0" smtClean="0">
                          <a:solidFill>
                            <a:srgbClr val="8A8A8A"/>
                          </a:solidFill>
                        </a:rPr>
                        <a:t>-116</a:t>
                      </a:r>
                      <a:endParaRPr lang="en-US" dirty="0">
                        <a:solidFill>
                          <a:srgbClr val="8A8A8A"/>
                        </a:solidFill>
                      </a:endParaRPr>
                    </a:p>
                  </a:txBody>
                  <a:tcPr/>
                </a:tc>
              </a:tr>
            </a:tbl>
          </a:graphicData>
        </a:graphic>
      </p:graphicFrame>
      <p:sp>
        <p:nvSpPr>
          <p:cNvPr id="6" name="TextBox 5"/>
          <p:cNvSpPr txBox="1"/>
          <p:nvPr/>
        </p:nvSpPr>
        <p:spPr>
          <a:xfrm>
            <a:off x="349221" y="919147"/>
            <a:ext cx="7119000" cy="369332"/>
          </a:xfrm>
          <a:prstGeom prst="rect">
            <a:avLst/>
          </a:prstGeom>
          <a:noFill/>
        </p:spPr>
        <p:txBody>
          <a:bodyPr wrap="none" rtlCol="0">
            <a:spAutoFit/>
          </a:bodyPr>
          <a:lstStyle/>
          <a:p>
            <a:r>
              <a:rPr lang="en-US" dirty="0">
                <a:solidFill>
                  <a:srgbClr val="800000"/>
                </a:solidFill>
              </a:rPr>
              <a:t>(</a:t>
            </a:r>
            <a:r>
              <a:rPr lang="en-US" dirty="0" smtClean="0">
                <a:solidFill>
                  <a:srgbClr val="800000"/>
                </a:solidFill>
              </a:rPr>
              <a:t>Station 1 is nearer the lead end and station 2 is nearer the return end. ) </a:t>
            </a:r>
            <a:endParaRPr lang="en-US" dirty="0">
              <a:solidFill>
                <a:srgbClr val="800000"/>
              </a:solidFill>
            </a:endParaRPr>
          </a:p>
        </p:txBody>
      </p:sp>
      <p:sp>
        <p:nvSpPr>
          <p:cNvPr id="7" name="TextBox 6"/>
          <p:cNvSpPr txBox="1"/>
          <p:nvPr/>
        </p:nvSpPr>
        <p:spPr>
          <a:xfrm>
            <a:off x="601825" y="4743984"/>
            <a:ext cx="8077199" cy="1077218"/>
          </a:xfrm>
          <a:prstGeom prst="rect">
            <a:avLst/>
          </a:prstGeom>
          <a:noFill/>
        </p:spPr>
        <p:txBody>
          <a:bodyPr wrap="square" rtlCol="0">
            <a:spAutoFit/>
          </a:bodyPr>
          <a:lstStyle/>
          <a:p>
            <a:r>
              <a:rPr lang="en-US" sz="1600" dirty="0" smtClean="0">
                <a:solidFill>
                  <a:srgbClr val="800000"/>
                </a:solidFill>
              </a:rPr>
              <a:t>Note:   Axial strain on MQXFPM1 is continually positive (tension) until after the welding is complete, and becomes negative after the press pressure is removed.  This is typical of long mirrors.  For example, the long LHQ mirror (LHQM01) axial strain readings averaged +208 </a:t>
            </a:r>
            <a:r>
              <a:rPr lang="en-US" sz="1600" dirty="0" err="1" smtClean="0">
                <a:solidFill>
                  <a:srgbClr val="800000"/>
                </a:solidFill>
              </a:rPr>
              <a:t>uS</a:t>
            </a:r>
            <a:r>
              <a:rPr lang="en-US" sz="1600" dirty="0" smtClean="0">
                <a:solidFill>
                  <a:srgbClr val="800000"/>
                </a:solidFill>
              </a:rPr>
              <a:t> during welding, but -125uS after releasing pressure.  </a:t>
            </a:r>
            <a:endParaRPr lang="en-US" sz="1600" dirty="0">
              <a:solidFill>
                <a:srgbClr val="800000"/>
              </a:solidFill>
            </a:endParaRPr>
          </a:p>
        </p:txBody>
      </p:sp>
    </p:spTree>
    <p:extLst>
      <p:ext uri="{BB962C8B-B14F-4D97-AF65-F5344CB8AC3E}">
        <p14:creationId xmlns:p14="http://schemas.microsoft.com/office/powerpoint/2010/main" val="2324991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4E99FB2-4730-41FA-9BC5-30C1F8BBB5FD}" type="slidenum">
              <a:rPr lang="en-US" smtClean="0"/>
              <a:t>14</a:t>
            </a:fld>
            <a:endParaRPr lang="en-US"/>
          </a:p>
        </p:txBody>
      </p:sp>
      <p:sp>
        <p:nvSpPr>
          <p:cNvPr id="3" name="TextBox 2"/>
          <p:cNvSpPr txBox="1"/>
          <p:nvPr/>
        </p:nvSpPr>
        <p:spPr>
          <a:xfrm>
            <a:off x="1676400" y="152400"/>
            <a:ext cx="5650329" cy="584775"/>
          </a:xfrm>
          <a:prstGeom prst="rect">
            <a:avLst/>
          </a:prstGeom>
          <a:noFill/>
        </p:spPr>
        <p:txBody>
          <a:bodyPr wrap="none" rtlCol="0">
            <a:spAutoFit/>
          </a:bodyPr>
          <a:lstStyle/>
          <a:p>
            <a:r>
              <a:rPr lang="en-US" sz="3200" b="1" u="sng" dirty="0" smtClean="0"/>
              <a:t>MQXFPM1 Fabrication Schedule</a:t>
            </a:r>
            <a:endParaRPr lang="en-US" sz="3200" b="1" u="sng" dirty="0"/>
          </a:p>
        </p:txBody>
      </p:sp>
      <p:sp>
        <p:nvSpPr>
          <p:cNvPr id="5" name="Footer Placeholder 4"/>
          <p:cNvSpPr>
            <a:spLocks noGrp="1"/>
          </p:cNvSpPr>
          <p:nvPr>
            <p:ph type="ftr" sz="quarter" idx="11"/>
          </p:nvPr>
        </p:nvSpPr>
        <p:spPr>
          <a:xfrm>
            <a:off x="2667000" y="6358553"/>
            <a:ext cx="4267200" cy="365125"/>
          </a:xfrm>
        </p:spPr>
        <p:txBody>
          <a:bodyPr/>
          <a:lstStyle/>
          <a:p>
            <a:r>
              <a:rPr lang="en-US" smtClean="0"/>
              <a:t>R. Bossert - HiLumi Collaboration Meeting - May 18-20, 2016</a:t>
            </a:r>
            <a:endParaRPr lang="en-US" dirty="0"/>
          </a:p>
        </p:txBody>
      </p:sp>
      <p:pic>
        <p:nvPicPr>
          <p:cNvPr id="6" name="Picture 5"/>
          <p:cNvPicPr>
            <a:picLocks noChangeAspect="1"/>
          </p:cNvPicPr>
          <p:nvPr/>
        </p:nvPicPr>
        <p:blipFill>
          <a:blip r:embed="rId2"/>
          <a:stretch>
            <a:fillRect/>
          </a:stretch>
        </p:blipFill>
        <p:spPr>
          <a:xfrm>
            <a:off x="228600" y="866130"/>
            <a:ext cx="8616775" cy="5458470"/>
          </a:xfrm>
          <a:prstGeom prst="rect">
            <a:avLst/>
          </a:prstGeom>
        </p:spPr>
      </p:pic>
    </p:spTree>
    <p:extLst>
      <p:ext uri="{BB962C8B-B14F-4D97-AF65-F5344CB8AC3E}">
        <p14:creationId xmlns:p14="http://schemas.microsoft.com/office/powerpoint/2010/main" val="4192307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4E99FB2-4730-41FA-9BC5-30C1F8BBB5FD}" type="slidenum">
              <a:rPr lang="en-US" smtClean="0"/>
              <a:t>15</a:t>
            </a:fld>
            <a:endParaRPr lang="en-US"/>
          </a:p>
        </p:txBody>
      </p:sp>
      <p:sp>
        <p:nvSpPr>
          <p:cNvPr id="3" name="TextBox 2"/>
          <p:cNvSpPr txBox="1"/>
          <p:nvPr/>
        </p:nvSpPr>
        <p:spPr>
          <a:xfrm>
            <a:off x="1447800" y="142587"/>
            <a:ext cx="5761129" cy="584775"/>
          </a:xfrm>
          <a:prstGeom prst="rect">
            <a:avLst/>
          </a:prstGeom>
          <a:noFill/>
        </p:spPr>
        <p:txBody>
          <a:bodyPr wrap="none" rtlCol="0">
            <a:spAutoFit/>
          </a:bodyPr>
          <a:lstStyle/>
          <a:p>
            <a:r>
              <a:rPr lang="en-US" sz="3200" b="1" u="sng" dirty="0" smtClean="0"/>
              <a:t>MQXFPM1 Construction </a:t>
            </a:r>
            <a:r>
              <a:rPr lang="en-US" sz="3200" b="1" u="sng" dirty="0"/>
              <a:t>P</a:t>
            </a:r>
            <a:r>
              <a:rPr lang="en-US" sz="3200" b="1" u="sng" dirty="0" smtClean="0"/>
              <a:t>ictures</a:t>
            </a:r>
            <a:endParaRPr lang="en-US" sz="3200" b="1" u="sng" dirty="0"/>
          </a:p>
        </p:txBody>
      </p:sp>
      <p:sp>
        <p:nvSpPr>
          <p:cNvPr id="5" name="Footer Placeholder 4"/>
          <p:cNvSpPr>
            <a:spLocks noGrp="1"/>
          </p:cNvSpPr>
          <p:nvPr>
            <p:ph type="ftr" sz="quarter" idx="11"/>
          </p:nvPr>
        </p:nvSpPr>
        <p:spPr/>
        <p:txBody>
          <a:bodyPr/>
          <a:lstStyle/>
          <a:p>
            <a:r>
              <a:rPr lang="en-US" smtClean="0"/>
              <a:t>R. Bossert - HiLumi Collaboration Meeting - May 18-20, 2016</a:t>
            </a:r>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2762" r="11444"/>
          <a:stretch/>
        </p:blipFill>
        <p:spPr>
          <a:xfrm>
            <a:off x="152400" y="929406"/>
            <a:ext cx="5852160" cy="4342992"/>
          </a:xfrm>
          <a:prstGeom prst="rect">
            <a:avLst/>
          </a:prstGeom>
        </p:spPr>
      </p:pic>
      <p:sp>
        <p:nvSpPr>
          <p:cNvPr id="6" name="TextBox 5"/>
          <p:cNvSpPr txBox="1"/>
          <p:nvPr/>
        </p:nvSpPr>
        <p:spPr>
          <a:xfrm>
            <a:off x="2197599" y="5409658"/>
            <a:ext cx="4748801" cy="400110"/>
          </a:xfrm>
          <a:prstGeom prst="rect">
            <a:avLst/>
          </a:prstGeom>
          <a:noFill/>
        </p:spPr>
        <p:txBody>
          <a:bodyPr wrap="none" rtlCol="0">
            <a:spAutoFit/>
          </a:bodyPr>
          <a:lstStyle/>
          <a:p>
            <a:r>
              <a:rPr lang="en-US" sz="2000" dirty="0" smtClean="0"/>
              <a:t>Coil placed in lower yoke before end clamps</a:t>
            </a:r>
            <a:endParaRPr lang="en-US" sz="20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2548" t="2836" r="4637" b="4017"/>
          <a:stretch/>
        </p:blipFill>
        <p:spPr>
          <a:xfrm rot="5400000">
            <a:off x="5298307" y="1722492"/>
            <a:ext cx="4342992" cy="2747607"/>
          </a:xfrm>
          <a:prstGeom prst="rect">
            <a:avLst/>
          </a:prstGeom>
        </p:spPr>
      </p:pic>
    </p:spTree>
    <p:extLst>
      <p:ext uri="{BB962C8B-B14F-4D97-AF65-F5344CB8AC3E}">
        <p14:creationId xmlns:p14="http://schemas.microsoft.com/office/powerpoint/2010/main" val="3982779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4E99FB2-4730-41FA-9BC5-30C1F8BBB5FD}" type="slidenum">
              <a:rPr lang="en-US" smtClean="0"/>
              <a:t>16</a:t>
            </a:fld>
            <a:endParaRPr lang="en-US"/>
          </a:p>
        </p:txBody>
      </p:sp>
      <p:sp>
        <p:nvSpPr>
          <p:cNvPr id="5" name="Footer Placeholder 4"/>
          <p:cNvSpPr>
            <a:spLocks noGrp="1"/>
          </p:cNvSpPr>
          <p:nvPr>
            <p:ph type="ftr" sz="quarter" idx="11"/>
          </p:nvPr>
        </p:nvSpPr>
        <p:spPr>
          <a:xfrm>
            <a:off x="2324100" y="6356350"/>
            <a:ext cx="4495800" cy="365125"/>
          </a:xfrm>
        </p:spPr>
        <p:txBody>
          <a:bodyPr/>
          <a:lstStyle/>
          <a:p>
            <a:r>
              <a:rPr lang="en-US" smtClean="0"/>
              <a:t>R. Bossert - HiLumi Collaboration Meeting - May 18-20, 2016</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408" t="3840" r="2704" b="1612"/>
          <a:stretch/>
        </p:blipFill>
        <p:spPr>
          <a:xfrm>
            <a:off x="685800" y="990600"/>
            <a:ext cx="7917180" cy="4846320"/>
          </a:xfrm>
          <a:prstGeom prst="rect">
            <a:avLst/>
          </a:prstGeom>
        </p:spPr>
      </p:pic>
      <p:sp>
        <p:nvSpPr>
          <p:cNvPr id="6" name="TextBox 5"/>
          <p:cNvSpPr txBox="1"/>
          <p:nvPr/>
        </p:nvSpPr>
        <p:spPr>
          <a:xfrm>
            <a:off x="2667000" y="5945505"/>
            <a:ext cx="3584186" cy="400110"/>
          </a:xfrm>
          <a:prstGeom prst="rect">
            <a:avLst/>
          </a:prstGeom>
          <a:noFill/>
        </p:spPr>
        <p:txBody>
          <a:bodyPr wrap="none" rtlCol="0">
            <a:spAutoFit/>
          </a:bodyPr>
          <a:lstStyle/>
          <a:p>
            <a:r>
              <a:rPr lang="en-US" sz="2000" dirty="0" smtClean="0"/>
              <a:t>During installation of upper yoke</a:t>
            </a:r>
            <a:endParaRPr lang="en-US" sz="2000" dirty="0"/>
          </a:p>
        </p:txBody>
      </p:sp>
      <p:sp>
        <p:nvSpPr>
          <p:cNvPr id="7" name="TextBox 6"/>
          <p:cNvSpPr txBox="1"/>
          <p:nvPr/>
        </p:nvSpPr>
        <p:spPr>
          <a:xfrm>
            <a:off x="1371600" y="135097"/>
            <a:ext cx="5761129" cy="584775"/>
          </a:xfrm>
          <a:prstGeom prst="rect">
            <a:avLst/>
          </a:prstGeom>
          <a:noFill/>
        </p:spPr>
        <p:txBody>
          <a:bodyPr wrap="none" rtlCol="0">
            <a:spAutoFit/>
          </a:bodyPr>
          <a:lstStyle/>
          <a:p>
            <a:r>
              <a:rPr lang="en-US" sz="3200" b="1" u="sng" dirty="0" smtClean="0"/>
              <a:t>MQXFPM1 Construction </a:t>
            </a:r>
            <a:r>
              <a:rPr lang="en-US" sz="3200" b="1" u="sng" dirty="0"/>
              <a:t>P</a:t>
            </a:r>
            <a:r>
              <a:rPr lang="en-US" sz="3200" b="1" u="sng" dirty="0" smtClean="0"/>
              <a:t>ictures</a:t>
            </a:r>
            <a:endParaRPr lang="en-US" sz="3200" b="1" u="sng" dirty="0"/>
          </a:p>
        </p:txBody>
      </p:sp>
    </p:spTree>
    <p:extLst>
      <p:ext uri="{BB962C8B-B14F-4D97-AF65-F5344CB8AC3E}">
        <p14:creationId xmlns:p14="http://schemas.microsoft.com/office/powerpoint/2010/main" val="2033053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4E99FB2-4730-41FA-9BC5-30C1F8BBB5FD}" type="slidenum">
              <a:rPr lang="en-US" smtClean="0"/>
              <a:t>17</a:t>
            </a:fld>
            <a:endParaRPr lang="en-US"/>
          </a:p>
        </p:txBody>
      </p:sp>
      <p:sp>
        <p:nvSpPr>
          <p:cNvPr id="5" name="Footer Placeholder 4"/>
          <p:cNvSpPr>
            <a:spLocks noGrp="1"/>
          </p:cNvSpPr>
          <p:nvPr>
            <p:ph type="ftr" sz="quarter" idx="11"/>
          </p:nvPr>
        </p:nvSpPr>
        <p:spPr>
          <a:xfrm>
            <a:off x="2438400" y="6356350"/>
            <a:ext cx="3979423" cy="365125"/>
          </a:xfrm>
        </p:spPr>
        <p:txBody>
          <a:bodyPr/>
          <a:lstStyle/>
          <a:p>
            <a:r>
              <a:rPr lang="en-US" smtClean="0"/>
              <a:t>R. Bossert - HiLumi Collaboration Meeting - May 18-20, 2016</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789560"/>
            <a:ext cx="4648200" cy="2614613"/>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22904" b="3446"/>
          <a:stretch/>
        </p:blipFill>
        <p:spPr>
          <a:xfrm>
            <a:off x="3962400" y="3581400"/>
            <a:ext cx="4991100" cy="2756989"/>
          </a:xfrm>
          <a:prstGeom prst="rect">
            <a:avLst/>
          </a:prstGeom>
        </p:spPr>
      </p:pic>
      <p:sp>
        <p:nvSpPr>
          <p:cNvPr id="7" name="TextBox 6"/>
          <p:cNvSpPr txBox="1"/>
          <p:nvPr/>
        </p:nvSpPr>
        <p:spPr>
          <a:xfrm>
            <a:off x="2040377" y="139947"/>
            <a:ext cx="5063246" cy="523220"/>
          </a:xfrm>
          <a:prstGeom prst="rect">
            <a:avLst/>
          </a:prstGeom>
          <a:noFill/>
        </p:spPr>
        <p:txBody>
          <a:bodyPr wrap="none" rtlCol="0">
            <a:spAutoFit/>
          </a:bodyPr>
          <a:lstStyle/>
          <a:p>
            <a:r>
              <a:rPr lang="en-US" sz="2800" b="1" u="sng" dirty="0" smtClean="0"/>
              <a:t>MQXFPM1 Construction </a:t>
            </a:r>
            <a:r>
              <a:rPr lang="en-US" sz="2800" b="1" u="sng" dirty="0"/>
              <a:t>P</a:t>
            </a:r>
            <a:r>
              <a:rPr lang="en-US" sz="2800" b="1" u="sng" dirty="0" smtClean="0"/>
              <a:t>ictures</a:t>
            </a:r>
            <a:endParaRPr lang="en-US" sz="2800" b="1" u="sng" dirty="0"/>
          </a:p>
        </p:txBody>
      </p:sp>
      <p:sp>
        <p:nvSpPr>
          <p:cNvPr id="9" name="TextBox 8"/>
          <p:cNvSpPr txBox="1"/>
          <p:nvPr/>
        </p:nvSpPr>
        <p:spPr>
          <a:xfrm>
            <a:off x="5105400" y="1526247"/>
            <a:ext cx="3042949" cy="400110"/>
          </a:xfrm>
          <a:prstGeom prst="rect">
            <a:avLst/>
          </a:prstGeom>
          <a:noFill/>
        </p:spPr>
        <p:txBody>
          <a:bodyPr wrap="none" rtlCol="0">
            <a:spAutoFit/>
          </a:bodyPr>
          <a:lstStyle/>
          <a:p>
            <a:r>
              <a:rPr lang="en-US" sz="2000" dirty="0" smtClean="0"/>
              <a:t>Ready to install side clamps</a:t>
            </a:r>
            <a:endParaRPr lang="en-US" sz="2000" dirty="0"/>
          </a:p>
        </p:txBody>
      </p:sp>
      <p:sp>
        <p:nvSpPr>
          <p:cNvPr id="10" name="TextBox 9"/>
          <p:cNvSpPr txBox="1"/>
          <p:nvPr/>
        </p:nvSpPr>
        <p:spPr>
          <a:xfrm>
            <a:off x="5638800" y="3103227"/>
            <a:ext cx="2352632" cy="400110"/>
          </a:xfrm>
          <a:prstGeom prst="rect">
            <a:avLst/>
          </a:prstGeom>
          <a:noFill/>
        </p:spPr>
        <p:txBody>
          <a:bodyPr wrap="none" rtlCol="0">
            <a:spAutoFit/>
          </a:bodyPr>
          <a:lstStyle/>
          <a:p>
            <a:r>
              <a:rPr lang="en-US" sz="2000" dirty="0" smtClean="0"/>
              <a:t>Side clamps installed</a:t>
            </a:r>
            <a:endParaRPr lang="en-US" sz="200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3581400"/>
            <a:ext cx="3352800" cy="2514600"/>
          </a:xfrm>
          <a:prstGeom prst="rect">
            <a:avLst/>
          </a:prstGeom>
        </p:spPr>
      </p:pic>
      <p:sp>
        <p:nvSpPr>
          <p:cNvPr id="12" name="TextBox 11"/>
          <p:cNvSpPr txBox="1"/>
          <p:nvPr/>
        </p:nvSpPr>
        <p:spPr>
          <a:xfrm>
            <a:off x="533400" y="6096000"/>
            <a:ext cx="2526269" cy="400110"/>
          </a:xfrm>
          <a:prstGeom prst="rect">
            <a:avLst/>
          </a:prstGeom>
          <a:noFill/>
        </p:spPr>
        <p:txBody>
          <a:bodyPr wrap="none" rtlCol="0">
            <a:spAutoFit/>
          </a:bodyPr>
          <a:lstStyle/>
          <a:p>
            <a:r>
              <a:rPr lang="en-US" sz="2000" dirty="0" smtClean="0"/>
              <a:t>Side clamp installation</a:t>
            </a:r>
            <a:endParaRPr lang="en-US" sz="2000" dirty="0"/>
          </a:p>
        </p:txBody>
      </p:sp>
    </p:spTree>
    <p:extLst>
      <p:ext uri="{BB962C8B-B14F-4D97-AF65-F5344CB8AC3E}">
        <p14:creationId xmlns:p14="http://schemas.microsoft.com/office/powerpoint/2010/main" val="3652301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4E99FB2-4730-41FA-9BC5-30C1F8BBB5FD}" type="slidenum">
              <a:rPr lang="en-US" smtClean="0"/>
              <a:t>18</a:t>
            </a:fld>
            <a:endParaRPr lang="en-US"/>
          </a:p>
        </p:txBody>
      </p:sp>
      <p:sp>
        <p:nvSpPr>
          <p:cNvPr id="5" name="Footer Placeholder 4"/>
          <p:cNvSpPr>
            <a:spLocks noGrp="1"/>
          </p:cNvSpPr>
          <p:nvPr>
            <p:ph type="ftr" sz="quarter" idx="11"/>
          </p:nvPr>
        </p:nvSpPr>
        <p:spPr>
          <a:xfrm>
            <a:off x="2514600" y="6365656"/>
            <a:ext cx="4419600" cy="365125"/>
          </a:xfrm>
        </p:spPr>
        <p:txBody>
          <a:bodyPr/>
          <a:lstStyle/>
          <a:p>
            <a:r>
              <a:rPr lang="en-US" smtClean="0"/>
              <a:t>R. Bossert - HiLumi Collaboration Meeting - May 18-20, 2016</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2157"/>
          <a:stretch/>
        </p:blipFill>
        <p:spPr>
          <a:xfrm>
            <a:off x="2819400" y="821050"/>
            <a:ext cx="5791200" cy="286153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0942" t="12552" r="11135" b="4330"/>
          <a:stretch/>
        </p:blipFill>
        <p:spPr>
          <a:xfrm>
            <a:off x="4495800" y="3866534"/>
            <a:ext cx="4146485" cy="2487891"/>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10248"/>
          <a:stretch/>
        </p:blipFill>
        <p:spPr>
          <a:xfrm>
            <a:off x="380999" y="3927161"/>
            <a:ext cx="3872969" cy="2427264"/>
          </a:xfrm>
          <a:prstGeom prst="rect">
            <a:avLst/>
          </a:prstGeom>
        </p:spPr>
      </p:pic>
      <p:sp>
        <p:nvSpPr>
          <p:cNvPr id="10" name="TextBox 9"/>
          <p:cNvSpPr txBox="1"/>
          <p:nvPr/>
        </p:nvSpPr>
        <p:spPr>
          <a:xfrm>
            <a:off x="1870954" y="114895"/>
            <a:ext cx="5063246" cy="523220"/>
          </a:xfrm>
          <a:prstGeom prst="rect">
            <a:avLst/>
          </a:prstGeom>
          <a:noFill/>
        </p:spPr>
        <p:txBody>
          <a:bodyPr wrap="none" rtlCol="0">
            <a:spAutoFit/>
          </a:bodyPr>
          <a:lstStyle/>
          <a:p>
            <a:r>
              <a:rPr lang="en-US" sz="2800" b="1" u="sng" dirty="0" smtClean="0"/>
              <a:t>MQXFPM1 Construction </a:t>
            </a:r>
            <a:r>
              <a:rPr lang="en-US" sz="2800" b="1" u="sng" dirty="0"/>
              <a:t>P</a:t>
            </a:r>
            <a:r>
              <a:rPr lang="en-US" sz="2800" b="1" u="sng" dirty="0" smtClean="0"/>
              <a:t>ictures</a:t>
            </a:r>
            <a:endParaRPr lang="en-US" sz="2800" b="1" u="sng" dirty="0"/>
          </a:p>
        </p:txBody>
      </p:sp>
      <p:sp>
        <p:nvSpPr>
          <p:cNvPr id="11" name="TextBox 10"/>
          <p:cNvSpPr txBox="1"/>
          <p:nvPr/>
        </p:nvSpPr>
        <p:spPr>
          <a:xfrm>
            <a:off x="726896" y="1676400"/>
            <a:ext cx="1764587" cy="707886"/>
          </a:xfrm>
          <a:prstGeom prst="rect">
            <a:avLst/>
          </a:prstGeom>
          <a:noFill/>
        </p:spPr>
        <p:txBody>
          <a:bodyPr wrap="square" rtlCol="0">
            <a:spAutoFit/>
          </a:bodyPr>
          <a:lstStyle/>
          <a:p>
            <a:r>
              <a:rPr lang="en-US" sz="2000" dirty="0" smtClean="0"/>
              <a:t>Preparing to weld yoke</a:t>
            </a:r>
            <a:endParaRPr lang="en-US" sz="2000" dirty="0"/>
          </a:p>
        </p:txBody>
      </p:sp>
    </p:spTree>
    <p:extLst>
      <p:ext uri="{BB962C8B-B14F-4D97-AF65-F5344CB8AC3E}">
        <p14:creationId xmlns:p14="http://schemas.microsoft.com/office/powerpoint/2010/main" val="532618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4E99FB2-4730-41FA-9BC5-30C1F8BBB5FD}" type="slidenum">
              <a:rPr lang="en-US" smtClean="0"/>
              <a:t>19</a:t>
            </a:fld>
            <a:endParaRPr lang="en-US"/>
          </a:p>
        </p:txBody>
      </p:sp>
      <p:sp>
        <p:nvSpPr>
          <p:cNvPr id="5" name="Footer Placeholder 4"/>
          <p:cNvSpPr>
            <a:spLocks noGrp="1"/>
          </p:cNvSpPr>
          <p:nvPr>
            <p:ph type="ftr" sz="quarter" idx="11"/>
          </p:nvPr>
        </p:nvSpPr>
        <p:spPr>
          <a:xfrm>
            <a:off x="2438400" y="6356350"/>
            <a:ext cx="3979423" cy="365125"/>
          </a:xfrm>
        </p:spPr>
        <p:txBody>
          <a:bodyPr/>
          <a:lstStyle/>
          <a:p>
            <a:r>
              <a:rPr lang="en-US" smtClean="0"/>
              <a:t>R. Bossert - HiLumi Collaboration Meeting - May 18-20, 2016</a:t>
            </a:r>
            <a:endParaRPr lang="en-US" dirty="0"/>
          </a:p>
        </p:txBody>
      </p:sp>
      <p:sp>
        <p:nvSpPr>
          <p:cNvPr id="7" name="TextBox 6"/>
          <p:cNvSpPr txBox="1"/>
          <p:nvPr/>
        </p:nvSpPr>
        <p:spPr>
          <a:xfrm>
            <a:off x="2040377" y="139947"/>
            <a:ext cx="5063246" cy="523220"/>
          </a:xfrm>
          <a:prstGeom prst="rect">
            <a:avLst/>
          </a:prstGeom>
          <a:noFill/>
        </p:spPr>
        <p:txBody>
          <a:bodyPr wrap="none" rtlCol="0">
            <a:spAutoFit/>
          </a:bodyPr>
          <a:lstStyle/>
          <a:p>
            <a:r>
              <a:rPr lang="en-US" sz="2800" b="1" u="sng" dirty="0" smtClean="0"/>
              <a:t>MQXFPM1 Construction </a:t>
            </a:r>
            <a:r>
              <a:rPr lang="en-US" sz="2800" b="1" u="sng" dirty="0"/>
              <a:t>P</a:t>
            </a:r>
            <a:r>
              <a:rPr lang="en-US" sz="2800" b="1" u="sng" dirty="0" smtClean="0"/>
              <a:t>ictures</a:t>
            </a:r>
            <a:endParaRPr lang="en-US" sz="2800" b="1" u="sng" dirty="0"/>
          </a:p>
        </p:txBody>
      </p:sp>
      <p:sp>
        <p:nvSpPr>
          <p:cNvPr id="9" name="TextBox 8"/>
          <p:cNvSpPr txBox="1"/>
          <p:nvPr/>
        </p:nvSpPr>
        <p:spPr>
          <a:xfrm>
            <a:off x="2133600" y="5815304"/>
            <a:ext cx="5542736" cy="400110"/>
          </a:xfrm>
          <a:prstGeom prst="rect">
            <a:avLst/>
          </a:prstGeom>
          <a:noFill/>
        </p:spPr>
        <p:txBody>
          <a:bodyPr wrap="none" rtlCol="0">
            <a:spAutoFit/>
          </a:bodyPr>
          <a:lstStyle/>
          <a:p>
            <a:r>
              <a:rPr lang="en-US" sz="2000" dirty="0" smtClean="0"/>
              <a:t>End Plates welded, and installing  End Preload Bolts</a:t>
            </a:r>
            <a:endParaRPr lang="en-US" sz="2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800100"/>
            <a:ext cx="6629400" cy="4972050"/>
          </a:xfrm>
          <a:prstGeom prst="rect">
            <a:avLst/>
          </a:prstGeom>
        </p:spPr>
      </p:pic>
    </p:spTree>
    <p:extLst>
      <p:ext uri="{BB962C8B-B14F-4D97-AF65-F5344CB8AC3E}">
        <p14:creationId xmlns:p14="http://schemas.microsoft.com/office/powerpoint/2010/main" val="2192940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1" y="99536"/>
            <a:ext cx="8382000" cy="984885"/>
          </a:xfrm>
          <a:prstGeom prst="rect">
            <a:avLst/>
          </a:prstGeom>
          <a:noFill/>
        </p:spPr>
        <p:txBody>
          <a:bodyPr wrap="square" rtlCol="0">
            <a:spAutoFit/>
          </a:bodyPr>
          <a:lstStyle/>
          <a:p>
            <a:pPr algn="ctr"/>
            <a:r>
              <a:rPr lang="en-US" sz="3200" b="1" u="sng" dirty="0" smtClean="0"/>
              <a:t>QXF  Mirror Design </a:t>
            </a:r>
          </a:p>
          <a:p>
            <a:pPr algn="ctr"/>
            <a:endParaRPr lang="en-US" sz="800" b="1" u="sng" dirty="0"/>
          </a:p>
          <a:p>
            <a:pPr algn="ctr"/>
            <a:r>
              <a:rPr lang="en-US" u="sng" dirty="0" smtClean="0"/>
              <a:t>Tests single LQXF coil in traditional </a:t>
            </a:r>
            <a:r>
              <a:rPr lang="en-US" u="sng" dirty="0" err="1" smtClean="0"/>
              <a:t>Fermilab</a:t>
            </a:r>
            <a:r>
              <a:rPr lang="en-US" u="sng" dirty="0" smtClean="0"/>
              <a:t> yoke with stainless steel weld-on skin.</a:t>
            </a:r>
            <a:endParaRPr lang="en-US" u="sng" dirty="0"/>
          </a:p>
        </p:txBody>
      </p:sp>
      <p:sp>
        <p:nvSpPr>
          <p:cNvPr id="5" name="Slide Number Placeholder 4"/>
          <p:cNvSpPr>
            <a:spLocks noGrp="1"/>
          </p:cNvSpPr>
          <p:nvPr>
            <p:ph type="sldNum" sz="quarter" idx="12"/>
          </p:nvPr>
        </p:nvSpPr>
        <p:spPr/>
        <p:txBody>
          <a:bodyPr/>
          <a:lstStyle/>
          <a:p>
            <a:fld id="{04E99FB2-4730-41FA-9BC5-30C1F8BBB5FD}" type="slidenum">
              <a:rPr lang="en-US" smtClean="0"/>
              <a:t>2</a:t>
            </a:fld>
            <a:endParaRPr lang="en-US"/>
          </a:p>
        </p:txBody>
      </p:sp>
      <p:sp>
        <p:nvSpPr>
          <p:cNvPr id="2" name="Footer Placeholder 1"/>
          <p:cNvSpPr>
            <a:spLocks noGrp="1"/>
          </p:cNvSpPr>
          <p:nvPr>
            <p:ph type="ftr" sz="quarter" idx="11"/>
          </p:nvPr>
        </p:nvSpPr>
        <p:spPr/>
        <p:txBody>
          <a:bodyPr/>
          <a:lstStyle/>
          <a:p>
            <a:r>
              <a:rPr lang="en-US" smtClean="0"/>
              <a:t>R. Bossert - HiLumi Collaboration Meeting - May 18-20, 2016</a:t>
            </a:r>
            <a:endParaRPr lang="en-US" dirty="0"/>
          </a:p>
        </p:txBody>
      </p:sp>
      <p:pic>
        <p:nvPicPr>
          <p:cNvPr id="24" name="Picture 23" descr="Talk master for HILUMI.pptx - PowerPoin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8451" y="6172200"/>
            <a:ext cx="1353750" cy="574318"/>
          </a:xfrm>
          <a:prstGeom prst="rect">
            <a:avLst/>
          </a:prstGeom>
        </p:spPr>
      </p:pic>
      <p:pic>
        <p:nvPicPr>
          <p:cNvPr id="25" name="Image 5" descr="Logo-APO-LARP.png"/>
          <p:cNvPicPr>
            <a:picLocks noChangeAspect="1"/>
          </p:cNvPicPr>
          <p:nvPr/>
        </p:nvPicPr>
        <p:blipFill>
          <a:blip r:embed="rId4"/>
          <a:stretch>
            <a:fillRect/>
          </a:stretch>
        </p:blipFill>
        <p:spPr>
          <a:xfrm>
            <a:off x="1524000" y="6088346"/>
            <a:ext cx="531932" cy="633129"/>
          </a:xfrm>
          <a:prstGeom prst="rect">
            <a:avLst/>
          </a:prstGeom>
        </p:spPr>
      </p:pic>
      <p:pic>
        <p:nvPicPr>
          <p:cNvPr id="6" name="Picture 5"/>
          <p:cNvPicPr>
            <a:picLocks noChangeAspect="1"/>
          </p:cNvPicPr>
          <p:nvPr/>
        </p:nvPicPr>
        <p:blipFill>
          <a:blip r:embed="rId5"/>
          <a:stretch>
            <a:fillRect/>
          </a:stretch>
        </p:blipFill>
        <p:spPr>
          <a:xfrm>
            <a:off x="1600617" y="1916862"/>
            <a:ext cx="3564695" cy="3679492"/>
          </a:xfrm>
          <a:prstGeom prst="rect">
            <a:avLst/>
          </a:prstGeom>
        </p:spPr>
      </p:pic>
      <p:sp>
        <p:nvSpPr>
          <p:cNvPr id="19" name="TextBox 18"/>
          <p:cNvSpPr txBox="1"/>
          <p:nvPr/>
        </p:nvSpPr>
        <p:spPr>
          <a:xfrm>
            <a:off x="6014412" y="1866221"/>
            <a:ext cx="1262110" cy="380486"/>
          </a:xfrm>
          <a:prstGeom prst="rect">
            <a:avLst/>
          </a:prstGeom>
          <a:noFill/>
        </p:spPr>
        <p:txBody>
          <a:bodyPr wrap="none" rtlCol="0">
            <a:spAutoFit/>
          </a:bodyPr>
          <a:lstStyle/>
          <a:p>
            <a:r>
              <a:rPr lang="en-US" sz="1600" dirty="0" smtClean="0"/>
              <a:t>Bolt on skin</a:t>
            </a:r>
            <a:endParaRPr lang="en-US" sz="1600" dirty="0"/>
          </a:p>
        </p:txBody>
      </p:sp>
      <p:cxnSp>
        <p:nvCxnSpPr>
          <p:cNvPr id="4" name="Straight Arrow Connector 3"/>
          <p:cNvCxnSpPr/>
          <p:nvPr/>
        </p:nvCxnSpPr>
        <p:spPr>
          <a:xfrm flipH="1">
            <a:off x="4009365" y="1828286"/>
            <a:ext cx="1163023" cy="770741"/>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846327" y="2053086"/>
            <a:ext cx="1163023" cy="770741"/>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900752" y="2513390"/>
            <a:ext cx="1163023" cy="770741"/>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855697" y="1828286"/>
            <a:ext cx="1246096" cy="162712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3932523" y="3883597"/>
            <a:ext cx="2220128" cy="422835"/>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9601" y="1485735"/>
            <a:ext cx="2000152" cy="380486"/>
          </a:xfrm>
          <a:prstGeom prst="rect">
            <a:avLst/>
          </a:prstGeom>
          <a:noFill/>
        </p:spPr>
        <p:txBody>
          <a:bodyPr wrap="none" rtlCol="0">
            <a:spAutoFit/>
          </a:bodyPr>
          <a:lstStyle/>
          <a:p>
            <a:r>
              <a:rPr lang="en-US" sz="1600" dirty="0" smtClean="0"/>
              <a:t>Coil Protective Shell</a:t>
            </a:r>
            <a:endParaRPr lang="en-US" sz="1600" dirty="0"/>
          </a:p>
        </p:txBody>
      </p:sp>
      <p:sp>
        <p:nvSpPr>
          <p:cNvPr id="18" name="TextBox 17"/>
          <p:cNvSpPr txBox="1"/>
          <p:nvPr/>
        </p:nvSpPr>
        <p:spPr>
          <a:xfrm>
            <a:off x="6171486" y="4116189"/>
            <a:ext cx="1765227" cy="338554"/>
          </a:xfrm>
          <a:prstGeom prst="rect">
            <a:avLst/>
          </a:prstGeom>
          <a:noFill/>
        </p:spPr>
        <p:txBody>
          <a:bodyPr wrap="none" rtlCol="0">
            <a:spAutoFit/>
          </a:bodyPr>
          <a:lstStyle/>
          <a:p>
            <a:r>
              <a:rPr lang="en-US" sz="1600" dirty="0" smtClean="0"/>
              <a:t>Coil </a:t>
            </a:r>
            <a:r>
              <a:rPr lang="en-US" sz="1600" dirty="0" err="1"/>
              <a:t>m</a:t>
            </a:r>
            <a:r>
              <a:rPr lang="en-US" sz="1600" dirty="0" err="1" smtClean="0"/>
              <a:t>idplane</a:t>
            </a:r>
            <a:r>
              <a:rPr lang="en-US" sz="1600" dirty="0" smtClean="0"/>
              <a:t> shim</a:t>
            </a:r>
            <a:endParaRPr lang="en-US" sz="1600" dirty="0"/>
          </a:p>
        </p:txBody>
      </p:sp>
      <p:sp>
        <p:nvSpPr>
          <p:cNvPr id="20" name="TextBox 19"/>
          <p:cNvSpPr txBox="1"/>
          <p:nvPr/>
        </p:nvSpPr>
        <p:spPr>
          <a:xfrm>
            <a:off x="4827124" y="1447800"/>
            <a:ext cx="2018887" cy="380486"/>
          </a:xfrm>
          <a:prstGeom prst="rect">
            <a:avLst/>
          </a:prstGeom>
          <a:noFill/>
        </p:spPr>
        <p:txBody>
          <a:bodyPr wrap="none" rtlCol="0">
            <a:spAutoFit/>
          </a:bodyPr>
          <a:lstStyle/>
          <a:p>
            <a:r>
              <a:rPr lang="en-US" sz="1600" dirty="0" smtClean="0"/>
              <a:t>Yoke (</a:t>
            </a:r>
            <a:r>
              <a:rPr lang="en-US" sz="1600" dirty="0" err="1" smtClean="0"/>
              <a:t>EDM’d</a:t>
            </a:r>
            <a:r>
              <a:rPr lang="en-US" sz="1600" dirty="0" smtClean="0"/>
              <a:t> blocks)</a:t>
            </a:r>
            <a:endParaRPr lang="en-US" sz="1600" dirty="0"/>
          </a:p>
        </p:txBody>
      </p:sp>
      <p:sp>
        <p:nvSpPr>
          <p:cNvPr id="21" name="TextBox 20"/>
          <p:cNvSpPr txBox="1"/>
          <p:nvPr/>
        </p:nvSpPr>
        <p:spPr>
          <a:xfrm>
            <a:off x="6063774" y="2301920"/>
            <a:ext cx="2195323" cy="380486"/>
          </a:xfrm>
          <a:prstGeom prst="rect">
            <a:avLst/>
          </a:prstGeom>
          <a:noFill/>
        </p:spPr>
        <p:txBody>
          <a:bodyPr wrap="none" rtlCol="0">
            <a:spAutoFit/>
          </a:bodyPr>
          <a:lstStyle/>
          <a:p>
            <a:r>
              <a:rPr lang="en-US" sz="1600" dirty="0" smtClean="0"/>
              <a:t>Aluminum Side Clamp</a:t>
            </a:r>
            <a:endParaRPr lang="en-US" sz="1600" dirty="0"/>
          </a:p>
        </p:txBody>
      </p:sp>
      <p:cxnSp>
        <p:nvCxnSpPr>
          <p:cNvPr id="26" name="Straight Arrow Connector 25"/>
          <p:cNvCxnSpPr/>
          <p:nvPr/>
        </p:nvCxnSpPr>
        <p:spPr>
          <a:xfrm flipH="1">
            <a:off x="5165312" y="3388806"/>
            <a:ext cx="1342476" cy="369577"/>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534684" y="3193107"/>
            <a:ext cx="2228317" cy="380486"/>
          </a:xfrm>
          <a:prstGeom prst="rect">
            <a:avLst/>
          </a:prstGeom>
          <a:noFill/>
        </p:spPr>
        <p:txBody>
          <a:bodyPr wrap="none" rtlCol="0">
            <a:spAutoFit/>
          </a:bodyPr>
          <a:lstStyle/>
          <a:p>
            <a:r>
              <a:rPr lang="en-US" sz="1600" dirty="0" smtClean="0"/>
              <a:t>Longitudinal side weld</a:t>
            </a:r>
            <a:endParaRPr lang="en-US" sz="1600" dirty="0"/>
          </a:p>
        </p:txBody>
      </p:sp>
    </p:spTree>
    <p:extLst>
      <p:ext uri="{BB962C8B-B14F-4D97-AF65-F5344CB8AC3E}">
        <p14:creationId xmlns:p14="http://schemas.microsoft.com/office/powerpoint/2010/main" val="910055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4E99FB2-4730-41FA-9BC5-30C1F8BBB5FD}" type="slidenum">
              <a:rPr lang="en-US" smtClean="0"/>
              <a:t>20</a:t>
            </a:fld>
            <a:endParaRPr lang="en-US"/>
          </a:p>
        </p:txBody>
      </p:sp>
      <p:sp>
        <p:nvSpPr>
          <p:cNvPr id="3" name="TextBox 2"/>
          <p:cNvSpPr txBox="1"/>
          <p:nvPr/>
        </p:nvSpPr>
        <p:spPr>
          <a:xfrm>
            <a:off x="3429000" y="228600"/>
            <a:ext cx="1808700" cy="584775"/>
          </a:xfrm>
          <a:prstGeom prst="rect">
            <a:avLst/>
          </a:prstGeom>
          <a:noFill/>
        </p:spPr>
        <p:txBody>
          <a:bodyPr wrap="none" rtlCol="0">
            <a:spAutoFit/>
          </a:bodyPr>
          <a:lstStyle/>
          <a:p>
            <a:r>
              <a:rPr lang="en-US" sz="3200" b="1" u="sng" dirty="0" smtClean="0"/>
              <a:t>Summary</a:t>
            </a:r>
            <a:endParaRPr lang="en-US" sz="3200" b="1" u="sng" dirty="0"/>
          </a:p>
        </p:txBody>
      </p:sp>
      <p:sp>
        <p:nvSpPr>
          <p:cNvPr id="4" name="TextBox 3"/>
          <p:cNvSpPr txBox="1"/>
          <p:nvPr/>
        </p:nvSpPr>
        <p:spPr>
          <a:xfrm>
            <a:off x="614180" y="1219200"/>
            <a:ext cx="7915640" cy="4154984"/>
          </a:xfrm>
          <a:prstGeom prst="rect">
            <a:avLst/>
          </a:prstGeom>
          <a:noFill/>
        </p:spPr>
        <p:txBody>
          <a:bodyPr wrap="square" rtlCol="0">
            <a:spAutoFit/>
          </a:bodyPr>
          <a:lstStyle/>
          <a:p>
            <a:pPr marL="285750" indent="-285750">
              <a:buFont typeface="Arial" pitchFamily="34" charset="0"/>
              <a:buChar char="•"/>
            </a:pPr>
            <a:endParaRPr lang="en-US" sz="2400" dirty="0"/>
          </a:p>
          <a:p>
            <a:pPr marL="285750" indent="-285750">
              <a:buFont typeface="Arial" pitchFamily="34" charset="0"/>
              <a:buChar char="•"/>
            </a:pPr>
            <a:r>
              <a:rPr lang="en-US" sz="2400" dirty="0" smtClean="0"/>
              <a:t>Long mirror design is based on previous quadrupole and dipole mirrors.</a:t>
            </a:r>
          </a:p>
          <a:p>
            <a:endParaRPr lang="en-US" sz="2400" dirty="0"/>
          </a:p>
          <a:p>
            <a:pPr marL="285750" indent="-285750">
              <a:buFont typeface="Arial" pitchFamily="34" charset="0"/>
              <a:buChar char="•"/>
            </a:pPr>
            <a:r>
              <a:rPr lang="en-US" sz="2400" dirty="0"/>
              <a:t>MQXFPM1 is nearly complete, and should be shipped to BNL for testing in early June</a:t>
            </a:r>
            <a:r>
              <a:rPr lang="en-US" sz="2400" dirty="0" smtClean="0"/>
              <a:t>.</a:t>
            </a:r>
          </a:p>
          <a:p>
            <a:endParaRPr lang="en-US" sz="2400" dirty="0" smtClean="0"/>
          </a:p>
          <a:p>
            <a:pPr marL="285750" indent="-285750">
              <a:buFont typeface="Arial" pitchFamily="34" charset="0"/>
              <a:buChar char="•"/>
            </a:pPr>
            <a:r>
              <a:rPr lang="en-US" sz="2400" dirty="0" smtClean="0"/>
              <a:t>No significant manufacturing problems occurred.   </a:t>
            </a:r>
          </a:p>
          <a:p>
            <a:endParaRPr lang="en-US" sz="2400" dirty="0"/>
          </a:p>
          <a:p>
            <a:pPr marL="285750" indent="-285750">
              <a:buFont typeface="Arial" pitchFamily="34" charset="0"/>
              <a:buChar char="•"/>
            </a:pPr>
            <a:r>
              <a:rPr lang="en-US" sz="2400" dirty="0" smtClean="0"/>
              <a:t>Preload average at pole is 98 MPa, higher than the short QXF mirror.   </a:t>
            </a:r>
          </a:p>
        </p:txBody>
      </p:sp>
      <p:sp>
        <p:nvSpPr>
          <p:cNvPr id="5" name="Footer Placeholder 4"/>
          <p:cNvSpPr>
            <a:spLocks noGrp="1"/>
          </p:cNvSpPr>
          <p:nvPr>
            <p:ph type="ftr" sz="quarter" idx="11"/>
          </p:nvPr>
        </p:nvSpPr>
        <p:spPr/>
        <p:txBody>
          <a:bodyPr/>
          <a:lstStyle/>
          <a:p>
            <a:r>
              <a:rPr lang="en-US" smtClean="0"/>
              <a:t>R. Bossert - HiLumi Collaboration Meeting - May 18-20, 2016</a:t>
            </a:r>
            <a:endParaRPr lang="en-US"/>
          </a:p>
        </p:txBody>
      </p:sp>
    </p:spTree>
    <p:extLst>
      <p:ext uri="{BB962C8B-B14F-4D97-AF65-F5344CB8AC3E}">
        <p14:creationId xmlns:p14="http://schemas.microsoft.com/office/powerpoint/2010/main" val="947752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4E99FB2-4730-41FA-9BC5-30C1F8BBB5FD}" type="slidenum">
              <a:rPr lang="en-US" smtClean="0"/>
              <a:t>21</a:t>
            </a:fld>
            <a:endParaRPr lang="en-US"/>
          </a:p>
        </p:txBody>
      </p:sp>
      <p:sp>
        <p:nvSpPr>
          <p:cNvPr id="3" name="TextBox 2"/>
          <p:cNvSpPr txBox="1"/>
          <p:nvPr/>
        </p:nvSpPr>
        <p:spPr>
          <a:xfrm>
            <a:off x="3108649" y="2667000"/>
            <a:ext cx="3366178" cy="769441"/>
          </a:xfrm>
          <a:prstGeom prst="rect">
            <a:avLst/>
          </a:prstGeom>
          <a:noFill/>
        </p:spPr>
        <p:txBody>
          <a:bodyPr wrap="none" rtlCol="0">
            <a:spAutoFit/>
          </a:bodyPr>
          <a:lstStyle/>
          <a:p>
            <a:r>
              <a:rPr lang="en-US" sz="4400" b="1" u="sng" dirty="0" smtClean="0"/>
              <a:t>Backup Slides</a:t>
            </a:r>
            <a:endParaRPr lang="en-US" sz="4400" b="1" u="sng" dirty="0"/>
          </a:p>
        </p:txBody>
      </p:sp>
      <p:sp>
        <p:nvSpPr>
          <p:cNvPr id="5" name="Footer Placeholder 4"/>
          <p:cNvSpPr>
            <a:spLocks noGrp="1"/>
          </p:cNvSpPr>
          <p:nvPr>
            <p:ph type="ftr" sz="quarter" idx="11"/>
          </p:nvPr>
        </p:nvSpPr>
        <p:spPr/>
        <p:txBody>
          <a:bodyPr/>
          <a:lstStyle/>
          <a:p>
            <a:r>
              <a:rPr lang="en-US" smtClean="0"/>
              <a:t>R. Bossert - HiLumi Collaboration Meeting - May 18-20, 2016</a:t>
            </a:r>
            <a:endParaRPr lang="en-US"/>
          </a:p>
        </p:txBody>
      </p:sp>
    </p:spTree>
    <p:extLst>
      <p:ext uri="{BB962C8B-B14F-4D97-AF65-F5344CB8AC3E}">
        <p14:creationId xmlns:p14="http://schemas.microsoft.com/office/powerpoint/2010/main" val="2670053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4E99FB2-4730-41FA-9BC5-30C1F8BBB5FD}" type="slidenum">
              <a:rPr lang="en-US" smtClean="0"/>
              <a:t>22</a:t>
            </a:fld>
            <a:endParaRPr lang="en-US"/>
          </a:p>
        </p:txBody>
      </p:sp>
      <p:sp>
        <p:nvSpPr>
          <p:cNvPr id="6" name="TextBox 5"/>
          <p:cNvSpPr txBox="1"/>
          <p:nvPr/>
        </p:nvSpPr>
        <p:spPr>
          <a:xfrm>
            <a:off x="2133600" y="228600"/>
            <a:ext cx="4858253" cy="461665"/>
          </a:xfrm>
          <a:prstGeom prst="rect">
            <a:avLst/>
          </a:prstGeom>
          <a:noFill/>
        </p:spPr>
        <p:txBody>
          <a:bodyPr wrap="none" rtlCol="0">
            <a:spAutoFit/>
          </a:bodyPr>
          <a:lstStyle/>
          <a:p>
            <a:r>
              <a:rPr lang="en-US" sz="2400" b="1" u="sng" dirty="0"/>
              <a:t>L</a:t>
            </a:r>
            <a:r>
              <a:rPr lang="en-US" sz="2400" b="1" u="sng" dirty="0" smtClean="0"/>
              <a:t>QXF Mirror Magnetic Field at 19 kA </a:t>
            </a:r>
            <a:endParaRPr lang="en-US" sz="2400" b="1" u="sng" dirty="0"/>
          </a:p>
        </p:txBody>
      </p:sp>
      <p:grpSp>
        <p:nvGrpSpPr>
          <p:cNvPr id="12" name="Group 11"/>
          <p:cNvGrpSpPr/>
          <p:nvPr/>
        </p:nvGrpSpPr>
        <p:grpSpPr>
          <a:xfrm>
            <a:off x="304800" y="690265"/>
            <a:ext cx="8562975" cy="3283546"/>
            <a:chOff x="304800" y="690265"/>
            <a:chExt cx="8562975" cy="3283546"/>
          </a:xfrm>
        </p:grpSpPr>
        <p:grpSp>
          <p:nvGrpSpPr>
            <p:cNvPr id="8" name="Group 7"/>
            <p:cNvGrpSpPr/>
            <p:nvPr/>
          </p:nvGrpSpPr>
          <p:grpSpPr>
            <a:xfrm>
              <a:off x="304800" y="838200"/>
              <a:ext cx="8562975" cy="3135611"/>
              <a:chOff x="0" y="1808820"/>
              <a:chExt cx="9144000" cy="3348372"/>
            </a:xfrm>
          </p:grpSpPr>
          <p:pic>
            <p:nvPicPr>
              <p:cNvPr id="9" name="Picture 8" descr="file006.jpg"/>
              <p:cNvPicPr>
                <a:picLocks noChangeAspect="1"/>
              </p:cNvPicPr>
              <p:nvPr/>
            </p:nvPicPr>
            <p:blipFill>
              <a:blip r:embed="rId2"/>
              <a:srcRect l="23041" t="16926" r="4928" b="25850"/>
              <a:stretch>
                <a:fillRect/>
              </a:stretch>
            </p:blipFill>
            <p:spPr>
              <a:xfrm>
                <a:off x="3959722" y="1808820"/>
                <a:ext cx="5184278" cy="3348372"/>
              </a:xfrm>
              <a:prstGeom prst="rect">
                <a:avLst/>
              </a:prstGeom>
            </p:spPr>
          </p:pic>
          <p:pic>
            <p:nvPicPr>
              <p:cNvPr id="10" name="Picture 9" descr="file001.jpg"/>
              <p:cNvPicPr>
                <a:picLocks noChangeAspect="1"/>
              </p:cNvPicPr>
              <p:nvPr/>
            </p:nvPicPr>
            <p:blipFill>
              <a:blip r:embed="rId3"/>
              <a:srcRect l="2511" t="27950" r="40312" b="12726"/>
              <a:stretch>
                <a:fillRect/>
              </a:stretch>
            </p:blipFill>
            <p:spPr>
              <a:xfrm flipH="1">
                <a:off x="0" y="1952836"/>
                <a:ext cx="3690250" cy="3159079"/>
              </a:xfrm>
              <a:prstGeom prst="rect">
                <a:avLst/>
              </a:prstGeom>
            </p:spPr>
          </p:pic>
        </p:grpSp>
        <p:sp>
          <p:nvSpPr>
            <p:cNvPr id="11" name="Rectangle 10"/>
            <p:cNvSpPr/>
            <p:nvPr/>
          </p:nvSpPr>
          <p:spPr>
            <a:xfrm>
              <a:off x="7848600" y="690265"/>
              <a:ext cx="1019175" cy="28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2334845" y="3115204"/>
            <a:ext cx="3684955" cy="3124200"/>
            <a:chOff x="1223628" y="620688"/>
            <a:chExt cx="6624736" cy="5616624"/>
          </a:xfrm>
        </p:grpSpPr>
        <p:pic>
          <p:nvPicPr>
            <p:cNvPr id="3" name="Picture 2" descr="file004.jpg"/>
            <p:cNvPicPr>
              <a:picLocks noChangeAspect="1"/>
            </p:cNvPicPr>
            <p:nvPr/>
          </p:nvPicPr>
          <p:blipFill>
            <a:blip r:embed="rId4"/>
            <a:srcRect l="30211" t="5901" r="31044" b="12201"/>
            <a:stretch>
              <a:fillRect/>
            </a:stretch>
          </p:blipFill>
          <p:spPr>
            <a:xfrm flipH="1">
              <a:off x="1223628" y="620688"/>
              <a:ext cx="3312368" cy="5616624"/>
            </a:xfrm>
            <a:prstGeom prst="rect">
              <a:avLst/>
            </a:prstGeom>
          </p:spPr>
        </p:pic>
        <p:pic>
          <p:nvPicPr>
            <p:cNvPr id="5" name="Picture 4" descr="file002.jpg"/>
            <p:cNvPicPr>
              <a:picLocks noChangeAspect="1"/>
            </p:cNvPicPr>
            <p:nvPr/>
          </p:nvPicPr>
          <p:blipFill>
            <a:blip r:embed="rId5"/>
            <a:srcRect l="3236" t="6426" r="58555" b="14300"/>
            <a:stretch>
              <a:fillRect/>
            </a:stretch>
          </p:blipFill>
          <p:spPr>
            <a:xfrm>
              <a:off x="4535996" y="692696"/>
              <a:ext cx="3312368" cy="5436604"/>
            </a:xfrm>
            <a:prstGeom prst="rect">
              <a:avLst/>
            </a:prstGeom>
          </p:spPr>
        </p:pic>
      </p:grpSp>
      <p:sp>
        <p:nvSpPr>
          <p:cNvPr id="4" name="Footer Placeholder 3"/>
          <p:cNvSpPr>
            <a:spLocks noGrp="1"/>
          </p:cNvSpPr>
          <p:nvPr>
            <p:ph type="ftr" sz="quarter" idx="11"/>
          </p:nvPr>
        </p:nvSpPr>
        <p:spPr/>
        <p:txBody>
          <a:bodyPr/>
          <a:lstStyle/>
          <a:p>
            <a:r>
              <a:rPr lang="en-US" smtClean="0"/>
              <a:t>R. Bossert - HiLumi Collaboration Meeting - May 18-20, 2016</a:t>
            </a:r>
            <a:endParaRPr lang="en-US"/>
          </a:p>
        </p:txBody>
      </p:sp>
    </p:spTree>
    <p:extLst>
      <p:ext uri="{BB962C8B-B14F-4D97-AF65-F5344CB8AC3E}">
        <p14:creationId xmlns:p14="http://schemas.microsoft.com/office/powerpoint/2010/main" val="823806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4E99FB2-4730-41FA-9BC5-30C1F8BBB5FD}" type="slidenum">
              <a:rPr lang="en-US" smtClean="0"/>
              <a:t>23</a:t>
            </a:fld>
            <a:endParaRPr lang="en-US"/>
          </a:p>
        </p:txBody>
      </p:sp>
      <p:sp>
        <p:nvSpPr>
          <p:cNvPr id="3" name="TextBox 2"/>
          <p:cNvSpPr txBox="1"/>
          <p:nvPr/>
        </p:nvSpPr>
        <p:spPr>
          <a:xfrm>
            <a:off x="1524000" y="304800"/>
            <a:ext cx="6467091" cy="461665"/>
          </a:xfrm>
          <a:prstGeom prst="rect">
            <a:avLst/>
          </a:prstGeom>
          <a:noFill/>
        </p:spPr>
        <p:txBody>
          <a:bodyPr wrap="none" rtlCol="0">
            <a:spAutoFit/>
          </a:bodyPr>
          <a:lstStyle/>
          <a:p>
            <a:r>
              <a:rPr lang="en-US" sz="2400" b="1" u="sng" dirty="0" smtClean="0"/>
              <a:t>HQ and TQ  Mirror Magnetic Field (for reference) </a:t>
            </a:r>
            <a:endParaRPr lang="en-US" sz="2400" b="1" u="sng" dirty="0"/>
          </a:p>
        </p:txBody>
      </p:sp>
      <p:grpSp>
        <p:nvGrpSpPr>
          <p:cNvPr id="28" name="Group 27"/>
          <p:cNvGrpSpPr/>
          <p:nvPr/>
        </p:nvGrpSpPr>
        <p:grpSpPr>
          <a:xfrm>
            <a:off x="1828800" y="973734"/>
            <a:ext cx="5791200" cy="2912466"/>
            <a:chOff x="1828800" y="973734"/>
            <a:chExt cx="5791200" cy="2912466"/>
          </a:xfrm>
        </p:grpSpPr>
        <p:sp>
          <p:nvSpPr>
            <p:cNvPr id="13" name="TextBox 12"/>
            <p:cNvSpPr txBox="1"/>
            <p:nvPr/>
          </p:nvSpPr>
          <p:spPr>
            <a:xfrm>
              <a:off x="3505200" y="973734"/>
              <a:ext cx="1671483" cy="400110"/>
            </a:xfrm>
            <a:prstGeom prst="rect">
              <a:avLst/>
            </a:prstGeom>
            <a:noFill/>
          </p:spPr>
          <p:txBody>
            <a:bodyPr wrap="none" rtlCol="0">
              <a:spAutoFit/>
            </a:bodyPr>
            <a:lstStyle/>
            <a:p>
              <a:r>
                <a:rPr lang="en-US" sz="2000" b="1" u="sng" dirty="0"/>
                <a:t>H</a:t>
              </a:r>
              <a:r>
                <a:rPr lang="en-US" sz="2000" b="1" u="sng" dirty="0" smtClean="0"/>
                <a:t>QM at 17 kA</a:t>
              </a:r>
              <a:endParaRPr lang="en-US" sz="2000" b="1" u="sng" dirty="0"/>
            </a:p>
          </p:txBody>
        </p:sp>
        <p:pic>
          <p:nvPicPr>
            <p:cNvPr id="15" name="Picture 14" descr="file031.jpg"/>
            <p:cNvPicPr>
              <a:picLocks noChangeAspect="1"/>
            </p:cNvPicPr>
            <p:nvPr/>
          </p:nvPicPr>
          <p:blipFill rotWithShape="1">
            <a:blip r:embed="rId2"/>
            <a:srcRect l="83702" t="20066" r="4635" b="25870"/>
            <a:stretch/>
          </p:blipFill>
          <p:spPr>
            <a:xfrm>
              <a:off x="6858000" y="1051560"/>
              <a:ext cx="762000" cy="2834640"/>
            </a:xfrm>
            <a:prstGeom prst="rect">
              <a:avLst/>
            </a:prstGeom>
          </p:spPr>
        </p:pic>
        <p:sp>
          <p:nvSpPr>
            <p:cNvPr id="19" name="Rectangle 18"/>
            <p:cNvSpPr/>
            <p:nvPr/>
          </p:nvSpPr>
          <p:spPr>
            <a:xfrm>
              <a:off x="6728341" y="2388864"/>
              <a:ext cx="228600" cy="304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828800" y="1398264"/>
              <a:ext cx="4876800" cy="2100233"/>
              <a:chOff x="0" y="1556792"/>
              <a:chExt cx="8360228" cy="3600400"/>
            </a:xfrm>
          </p:grpSpPr>
          <p:pic>
            <p:nvPicPr>
              <p:cNvPr id="6" name="Picture 5" descr="file031.jpg"/>
              <p:cNvPicPr>
                <a:picLocks noChangeAspect="1"/>
              </p:cNvPicPr>
              <p:nvPr/>
            </p:nvPicPr>
            <p:blipFill rotWithShape="1">
              <a:blip r:embed="rId2"/>
              <a:srcRect l="35099" t="17451" r="14925" b="25325"/>
              <a:stretch/>
            </p:blipFill>
            <p:spPr>
              <a:xfrm>
                <a:off x="4441371" y="1556792"/>
                <a:ext cx="3918857" cy="3600400"/>
              </a:xfrm>
              <a:prstGeom prst="rect">
                <a:avLst/>
              </a:prstGeom>
            </p:spPr>
          </p:pic>
          <p:pic>
            <p:nvPicPr>
              <p:cNvPr id="7" name="Picture 4" descr="file000"/>
              <p:cNvPicPr>
                <a:picLocks noChangeAspect="1" noChangeArrowheads="1"/>
              </p:cNvPicPr>
              <p:nvPr/>
            </p:nvPicPr>
            <p:blipFill>
              <a:blip r:embed="rId3"/>
              <a:srcRect l="3984" t="9875" r="29154" b="16785"/>
              <a:stretch>
                <a:fillRect/>
              </a:stretch>
            </p:blipFill>
            <p:spPr bwMode="auto">
              <a:xfrm flipH="1">
                <a:off x="0" y="1628800"/>
                <a:ext cx="3991464" cy="3528392"/>
              </a:xfrm>
              <a:prstGeom prst="rect">
                <a:avLst/>
              </a:prstGeom>
              <a:noFill/>
            </p:spPr>
          </p:pic>
        </p:grpSp>
        <p:sp>
          <p:nvSpPr>
            <p:cNvPr id="16" name="Rectangle 15"/>
            <p:cNvSpPr/>
            <p:nvPr/>
          </p:nvSpPr>
          <p:spPr>
            <a:xfrm>
              <a:off x="6606659" y="1398264"/>
              <a:ext cx="327541"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06660" y="2693665"/>
              <a:ext cx="235982"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1676400" y="4245495"/>
            <a:ext cx="6496050" cy="2231505"/>
            <a:chOff x="1809750" y="3981390"/>
            <a:chExt cx="6496050" cy="2231505"/>
          </a:xfrm>
        </p:grpSpPr>
        <p:grpSp>
          <p:nvGrpSpPr>
            <p:cNvPr id="24" name="Group 23"/>
            <p:cNvGrpSpPr/>
            <p:nvPr/>
          </p:nvGrpSpPr>
          <p:grpSpPr>
            <a:xfrm>
              <a:off x="7140855" y="4267200"/>
              <a:ext cx="1164945" cy="1710138"/>
              <a:chOff x="7293255" y="4114800"/>
              <a:chExt cx="1164945" cy="1710138"/>
            </a:xfrm>
          </p:grpSpPr>
          <p:pic>
            <p:nvPicPr>
              <p:cNvPr id="22" name="Picture 21" descr="file212.jpg"/>
              <p:cNvPicPr>
                <a:picLocks noChangeAspect="1"/>
              </p:cNvPicPr>
              <p:nvPr/>
            </p:nvPicPr>
            <p:blipFill rotWithShape="1">
              <a:blip r:embed="rId4"/>
              <a:srcRect l="73379" t="39747" r="11588" b="33709"/>
              <a:stretch/>
            </p:blipFill>
            <p:spPr>
              <a:xfrm>
                <a:off x="7293255" y="4270458"/>
                <a:ext cx="1097280" cy="1554480"/>
              </a:xfrm>
              <a:prstGeom prst="rect">
                <a:avLst/>
              </a:prstGeom>
            </p:spPr>
          </p:pic>
          <p:sp>
            <p:nvSpPr>
              <p:cNvPr id="23" name="Rectangle 22"/>
              <p:cNvSpPr/>
              <p:nvPr/>
            </p:nvSpPr>
            <p:spPr>
              <a:xfrm>
                <a:off x="7763865" y="4114800"/>
                <a:ext cx="694335"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1809750" y="4038600"/>
              <a:ext cx="5313593" cy="2174295"/>
              <a:chOff x="1809750" y="4514850"/>
              <a:chExt cx="5313593" cy="2174295"/>
            </a:xfrm>
          </p:grpSpPr>
          <p:grpSp>
            <p:nvGrpSpPr>
              <p:cNvPr id="11" name="Group 10"/>
              <p:cNvGrpSpPr/>
              <p:nvPr/>
            </p:nvGrpSpPr>
            <p:grpSpPr>
              <a:xfrm>
                <a:off x="1905000" y="4601516"/>
                <a:ext cx="5218343" cy="2087629"/>
                <a:chOff x="-609600" y="3587875"/>
                <a:chExt cx="7966458" cy="3187029"/>
              </a:xfrm>
            </p:grpSpPr>
            <p:pic>
              <p:nvPicPr>
                <p:cNvPr id="9" name="Picture 8" descr="file212.jpg"/>
                <p:cNvPicPr>
                  <a:picLocks noChangeAspect="1"/>
                </p:cNvPicPr>
                <p:nvPr/>
              </p:nvPicPr>
              <p:blipFill rotWithShape="1">
                <a:blip r:embed="rId4"/>
                <a:srcRect l="22197" t="30050" r="27120" b="23225"/>
                <a:stretch/>
              </p:blipFill>
              <p:spPr>
                <a:xfrm>
                  <a:off x="3657599" y="4038601"/>
                  <a:ext cx="3699259" cy="2736303"/>
                </a:xfrm>
                <a:prstGeom prst="rect">
                  <a:avLst/>
                </a:prstGeom>
              </p:spPr>
            </p:pic>
            <p:pic>
              <p:nvPicPr>
                <p:cNvPr id="10" name="Picture 9" descr="file021"/>
                <p:cNvPicPr>
                  <a:picLocks noChangeAspect="1" noChangeArrowheads="1"/>
                </p:cNvPicPr>
                <p:nvPr/>
              </p:nvPicPr>
              <p:blipFill>
                <a:blip r:embed="rId5"/>
                <a:srcRect l="12386" t="17694" r="31218" b="20952"/>
                <a:stretch>
                  <a:fillRect/>
                </a:stretch>
              </p:blipFill>
              <p:spPr bwMode="auto">
                <a:xfrm flipH="1">
                  <a:off x="-609600" y="3587875"/>
                  <a:ext cx="3671901" cy="3177504"/>
                </a:xfrm>
                <a:prstGeom prst="rect">
                  <a:avLst/>
                </a:prstGeom>
                <a:noFill/>
              </p:spPr>
            </p:pic>
          </p:grpSp>
          <p:sp>
            <p:nvSpPr>
              <p:cNvPr id="25" name="Freeform 24"/>
              <p:cNvSpPr/>
              <p:nvPr/>
            </p:nvSpPr>
            <p:spPr>
              <a:xfrm>
                <a:off x="1809750" y="4514850"/>
                <a:ext cx="2619375" cy="1343025"/>
              </a:xfrm>
              <a:custGeom>
                <a:avLst/>
                <a:gdLst>
                  <a:gd name="connsiteX0" fmla="*/ 66675 w 2619375"/>
                  <a:gd name="connsiteY0" fmla="*/ 1343025 h 1343025"/>
                  <a:gd name="connsiteX1" fmla="*/ 409575 w 2619375"/>
                  <a:gd name="connsiteY1" fmla="*/ 1000125 h 1343025"/>
                  <a:gd name="connsiteX2" fmla="*/ 971550 w 2619375"/>
                  <a:gd name="connsiteY2" fmla="*/ 628650 h 1343025"/>
                  <a:gd name="connsiteX3" fmla="*/ 1238250 w 2619375"/>
                  <a:gd name="connsiteY3" fmla="*/ 476250 h 1343025"/>
                  <a:gd name="connsiteX4" fmla="*/ 1771650 w 2619375"/>
                  <a:gd name="connsiteY4" fmla="*/ 295275 h 1343025"/>
                  <a:gd name="connsiteX5" fmla="*/ 2447925 w 2619375"/>
                  <a:gd name="connsiteY5" fmla="*/ 171450 h 1343025"/>
                  <a:gd name="connsiteX6" fmla="*/ 2619375 w 2619375"/>
                  <a:gd name="connsiteY6" fmla="*/ 152400 h 1343025"/>
                  <a:gd name="connsiteX7" fmla="*/ 2619375 w 2619375"/>
                  <a:gd name="connsiteY7" fmla="*/ 0 h 1343025"/>
                  <a:gd name="connsiteX8" fmla="*/ 1819275 w 2619375"/>
                  <a:gd name="connsiteY8" fmla="*/ 104775 h 1343025"/>
                  <a:gd name="connsiteX9" fmla="*/ 1228725 w 2619375"/>
                  <a:gd name="connsiteY9" fmla="*/ 361950 h 1343025"/>
                  <a:gd name="connsiteX10" fmla="*/ 657225 w 2619375"/>
                  <a:gd name="connsiteY10" fmla="*/ 657225 h 1343025"/>
                  <a:gd name="connsiteX11" fmla="*/ 304800 w 2619375"/>
                  <a:gd name="connsiteY11" fmla="*/ 904875 h 1343025"/>
                  <a:gd name="connsiteX12" fmla="*/ 66675 w 2619375"/>
                  <a:gd name="connsiteY12" fmla="*/ 1143000 h 1343025"/>
                  <a:gd name="connsiteX13" fmla="*/ 0 w 2619375"/>
                  <a:gd name="connsiteY13" fmla="*/ 1219200 h 1343025"/>
                  <a:gd name="connsiteX14" fmla="*/ 66675 w 2619375"/>
                  <a:gd name="connsiteY14" fmla="*/ 1343025 h 134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19375" h="1343025">
                    <a:moveTo>
                      <a:pt x="66675" y="1343025"/>
                    </a:moveTo>
                    <a:lnTo>
                      <a:pt x="409575" y="1000125"/>
                    </a:lnTo>
                    <a:lnTo>
                      <a:pt x="971550" y="628650"/>
                    </a:lnTo>
                    <a:lnTo>
                      <a:pt x="1238250" y="476250"/>
                    </a:lnTo>
                    <a:lnTo>
                      <a:pt x="1771650" y="295275"/>
                    </a:lnTo>
                    <a:lnTo>
                      <a:pt x="2447925" y="171450"/>
                    </a:lnTo>
                    <a:lnTo>
                      <a:pt x="2619375" y="152400"/>
                    </a:lnTo>
                    <a:lnTo>
                      <a:pt x="2619375" y="0"/>
                    </a:lnTo>
                    <a:lnTo>
                      <a:pt x="1819275" y="104775"/>
                    </a:lnTo>
                    <a:lnTo>
                      <a:pt x="1228725" y="361950"/>
                    </a:lnTo>
                    <a:lnTo>
                      <a:pt x="657225" y="657225"/>
                    </a:lnTo>
                    <a:lnTo>
                      <a:pt x="304800" y="904875"/>
                    </a:lnTo>
                    <a:lnTo>
                      <a:pt x="66675" y="1143000"/>
                    </a:lnTo>
                    <a:lnTo>
                      <a:pt x="0" y="1219200"/>
                    </a:lnTo>
                    <a:lnTo>
                      <a:pt x="66675" y="134302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3787121" y="3981390"/>
              <a:ext cx="1629357" cy="400110"/>
            </a:xfrm>
            <a:prstGeom prst="rect">
              <a:avLst/>
            </a:prstGeom>
            <a:noFill/>
          </p:spPr>
          <p:txBody>
            <a:bodyPr wrap="none" rtlCol="0">
              <a:spAutoFit/>
            </a:bodyPr>
            <a:lstStyle/>
            <a:p>
              <a:r>
                <a:rPr lang="en-US" sz="2000" b="1" u="sng" dirty="0" smtClean="0"/>
                <a:t>TQM at 14 kA</a:t>
              </a:r>
              <a:endParaRPr lang="en-US" sz="2000" b="1" u="sng" dirty="0"/>
            </a:p>
          </p:txBody>
        </p:sp>
      </p:grpSp>
      <p:sp>
        <p:nvSpPr>
          <p:cNvPr id="4" name="Footer Placeholder 3"/>
          <p:cNvSpPr>
            <a:spLocks noGrp="1"/>
          </p:cNvSpPr>
          <p:nvPr>
            <p:ph type="ftr" sz="quarter" idx="11"/>
          </p:nvPr>
        </p:nvSpPr>
        <p:spPr/>
        <p:txBody>
          <a:bodyPr/>
          <a:lstStyle/>
          <a:p>
            <a:r>
              <a:rPr lang="en-US" smtClean="0"/>
              <a:t>R. Bossert - HiLumi Collaboration Meeting - May 18-20, 2016</a:t>
            </a:r>
            <a:endParaRPr lang="en-US"/>
          </a:p>
        </p:txBody>
      </p:sp>
    </p:spTree>
    <p:extLst>
      <p:ext uri="{BB962C8B-B14F-4D97-AF65-F5344CB8AC3E}">
        <p14:creationId xmlns:p14="http://schemas.microsoft.com/office/powerpoint/2010/main" val="1086902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e012.jpg"/>
          <p:cNvPicPr>
            <a:picLocks noChangeAspect="1"/>
          </p:cNvPicPr>
          <p:nvPr/>
        </p:nvPicPr>
        <p:blipFill>
          <a:blip r:embed="rId2"/>
          <a:srcRect l="15037" r="13774" b="15875"/>
          <a:stretch>
            <a:fillRect/>
          </a:stretch>
        </p:blipFill>
        <p:spPr>
          <a:xfrm>
            <a:off x="395536" y="692696"/>
            <a:ext cx="6084676" cy="5769260"/>
          </a:xfrm>
          <a:prstGeom prst="rect">
            <a:avLst/>
          </a:prstGeom>
        </p:spPr>
      </p:pic>
      <p:sp>
        <p:nvSpPr>
          <p:cNvPr id="4" name="TextBox 3"/>
          <p:cNvSpPr txBox="1"/>
          <p:nvPr/>
        </p:nvSpPr>
        <p:spPr>
          <a:xfrm>
            <a:off x="611560" y="1808820"/>
            <a:ext cx="1118379" cy="698919"/>
          </a:xfrm>
          <a:prstGeom prst="rect">
            <a:avLst/>
          </a:prstGeom>
        </p:spPr>
        <p:style>
          <a:lnRef idx="1">
            <a:schemeClr val="accent1"/>
          </a:lnRef>
          <a:fillRef idx="2">
            <a:schemeClr val="accent1"/>
          </a:fillRef>
          <a:effectRef idx="1">
            <a:schemeClr val="accent1"/>
          </a:effectRef>
          <a:fontRef idx="minor">
            <a:schemeClr val="dk1"/>
          </a:fontRef>
        </p:style>
        <p:txBody>
          <a:bodyPr wrap="none" lIns="18000" tIns="10800" rIns="18000" bIns="10800" rtlCol="0">
            <a:spAutoFit/>
          </a:bodyPr>
          <a:lstStyle/>
          <a:p>
            <a:pPr algn="ctr"/>
            <a:r>
              <a:rPr lang="en-GB" sz="1200" b="1" u="sng" dirty="0" smtClean="0"/>
              <a:t>Titanium alloy</a:t>
            </a:r>
            <a:r>
              <a:rPr lang="en-GB" sz="1200" i="1" dirty="0">
                <a:solidFill>
                  <a:srgbClr val="FF0000"/>
                </a:solidFill>
              </a:rPr>
              <a:t> </a:t>
            </a:r>
            <a:endParaRPr lang="en-GB" sz="800" b="1" u="sng" dirty="0" smtClean="0"/>
          </a:p>
          <a:p>
            <a:pPr algn="ctr"/>
            <a:r>
              <a:rPr lang="en-GB" sz="1000" dirty="0" smtClean="0"/>
              <a:t>E(</a:t>
            </a:r>
            <a:r>
              <a:rPr lang="en-GB" sz="1000" b="1" dirty="0" smtClean="0"/>
              <a:t>293K</a:t>
            </a:r>
            <a:r>
              <a:rPr lang="en-GB" sz="1000" dirty="0" smtClean="0"/>
              <a:t>) = 130 GPa</a:t>
            </a:r>
          </a:p>
          <a:p>
            <a:pPr algn="ctr"/>
            <a:r>
              <a:rPr lang="en-GB" sz="1000" dirty="0" smtClean="0"/>
              <a:t>E(</a:t>
            </a:r>
            <a:r>
              <a:rPr lang="en-GB" sz="1000" b="1" dirty="0" smtClean="0"/>
              <a:t>4.2K</a:t>
            </a:r>
            <a:r>
              <a:rPr lang="en-GB" sz="1000" dirty="0" smtClean="0"/>
              <a:t>) = 130 GPa</a:t>
            </a:r>
          </a:p>
          <a:p>
            <a:pPr algn="ctr"/>
            <a:r>
              <a:rPr lang="el-GR" sz="1000" dirty="0" smtClean="0"/>
              <a:t>α</a:t>
            </a:r>
            <a:r>
              <a:rPr lang="en-GB" sz="1000" dirty="0" smtClean="0"/>
              <a:t>= </a:t>
            </a:r>
            <a:r>
              <a:rPr lang="el-GR" sz="1000" dirty="0" smtClean="0"/>
              <a:t> </a:t>
            </a:r>
            <a:r>
              <a:rPr lang="en-GB" sz="1000" dirty="0" smtClean="0"/>
              <a:t>1</a:t>
            </a:r>
            <a:r>
              <a:rPr lang="el-GR" sz="1000" dirty="0" smtClean="0"/>
              <a:t>.7</a:t>
            </a:r>
            <a:r>
              <a:rPr lang="en-US" sz="1000" dirty="0" smtClean="0"/>
              <a:t>4</a:t>
            </a:r>
            <a:r>
              <a:rPr lang="el-GR" sz="1000" dirty="0" smtClean="0"/>
              <a:t>/(1000*293</a:t>
            </a:r>
            <a:r>
              <a:rPr lang="el-GR" sz="1200" dirty="0" smtClean="0"/>
              <a:t>)</a:t>
            </a:r>
            <a:endParaRPr lang="en-GB" sz="1200" dirty="0"/>
          </a:p>
        </p:txBody>
      </p:sp>
      <p:sp>
        <p:nvSpPr>
          <p:cNvPr id="5" name="TextBox 4"/>
          <p:cNvSpPr txBox="1"/>
          <p:nvPr/>
        </p:nvSpPr>
        <p:spPr>
          <a:xfrm>
            <a:off x="6624228" y="1232756"/>
            <a:ext cx="1118379" cy="698919"/>
          </a:xfrm>
          <a:prstGeom prst="rect">
            <a:avLst/>
          </a:prstGeom>
        </p:spPr>
        <p:style>
          <a:lnRef idx="1">
            <a:schemeClr val="accent1"/>
          </a:lnRef>
          <a:fillRef idx="2">
            <a:schemeClr val="accent1"/>
          </a:fillRef>
          <a:effectRef idx="1">
            <a:schemeClr val="accent1"/>
          </a:effectRef>
          <a:fontRef idx="minor">
            <a:schemeClr val="dk1"/>
          </a:fontRef>
        </p:style>
        <p:txBody>
          <a:bodyPr wrap="square" lIns="18000" tIns="10800" rIns="18000" bIns="10800" rtlCol="0">
            <a:spAutoFit/>
          </a:bodyPr>
          <a:lstStyle/>
          <a:p>
            <a:pPr algn="ctr"/>
            <a:r>
              <a:rPr lang="en-GB" sz="1200" b="1" u="sng" dirty="0" smtClean="0"/>
              <a:t>Steel</a:t>
            </a:r>
            <a:r>
              <a:rPr lang="en-GB" sz="800" b="1" u="sng" dirty="0" smtClean="0"/>
              <a:t> </a:t>
            </a:r>
          </a:p>
          <a:p>
            <a:pPr algn="ctr"/>
            <a:r>
              <a:rPr lang="en-GB" sz="1000" dirty="0" smtClean="0"/>
              <a:t>E(</a:t>
            </a:r>
            <a:r>
              <a:rPr lang="en-GB" sz="1000" b="1" dirty="0" smtClean="0"/>
              <a:t>293K</a:t>
            </a:r>
            <a:r>
              <a:rPr lang="en-GB" sz="1000" dirty="0" smtClean="0"/>
              <a:t>) = 213 GPa</a:t>
            </a:r>
          </a:p>
          <a:p>
            <a:pPr algn="ctr"/>
            <a:r>
              <a:rPr lang="en-GB" sz="1000" dirty="0" smtClean="0"/>
              <a:t>E(</a:t>
            </a:r>
            <a:r>
              <a:rPr lang="en-GB" sz="1000" b="1" dirty="0" smtClean="0"/>
              <a:t>4.2K</a:t>
            </a:r>
            <a:r>
              <a:rPr lang="en-GB" sz="1000" dirty="0" smtClean="0"/>
              <a:t>) = 224 GPa</a:t>
            </a:r>
          </a:p>
          <a:p>
            <a:pPr algn="ctr"/>
            <a:r>
              <a:rPr lang="el-GR" sz="1000" dirty="0" smtClean="0"/>
              <a:t>α</a:t>
            </a:r>
            <a:r>
              <a:rPr lang="en-GB" sz="1000" dirty="0" smtClean="0"/>
              <a:t>= </a:t>
            </a:r>
            <a:r>
              <a:rPr lang="el-GR" sz="1000" dirty="0" smtClean="0"/>
              <a:t> </a:t>
            </a:r>
            <a:r>
              <a:rPr lang="en-US" sz="1000" dirty="0" smtClean="0"/>
              <a:t>1.97</a:t>
            </a:r>
            <a:r>
              <a:rPr lang="el-GR" sz="1000" dirty="0" smtClean="0"/>
              <a:t>/(1000*293</a:t>
            </a:r>
            <a:r>
              <a:rPr lang="el-GR" sz="1200" dirty="0" smtClean="0"/>
              <a:t>)</a:t>
            </a:r>
            <a:endParaRPr lang="en-GB" sz="1200" dirty="0"/>
          </a:p>
        </p:txBody>
      </p:sp>
      <p:sp>
        <p:nvSpPr>
          <p:cNvPr id="6" name="TextBox 5"/>
          <p:cNvSpPr txBox="1"/>
          <p:nvPr/>
        </p:nvSpPr>
        <p:spPr>
          <a:xfrm>
            <a:off x="6624228" y="4077072"/>
            <a:ext cx="1677827" cy="822030"/>
          </a:xfrm>
          <a:prstGeom prst="rect">
            <a:avLst/>
          </a:prstGeom>
        </p:spPr>
        <p:style>
          <a:lnRef idx="1">
            <a:schemeClr val="accent1"/>
          </a:lnRef>
          <a:fillRef idx="2">
            <a:schemeClr val="accent1"/>
          </a:fillRef>
          <a:effectRef idx="1">
            <a:schemeClr val="accent1"/>
          </a:effectRef>
          <a:fontRef idx="minor">
            <a:schemeClr val="dk1"/>
          </a:fontRef>
        </p:style>
        <p:txBody>
          <a:bodyPr wrap="none" lIns="18000" tIns="10800" rIns="18000" bIns="10800" rtlCol="0">
            <a:spAutoFit/>
          </a:bodyPr>
          <a:lstStyle/>
          <a:p>
            <a:pPr algn="ctr"/>
            <a:r>
              <a:rPr lang="en-GB" sz="1200" b="1" u="sng" dirty="0" smtClean="0"/>
              <a:t>Insulation</a:t>
            </a:r>
            <a:endParaRPr lang="en-GB" sz="1000" b="1" u="sng" dirty="0"/>
          </a:p>
          <a:p>
            <a:pPr algn="ctr"/>
            <a:r>
              <a:rPr lang="en-GB" sz="1000" dirty="0"/>
              <a:t>E(</a:t>
            </a:r>
            <a:r>
              <a:rPr lang="en-GB" sz="1000" b="1" dirty="0"/>
              <a:t>293K</a:t>
            </a:r>
            <a:r>
              <a:rPr lang="en-GB" sz="1000" dirty="0"/>
              <a:t>) = </a:t>
            </a:r>
            <a:r>
              <a:rPr lang="en-GB" sz="1000" dirty="0" smtClean="0"/>
              <a:t>30 GPa </a:t>
            </a:r>
            <a:r>
              <a:rPr lang="en-GB" sz="1000" dirty="0"/>
              <a:t>(x)/</a:t>
            </a:r>
            <a:r>
              <a:rPr lang="en-GB" sz="1000" dirty="0" smtClean="0"/>
              <a:t>30 GPa (y)</a:t>
            </a:r>
            <a:endParaRPr lang="en-GB" sz="1000" dirty="0"/>
          </a:p>
          <a:p>
            <a:pPr algn="ctr"/>
            <a:r>
              <a:rPr lang="en-GB" sz="1000" dirty="0"/>
              <a:t>E(</a:t>
            </a:r>
            <a:r>
              <a:rPr lang="en-GB" sz="1000" b="1" dirty="0"/>
              <a:t>4.2K</a:t>
            </a:r>
            <a:r>
              <a:rPr lang="en-GB" sz="1000" dirty="0"/>
              <a:t>) = </a:t>
            </a:r>
            <a:r>
              <a:rPr lang="en-GB" sz="1000" dirty="0" smtClean="0"/>
              <a:t>30 GPa </a:t>
            </a:r>
            <a:r>
              <a:rPr lang="en-GB" sz="1000" dirty="0"/>
              <a:t>(x</a:t>
            </a:r>
            <a:r>
              <a:rPr lang="en-GB" sz="1000" dirty="0" smtClean="0"/>
              <a:t>)/30 GPa </a:t>
            </a:r>
            <a:r>
              <a:rPr lang="en-GB" sz="1000" dirty="0"/>
              <a:t>(y)</a:t>
            </a:r>
          </a:p>
          <a:p>
            <a:pPr algn="ctr"/>
            <a:r>
              <a:rPr lang="el-GR" sz="1000" dirty="0"/>
              <a:t>α</a:t>
            </a:r>
            <a:r>
              <a:rPr lang="en-GB" sz="1000" dirty="0"/>
              <a:t>x= </a:t>
            </a:r>
            <a:r>
              <a:rPr lang="el-GR" sz="1000" dirty="0"/>
              <a:t> </a:t>
            </a:r>
            <a:r>
              <a:rPr lang="en-GB" sz="1000" dirty="0" smtClean="0"/>
              <a:t>7.06/(</a:t>
            </a:r>
            <a:r>
              <a:rPr lang="en-GB" sz="1000" dirty="0"/>
              <a:t>1000*293)</a:t>
            </a:r>
          </a:p>
          <a:p>
            <a:pPr algn="ctr"/>
            <a:r>
              <a:rPr lang="el-GR" sz="1000" dirty="0"/>
              <a:t>α</a:t>
            </a:r>
            <a:r>
              <a:rPr lang="en-GB" sz="1000" dirty="0"/>
              <a:t>y= </a:t>
            </a:r>
            <a:r>
              <a:rPr lang="el-GR" sz="1000" dirty="0"/>
              <a:t> </a:t>
            </a:r>
            <a:r>
              <a:rPr lang="en-GB" sz="1000" dirty="0" smtClean="0"/>
              <a:t>7.06/(</a:t>
            </a:r>
            <a:r>
              <a:rPr lang="en-GB" sz="1000" dirty="0"/>
              <a:t>1000*293)</a:t>
            </a:r>
          </a:p>
        </p:txBody>
      </p:sp>
      <p:sp>
        <p:nvSpPr>
          <p:cNvPr id="7" name="TextBox 6"/>
          <p:cNvSpPr txBox="1"/>
          <p:nvPr/>
        </p:nvSpPr>
        <p:spPr>
          <a:xfrm>
            <a:off x="647564" y="5481228"/>
            <a:ext cx="1677827" cy="883585"/>
          </a:xfrm>
          <a:prstGeom prst="rect">
            <a:avLst/>
          </a:prstGeom>
        </p:spPr>
        <p:style>
          <a:lnRef idx="1">
            <a:schemeClr val="accent1"/>
          </a:lnRef>
          <a:fillRef idx="2">
            <a:schemeClr val="accent1"/>
          </a:fillRef>
          <a:effectRef idx="1">
            <a:schemeClr val="accent1"/>
          </a:effectRef>
          <a:fontRef idx="minor">
            <a:schemeClr val="dk1"/>
          </a:fontRef>
        </p:style>
        <p:txBody>
          <a:bodyPr wrap="none" lIns="18000" tIns="10800" rIns="18000" bIns="10800" rtlCol="0">
            <a:spAutoFit/>
          </a:bodyPr>
          <a:lstStyle/>
          <a:p>
            <a:pPr algn="ctr"/>
            <a:r>
              <a:rPr lang="en-GB" sz="1200" b="1" u="sng" dirty="0" smtClean="0"/>
              <a:t>Cable Composite</a:t>
            </a:r>
            <a:endParaRPr lang="en-GB" sz="800" i="1" dirty="0" smtClean="0">
              <a:solidFill>
                <a:srgbClr val="FF0000"/>
              </a:solidFill>
            </a:endParaRPr>
          </a:p>
          <a:p>
            <a:pPr algn="ctr"/>
            <a:r>
              <a:rPr lang="en-GB" sz="1000" dirty="0" smtClean="0"/>
              <a:t>E(</a:t>
            </a:r>
            <a:r>
              <a:rPr lang="en-GB" sz="1000" b="1" dirty="0" smtClean="0"/>
              <a:t>293K</a:t>
            </a:r>
            <a:r>
              <a:rPr lang="en-GB" sz="1000" dirty="0" smtClean="0"/>
              <a:t>) = 52 GPa (r)/44 GPa (</a:t>
            </a:r>
            <a:r>
              <a:rPr lang="el-GR" sz="1000" dirty="0" smtClean="0"/>
              <a:t>θ</a:t>
            </a:r>
            <a:r>
              <a:rPr lang="en-GB" sz="1000" dirty="0" smtClean="0"/>
              <a:t>)</a:t>
            </a:r>
          </a:p>
          <a:p>
            <a:pPr algn="ctr"/>
            <a:r>
              <a:rPr lang="en-GB" sz="1000" dirty="0" smtClean="0"/>
              <a:t>E(</a:t>
            </a:r>
            <a:r>
              <a:rPr lang="en-GB" sz="1000" b="1" dirty="0" smtClean="0"/>
              <a:t>4.2K</a:t>
            </a:r>
            <a:r>
              <a:rPr lang="en-GB" sz="1000" dirty="0" smtClean="0"/>
              <a:t>) = 52 GPa (r)/44 GPa (</a:t>
            </a:r>
            <a:r>
              <a:rPr lang="el-GR" sz="1000" dirty="0" smtClean="0"/>
              <a:t>θ</a:t>
            </a:r>
            <a:r>
              <a:rPr lang="en-GB" sz="1000" dirty="0" smtClean="0"/>
              <a:t>)</a:t>
            </a:r>
          </a:p>
          <a:p>
            <a:pPr algn="ctr"/>
            <a:r>
              <a:rPr lang="el-GR" sz="1000" dirty="0" smtClean="0"/>
              <a:t>α</a:t>
            </a:r>
            <a:r>
              <a:rPr lang="en-GB" sz="1000" dirty="0"/>
              <a:t>r</a:t>
            </a:r>
            <a:r>
              <a:rPr lang="en-GB" sz="1000" dirty="0" smtClean="0"/>
              <a:t>= </a:t>
            </a:r>
            <a:r>
              <a:rPr lang="el-GR" sz="1000" dirty="0" smtClean="0"/>
              <a:t> </a:t>
            </a:r>
            <a:r>
              <a:rPr lang="en-GB" sz="1000" dirty="0" smtClean="0"/>
              <a:t>3.08</a:t>
            </a:r>
            <a:r>
              <a:rPr lang="el-GR" sz="1000" dirty="0" smtClean="0"/>
              <a:t>/(1000*293</a:t>
            </a:r>
            <a:r>
              <a:rPr lang="el-GR" sz="1200" dirty="0" smtClean="0"/>
              <a:t>)</a:t>
            </a:r>
            <a:endParaRPr lang="en-GB" sz="1200" dirty="0" smtClean="0"/>
          </a:p>
          <a:p>
            <a:pPr algn="ctr"/>
            <a:r>
              <a:rPr lang="el-GR" sz="1000" dirty="0" smtClean="0"/>
              <a:t>α</a:t>
            </a:r>
            <a:r>
              <a:rPr lang="el-GR" sz="1000" dirty="0"/>
              <a:t>θ</a:t>
            </a:r>
            <a:r>
              <a:rPr lang="en-GB" sz="1000" dirty="0" smtClean="0"/>
              <a:t>= </a:t>
            </a:r>
            <a:r>
              <a:rPr lang="el-GR" sz="1000" dirty="0" smtClean="0"/>
              <a:t> </a:t>
            </a:r>
            <a:r>
              <a:rPr lang="en-GB" sz="1000" dirty="0" smtClean="0"/>
              <a:t>3.36</a:t>
            </a:r>
            <a:r>
              <a:rPr lang="el-GR" sz="1000" dirty="0" smtClean="0"/>
              <a:t>/(</a:t>
            </a:r>
            <a:r>
              <a:rPr lang="el-GR" sz="1000" dirty="0"/>
              <a:t>1000*293</a:t>
            </a:r>
            <a:r>
              <a:rPr lang="el-GR" sz="1000" dirty="0" smtClean="0"/>
              <a:t>)</a:t>
            </a:r>
            <a:endParaRPr lang="en-GB" sz="1000" dirty="0"/>
          </a:p>
        </p:txBody>
      </p:sp>
      <p:sp>
        <p:nvSpPr>
          <p:cNvPr id="8" name="TextBox 7"/>
          <p:cNvSpPr txBox="1"/>
          <p:nvPr/>
        </p:nvSpPr>
        <p:spPr>
          <a:xfrm>
            <a:off x="6624228" y="2204864"/>
            <a:ext cx="1118379" cy="698919"/>
          </a:xfrm>
          <a:prstGeom prst="rect">
            <a:avLst/>
          </a:prstGeom>
        </p:spPr>
        <p:style>
          <a:lnRef idx="1">
            <a:schemeClr val="accent1"/>
          </a:lnRef>
          <a:fillRef idx="2">
            <a:schemeClr val="accent1"/>
          </a:fillRef>
          <a:effectRef idx="1">
            <a:schemeClr val="accent1"/>
          </a:effectRef>
          <a:fontRef idx="minor">
            <a:schemeClr val="dk1"/>
          </a:fontRef>
        </p:style>
        <p:txBody>
          <a:bodyPr wrap="none" lIns="18000" tIns="10800" rIns="18000" bIns="10800" rtlCol="0">
            <a:spAutoFit/>
          </a:bodyPr>
          <a:lstStyle/>
          <a:p>
            <a:pPr algn="r"/>
            <a:r>
              <a:rPr lang="en-GB" sz="1200" b="1" u="sng" dirty="0" smtClean="0"/>
              <a:t>St. Steel </a:t>
            </a:r>
            <a:endParaRPr lang="en-GB" sz="800" b="1" u="sng" dirty="0" smtClean="0"/>
          </a:p>
          <a:p>
            <a:pPr algn="r"/>
            <a:r>
              <a:rPr lang="en-GB" sz="1000" dirty="0" smtClean="0"/>
              <a:t>E(</a:t>
            </a:r>
            <a:r>
              <a:rPr lang="en-GB" sz="1000" b="1" dirty="0" smtClean="0"/>
              <a:t>293K</a:t>
            </a:r>
            <a:r>
              <a:rPr lang="en-GB" sz="1000" dirty="0" smtClean="0"/>
              <a:t>) = 193 GPa</a:t>
            </a:r>
          </a:p>
          <a:p>
            <a:pPr algn="r"/>
            <a:r>
              <a:rPr lang="en-GB" sz="1000" dirty="0" smtClean="0"/>
              <a:t>E(</a:t>
            </a:r>
            <a:r>
              <a:rPr lang="en-GB" sz="1000" b="1" dirty="0" smtClean="0"/>
              <a:t>4.2K</a:t>
            </a:r>
            <a:r>
              <a:rPr lang="en-GB" sz="1000" dirty="0" smtClean="0"/>
              <a:t>) = 210 GPa</a:t>
            </a:r>
          </a:p>
          <a:p>
            <a:pPr algn="r"/>
            <a:r>
              <a:rPr lang="el-GR" sz="1000" dirty="0" smtClean="0"/>
              <a:t>α</a:t>
            </a:r>
            <a:r>
              <a:rPr lang="en-GB" sz="1000" dirty="0" smtClean="0"/>
              <a:t>= </a:t>
            </a:r>
            <a:r>
              <a:rPr lang="el-GR" sz="1000" dirty="0" smtClean="0"/>
              <a:t> 2.</a:t>
            </a:r>
            <a:r>
              <a:rPr lang="en-US" sz="1000" dirty="0" smtClean="0"/>
              <a:t>84</a:t>
            </a:r>
            <a:r>
              <a:rPr lang="el-GR" sz="1000" dirty="0" smtClean="0"/>
              <a:t>/(1000*293</a:t>
            </a:r>
            <a:r>
              <a:rPr lang="el-GR" sz="1200" dirty="0" smtClean="0"/>
              <a:t>)</a:t>
            </a:r>
            <a:endParaRPr lang="en-GB" sz="1200" dirty="0"/>
          </a:p>
        </p:txBody>
      </p:sp>
      <p:cxnSp>
        <p:nvCxnSpPr>
          <p:cNvPr id="9" name="Straight Arrow Connector 8"/>
          <p:cNvCxnSpPr/>
          <p:nvPr/>
        </p:nvCxnSpPr>
        <p:spPr>
          <a:xfrm>
            <a:off x="1007604" y="2528900"/>
            <a:ext cx="432048" cy="108012"/>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449544" y="3086960"/>
            <a:ext cx="1152128" cy="3600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67544" y="4257092"/>
            <a:ext cx="1118379" cy="698919"/>
          </a:xfrm>
          <a:prstGeom prst="rect">
            <a:avLst/>
          </a:prstGeom>
        </p:spPr>
        <p:style>
          <a:lnRef idx="1">
            <a:schemeClr val="accent1"/>
          </a:lnRef>
          <a:fillRef idx="2">
            <a:schemeClr val="accent1"/>
          </a:fillRef>
          <a:effectRef idx="1">
            <a:schemeClr val="accent1"/>
          </a:effectRef>
          <a:fontRef idx="minor">
            <a:schemeClr val="dk1"/>
          </a:fontRef>
        </p:style>
        <p:txBody>
          <a:bodyPr wrap="none" lIns="18000" tIns="10800" rIns="18000" bIns="10800" rtlCol="0">
            <a:spAutoFit/>
          </a:bodyPr>
          <a:lstStyle/>
          <a:p>
            <a:pPr algn="ctr"/>
            <a:r>
              <a:rPr lang="en-GB" sz="1200" b="1" u="sng" dirty="0" smtClean="0"/>
              <a:t>AL Bronze</a:t>
            </a:r>
            <a:endParaRPr lang="en-GB" sz="800" b="1" u="sng" dirty="0" smtClean="0"/>
          </a:p>
          <a:p>
            <a:pPr algn="ctr"/>
            <a:r>
              <a:rPr lang="en-GB" sz="1000" dirty="0" smtClean="0"/>
              <a:t>E(</a:t>
            </a:r>
            <a:r>
              <a:rPr lang="en-GB" sz="1000" b="1" dirty="0" smtClean="0"/>
              <a:t>293K</a:t>
            </a:r>
            <a:r>
              <a:rPr lang="en-GB" sz="1000" dirty="0" smtClean="0"/>
              <a:t>) = 110 GPa</a:t>
            </a:r>
          </a:p>
          <a:p>
            <a:pPr algn="ctr"/>
            <a:r>
              <a:rPr lang="en-GB" sz="1000" dirty="0" smtClean="0"/>
              <a:t>E(</a:t>
            </a:r>
            <a:r>
              <a:rPr lang="en-GB" sz="1000" b="1" dirty="0" smtClean="0"/>
              <a:t>4.2K</a:t>
            </a:r>
            <a:r>
              <a:rPr lang="en-GB" sz="1000" dirty="0" smtClean="0"/>
              <a:t>) = 120 GPa</a:t>
            </a:r>
          </a:p>
          <a:p>
            <a:pPr algn="ctr"/>
            <a:r>
              <a:rPr lang="el-GR" sz="1000" dirty="0" smtClean="0"/>
              <a:t>α</a:t>
            </a:r>
            <a:r>
              <a:rPr lang="en-GB" sz="1000" dirty="0" smtClean="0"/>
              <a:t>= </a:t>
            </a:r>
            <a:r>
              <a:rPr lang="el-GR" sz="1000" dirty="0" smtClean="0"/>
              <a:t> </a:t>
            </a:r>
            <a:r>
              <a:rPr lang="en-US" sz="1000" dirty="0" smtClean="0"/>
              <a:t>3.12</a:t>
            </a:r>
            <a:r>
              <a:rPr lang="el-GR" sz="1000" dirty="0" smtClean="0"/>
              <a:t>/(1000*293</a:t>
            </a:r>
            <a:r>
              <a:rPr lang="el-GR" sz="1200" dirty="0" smtClean="0"/>
              <a:t>)</a:t>
            </a:r>
            <a:endParaRPr lang="en-GB" sz="1200" dirty="0"/>
          </a:p>
        </p:txBody>
      </p:sp>
      <p:cxnSp>
        <p:nvCxnSpPr>
          <p:cNvPr id="12" name="Straight Arrow Connector 11"/>
          <p:cNvCxnSpPr>
            <a:stCxn id="11" idx="3"/>
          </p:cNvCxnSpPr>
          <p:nvPr/>
        </p:nvCxnSpPr>
        <p:spPr>
          <a:xfrm flipV="1">
            <a:off x="1585923" y="3753036"/>
            <a:ext cx="717825" cy="85351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3"/>
          </p:cNvCxnSpPr>
          <p:nvPr/>
        </p:nvCxnSpPr>
        <p:spPr>
          <a:xfrm flipV="1">
            <a:off x="2325391" y="3609020"/>
            <a:ext cx="1634541" cy="2314001"/>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1"/>
          </p:cNvCxnSpPr>
          <p:nvPr/>
        </p:nvCxnSpPr>
        <p:spPr>
          <a:xfrm rot="10800000" flipV="1">
            <a:off x="5141780" y="2554324"/>
            <a:ext cx="1482448" cy="586644"/>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5" idx="1"/>
          </p:cNvCxnSpPr>
          <p:nvPr/>
        </p:nvCxnSpPr>
        <p:spPr>
          <a:xfrm rot="10800000" flipV="1">
            <a:off x="6243228" y="1582216"/>
            <a:ext cx="381000" cy="3154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a:off x="5112060" y="5229200"/>
            <a:ext cx="1524000" cy="36635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1"/>
          </p:cNvCxnSpPr>
          <p:nvPr/>
        </p:nvCxnSpPr>
        <p:spPr>
          <a:xfrm rot="10800000">
            <a:off x="4355976" y="4185085"/>
            <a:ext cx="2268252" cy="303003"/>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660232" y="5229200"/>
            <a:ext cx="1118379" cy="698919"/>
          </a:xfrm>
          <a:prstGeom prst="rect">
            <a:avLst/>
          </a:prstGeom>
        </p:spPr>
        <p:style>
          <a:lnRef idx="1">
            <a:schemeClr val="accent1"/>
          </a:lnRef>
          <a:fillRef idx="2">
            <a:schemeClr val="accent1"/>
          </a:fillRef>
          <a:effectRef idx="1">
            <a:schemeClr val="accent1"/>
          </a:effectRef>
          <a:fontRef idx="minor">
            <a:schemeClr val="dk1"/>
          </a:fontRef>
        </p:style>
        <p:txBody>
          <a:bodyPr wrap="square" lIns="18000" tIns="10800" rIns="18000" bIns="10800" rtlCol="0">
            <a:spAutoFit/>
          </a:bodyPr>
          <a:lstStyle/>
          <a:p>
            <a:pPr algn="ctr"/>
            <a:r>
              <a:rPr lang="en-GB" sz="1200" b="1" u="sng" dirty="0" smtClean="0"/>
              <a:t>Steel</a:t>
            </a:r>
            <a:r>
              <a:rPr lang="en-GB" sz="800" b="1" u="sng" dirty="0" smtClean="0"/>
              <a:t> </a:t>
            </a:r>
          </a:p>
          <a:p>
            <a:pPr algn="ctr"/>
            <a:r>
              <a:rPr lang="en-GB" sz="1000" dirty="0" smtClean="0"/>
              <a:t>E(</a:t>
            </a:r>
            <a:r>
              <a:rPr lang="en-GB" sz="1000" b="1" dirty="0" smtClean="0"/>
              <a:t>293K</a:t>
            </a:r>
            <a:r>
              <a:rPr lang="en-GB" sz="1000" dirty="0" smtClean="0"/>
              <a:t>) = 213 GPa</a:t>
            </a:r>
          </a:p>
          <a:p>
            <a:pPr algn="ctr"/>
            <a:r>
              <a:rPr lang="en-GB" sz="1000" dirty="0" smtClean="0"/>
              <a:t>E(</a:t>
            </a:r>
            <a:r>
              <a:rPr lang="en-GB" sz="1000" b="1" dirty="0" smtClean="0"/>
              <a:t>4.2K</a:t>
            </a:r>
            <a:r>
              <a:rPr lang="en-GB" sz="1000" dirty="0" smtClean="0"/>
              <a:t>) = 224 GPa</a:t>
            </a:r>
          </a:p>
          <a:p>
            <a:pPr algn="ctr"/>
            <a:r>
              <a:rPr lang="el-GR" sz="1000" dirty="0" smtClean="0"/>
              <a:t>α</a:t>
            </a:r>
            <a:r>
              <a:rPr lang="en-GB" sz="1000" dirty="0" smtClean="0"/>
              <a:t>= </a:t>
            </a:r>
            <a:r>
              <a:rPr lang="el-GR" sz="1000" dirty="0" smtClean="0"/>
              <a:t> </a:t>
            </a:r>
            <a:r>
              <a:rPr lang="en-US" sz="1000" dirty="0" smtClean="0"/>
              <a:t>1.97</a:t>
            </a:r>
            <a:r>
              <a:rPr lang="el-GR" sz="1000" dirty="0" smtClean="0"/>
              <a:t>/(1000*293</a:t>
            </a:r>
            <a:r>
              <a:rPr lang="el-GR" sz="1200" dirty="0" smtClean="0"/>
              <a:t>)</a:t>
            </a:r>
            <a:endParaRPr lang="en-GB" sz="1200" dirty="0"/>
          </a:p>
        </p:txBody>
      </p:sp>
      <p:sp>
        <p:nvSpPr>
          <p:cNvPr id="21" name="TextBox 20"/>
          <p:cNvSpPr txBox="1"/>
          <p:nvPr/>
        </p:nvSpPr>
        <p:spPr>
          <a:xfrm>
            <a:off x="4800600" y="152636"/>
            <a:ext cx="4145687" cy="646331"/>
          </a:xfrm>
          <a:prstGeom prst="rect">
            <a:avLst/>
          </a:prstGeom>
          <a:noFill/>
        </p:spPr>
        <p:txBody>
          <a:bodyPr wrap="none" rtlCol="0">
            <a:spAutoFit/>
          </a:bodyPr>
          <a:lstStyle/>
          <a:p>
            <a:r>
              <a:rPr lang="en-US" sz="3600" dirty="0" smtClean="0"/>
              <a:t>FEA Structural Model</a:t>
            </a:r>
            <a:endParaRPr lang="en-US" sz="3600" dirty="0"/>
          </a:p>
        </p:txBody>
      </p:sp>
      <p:sp>
        <p:nvSpPr>
          <p:cNvPr id="24" name="TextBox 23"/>
          <p:cNvSpPr txBox="1"/>
          <p:nvPr/>
        </p:nvSpPr>
        <p:spPr>
          <a:xfrm>
            <a:off x="6624228" y="3068960"/>
            <a:ext cx="1118379" cy="698919"/>
          </a:xfrm>
          <a:prstGeom prst="rect">
            <a:avLst/>
          </a:prstGeom>
        </p:spPr>
        <p:style>
          <a:lnRef idx="1">
            <a:schemeClr val="accent1"/>
          </a:lnRef>
          <a:fillRef idx="2">
            <a:schemeClr val="accent1"/>
          </a:fillRef>
          <a:effectRef idx="1">
            <a:schemeClr val="accent1"/>
          </a:effectRef>
          <a:fontRef idx="minor">
            <a:schemeClr val="dk1"/>
          </a:fontRef>
        </p:style>
        <p:txBody>
          <a:bodyPr wrap="none" lIns="18000" tIns="10800" rIns="18000" bIns="10800" rtlCol="0">
            <a:spAutoFit/>
          </a:bodyPr>
          <a:lstStyle/>
          <a:p>
            <a:pPr algn="r"/>
            <a:r>
              <a:rPr lang="en-GB" sz="1200" b="1" u="sng" dirty="0" smtClean="0"/>
              <a:t>St. Steel </a:t>
            </a:r>
            <a:endParaRPr lang="en-GB" sz="800" b="1" u="sng" dirty="0" smtClean="0"/>
          </a:p>
          <a:p>
            <a:pPr algn="r"/>
            <a:r>
              <a:rPr lang="en-GB" sz="1000" dirty="0" smtClean="0"/>
              <a:t>E(</a:t>
            </a:r>
            <a:r>
              <a:rPr lang="en-GB" sz="1000" b="1" dirty="0" smtClean="0"/>
              <a:t>293K</a:t>
            </a:r>
            <a:r>
              <a:rPr lang="en-GB" sz="1000" dirty="0" smtClean="0"/>
              <a:t>) = 193 GPa</a:t>
            </a:r>
          </a:p>
          <a:p>
            <a:pPr algn="r"/>
            <a:r>
              <a:rPr lang="en-GB" sz="1000" dirty="0" smtClean="0"/>
              <a:t>E(</a:t>
            </a:r>
            <a:r>
              <a:rPr lang="en-GB" sz="1000" b="1" dirty="0" smtClean="0"/>
              <a:t>4.2K</a:t>
            </a:r>
            <a:r>
              <a:rPr lang="en-GB" sz="1000" dirty="0" smtClean="0"/>
              <a:t>) = 210 GPa</a:t>
            </a:r>
          </a:p>
          <a:p>
            <a:pPr algn="r"/>
            <a:r>
              <a:rPr lang="el-GR" sz="1000" dirty="0" smtClean="0"/>
              <a:t>α</a:t>
            </a:r>
            <a:r>
              <a:rPr lang="en-GB" sz="1000" dirty="0" smtClean="0"/>
              <a:t>= </a:t>
            </a:r>
            <a:r>
              <a:rPr lang="el-GR" sz="1000" dirty="0" smtClean="0"/>
              <a:t> 2.</a:t>
            </a:r>
            <a:r>
              <a:rPr lang="en-US" sz="1000" dirty="0" smtClean="0"/>
              <a:t>84</a:t>
            </a:r>
            <a:r>
              <a:rPr lang="el-GR" sz="1000" dirty="0" smtClean="0"/>
              <a:t>/(1000*293</a:t>
            </a:r>
            <a:r>
              <a:rPr lang="el-GR" sz="1200" dirty="0" smtClean="0"/>
              <a:t>)</a:t>
            </a:r>
            <a:endParaRPr lang="en-GB" sz="1200" dirty="0"/>
          </a:p>
        </p:txBody>
      </p:sp>
      <p:cxnSp>
        <p:nvCxnSpPr>
          <p:cNvPr id="25" name="Straight Arrow Connector 24"/>
          <p:cNvCxnSpPr>
            <a:stCxn id="24" idx="1"/>
          </p:cNvCxnSpPr>
          <p:nvPr/>
        </p:nvCxnSpPr>
        <p:spPr>
          <a:xfrm rot="10800000" flipV="1">
            <a:off x="5573828" y="3418420"/>
            <a:ext cx="1050400" cy="406624"/>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7" idx="3"/>
          </p:cNvCxnSpPr>
          <p:nvPr/>
        </p:nvCxnSpPr>
        <p:spPr>
          <a:xfrm flipV="1">
            <a:off x="2325391" y="4877545"/>
            <a:ext cx="1354893" cy="104547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1" idx="3"/>
          </p:cNvCxnSpPr>
          <p:nvPr/>
        </p:nvCxnSpPr>
        <p:spPr>
          <a:xfrm flipV="1">
            <a:off x="1585923" y="2888940"/>
            <a:ext cx="1833949" cy="1717612"/>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a:xfrm>
            <a:off x="2620239" y="6426929"/>
            <a:ext cx="4267200" cy="365125"/>
          </a:xfrm>
        </p:spPr>
        <p:txBody>
          <a:bodyPr/>
          <a:lstStyle/>
          <a:p>
            <a:r>
              <a:rPr lang="en-US" dirty="0" smtClean="0"/>
              <a:t>R. Bossert - </a:t>
            </a:r>
            <a:r>
              <a:rPr lang="en-US" dirty="0" err="1" smtClean="0"/>
              <a:t>HiLumi</a:t>
            </a:r>
            <a:r>
              <a:rPr lang="en-US" dirty="0" smtClean="0"/>
              <a:t> Collaboration Meeting - May 18-20, 2016</a:t>
            </a:r>
            <a:endParaRPr lang="en-US" dirty="0"/>
          </a:p>
        </p:txBody>
      </p:sp>
      <p:sp>
        <p:nvSpPr>
          <p:cNvPr id="14" name="Slide Number Placeholder 13"/>
          <p:cNvSpPr>
            <a:spLocks noGrp="1"/>
          </p:cNvSpPr>
          <p:nvPr>
            <p:ph type="sldNum" sz="quarter" idx="12"/>
          </p:nvPr>
        </p:nvSpPr>
        <p:spPr/>
        <p:txBody>
          <a:bodyPr/>
          <a:lstStyle/>
          <a:p>
            <a:fld id="{04E99FB2-4730-41FA-9BC5-30C1F8BBB5FD}" type="slidenum">
              <a:rPr lang="en-US" smtClean="0"/>
              <a:t>24</a:t>
            </a:fld>
            <a:endParaRPr lang="en-US"/>
          </a:p>
        </p:txBody>
      </p:sp>
    </p:spTree>
    <p:extLst>
      <p:ext uri="{BB962C8B-B14F-4D97-AF65-F5344CB8AC3E}">
        <p14:creationId xmlns:p14="http://schemas.microsoft.com/office/powerpoint/2010/main" val="3614847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9772" y="5805264"/>
            <a:ext cx="2052165" cy="369332"/>
          </a:xfrm>
          <a:prstGeom prst="rect">
            <a:avLst/>
          </a:prstGeom>
          <a:noFill/>
        </p:spPr>
        <p:txBody>
          <a:bodyPr wrap="none" rtlCol="0">
            <a:spAutoFit/>
          </a:bodyPr>
          <a:lstStyle/>
          <a:p>
            <a:r>
              <a:rPr lang="en-US" dirty="0" smtClean="0"/>
              <a:t>Radial Shim=0.1mm</a:t>
            </a:r>
            <a:endParaRPr lang="en-US" dirty="0"/>
          </a:p>
        </p:txBody>
      </p:sp>
      <p:grpSp>
        <p:nvGrpSpPr>
          <p:cNvPr id="13" name="Group 12"/>
          <p:cNvGrpSpPr/>
          <p:nvPr/>
        </p:nvGrpSpPr>
        <p:grpSpPr>
          <a:xfrm>
            <a:off x="298399" y="0"/>
            <a:ext cx="8547201" cy="6858000"/>
            <a:chOff x="298399" y="0"/>
            <a:chExt cx="8547201" cy="6858000"/>
          </a:xfrm>
        </p:grpSpPr>
        <p:pic>
          <p:nvPicPr>
            <p:cNvPr id="2" name="Picture 1" descr="file046.jpg"/>
            <p:cNvPicPr>
              <a:picLocks noChangeAspect="1"/>
            </p:cNvPicPr>
            <p:nvPr/>
          </p:nvPicPr>
          <p:blipFill>
            <a:blip r:embed="rId2"/>
            <a:stretch>
              <a:fillRect/>
            </a:stretch>
          </p:blipFill>
          <p:spPr>
            <a:xfrm>
              <a:off x="298399" y="0"/>
              <a:ext cx="8547201" cy="6858000"/>
            </a:xfrm>
            <a:prstGeom prst="rect">
              <a:avLst/>
            </a:prstGeom>
          </p:spPr>
        </p:pic>
        <p:sp>
          <p:nvSpPr>
            <p:cNvPr id="9" name="Rectangle 8"/>
            <p:cNvSpPr/>
            <p:nvPr/>
          </p:nvSpPr>
          <p:spPr>
            <a:xfrm>
              <a:off x="2514600" y="5791200"/>
              <a:ext cx="2133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7010400" y="5410200"/>
            <a:ext cx="1469954" cy="646331"/>
          </a:xfrm>
          <a:prstGeom prst="rect">
            <a:avLst/>
          </a:prstGeom>
          <a:noFill/>
        </p:spPr>
        <p:txBody>
          <a:bodyPr wrap="none" rtlCol="0">
            <a:spAutoFit/>
          </a:bodyPr>
          <a:lstStyle/>
          <a:p>
            <a:r>
              <a:rPr lang="en-US" sz="3600" dirty="0" err="1" smtClean="0"/>
              <a:t>Saz</a:t>
            </a:r>
            <a:r>
              <a:rPr lang="en-US" sz="3600" dirty="0" smtClean="0"/>
              <a:t>, Pa</a:t>
            </a:r>
            <a:endParaRPr lang="en-US" sz="3600" dirty="0"/>
          </a:p>
        </p:txBody>
      </p:sp>
      <p:sp>
        <p:nvSpPr>
          <p:cNvPr id="5" name="TextBox 4"/>
          <p:cNvSpPr txBox="1"/>
          <p:nvPr/>
        </p:nvSpPr>
        <p:spPr>
          <a:xfrm>
            <a:off x="6120172" y="332656"/>
            <a:ext cx="1127232" cy="646331"/>
          </a:xfrm>
          <a:prstGeom prst="rect">
            <a:avLst/>
          </a:prstGeom>
          <a:noFill/>
        </p:spPr>
        <p:txBody>
          <a:bodyPr wrap="none" rtlCol="0">
            <a:spAutoFit/>
          </a:bodyPr>
          <a:lstStyle/>
          <a:p>
            <a:r>
              <a:rPr lang="en-US" sz="3600" dirty="0" smtClean="0"/>
              <a:t>300K</a:t>
            </a:r>
            <a:endParaRPr lang="en-US" sz="3600" dirty="0"/>
          </a:p>
        </p:txBody>
      </p:sp>
      <p:sp>
        <p:nvSpPr>
          <p:cNvPr id="8" name="Rectangle 7"/>
          <p:cNvSpPr/>
          <p:nvPr/>
        </p:nvSpPr>
        <p:spPr>
          <a:xfrm>
            <a:off x="503548" y="5947539"/>
            <a:ext cx="1096652" cy="227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503548" y="332656"/>
            <a:ext cx="8018754" cy="1877144"/>
            <a:chOff x="503548" y="332656"/>
            <a:chExt cx="8018754" cy="1877144"/>
          </a:xfrm>
        </p:grpSpPr>
        <p:sp>
          <p:nvSpPr>
            <p:cNvPr id="7" name="Rectangle 6"/>
            <p:cNvSpPr/>
            <p:nvPr/>
          </p:nvSpPr>
          <p:spPr>
            <a:xfrm>
              <a:off x="503548" y="332656"/>
              <a:ext cx="1553852" cy="1877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247403" y="533400"/>
              <a:ext cx="1274899"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ooter Placeholder 11"/>
          <p:cNvSpPr>
            <a:spLocks noGrp="1"/>
          </p:cNvSpPr>
          <p:nvPr>
            <p:ph type="ftr" sz="quarter" idx="11"/>
          </p:nvPr>
        </p:nvSpPr>
        <p:spPr/>
        <p:txBody>
          <a:bodyPr/>
          <a:lstStyle/>
          <a:p>
            <a:r>
              <a:rPr lang="en-US" smtClean="0"/>
              <a:t>R. Bossert - HiLumi Collaboration Meeting - May 18-20, 2016</a:t>
            </a:r>
            <a:endParaRPr lang="en-US"/>
          </a:p>
        </p:txBody>
      </p:sp>
      <p:sp>
        <p:nvSpPr>
          <p:cNvPr id="14" name="Slide Number Placeholder 13"/>
          <p:cNvSpPr>
            <a:spLocks noGrp="1"/>
          </p:cNvSpPr>
          <p:nvPr>
            <p:ph type="sldNum" sz="quarter" idx="12"/>
          </p:nvPr>
        </p:nvSpPr>
        <p:spPr/>
        <p:txBody>
          <a:bodyPr/>
          <a:lstStyle/>
          <a:p>
            <a:fld id="{04E99FB2-4730-41FA-9BC5-30C1F8BBB5FD}" type="slidenum">
              <a:rPr lang="en-US" smtClean="0"/>
              <a:t>25</a:t>
            </a:fld>
            <a:endParaRPr lang="en-US"/>
          </a:p>
        </p:txBody>
      </p:sp>
    </p:spTree>
    <p:extLst>
      <p:ext uri="{BB962C8B-B14F-4D97-AF65-F5344CB8AC3E}">
        <p14:creationId xmlns:p14="http://schemas.microsoft.com/office/powerpoint/2010/main" val="463544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3548" y="5989930"/>
            <a:ext cx="1020452" cy="18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603199" y="0"/>
            <a:ext cx="7855001" cy="6302601"/>
            <a:chOff x="603199" y="0"/>
            <a:chExt cx="7855001" cy="6302601"/>
          </a:xfrm>
        </p:grpSpPr>
        <p:pic>
          <p:nvPicPr>
            <p:cNvPr id="2" name="Picture 1" descr="file044.jpg"/>
            <p:cNvPicPr>
              <a:picLocks noChangeAspect="1"/>
            </p:cNvPicPr>
            <p:nvPr/>
          </p:nvPicPr>
          <p:blipFill>
            <a:blip r:embed="rId2"/>
            <a:stretch>
              <a:fillRect/>
            </a:stretch>
          </p:blipFill>
          <p:spPr>
            <a:xfrm>
              <a:off x="603199" y="0"/>
              <a:ext cx="7855001" cy="6302601"/>
            </a:xfrm>
            <a:prstGeom prst="rect">
              <a:avLst/>
            </a:prstGeom>
          </p:spPr>
        </p:pic>
        <p:grpSp>
          <p:nvGrpSpPr>
            <p:cNvPr id="14" name="Group 13"/>
            <p:cNvGrpSpPr/>
            <p:nvPr/>
          </p:nvGrpSpPr>
          <p:grpSpPr>
            <a:xfrm>
              <a:off x="762000" y="332656"/>
              <a:ext cx="7337354" cy="5359152"/>
              <a:chOff x="762000" y="332656"/>
              <a:chExt cx="7337354" cy="5359152"/>
            </a:xfrm>
          </p:grpSpPr>
          <p:sp>
            <p:nvSpPr>
              <p:cNvPr id="8" name="Rectangle 7"/>
              <p:cNvSpPr/>
              <p:nvPr/>
            </p:nvSpPr>
            <p:spPr>
              <a:xfrm>
                <a:off x="838200" y="332656"/>
                <a:ext cx="1295400" cy="1877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086600" y="485056"/>
                <a:ext cx="1012754" cy="493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2000" y="5301208"/>
                <a:ext cx="990600" cy="3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TextBox 4"/>
          <p:cNvSpPr txBox="1"/>
          <p:nvPr/>
        </p:nvSpPr>
        <p:spPr>
          <a:xfrm>
            <a:off x="6120172" y="332656"/>
            <a:ext cx="659155" cy="646331"/>
          </a:xfrm>
          <a:prstGeom prst="rect">
            <a:avLst/>
          </a:prstGeom>
          <a:noFill/>
        </p:spPr>
        <p:txBody>
          <a:bodyPr wrap="none" rtlCol="0">
            <a:spAutoFit/>
          </a:bodyPr>
          <a:lstStyle/>
          <a:p>
            <a:r>
              <a:rPr lang="en-US" sz="3600" dirty="0" smtClean="0"/>
              <a:t>4K</a:t>
            </a:r>
            <a:endParaRPr lang="en-US" sz="3600" dirty="0"/>
          </a:p>
        </p:txBody>
      </p:sp>
      <p:sp>
        <p:nvSpPr>
          <p:cNvPr id="4" name="TextBox 3"/>
          <p:cNvSpPr txBox="1"/>
          <p:nvPr/>
        </p:nvSpPr>
        <p:spPr>
          <a:xfrm>
            <a:off x="6629400" y="4876800"/>
            <a:ext cx="1469954" cy="646331"/>
          </a:xfrm>
          <a:prstGeom prst="rect">
            <a:avLst/>
          </a:prstGeom>
          <a:noFill/>
        </p:spPr>
        <p:txBody>
          <a:bodyPr wrap="none" rtlCol="0">
            <a:spAutoFit/>
          </a:bodyPr>
          <a:lstStyle/>
          <a:p>
            <a:r>
              <a:rPr lang="en-US" sz="3600" dirty="0" err="1" smtClean="0"/>
              <a:t>Saz</a:t>
            </a:r>
            <a:r>
              <a:rPr lang="en-US" sz="3600" dirty="0" smtClean="0"/>
              <a:t>, Pa</a:t>
            </a:r>
            <a:endParaRPr lang="en-US" sz="3600" dirty="0"/>
          </a:p>
        </p:txBody>
      </p:sp>
      <p:sp>
        <p:nvSpPr>
          <p:cNvPr id="10" name="Rectangle 3"/>
          <p:cNvSpPr txBox="1">
            <a:spLocks noChangeArrowheads="1"/>
          </p:cNvSpPr>
          <p:nvPr/>
        </p:nvSpPr>
        <p:spPr bwMode="auto">
          <a:xfrm>
            <a:off x="291582" y="5793596"/>
            <a:ext cx="8458200" cy="762000"/>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latin typeface="Palatino" pitchFamily="18" charset="0"/>
              </a:rPr>
              <a:t>At quench current the azimuthal Lorentz force in the mirror is ~30% lower than in the </a:t>
            </a:r>
            <a:r>
              <a:rPr lang="en-US" sz="1800" dirty="0" err="1" smtClean="0">
                <a:latin typeface="Palatino" pitchFamily="18" charset="0"/>
              </a:rPr>
              <a:t>quadrupole</a:t>
            </a:r>
            <a:r>
              <a:rPr lang="en-US" sz="1800" dirty="0" smtClean="0">
                <a:latin typeface="Palatino" pitchFamily="18" charset="0"/>
              </a:rPr>
              <a:t> model =&gt; lower coil </a:t>
            </a:r>
            <a:r>
              <a:rPr lang="en-US" sz="1800" dirty="0" err="1" smtClean="0">
                <a:latin typeface="Palatino" pitchFamily="18" charset="0"/>
              </a:rPr>
              <a:t>prestress</a:t>
            </a:r>
            <a:r>
              <a:rPr lang="en-US" sz="1800" dirty="0" smtClean="0">
                <a:latin typeface="Palatino" pitchFamily="18" charset="0"/>
              </a:rPr>
              <a:t> needed.</a:t>
            </a:r>
          </a:p>
        </p:txBody>
      </p:sp>
      <p:sp>
        <p:nvSpPr>
          <p:cNvPr id="3" name="Footer Placeholder 2"/>
          <p:cNvSpPr>
            <a:spLocks noGrp="1"/>
          </p:cNvSpPr>
          <p:nvPr>
            <p:ph type="ftr" sz="quarter" idx="11"/>
          </p:nvPr>
        </p:nvSpPr>
        <p:spPr>
          <a:xfrm>
            <a:off x="2514600" y="6390503"/>
            <a:ext cx="4495800" cy="365125"/>
          </a:xfrm>
        </p:spPr>
        <p:txBody>
          <a:bodyPr/>
          <a:lstStyle/>
          <a:p>
            <a:r>
              <a:rPr lang="en-US" dirty="0" smtClean="0"/>
              <a:t>R. Bossert - </a:t>
            </a:r>
            <a:r>
              <a:rPr lang="en-US" dirty="0" err="1" smtClean="0"/>
              <a:t>HiLumi</a:t>
            </a:r>
            <a:r>
              <a:rPr lang="en-US" dirty="0" smtClean="0"/>
              <a:t> Collaboration Meeting - May 18-20, 2016</a:t>
            </a:r>
            <a:endParaRPr lang="en-US" dirty="0"/>
          </a:p>
        </p:txBody>
      </p:sp>
      <p:sp>
        <p:nvSpPr>
          <p:cNvPr id="9" name="Slide Number Placeholder 8"/>
          <p:cNvSpPr>
            <a:spLocks noGrp="1"/>
          </p:cNvSpPr>
          <p:nvPr>
            <p:ph type="sldNum" sz="quarter" idx="12"/>
          </p:nvPr>
        </p:nvSpPr>
        <p:spPr/>
        <p:txBody>
          <a:bodyPr/>
          <a:lstStyle/>
          <a:p>
            <a:fld id="{04E99FB2-4730-41FA-9BC5-30C1F8BBB5FD}" type="slidenum">
              <a:rPr lang="en-US" smtClean="0"/>
              <a:t>26</a:t>
            </a:fld>
            <a:endParaRPr lang="en-US"/>
          </a:p>
        </p:txBody>
      </p:sp>
    </p:spTree>
    <p:extLst>
      <p:ext uri="{BB962C8B-B14F-4D97-AF65-F5344CB8AC3E}">
        <p14:creationId xmlns:p14="http://schemas.microsoft.com/office/powerpoint/2010/main" val="4238310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83768" y="5805264"/>
            <a:ext cx="2052165" cy="369332"/>
          </a:xfrm>
          <a:prstGeom prst="rect">
            <a:avLst/>
          </a:prstGeom>
          <a:noFill/>
        </p:spPr>
        <p:txBody>
          <a:bodyPr wrap="none" rtlCol="0">
            <a:spAutoFit/>
          </a:bodyPr>
          <a:lstStyle/>
          <a:p>
            <a:r>
              <a:rPr lang="en-US" dirty="0" smtClean="0"/>
              <a:t>Radial Shim=0.1mm</a:t>
            </a:r>
            <a:endParaRPr lang="en-US" dirty="0"/>
          </a:p>
        </p:txBody>
      </p:sp>
      <p:grpSp>
        <p:nvGrpSpPr>
          <p:cNvPr id="10" name="Group 9"/>
          <p:cNvGrpSpPr/>
          <p:nvPr/>
        </p:nvGrpSpPr>
        <p:grpSpPr>
          <a:xfrm>
            <a:off x="287524" y="0"/>
            <a:ext cx="8547201" cy="6858000"/>
            <a:chOff x="287524" y="0"/>
            <a:chExt cx="8547201" cy="6858000"/>
          </a:xfrm>
        </p:grpSpPr>
        <p:pic>
          <p:nvPicPr>
            <p:cNvPr id="2" name="Picture 1" descr="file047.jpg"/>
            <p:cNvPicPr>
              <a:picLocks noChangeAspect="1"/>
            </p:cNvPicPr>
            <p:nvPr/>
          </p:nvPicPr>
          <p:blipFill>
            <a:blip r:embed="rId2"/>
            <a:stretch>
              <a:fillRect/>
            </a:stretch>
          </p:blipFill>
          <p:spPr>
            <a:xfrm>
              <a:off x="287524" y="0"/>
              <a:ext cx="8547201" cy="6858000"/>
            </a:xfrm>
            <a:prstGeom prst="rect">
              <a:avLst/>
            </a:prstGeom>
          </p:spPr>
        </p:pic>
        <p:sp>
          <p:nvSpPr>
            <p:cNvPr id="7" name="Rectangle 6"/>
            <p:cNvSpPr/>
            <p:nvPr/>
          </p:nvSpPr>
          <p:spPr>
            <a:xfrm>
              <a:off x="503548" y="5947539"/>
              <a:ext cx="1020452" cy="227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3548" y="332656"/>
              <a:ext cx="1477652" cy="1877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243001" y="485056"/>
              <a:ext cx="1237353" cy="493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7010400" y="5410200"/>
            <a:ext cx="1469954" cy="646331"/>
          </a:xfrm>
          <a:prstGeom prst="rect">
            <a:avLst/>
          </a:prstGeom>
          <a:noFill/>
        </p:spPr>
        <p:txBody>
          <a:bodyPr wrap="none" rtlCol="0">
            <a:spAutoFit/>
          </a:bodyPr>
          <a:lstStyle/>
          <a:p>
            <a:r>
              <a:rPr lang="en-US" sz="3600" dirty="0" err="1" smtClean="0"/>
              <a:t>Saz</a:t>
            </a:r>
            <a:r>
              <a:rPr lang="en-US" sz="3600" dirty="0" smtClean="0"/>
              <a:t>, Pa</a:t>
            </a:r>
            <a:endParaRPr lang="en-US" sz="3600" dirty="0"/>
          </a:p>
        </p:txBody>
      </p:sp>
      <p:sp>
        <p:nvSpPr>
          <p:cNvPr id="5" name="TextBox 4"/>
          <p:cNvSpPr txBox="1"/>
          <p:nvPr/>
        </p:nvSpPr>
        <p:spPr>
          <a:xfrm>
            <a:off x="4953000" y="304800"/>
            <a:ext cx="2856872" cy="646331"/>
          </a:xfrm>
          <a:prstGeom prst="rect">
            <a:avLst/>
          </a:prstGeom>
          <a:noFill/>
        </p:spPr>
        <p:txBody>
          <a:bodyPr wrap="none" rtlCol="0">
            <a:spAutoFit/>
          </a:bodyPr>
          <a:lstStyle/>
          <a:p>
            <a:r>
              <a:rPr lang="en-US" sz="3600" dirty="0" smtClean="0"/>
              <a:t>4K 11.9T 18kA</a:t>
            </a:r>
            <a:endParaRPr lang="en-US" sz="3600" dirty="0"/>
          </a:p>
        </p:txBody>
      </p:sp>
      <p:sp>
        <p:nvSpPr>
          <p:cNvPr id="11" name="Footer Placeholder 10"/>
          <p:cNvSpPr>
            <a:spLocks noGrp="1"/>
          </p:cNvSpPr>
          <p:nvPr>
            <p:ph type="ftr" sz="quarter" idx="11"/>
          </p:nvPr>
        </p:nvSpPr>
        <p:spPr/>
        <p:txBody>
          <a:bodyPr/>
          <a:lstStyle/>
          <a:p>
            <a:r>
              <a:rPr lang="en-US" smtClean="0"/>
              <a:t>R. Bossert - HiLumi Collaboration Meeting - May 18-20, 2016</a:t>
            </a:r>
            <a:endParaRPr lang="en-US"/>
          </a:p>
        </p:txBody>
      </p:sp>
      <p:sp>
        <p:nvSpPr>
          <p:cNvPr id="12" name="Slide Number Placeholder 11"/>
          <p:cNvSpPr>
            <a:spLocks noGrp="1"/>
          </p:cNvSpPr>
          <p:nvPr>
            <p:ph type="sldNum" sz="quarter" idx="12"/>
          </p:nvPr>
        </p:nvSpPr>
        <p:spPr/>
        <p:txBody>
          <a:bodyPr/>
          <a:lstStyle/>
          <a:p>
            <a:fld id="{04E99FB2-4730-41FA-9BC5-30C1F8BBB5FD}" type="slidenum">
              <a:rPr lang="en-US" smtClean="0"/>
              <a:t>27</a:t>
            </a:fld>
            <a:endParaRPr lang="en-US" dirty="0"/>
          </a:p>
        </p:txBody>
      </p:sp>
    </p:spTree>
    <p:extLst>
      <p:ext uri="{BB962C8B-B14F-4D97-AF65-F5344CB8AC3E}">
        <p14:creationId xmlns:p14="http://schemas.microsoft.com/office/powerpoint/2010/main" val="2352351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4"/>
          <p:cNvSpPr>
            <a:spLocks noGrp="1"/>
          </p:cNvSpPr>
          <p:nvPr>
            <p:ph type="sldNum" sz="quarter" idx="11"/>
          </p:nvPr>
        </p:nvSpPr>
        <p:spPr>
          <a:xfrm>
            <a:off x="7086600" y="6235375"/>
            <a:ext cx="1676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fld id="{D20F82D8-D903-4280-96F9-53C061663A36}" type="slidenum">
              <a:rPr lang="en-US" sz="1200" smtClean="0">
                <a:solidFill>
                  <a:schemeClr val="bg1">
                    <a:lumMod val="50000"/>
                  </a:schemeClr>
                </a:solidFill>
                <a:latin typeface="+mj-lt"/>
              </a:rPr>
              <a:pPr algn="r"/>
              <a:t>28</a:t>
            </a:fld>
            <a:endParaRPr lang="en-US" sz="1200" dirty="0" smtClean="0">
              <a:solidFill>
                <a:schemeClr val="bg1">
                  <a:lumMod val="50000"/>
                </a:schemeClr>
              </a:solidFill>
              <a:latin typeface="+mj-lt"/>
            </a:endParaRPr>
          </a:p>
        </p:txBody>
      </p:sp>
      <p:sp>
        <p:nvSpPr>
          <p:cNvPr id="8195" name="Rectangle 2"/>
          <p:cNvSpPr>
            <a:spLocks noGrp="1" noChangeArrowheads="1"/>
          </p:cNvSpPr>
          <p:nvPr>
            <p:ph type="title"/>
          </p:nvPr>
        </p:nvSpPr>
        <p:spPr bwMode="auto">
          <a:xfrm>
            <a:off x="304800" y="76200"/>
            <a:ext cx="8305800"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r>
              <a:rPr lang="en-US" sz="2800" b="1" dirty="0" smtClean="0">
                <a:latin typeface="Palatino" pitchFamily="18" charset="0"/>
              </a:rPr>
              <a:t>Coil Stress in TQ and HQ mirrors (for reference)</a:t>
            </a:r>
            <a:r>
              <a:rPr lang="en-US" sz="2800" dirty="0" smtClean="0">
                <a:latin typeface="Palatino" pitchFamily="18" charset="0"/>
              </a:rPr>
              <a:t> </a:t>
            </a:r>
          </a:p>
        </p:txBody>
      </p:sp>
      <p:pic>
        <p:nvPicPr>
          <p:cNvPr id="819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112" y="3962400"/>
            <a:ext cx="6934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912" y="1600200"/>
            <a:ext cx="71770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90512" y="2209800"/>
            <a:ext cx="890588" cy="369888"/>
          </a:xfrm>
          <a:prstGeom prst="rect">
            <a:avLst/>
          </a:prstGeom>
          <a:noFill/>
        </p:spPr>
        <p:txBody>
          <a:bodyPr wrap="none">
            <a:spAutoFit/>
          </a:bodyPr>
          <a:lstStyle/>
          <a:p>
            <a:pPr>
              <a:defRPr/>
            </a:pPr>
            <a:r>
              <a:rPr lang="en-US" sz="1800" kern="0" dirty="0">
                <a:solidFill>
                  <a:srgbClr val="000000"/>
                </a:solidFill>
                <a:latin typeface="Palatino"/>
              </a:rPr>
              <a:t>90 mm</a:t>
            </a:r>
            <a:endParaRPr lang="en-US" dirty="0"/>
          </a:p>
        </p:txBody>
      </p:sp>
      <p:sp>
        <p:nvSpPr>
          <p:cNvPr id="11" name="TextBox 10"/>
          <p:cNvSpPr txBox="1"/>
          <p:nvPr/>
        </p:nvSpPr>
        <p:spPr>
          <a:xfrm>
            <a:off x="290512" y="4659313"/>
            <a:ext cx="1017588" cy="369887"/>
          </a:xfrm>
          <a:prstGeom prst="rect">
            <a:avLst/>
          </a:prstGeom>
          <a:noFill/>
        </p:spPr>
        <p:txBody>
          <a:bodyPr wrap="none">
            <a:spAutoFit/>
          </a:bodyPr>
          <a:lstStyle/>
          <a:p>
            <a:pPr>
              <a:defRPr/>
            </a:pPr>
            <a:r>
              <a:rPr lang="en-US" sz="1800" kern="0" dirty="0">
                <a:solidFill>
                  <a:srgbClr val="000000"/>
                </a:solidFill>
                <a:latin typeface="Palatino"/>
              </a:rPr>
              <a:t>120 mm</a:t>
            </a:r>
            <a:endParaRPr lang="en-US" dirty="0"/>
          </a:p>
        </p:txBody>
      </p:sp>
      <p:sp>
        <p:nvSpPr>
          <p:cNvPr id="12" name="TextBox 11"/>
          <p:cNvSpPr txBox="1"/>
          <p:nvPr/>
        </p:nvSpPr>
        <p:spPr>
          <a:xfrm>
            <a:off x="1738312" y="990600"/>
            <a:ext cx="787400" cy="369888"/>
          </a:xfrm>
          <a:prstGeom prst="rect">
            <a:avLst/>
          </a:prstGeom>
          <a:noFill/>
        </p:spPr>
        <p:txBody>
          <a:bodyPr wrap="none">
            <a:spAutoFit/>
          </a:bodyPr>
          <a:lstStyle/>
          <a:p>
            <a:pPr>
              <a:defRPr/>
            </a:pPr>
            <a:r>
              <a:rPr lang="en-US" sz="1800" kern="0" dirty="0">
                <a:solidFill>
                  <a:srgbClr val="000000"/>
                </a:solidFill>
                <a:latin typeface="Palatino"/>
              </a:rPr>
              <a:t>300 K</a:t>
            </a:r>
            <a:endParaRPr lang="en-US" dirty="0"/>
          </a:p>
        </p:txBody>
      </p:sp>
      <p:sp>
        <p:nvSpPr>
          <p:cNvPr id="13" name="TextBox 12"/>
          <p:cNvSpPr txBox="1"/>
          <p:nvPr/>
        </p:nvSpPr>
        <p:spPr>
          <a:xfrm>
            <a:off x="4408487" y="990600"/>
            <a:ext cx="530225" cy="369888"/>
          </a:xfrm>
          <a:prstGeom prst="rect">
            <a:avLst/>
          </a:prstGeom>
          <a:noFill/>
        </p:spPr>
        <p:txBody>
          <a:bodyPr wrap="none">
            <a:spAutoFit/>
          </a:bodyPr>
          <a:lstStyle/>
          <a:p>
            <a:pPr>
              <a:defRPr/>
            </a:pPr>
            <a:r>
              <a:rPr lang="en-US" sz="1800" kern="0" dirty="0">
                <a:solidFill>
                  <a:srgbClr val="000000"/>
                </a:solidFill>
                <a:latin typeface="Palatino"/>
              </a:rPr>
              <a:t>4 K</a:t>
            </a:r>
            <a:endParaRPr lang="en-US" dirty="0"/>
          </a:p>
        </p:txBody>
      </p:sp>
      <p:sp>
        <p:nvSpPr>
          <p:cNvPr id="14" name="TextBox 13"/>
          <p:cNvSpPr txBox="1"/>
          <p:nvPr/>
        </p:nvSpPr>
        <p:spPr>
          <a:xfrm>
            <a:off x="6081712" y="1001713"/>
            <a:ext cx="1966913" cy="369887"/>
          </a:xfrm>
          <a:prstGeom prst="rect">
            <a:avLst/>
          </a:prstGeom>
          <a:noFill/>
        </p:spPr>
        <p:txBody>
          <a:bodyPr wrap="none">
            <a:spAutoFit/>
          </a:bodyPr>
          <a:lstStyle/>
          <a:p>
            <a:pPr>
              <a:defRPr/>
            </a:pPr>
            <a:r>
              <a:rPr lang="en-US" sz="1800" kern="0" dirty="0">
                <a:solidFill>
                  <a:srgbClr val="000000"/>
                </a:solidFill>
                <a:latin typeface="Palatino"/>
              </a:rPr>
              <a:t>4 K, 14 kA, 17 kA</a:t>
            </a:r>
            <a:endParaRPr lang="en-US" dirty="0"/>
          </a:p>
        </p:txBody>
      </p:sp>
      <p:sp>
        <p:nvSpPr>
          <p:cNvPr id="2" name="Footer Placeholder 1"/>
          <p:cNvSpPr>
            <a:spLocks noGrp="1"/>
          </p:cNvSpPr>
          <p:nvPr>
            <p:ph type="ftr" sz="quarter" idx="11"/>
          </p:nvPr>
        </p:nvSpPr>
        <p:spPr>
          <a:xfrm>
            <a:off x="3300412" y="6222934"/>
            <a:ext cx="2895600" cy="365125"/>
          </a:xfrm>
        </p:spPr>
        <p:txBody>
          <a:bodyPr/>
          <a:lstStyle/>
          <a:p>
            <a:r>
              <a:rPr lang="en-US" smtClean="0"/>
              <a:t>R. Bossert - HiLumi Collaboration Meeting - May 18-20, 2016</a:t>
            </a:r>
            <a:endParaRPr lang="en-US" dirty="0"/>
          </a:p>
        </p:txBody>
      </p:sp>
      <p:sp>
        <p:nvSpPr>
          <p:cNvPr id="3" name="Rectangle 2"/>
          <p:cNvSpPr/>
          <p:nvPr/>
        </p:nvSpPr>
        <p:spPr>
          <a:xfrm>
            <a:off x="4362648" y="3244334"/>
            <a:ext cx="418704" cy="369332"/>
          </a:xfrm>
          <a:prstGeom prst="rect">
            <a:avLst/>
          </a:prstGeom>
        </p:spPr>
        <p:txBody>
          <a:bodyPr wrap="none">
            <a:spAutoFit/>
          </a:bodyPr>
          <a:lstStyle/>
          <a:p>
            <a:fld id="{04E99FB2-4730-41FA-9BC5-30C1F8BBB5FD}" type="slidenum">
              <a:rPr lang="en-US"/>
              <a:pPr/>
              <a:t>28</a:t>
            </a:fld>
            <a:endParaRPr lang="en-US" dirty="0"/>
          </a:p>
        </p:txBody>
      </p:sp>
    </p:spTree>
    <p:extLst>
      <p:ext uri="{BB962C8B-B14F-4D97-AF65-F5344CB8AC3E}">
        <p14:creationId xmlns:p14="http://schemas.microsoft.com/office/powerpoint/2010/main" val="1639006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685800"/>
            <a:ext cx="3132450" cy="2338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200" y="152400"/>
            <a:ext cx="9043566" cy="461665"/>
          </a:xfrm>
          <a:prstGeom prst="rect">
            <a:avLst/>
          </a:prstGeom>
          <a:noFill/>
        </p:spPr>
        <p:txBody>
          <a:bodyPr wrap="none" rtlCol="0">
            <a:spAutoFit/>
          </a:bodyPr>
          <a:lstStyle/>
          <a:p>
            <a:r>
              <a:rPr lang="en-US" sz="2400" b="1" u="sng" dirty="0"/>
              <a:t>L</a:t>
            </a:r>
            <a:r>
              <a:rPr lang="en-US" sz="2400" b="1" u="sng" dirty="0" smtClean="0"/>
              <a:t>QXF Mirror Design is derived from previous Mirrors built at </a:t>
            </a:r>
            <a:r>
              <a:rPr lang="en-US" sz="2400" b="1" u="sng" dirty="0" err="1" smtClean="0"/>
              <a:t>Fermlab</a:t>
            </a:r>
            <a:r>
              <a:rPr lang="en-US" sz="2400" b="1" u="sng" dirty="0" smtClean="0"/>
              <a:t>.</a:t>
            </a:r>
            <a:endParaRPr lang="en-US" sz="2400" b="1" u="sng" dirty="0"/>
          </a:p>
        </p:txBody>
      </p:sp>
      <p:sp>
        <p:nvSpPr>
          <p:cNvPr id="5" name="Slide Number Placeholder 4"/>
          <p:cNvSpPr>
            <a:spLocks noGrp="1"/>
          </p:cNvSpPr>
          <p:nvPr>
            <p:ph type="sldNum" sz="quarter" idx="12"/>
          </p:nvPr>
        </p:nvSpPr>
        <p:spPr/>
        <p:txBody>
          <a:bodyPr/>
          <a:lstStyle/>
          <a:p>
            <a:fld id="{04E99FB2-4730-41FA-9BC5-30C1F8BBB5FD}" type="slidenum">
              <a:rPr lang="en-US" smtClean="0"/>
              <a:t>3</a:t>
            </a:fld>
            <a:endParaRPr lang="en-US"/>
          </a:p>
        </p:txBody>
      </p:sp>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2" b="8349"/>
          <a:stretch/>
        </p:blipFill>
        <p:spPr bwMode="auto">
          <a:xfrm>
            <a:off x="6172200" y="685800"/>
            <a:ext cx="3058926" cy="232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28155" y="2925036"/>
            <a:ext cx="2191690" cy="400110"/>
          </a:xfrm>
          <a:prstGeom prst="rect">
            <a:avLst/>
          </a:prstGeom>
          <a:noFill/>
        </p:spPr>
        <p:txBody>
          <a:bodyPr wrap="none" rtlCol="0">
            <a:spAutoFit/>
          </a:bodyPr>
          <a:lstStyle/>
          <a:p>
            <a:r>
              <a:rPr lang="en-US" sz="2000" b="1" u="sng" dirty="0" smtClean="0"/>
              <a:t>HFM Dipole </a:t>
            </a:r>
            <a:r>
              <a:rPr lang="en-US" sz="2000" b="1" u="sng" dirty="0"/>
              <a:t>M</a:t>
            </a:r>
            <a:r>
              <a:rPr lang="en-US" sz="2000" b="1" u="sng" dirty="0" smtClean="0"/>
              <a:t>irror</a:t>
            </a:r>
            <a:endParaRPr lang="en-US" sz="2000" b="1" u="sng" dirty="0"/>
          </a:p>
        </p:txBody>
      </p:sp>
      <p:sp>
        <p:nvSpPr>
          <p:cNvPr id="12" name="TextBox 11"/>
          <p:cNvSpPr txBox="1"/>
          <p:nvPr/>
        </p:nvSpPr>
        <p:spPr>
          <a:xfrm>
            <a:off x="2403618" y="5695890"/>
            <a:ext cx="1494896" cy="400110"/>
          </a:xfrm>
          <a:prstGeom prst="rect">
            <a:avLst/>
          </a:prstGeom>
          <a:noFill/>
        </p:spPr>
        <p:txBody>
          <a:bodyPr wrap="none" rtlCol="0">
            <a:spAutoFit/>
          </a:bodyPr>
          <a:lstStyle/>
          <a:p>
            <a:r>
              <a:rPr lang="en-US" sz="2000" b="1" u="sng" dirty="0" smtClean="0"/>
              <a:t>SQXF Mirror</a:t>
            </a:r>
            <a:endParaRPr lang="en-US" sz="2000" b="1" u="sng" dirty="0"/>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077" y="685800"/>
            <a:ext cx="2889470" cy="232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3276600"/>
            <a:ext cx="2975605" cy="2390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smtClean="0"/>
              <a:t>R. Bossert - HiLumi Collaboration Meeting - May 18-20, 2016</a:t>
            </a:r>
            <a:endParaRPr lang="en-US"/>
          </a:p>
        </p:txBody>
      </p:sp>
      <p:pic>
        <p:nvPicPr>
          <p:cNvPr id="13" name="Picture 12" descr="Talk master for HILUMI.pptx - PowerPoint"/>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8451" y="6172200"/>
            <a:ext cx="1353750" cy="574318"/>
          </a:xfrm>
          <a:prstGeom prst="rect">
            <a:avLst/>
          </a:prstGeom>
        </p:spPr>
      </p:pic>
      <p:pic>
        <p:nvPicPr>
          <p:cNvPr id="14" name="Image 5" descr="Logo-APO-LARP.png"/>
          <p:cNvPicPr>
            <a:picLocks noChangeAspect="1"/>
          </p:cNvPicPr>
          <p:nvPr/>
        </p:nvPicPr>
        <p:blipFill>
          <a:blip r:embed="rId7"/>
          <a:stretch>
            <a:fillRect/>
          </a:stretch>
        </p:blipFill>
        <p:spPr>
          <a:xfrm>
            <a:off x="1524000" y="6088346"/>
            <a:ext cx="531932" cy="633129"/>
          </a:xfrm>
          <a:prstGeom prst="rect">
            <a:avLst/>
          </a:prstGeom>
        </p:spPr>
      </p:pic>
      <p:sp>
        <p:nvSpPr>
          <p:cNvPr id="15" name="TextBox 14"/>
          <p:cNvSpPr txBox="1"/>
          <p:nvPr/>
        </p:nvSpPr>
        <p:spPr>
          <a:xfrm>
            <a:off x="5537125" y="5667345"/>
            <a:ext cx="1477584" cy="400110"/>
          </a:xfrm>
          <a:prstGeom prst="rect">
            <a:avLst/>
          </a:prstGeom>
          <a:noFill/>
        </p:spPr>
        <p:txBody>
          <a:bodyPr wrap="none" rtlCol="0">
            <a:spAutoFit/>
          </a:bodyPr>
          <a:lstStyle/>
          <a:p>
            <a:r>
              <a:rPr lang="en-US" sz="2000" b="1" u="sng" dirty="0"/>
              <a:t>L</a:t>
            </a:r>
            <a:r>
              <a:rPr lang="en-US" sz="2000" b="1" u="sng" dirty="0" smtClean="0"/>
              <a:t>QXF Mirror</a:t>
            </a:r>
            <a:endParaRPr lang="en-US" sz="2000" b="1" u="sng" dirty="0"/>
          </a:p>
        </p:txBody>
      </p:sp>
      <p:pic>
        <p:nvPicPr>
          <p:cNvPr id="16" name="Picture 15"/>
          <p:cNvPicPr>
            <a:picLocks noChangeAspect="1"/>
          </p:cNvPicPr>
          <p:nvPr/>
        </p:nvPicPr>
        <p:blipFill>
          <a:blip r:embed="rId8"/>
          <a:stretch>
            <a:fillRect/>
          </a:stretch>
        </p:blipFill>
        <p:spPr>
          <a:xfrm>
            <a:off x="5054763" y="3242846"/>
            <a:ext cx="2403773" cy="2395954"/>
          </a:xfrm>
          <a:prstGeom prst="rect">
            <a:avLst/>
          </a:prstGeom>
        </p:spPr>
      </p:pic>
      <p:sp>
        <p:nvSpPr>
          <p:cNvPr id="8" name="TextBox 7"/>
          <p:cNvSpPr txBox="1"/>
          <p:nvPr/>
        </p:nvSpPr>
        <p:spPr>
          <a:xfrm>
            <a:off x="4029760" y="2993022"/>
            <a:ext cx="1218219" cy="400110"/>
          </a:xfrm>
          <a:prstGeom prst="rect">
            <a:avLst/>
          </a:prstGeom>
          <a:noFill/>
        </p:spPr>
        <p:txBody>
          <a:bodyPr wrap="none" rtlCol="0">
            <a:spAutoFit/>
          </a:bodyPr>
          <a:lstStyle/>
          <a:p>
            <a:r>
              <a:rPr lang="en-US" sz="2000" b="1" u="sng" dirty="0" smtClean="0"/>
              <a:t>TQ mirror</a:t>
            </a:r>
            <a:endParaRPr lang="en-US" sz="2000" b="1" u="sng" dirty="0"/>
          </a:p>
        </p:txBody>
      </p:sp>
      <p:sp>
        <p:nvSpPr>
          <p:cNvPr id="10" name="TextBox 9"/>
          <p:cNvSpPr txBox="1"/>
          <p:nvPr/>
        </p:nvSpPr>
        <p:spPr>
          <a:xfrm>
            <a:off x="6989827" y="3024153"/>
            <a:ext cx="1260345" cy="400110"/>
          </a:xfrm>
          <a:prstGeom prst="rect">
            <a:avLst/>
          </a:prstGeom>
          <a:noFill/>
        </p:spPr>
        <p:txBody>
          <a:bodyPr wrap="none" rtlCol="0">
            <a:spAutoFit/>
          </a:bodyPr>
          <a:lstStyle/>
          <a:p>
            <a:r>
              <a:rPr lang="en-US" sz="2000" b="1" u="sng" dirty="0"/>
              <a:t>H</a:t>
            </a:r>
            <a:r>
              <a:rPr lang="en-US" sz="2000" b="1" u="sng" dirty="0" smtClean="0"/>
              <a:t>Q mirror</a:t>
            </a:r>
            <a:endParaRPr lang="en-US" sz="2000" b="1" u="sng" dirty="0"/>
          </a:p>
        </p:txBody>
      </p:sp>
    </p:spTree>
    <p:extLst>
      <p:ext uri="{BB962C8B-B14F-4D97-AF65-F5344CB8AC3E}">
        <p14:creationId xmlns:p14="http://schemas.microsoft.com/office/powerpoint/2010/main" val="760825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77000" y="6356350"/>
            <a:ext cx="2133600" cy="365125"/>
          </a:xfrm>
        </p:spPr>
        <p:txBody>
          <a:bodyPr/>
          <a:lstStyle/>
          <a:p>
            <a:fld id="{04E99FB2-4730-41FA-9BC5-30C1F8BBB5FD}" type="slidenum">
              <a:rPr lang="en-US" smtClean="0"/>
              <a:t>4</a:t>
            </a:fld>
            <a:endParaRPr lang="en-US"/>
          </a:p>
        </p:txBody>
      </p:sp>
      <p:sp>
        <p:nvSpPr>
          <p:cNvPr id="3" name="TextBox 2"/>
          <p:cNvSpPr txBox="1"/>
          <p:nvPr/>
        </p:nvSpPr>
        <p:spPr>
          <a:xfrm>
            <a:off x="304800" y="117475"/>
            <a:ext cx="8013027" cy="461665"/>
          </a:xfrm>
          <a:prstGeom prst="rect">
            <a:avLst/>
          </a:prstGeom>
          <a:noFill/>
        </p:spPr>
        <p:txBody>
          <a:bodyPr wrap="none" rtlCol="0">
            <a:spAutoFit/>
          </a:bodyPr>
          <a:lstStyle/>
          <a:p>
            <a:r>
              <a:rPr lang="en-US" sz="2400" b="1" u="sng" dirty="0" smtClean="0"/>
              <a:t>Preload is adjusted by altering shims within the cross section.</a:t>
            </a:r>
            <a:endParaRPr lang="en-US" sz="2400" b="1" u="sng" dirty="0"/>
          </a:p>
        </p:txBody>
      </p:sp>
      <p:sp>
        <p:nvSpPr>
          <p:cNvPr id="4" name="Footer Placeholder 3"/>
          <p:cNvSpPr>
            <a:spLocks noGrp="1"/>
          </p:cNvSpPr>
          <p:nvPr>
            <p:ph type="ftr" sz="quarter" idx="11"/>
          </p:nvPr>
        </p:nvSpPr>
        <p:spPr/>
        <p:txBody>
          <a:bodyPr/>
          <a:lstStyle/>
          <a:p>
            <a:r>
              <a:rPr lang="en-US" smtClean="0"/>
              <a:t>R. Bossert - HiLumi Collaboration Meeting - May 18-20, 2016</a:t>
            </a:r>
            <a:endParaRPr lang="en-US"/>
          </a:p>
        </p:txBody>
      </p:sp>
      <p:pic>
        <p:nvPicPr>
          <p:cNvPr id="65" name="Picture 64"/>
          <p:cNvPicPr>
            <a:picLocks noChangeAspect="1"/>
          </p:cNvPicPr>
          <p:nvPr/>
        </p:nvPicPr>
        <p:blipFill>
          <a:blip r:embed="rId2"/>
          <a:stretch>
            <a:fillRect/>
          </a:stretch>
        </p:blipFill>
        <p:spPr>
          <a:xfrm>
            <a:off x="750572" y="762000"/>
            <a:ext cx="7678205" cy="5594350"/>
          </a:xfrm>
          <a:prstGeom prst="rect">
            <a:avLst/>
          </a:prstGeom>
        </p:spPr>
      </p:pic>
      <p:pic>
        <p:nvPicPr>
          <p:cNvPr id="6" name="Picture 5" descr="Talk master for HILUMI.pptx - PowerPoin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8451" y="6172200"/>
            <a:ext cx="1353750" cy="574318"/>
          </a:xfrm>
          <a:prstGeom prst="rect">
            <a:avLst/>
          </a:prstGeom>
        </p:spPr>
      </p:pic>
      <p:pic>
        <p:nvPicPr>
          <p:cNvPr id="7" name="Image 5" descr="Logo-APO-LARP.png"/>
          <p:cNvPicPr>
            <a:picLocks noChangeAspect="1"/>
          </p:cNvPicPr>
          <p:nvPr/>
        </p:nvPicPr>
        <p:blipFill>
          <a:blip r:embed="rId4"/>
          <a:stretch>
            <a:fillRect/>
          </a:stretch>
        </p:blipFill>
        <p:spPr>
          <a:xfrm>
            <a:off x="1524000" y="6088346"/>
            <a:ext cx="531932" cy="633129"/>
          </a:xfrm>
          <a:prstGeom prst="rect">
            <a:avLst/>
          </a:prstGeom>
        </p:spPr>
      </p:pic>
    </p:spTree>
    <p:extLst>
      <p:ext uri="{BB962C8B-B14F-4D97-AF65-F5344CB8AC3E}">
        <p14:creationId xmlns:p14="http://schemas.microsoft.com/office/powerpoint/2010/main" val="2823273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77000" y="6356350"/>
            <a:ext cx="2133600" cy="365125"/>
          </a:xfrm>
        </p:spPr>
        <p:txBody>
          <a:bodyPr/>
          <a:lstStyle/>
          <a:p>
            <a:fld id="{04E99FB2-4730-41FA-9BC5-30C1F8BBB5FD}" type="slidenum">
              <a:rPr lang="en-US" smtClean="0"/>
              <a:t>5</a:t>
            </a:fld>
            <a:endParaRPr lang="en-US"/>
          </a:p>
        </p:txBody>
      </p:sp>
      <p:sp>
        <p:nvSpPr>
          <p:cNvPr id="3" name="TextBox 2"/>
          <p:cNvSpPr txBox="1"/>
          <p:nvPr/>
        </p:nvSpPr>
        <p:spPr>
          <a:xfrm>
            <a:off x="1789966" y="139007"/>
            <a:ext cx="6159443" cy="461665"/>
          </a:xfrm>
          <a:prstGeom prst="rect">
            <a:avLst/>
          </a:prstGeom>
          <a:noFill/>
        </p:spPr>
        <p:txBody>
          <a:bodyPr wrap="none" rtlCol="0">
            <a:spAutoFit/>
          </a:bodyPr>
          <a:lstStyle/>
          <a:p>
            <a:r>
              <a:rPr lang="en-US" sz="2400" b="1" u="sng" dirty="0" smtClean="0"/>
              <a:t>CMM </a:t>
            </a:r>
            <a:r>
              <a:rPr lang="en-US" sz="2400" b="1" u="sng" dirty="0"/>
              <a:t>M</a:t>
            </a:r>
            <a:r>
              <a:rPr lang="en-US" sz="2400" b="1" u="sng" dirty="0" smtClean="0"/>
              <a:t>easurements Summary – Coil QXFP01a</a:t>
            </a:r>
            <a:endParaRPr lang="en-US" sz="2400" b="1" u="sng" dirty="0"/>
          </a:p>
        </p:txBody>
      </p:sp>
      <p:sp>
        <p:nvSpPr>
          <p:cNvPr id="4" name="Footer Placeholder 3"/>
          <p:cNvSpPr>
            <a:spLocks noGrp="1"/>
          </p:cNvSpPr>
          <p:nvPr>
            <p:ph type="ftr" sz="quarter" idx="11"/>
          </p:nvPr>
        </p:nvSpPr>
        <p:spPr/>
        <p:txBody>
          <a:bodyPr/>
          <a:lstStyle/>
          <a:p>
            <a:r>
              <a:rPr lang="en-US" smtClean="0"/>
              <a:t>R. Bossert - HiLumi Collaboration Meeting - May 18-20, 2016</a:t>
            </a:r>
            <a:endParaRPr lang="en-US"/>
          </a:p>
        </p:txBody>
      </p:sp>
      <p:pic>
        <p:nvPicPr>
          <p:cNvPr id="6" name="Picture 5" descr="Talk master for HILUMI.pptx - PowerPoint"/>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8451" y="6172200"/>
            <a:ext cx="1353750" cy="574318"/>
          </a:xfrm>
          <a:prstGeom prst="rect">
            <a:avLst/>
          </a:prstGeom>
        </p:spPr>
      </p:pic>
      <p:pic>
        <p:nvPicPr>
          <p:cNvPr id="7" name="Image 5" descr="Logo-APO-LARP.png"/>
          <p:cNvPicPr>
            <a:picLocks noChangeAspect="1"/>
          </p:cNvPicPr>
          <p:nvPr/>
        </p:nvPicPr>
        <p:blipFill>
          <a:blip r:embed="rId3"/>
          <a:stretch>
            <a:fillRect/>
          </a:stretch>
        </p:blipFill>
        <p:spPr>
          <a:xfrm>
            <a:off x="1524000" y="6088346"/>
            <a:ext cx="531932" cy="633129"/>
          </a:xfrm>
          <a:prstGeom prst="rect">
            <a:avLst/>
          </a:prstGeom>
        </p:spPr>
      </p:pic>
      <p:pic>
        <p:nvPicPr>
          <p:cNvPr id="5" name="Picture 4"/>
          <p:cNvPicPr>
            <a:picLocks noChangeAspect="1"/>
          </p:cNvPicPr>
          <p:nvPr/>
        </p:nvPicPr>
        <p:blipFill>
          <a:blip r:embed="rId4"/>
          <a:stretch>
            <a:fillRect/>
          </a:stretch>
        </p:blipFill>
        <p:spPr>
          <a:xfrm>
            <a:off x="1295400" y="768648"/>
            <a:ext cx="6835343" cy="5151722"/>
          </a:xfrm>
          <a:prstGeom prst="rect">
            <a:avLst/>
          </a:prstGeom>
        </p:spPr>
      </p:pic>
    </p:spTree>
    <p:extLst>
      <p:ext uri="{BB962C8B-B14F-4D97-AF65-F5344CB8AC3E}">
        <p14:creationId xmlns:p14="http://schemas.microsoft.com/office/powerpoint/2010/main" val="3300856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77000" y="6356350"/>
            <a:ext cx="2133600" cy="365125"/>
          </a:xfrm>
        </p:spPr>
        <p:txBody>
          <a:bodyPr/>
          <a:lstStyle/>
          <a:p>
            <a:fld id="{04E99FB2-4730-41FA-9BC5-30C1F8BBB5FD}" type="slidenum">
              <a:rPr lang="en-US" smtClean="0"/>
              <a:t>6</a:t>
            </a:fld>
            <a:endParaRPr lang="en-US"/>
          </a:p>
        </p:txBody>
      </p:sp>
      <p:sp>
        <p:nvSpPr>
          <p:cNvPr id="3" name="TextBox 2"/>
          <p:cNvSpPr txBox="1"/>
          <p:nvPr/>
        </p:nvSpPr>
        <p:spPr>
          <a:xfrm>
            <a:off x="1600200" y="208087"/>
            <a:ext cx="5739969" cy="461665"/>
          </a:xfrm>
          <a:prstGeom prst="rect">
            <a:avLst/>
          </a:prstGeom>
          <a:noFill/>
        </p:spPr>
        <p:txBody>
          <a:bodyPr wrap="none" rtlCol="0">
            <a:spAutoFit/>
          </a:bodyPr>
          <a:lstStyle/>
          <a:p>
            <a:r>
              <a:rPr lang="en-US" sz="2400" b="1" u="sng" dirty="0" smtClean="0"/>
              <a:t>CMM measurements – Typical cross section</a:t>
            </a:r>
            <a:endParaRPr lang="en-US" sz="2400" b="1" u="sng" dirty="0"/>
          </a:p>
        </p:txBody>
      </p:sp>
      <p:sp>
        <p:nvSpPr>
          <p:cNvPr id="4" name="Footer Placeholder 3"/>
          <p:cNvSpPr>
            <a:spLocks noGrp="1"/>
          </p:cNvSpPr>
          <p:nvPr>
            <p:ph type="ftr" sz="quarter" idx="11"/>
          </p:nvPr>
        </p:nvSpPr>
        <p:spPr/>
        <p:txBody>
          <a:bodyPr/>
          <a:lstStyle/>
          <a:p>
            <a:r>
              <a:rPr lang="en-US" smtClean="0"/>
              <a:t>R. Bossert - HiLumi Collaboration Meeting - May 18-20, 2016</a:t>
            </a:r>
            <a:endParaRPr lang="en-US"/>
          </a:p>
        </p:txBody>
      </p:sp>
      <p:pic>
        <p:nvPicPr>
          <p:cNvPr id="6" name="Picture 5" descr="Talk master for HILUMI.pptx - PowerPoint"/>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8451" y="6172200"/>
            <a:ext cx="1353750" cy="574318"/>
          </a:xfrm>
          <a:prstGeom prst="rect">
            <a:avLst/>
          </a:prstGeom>
        </p:spPr>
      </p:pic>
      <p:pic>
        <p:nvPicPr>
          <p:cNvPr id="7" name="Image 5" descr="Logo-APO-LARP.png"/>
          <p:cNvPicPr>
            <a:picLocks noChangeAspect="1"/>
          </p:cNvPicPr>
          <p:nvPr/>
        </p:nvPicPr>
        <p:blipFill>
          <a:blip r:embed="rId3"/>
          <a:stretch>
            <a:fillRect/>
          </a:stretch>
        </p:blipFill>
        <p:spPr>
          <a:xfrm>
            <a:off x="1524000" y="6088346"/>
            <a:ext cx="531932" cy="633129"/>
          </a:xfrm>
          <a:prstGeom prst="rect">
            <a:avLst/>
          </a:prstGeom>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886" y="1035987"/>
            <a:ext cx="8360034" cy="4686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533400" y="1143000"/>
            <a:ext cx="3851357" cy="680237"/>
            <a:chOff x="2438400" y="762000"/>
            <a:chExt cx="3851357" cy="680237"/>
          </a:xfrm>
        </p:grpSpPr>
        <p:sp>
          <p:nvSpPr>
            <p:cNvPr id="9" name="Text Box 10"/>
            <p:cNvSpPr txBox="1">
              <a:spLocks noChangeArrowheads="1"/>
            </p:cNvSpPr>
            <p:nvPr/>
          </p:nvSpPr>
          <p:spPr bwMode="auto">
            <a:xfrm>
              <a:off x="2438400" y="762000"/>
              <a:ext cx="3851357" cy="375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i="1" dirty="0">
                  <a:solidFill>
                    <a:srgbClr val="990000"/>
                  </a:solidFill>
                </a:rPr>
                <a:t>Average azimuthal size = -4 mils</a:t>
              </a:r>
            </a:p>
          </p:txBody>
        </p:sp>
        <p:sp>
          <p:nvSpPr>
            <p:cNvPr id="10" name="Text Box 10"/>
            <p:cNvSpPr txBox="1">
              <a:spLocks noChangeArrowheads="1"/>
            </p:cNvSpPr>
            <p:nvPr/>
          </p:nvSpPr>
          <p:spPr bwMode="auto">
            <a:xfrm>
              <a:off x="2444423" y="1066800"/>
              <a:ext cx="3481034" cy="375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i="1" dirty="0">
                  <a:solidFill>
                    <a:srgbClr val="990000"/>
                  </a:solidFill>
                </a:rPr>
                <a:t>Average radial size = -3.5 mils</a:t>
              </a:r>
            </a:p>
          </p:txBody>
        </p:sp>
      </p:grpSp>
      <p:sp>
        <p:nvSpPr>
          <p:cNvPr id="11" name="Text Box 10"/>
          <p:cNvSpPr txBox="1">
            <a:spLocks noChangeArrowheads="1"/>
          </p:cNvSpPr>
          <p:nvPr/>
        </p:nvSpPr>
        <p:spPr bwMode="auto">
          <a:xfrm>
            <a:off x="3886200" y="4267200"/>
            <a:ext cx="1555356" cy="594441"/>
          </a:xfrm>
          <a:prstGeom prst="rect">
            <a:avLst/>
          </a:prstGeom>
          <a:solidFill>
            <a:schemeClr val="bg1"/>
          </a:solidFill>
          <a:ln w="9525">
            <a:noFill/>
            <a:miter lim="800000"/>
            <a:headEnd/>
            <a:tailEnd/>
          </a:ln>
        </p:spPr>
        <p:txBody>
          <a:bodyPr wrap="square">
            <a:spAutoFit/>
          </a:bodyPr>
          <a:lstStyle/>
          <a:p>
            <a:pPr eaLnBrk="1" hangingPunct="1">
              <a:defRPr/>
            </a:pPr>
            <a:r>
              <a:rPr lang="en-US" sz="1600" b="1" dirty="0">
                <a:solidFill>
                  <a:schemeClr val="tx2">
                    <a:lumMod val="75000"/>
                  </a:schemeClr>
                </a:solidFill>
                <a:latin typeface="Calibri" pitchFamily="34" charset="0"/>
              </a:rPr>
              <a:t>One square = </a:t>
            </a:r>
          </a:p>
          <a:p>
            <a:pPr eaLnBrk="1" hangingPunct="1">
              <a:defRPr/>
            </a:pPr>
            <a:r>
              <a:rPr lang="en-US" sz="1600" b="1" dirty="0">
                <a:solidFill>
                  <a:schemeClr val="tx2">
                    <a:lumMod val="75000"/>
                  </a:schemeClr>
                </a:solidFill>
                <a:latin typeface="Calibri" pitchFamily="34" charset="0"/>
              </a:rPr>
              <a:t>100 um (4 mils)</a:t>
            </a:r>
          </a:p>
        </p:txBody>
      </p:sp>
    </p:spTree>
    <p:extLst>
      <p:ext uri="{BB962C8B-B14F-4D97-AF65-F5344CB8AC3E}">
        <p14:creationId xmlns:p14="http://schemas.microsoft.com/office/powerpoint/2010/main" val="689267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242"/>
            <a:ext cx="4648200" cy="506158"/>
          </a:xfrm>
        </p:spPr>
        <p:txBody>
          <a:bodyPr>
            <a:normAutofit fontScale="90000"/>
          </a:bodyPr>
          <a:lstStyle/>
          <a:p>
            <a:r>
              <a:rPr lang="en-US" sz="3200" b="1" u="sng" dirty="0" smtClean="0"/>
              <a:t>Coil Strain Gauges</a:t>
            </a:r>
            <a:endParaRPr lang="en-US" sz="3200" b="1" u="sng" dirty="0"/>
          </a:p>
        </p:txBody>
      </p:sp>
      <p:sp>
        <p:nvSpPr>
          <p:cNvPr id="3" name="Content Placeholder 2"/>
          <p:cNvSpPr>
            <a:spLocks noGrp="1"/>
          </p:cNvSpPr>
          <p:nvPr>
            <p:ph idx="1"/>
          </p:nvPr>
        </p:nvSpPr>
        <p:spPr>
          <a:xfrm>
            <a:off x="152400" y="796203"/>
            <a:ext cx="8458200" cy="1447799"/>
          </a:xfrm>
        </p:spPr>
        <p:txBody>
          <a:bodyPr>
            <a:normAutofit fontScale="92500"/>
          </a:bodyPr>
          <a:lstStyle/>
          <a:p>
            <a:pPr marL="0" indent="0">
              <a:buNone/>
            </a:pPr>
            <a:r>
              <a:rPr lang="en-US" sz="1800" dirty="0" smtClean="0"/>
              <a:t>Strain gauge system, standard for long mirror.  There are two “stations”, located at approximately one third of the way from each end of the coil.  Each station contains:  </a:t>
            </a:r>
          </a:p>
          <a:p>
            <a:r>
              <a:rPr lang="en-US" sz="1800" dirty="0" smtClean="0"/>
              <a:t>1 set of full bridges on inner titanium pole, one azimuthal bridge, one longitudinal bridge.  </a:t>
            </a:r>
          </a:p>
          <a:p>
            <a:r>
              <a:rPr lang="en-US" sz="1800" dirty="0" smtClean="0"/>
              <a:t>4 quarter bridges bonded to inside surface of inner coil, used during construction only. </a:t>
            </a:r>
          </a:p>
        </p:txBody>
      </p:sp>
      <p:grpSp>
        <p:nvGrpSpPr>
          <p:cNvPr id="7" name="Group 6"/>
          <p:cNvGrpSpPr/>
          <p:nvPr/>
        </p:nvGrpSpPr>
        <p:grpSpPr>
          <a:xfrm>
            <a:off x="762000" y="2362200"/>
            <a:ext cx="7033582" cy="3557211"/>
            <a:chOff x="510479" y="2057399"/>
            <a:chExt cx="7033582" cy="3557211"/>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0054" r="9954"/>
            <a:stretch/>
          </p:blipFill>
          <p:spPr>
            <a:xfrm>
              <a:off x="3117828" y="2057399"/>
              <a:ext cx="4426233" cy="3557211"/>
            </a:xfrm>
            <a:prstGeom prst="rect">
              <a:avLst/>
            </a:prstGeom>
          </p:spPr>
        </p:pic>
        <p:grpSp>
          <p:nvGrpSpPr>
            <p:cNvPr id="27" name="Group 26"/>
            <p:cNvGrpSpPr/>
            <p:nvPr/>
          </p:nvGrpSpPr>
          <p:grpSpPr>
            <a:xfrm>
              <a:off x="510479" y="3056865"/>
              <a:ext cx="2941442" cy="2277135"/>
              <a:chOff x="424647" y="3666465"/>
              <a:chExt cx="2941442" cy="2277135"/>
            </a:xfrm>
          </p:grpSpPr>
          <p:cxnSp>
            <p:nvCxnSpPr>
              <p:cNvPr id="16" name="Straight Arrow Connector 15"/>
              <p:cNvCxnSpPr/>
              <p:nvPr/>
            </p:nvCxnSpPr>
            <p:spPr>
              <a:xfrm>
                <a:off x="2172900" y="5092683"/>
                <a:ext cx="985950" cy="850917"/>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80436" y="4915879"/>
                <a:ext cx="1011070" cy="34192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120149" y="3846217"/>
                <a:ext cx="911847" cy="609972"/>
              </a:xfrm>
              <a:prstGeom prst="straightConnector1">
                <a:avLst/>
              </a:prstGeom>
              <a:ln w="190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039531" y="3666465"/>
                <a:ext cx="238639" cy="170911"/>
              </a:xfrm>
              <a:prstGeom prst="straightConnector1">
                <a:avLst/>
              </a:prstGeom>
              <a:ln w="190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203044" y="4518071"/>
                <a:ext cx="836487" cy="217081"/>
              </a:xfrm>
              <a:prstGeom prst="straightConnector1">
                <a:avLst/>
              </a:prstGeom>
              <a:ln w="190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4647" y="4470923"/>
                <a:ext cx="1806972" cy="646331"/>
              </a:xfrm>
              <a:prstGeom prst="rect">
                <a:avLst/>
              </a:prstGeom>
              <a:noFill/>
            </p:spPr>
            <p:txBody>
              <a:bodyPr wrap="square" rtlCol="0">
                <a:spAutoFit/>
              </a:bodyPr>
              <a:lstStyle/>
              <a:p>
                <a:r>
                  <a:rPr lang="en-US" dirty="0" smtClean="0"/>
                  <a:t>Gauges bonded to coil</a:t>
                </a:r>
                <a:endParaRPr lang="en-US" dirty="0"/>
              </a:p>
            </p:txBody>
          </p:sp>
          <p:cxnSp>
            <p:nvCxnSpPr>
              <p:cNvPr id="20" name="Straight Arrow Connector 19"/>
              <p:cNvCxnSpPr/>
              <p:nvPr/>
            </p:nvCxnSpPr>
            <p:spPr>
              <a:xfrm flipV="1">
                <a:off x="3016923" y="4423775"/>
                <a:ext cx="349166" cy="94296"/>
              </a:xfrm>
              <a:prstGeom prst="straightConnector1">
                <a:avLst/>
              </a:prstGeom>
              <a:ln w="190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4" name="Footer Placeholder 3"/>
          <p:cNvSpPr>
            <a:spLocks noGrp="1"/>
          </p:cNvSpPr>
          <p:nvPr>
            <p:ph type="ftr" sz="quarter" idx="11"/>
          </p:nvPr>
        </p:nvSpPr>
        <p:spPr/>
        <p:txBody>
          <a:bodyPr/>
          <a:lstStyle/>
          <a:p>
            <a:r>
              <a:rPr lang="en-US" smtClean="0"/>
              <a:t>R. Bossert - HiLumi Collaboration Meeting - May 18-20, 2016</a:t>
            </a:r>
            <a:endParaRPr lang="en-US"/>
          </a:p>
        </p:txBody>
      </p:sp>
      <p:sp>
        <p:nvSpPr>
          <p:cNvPr id="5" name="Slide Number Placeholder 4"/>
          <p:cNvSpPr>
            <a:spLocks noGrp="1"/>
          </p:cNvSpPr>
          <p:nvPr>
            <p:ph type="sldNum" sz="quarter" idx="12"/>
          </p:nvPr>
        </p:nvSpPr>
        <p:spPr/>
        <p:txBody>
          <a:bodyPr/>
          <a:lstStyle/>
          <a:p>
            <a:fld id="{04E99FB2-4730-41FA-9BC5-30C1F8BBB5FD}" type="slidenum">
              <a:rPr lang="en-US" smtClean="0"/>
              <a:t>7</a:t>
            </a:fld>
            <a:endParaRPr lang="en-US"/>
          </a:p>
        </p:txBody>
      </p:sp>
    </p:spTree>
    <p:extLst>
      <p:ext uri="{BB962C8B-B14F-4D97-AF65-F5344CB8AC3E}">
        <p14:creationId xmlns:p14="http://schemas.microsoft.com/office/powerpoint/2010/main" val="1611782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242"/>
            <a:ext cx="5791200" cy="506158"/>
          </a:xfrm>
        </p:spPr>
        <p:txBody>
          <a:bodyPr>
            <a:normAutofit fontScale="90000"/>
          </a:bodyPr>
          <a:lstStyle/>
          <a:p>
            <a:r>
              <a:rPr lang="en-US" sz="3200" b="1" u="sng" dirty="0" smtClean="0"/>
              <a:t>End Preload Bolt Strain Gauges</a:t>
            </a:r>
            <a:endParaRPr lang="en-US" sz="3200" b="1" u="sng" dirty="0"/>
          </a:p>
        </p:txBody>
      </p:sp>
      <p:sp>
        <p:nvSpPr>
          <p:cNvPr id="4" name="Footer Placeholder 3"/>
          <p:cNvSpPr>
            <a:spLocks noGrp="1"/>
          </p:cNvSpPr>
          <p:nvPr>
            <p:ph type="ftr" sz="quarter" idx="11"/>
          </p:nvPr>
        </p:nvSpPr>
        <p:spPr/>
        <p:txBody>
          <a:bodyPr/>
          <a:lstStyle/>
          <a:p>
            <a:r>
              <a:rPr lang="en-US" smtClean="0"/>
              <a:t>R. Bossert - HiLumi Collaboration Meeting - May 18-20, 2016</a:t>
            </a:r>
            <a:endParaRPr lang="en-US"/>
          </a:p>
        </p:txBody>
      </p:sp>
      <p:sp>
        <p:nvSpPr>
          <p:cNvPr id="5" name="Slide Number Placeholder 4"/>
          <p:cNvSpPr>
            <a:spLocks noGrp="1"/>
          </p:cNvSpPr>
          <p:nvPr>
            <p:ph type="sldNum" sz="quarter" idx="12"/>
          </p:nvPr>
        </p:nvSpPr>
        <p:spPr/>
        <p:txBody>
          <a:bodyPr/>
          <a:lstStyle/>
          <a:p>
            <a:fld id="{04E99FB2-4730-41FA-9BC5-30C1F8BBB5FD}" type="slidenum">
              <a:rPr lang="en-US" smtClean="0"/>
              <a:t>8</a:t>
            </a:fld>
            <a:endParaRPr lang="en-US"/>
          </a:p>
        </p:txBody>
      </p:sp>
      <p:pic>
        <p:nvPicPr>
          <p:cNvPr id="23" name="Picture 22"/>
          <p:cNvPicPr>
            <a:picLocks noChangeAspect="1"/>
          </p:cNvPicPr>
          <p:nvPr/>
        </p:nvPicPr>
        <p:blipFill>
          <a:blip r:embed="rId2"/>
          <a:stretch>
            <a:fillRect/>
          </a:stretch>
        </p:blipFill>
        <p:spPr>
          <a:xfrm>
            <a:off x="731751" y="1074563"/>
            <a:ext cx="4566869" cy="3426599"/>
          </a:xfrm>
          <a:prstGeom prst="rect">
            <a:avLst/>
          </a:prstGeom>
        </p:spPr>
      </p:pic>
      <p:grpSp>
        <p:nvGrpSpPr>
          <p:cNvPr id="24" name="Group 23"/>
          <p:cNvGrpSpPr/>
          <p:nvPr/>
        </p:nvGrpSpPr>
        <p:grpSpPr>
          <a:xfrm>
            <a:off x="6001530" y="2958588"/>
            <a:ext cx="2905685" cy="3716681"/>
            <a:chOff x="5413722" y="3414612"/>
            <a:chExt cx="2905685" cy="3716681"/>
          </a:xfrm>
        </p:grpSpPr>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722" y="4257587"/>
              <a:ext cx="2072582" cy="1874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ontent Placeholder 2"/>
            <p:cNvSpPr txBox="1">
              <a:spLocks/>
            </p:cNvSpPr>
            <p:nvPr/>
          </p:nvSpPr>
          <p:spPr>
            <a:xfrm>
              <a:off x="5878286" y="6204559"/>
              <a:ext cx="1572986" cy="9267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smtClean="0">
                  <a:solidFill>
                    <a:schemeClr val="accent6">
                      <a:lumMod val="50000"/>
                    </a:schemeClr>
                  </a:solidFill>
                </a:rPr>
                <a:t>Strain gauges bonded to end preload bolts. </a:t>
              </a:r>
              <a:endParaRPr lang="en-US" sz="1600" dirty="0">
                <a:solidFill>
                  <a:schemeClr val="accent6">
                    <a:lumMod val="50000"/>
                  </a:schemeClr>
                </a:solidFill>
              </a:endParaRPr>
            </a:p>
          </p:txBody>
        </p:sp>
        <p:cxnSp>
          <p:nvCxnSpPr>
            <p:cNvPr id="28" name="Straight Arrow Connector 27"/>
            <p:cNvCxnSpPr>
              <a:stCxn id="26" idx="0"/>
            </p:cNvCxnSpPr>
            <p:nvPr/>
          </p:nvCxnSpPr>
          <p:spPr>
            <a:xfrm flipV="1">
              <a:off x="6664779" y="5723164"/>
              <a:ext cx="38100" cy="481395"/>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7187131" y="3976007"/>
              <a:ext cx="144398" cy="87357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30" name="Content Placeholder 2"/>
            <p:cNvSpPr txBox="1">
              <a:spLocks/>
            </p:cNvSpPr>
            <p:nvPr/>
          </p:nvSpPr>
          <p:spPr>
            <a:xfrm>
              <a:off x="6895938" y="3414612"/>
              <a:ext cx="1423469" cy="561395"/>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smtClean="0">
                  <a:solidFill>
                    <a:schemeClr val="accent6">
                      <a:lumMod val="50000"/>
                    </a:schemeClr>
                  </a:solidFill>
                </a:rPr>
                <a:t>Temperature Compensator</a:t>
              </a:r>
              <a:endParaRPr lang="en-US" sz="1600" dirty="0">
                <a:solidFill>
                  <a:schemeClr val="accent6">
                    <a:lumMod val="50000"/>
                  </a:schemeClr>
                </a:solidFill>
              </a:endParaRPr>
            </a:p>
          </p:txBody>
        </p:sp>
      </p:grpSp>
      <p:sp>
        <p:nvSpPr>
          <p:cNvPr id="31" name="TextBox 30"/>
          <p:cNvSpPr txBox="1"/>
          <p:nvPr/>
        </p:nvSpPr>
        <p:spPr>
          <a:xfrm>
            <a:off x="140610" y="533400"/>
            <a:ext cx="3925552" cy="369332"/>
          </a:xfrm>
          <a:prstGeom prst="rect">
            <a:avLst/>
          </a:prstGeom>
          <a:noFill/>
        </p:spPr>
        <p:txBody>
          <a:bodyPr wrap="square" rtlCol="0">
            <a:spAutoFit/>
          </a:bodyPr>
          <a:lstStyle/>
          <a:p>
            <a:r>
              <a:rPr lang="en-US" sz="1800" dirty="0" smtClean="0">
                <a:solidFill>
                  <a:schemeClr val="accent6">
                    <a:lumMod val="50000"/>
                  </a:schemeClr>
                </a:solidFill>
              </a:rPr>
              <a:t>Location of temperature compensator</a:t>
            </a:r>
            <a:endParaRPr lang="en-US" sz="1800" dirty="0">
              <a:solidFill>
                <a:schemeClr val="accent6">
                  <a:lumMod val="50000"/>
                </a:schemeClr>
              </a:solidFill>
            </a:endParaRPr>
          </a:p>
        </p:txBody>
      </p:sp>
      <p:sp>
        <p:nvSpPr>
          <p:cNvPr id="33" name="TextBox 32"/>
          <p:cNvSpPr txBox="1"/>
          <p:nvPr/>
        </p:nvSpPr>
        <p:spPr>
          <a:xfrm>
            <a:off x="5527221" y="1150524"/>
            <a:ext cx="2929969" cy="369332"/>
          </a:xfrm>
          <a:prstGeom prst="rect">
            <a:avLst/>
          </a:prstGeom>
          <a:noFill/>
        </p:spPr>
        <p:txBody>
          <a:bodyPr wrap="none" rtlCol="0">
            <a:spAutoFit/>
          </a:bodyPr>
          <a:lstStyle/>
          <a:p>
            <a:r>
              <a:rPr lang="en-US" sz="1800" dirty="0" smtClean="0">
                <a:solidFill>
                  <a:schemeClr val="accent6">
                    <a:lumMod val="50000"/>
                  </a:schemeClr>
                </a:solidFill>
              </a:rPr>
              <a:t>Location of end preload bolts</a:t>
            </a:r>
            <a:endParaRPr lang="en-US" sz="1800" dirty="0">
              <a:solidFill>
                <a:schemeClr val="accent6">
                  <a:lumMod val="50000"/>
                </a:schemeClr>
              </a:solidFill>
            </a:endParaRPr>
          </a:p>
        </p:txBody>
      </p:sp>
      <p:cxnSp>
        <p:nvCxnSpPr>
          <p:cNvPr id="34" name="Straight Arrow Connector 33"/>
          <p:cNvCxnSpPr/>
          <p:nvPr/>
        </p:nvCxnSpPr>
        <p:spPr>
          <a:xfrm>
            <a:off x="2275765" y="849996"/>
            <a:ext cx="467435" cy="2108592"/>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76275" y="4544369"/>
            <a:ext cx="2175147" cy="338554"/>
          </a:xfrm>
          <a:prstGeom prst="rect">
            <a:avLst/>
          </a:prstGeom>
          <a:noFill/>
        </p:spPr>
        <p:txBody>
          <a:bodyPr wrap="none" rtlCol="0">
            <a:spAutoFit/>
          </a:bodyPr>
          <a:lstStyle/>
          <a:p>
            <a:r>
              <a:rPr lang="en-US" sz="1600" i="1" dirty="0" smtClean="0"/>
              <a:t>Short QXF mirror shown</a:t>
            </a:r>
            <a:endParaRPr lang="en-US" sz="1600" i="1" dirty="0"/>
          </a:p>
        </p:txBody>
      </p:sp>
      <p:sp>
        <p:nvSpPr>
          <p:cNvPr id="36" name="Content Placeholder 2"/>
          <p:cNvSpPr txBox="1">
            <a:spLocks/>
          </p:cNvSpPr>
          <p:nvPr/>
        </p:nvSpPr>
        <p:spPr>
          <a:xfrm>
            <a:off x="335471" y="5042325"/>
            <a:ext cx="5150929" cy="120005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End load the same as the short mirror.  2 preload bolts on each end, each applying </a:t>
            </a:r>
            <a:r>
              <a:rPr lang="en-US" sz="1600" dirty="0"/>
              <a:t>7</a:t>
            </a:r>
            <a:r>
              <a:rPr lang="en-US" sz="1600" dirty="0" smtClean="0"/>
              <a:t> </a:t>
            </a:r>
            <a:r>
              <a:rPr lang="en-US" sz="1600" dirty="0" err="1" smtClean="0"/>
              <a:t>kN</a:t>
            </a:r>
            <a:r>
              <a:rPr lang="en-US" sz="1600" dirty="0" smtClean="0"/>
              <a:t> (1600 pounds) of force from the 50 mm thick end plate, for a total of 14 </a:t>
            </a:r>
            <a:r>
              <a:rPr lang="en-US" sz="1600" dirty="0" err="1" smtClean="0"/>
              <a:t>kN</a:t>
            </a:r>
            <a:r>
              <a:rPr lang="en-US" sz="1600" dirty="0" smtClean="0"/>
              <a:t> (3200 pounds) at each end.</a:t>
            </a:r>
            <a:endParaRPr lang="en-US" sz="1600" dirty="0"/>
          </a:p>
        </p:txBody>
      </p:sp>
      <p:cxnSp>
        <p:nvCxnSpPr>
          <p:cNvPr id="20" name="Straight Arrow Connector 19"/>
          <p:cNvCxnSpPr/>
          <p:nvPr/>
        </p:nvCxnSpPr>
        <p:spPr>
          <a:xfrm flipH="1">
            <a:off x="3124200" y="1431607"/>
            <a:ext cx="2420234" cy="117487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1287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242"/>
            <a:ext cx="5791200" cy="506158"/>
          </a:xfrm>
        </p:spPr>
        <p:txBody>
          <a:bodyPr>
            <a:normAutofit fontScale="90000"/>
          </a:bodyPr>
          <a:lstStyle/>
          <a:p>
            <a:r>
              <a:rPr lang="en-US" sz="3200" b="1" u="sng" dirty="0" smtClean="0"/>
              <a:t>Shell (Skin) Strain Gauges</a:t>
            </a:r>
            <a:endParaRPr lang="en-US" sz="3200" b="1" u="sng" dirty="0"/>
          </a:p>
        </p:txBody>
      </p:sp>
      <p:sp>
        <p:nvSpPr>
          <p:cNvPr id="4" name="Footer Placeholder 3"/>
          <p:cNvSpPr>
            <a:spLocks noGrp="1"/>
          </p:cNvSpPr>
          <p:nvPr>
            <p:ph type="ftr" sz="quarter" idx="11"/>
          </p:nvPr>
        </p:nvSpPr>
        <p:spPr/>
        <p:txBody>
          <a:bodyPr/>
          <a:lstStyle/>
          <a:p>
            <a:r>
              <a:rPr lang="en-US" smtClean="0"/>
              <a:t>R. Bossert - HiLumi Collaboration Meeting - May 18-20, 2016</a:t>
            </a:r>
            <a:endParaRPr lang="en-US"/>
          </a:p>
        </p:txBody>
      </p:sp>
      <p:sp>
        <p:nvSpPr>
          <p:cNvPr id="5" name="Slide Number Placeholder 4"/>
          <p:cNvSpPr>
            <a:spLocks noGrp="1"/>
          </p:cNvSpPr>
          <p:nvPr>
            <p:ph type="sldNum" sz="quarter" idx="12"/>
          </p:nvPr>
        </p:nvSpPr>
        <p:spPr/>
        <p:txBody>
          <a:bodyPr/>
          <a:lstStyle/>
          <a:p>
            <a:fld id="{04E99FB2-4730-41FA-9BC5-30C1F8BBB5FD}" type="slidenum">
              <a:rPr lang="en-US" smtClean="0"/>
              <a:t>9</a:t>
            </a:fld>
            <a:endParaRPr lang="en-US"/>
          </a:p>
        </p:txBody>
      </p:sp>
      <p:sp>
        <p:nvSpPr>
          <p:cNvPr id="18" name="Content Placeholder 2"/>
          <p:cNvSpPr>
            <a:spLocks noGrp="1"/>
          </p:cNvSpPr>
          <p:nvPr>
            <p:ph idx="1"/>
          </p:nvPr>
        </p:nvSpPr>
        <p:spPr>
          <a:xfrm>
            <a:off x="4940233" y="914400"/>
            <a:ext cx="3603693" cy="1067609"/>
          </a:xfrm>
        </p:spPr>
        <p:txBody>
          <a:bodyPr>
            <a:noAutofit/>
          </a:bodyPr>
          <a:lstStyle/>
          <a:p>
            <a:pPr marL="0" indent="0">
              <a:buNone/>
            </a:pPr>
            <a:r>
              <a:rPr lang="en-US" sz="1700" dirty="0" smtClean="0"/>
              <a:t>An array of gauges on the shell at 30 and 60 degrees from the </a:t>
            </a:r>
            <a:r>
              <a:rPr lang="en-US" sz="1700" dirty="0" err="1" smtClean="0"/>
              <a:t>midplane</a:t>
            </a:r>
            <a:r>
              <a:rPr lang="en-US" sz="1700" dirty="0" smtClean="0"/>
              <a:t>.  One set of four gauges in each quadrant at each station.</a:t>
            </a:r>
          </a:p>
        </p:txBody>
      </p:sp>
      <p:pic>
        <p:nvPicPr>
          <p:cNvPr id="19" name="Picture 18"/>
          <p:cNvPicPr>
            <a:picLocks noChangeAspect="1"/>
          </p:cNvPicPr>
          <p:nvPr/>
        </p:nvPicPr>
        <p:blipFill rotWithShape="1">
          <a:blip r:embed="rId2"/>
          <a:srcRect l="10999" t="26667" r="1001" b="7996"/>
          <a:stretch/>
        </p:blipFill>
        <p:spPr>
          <a:xfrm>
            <a:off x="452437" y="917644"/>
            <a:ext cx="4192621" cy="2334527"/>
          </a:xfrm>
          <a:prstGeom prst="rect">
            <a:avLst/>
          </a:prstGeom>
        </p:spPr>
      </p:pic>
      <p:pic>
        <p:nvPicPr>
          <p:cNvPr id="20" name="Picture 19"/>
          <p:cNvPicPr>
            <a:picLocks noChangeAspect="1"/>
          </p:cNvPicPr>
          <p:nvPr/>
        </p:nvPicPr>
        <p:blipFill rotWithShape="1">
          <a:blip r:embed="rId3"/>
          <a:srcRect l="11999" t="34670" r="1" b="31997"/>
          <a:stretch/>
        </p:blipFill>
        <p:spPr>
          <a:xfrm>
            <a:off x="350195" y="3578102"/>
            <a:ext cx="8158195" cy="2317669"/>
          </a:xfrm>
          <a:prstGeom prst="rect">
            <a:avLst/>
          </a:prstGeom>
        </p:spPr>
      </p:pic>
      <p:cxnSp>
        <p:nvCxnSpPr>
          <p:cNvPr id="21" name="Straight Arrow Connector 20"/>
          <p:cNvCxnSpPr/>
          <p:nvPr/>
        </p:nvCxnSpPr>
        <p:spPr>
          <a:xfrm flipH="1">
            <a:off x="5301980" y="2388949"/>
            <a:ext cx="388701" cy="1785568"/>
          </a:xfrm>
          <a:prstGeom prst="straightConnector1">
            <a:avLst/>
          </a:prstGeom>
          <a:ln>
            <a:solidFill>
              <a:srgbClr val="404040"/>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7895617" y="3252171"/>
            <a:ext cx="204281" cy="1142840"/>
          </a:xfrm>
          <a:prstGeom prst="straightConnector1">
            <a:avLst/>
          </a:prstGeom>
          <a:ln>
            <a:solidFill>
              <a:srgbClr val="404040"/>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5409318" y="3201751"/>
            <a:ext cx="417550" cy="1735442"/>
          </a:xfrm>
          <a:prstGeom prst="straightConnector1">
            <a:avLst/>
          </a:prstGeom>
          <a:ln>
            <a:solidFill>
              <a:srgbClr val="404040"/>
            </a:solidFill>
            <a:tailEnd type="triangle" w="med" len="lg"/>
          </a:ln>
        </p:spPr>
        <p:style>
          <a:lnRef idx="2">
            <a:schemeClr val="accent1"/>
          </a:lnRef>
          <a:fillRef idx="0">
            <a:schemeClr val="accent1"/>
          </a:fillRef>
          <a:effectRef idx="1">
            <a:schemeClr val="accent1"/>
          </a:effectRef>
          <a:fontRef idx="minor">
            <a:schemeClr val="tx1"/>
          </a:fontRef>
        </p:style>
      </p:cxnSp>
      <p:sp>
        <p:nvSpPr>
          <p:cNvPr id="37" name="Content Placeholder 2"/>
          <p:cNvSpPr txBox="1">
            <a:spLocks/>
          </p:cNvSpPr>
          <p:nvPr/>
        </p:nvSpPr>
        <p:spPr>
          <a:xfrm>
            <a:off x="6154769" y="3017152"/>
            <a:ext cx="1024244" cy="384216"/>
          </a:xfrm>
          <a:prstGeom prst="rect">
            <a:avLst/>
          </a:prstGeom>
        </p:spPr>
        <p:txBody>
          <a:bodyPr lIns="0" tIns="0" rIns="0" bIns="0">
            <a:normAutofit fontScale="92500" lnSpcReduction="20000"/>
          </a:bodyPr>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dirty="0" smtClean="0"/>
              <a:t>Gauge at 30 degrees</a:t>
            </a:r>
          </a:p>
        </p:txBody>
      </p:sp>
      <p:sp>
        <p:nvSpPr>
          <p:cNvPr id="38" name="Content Placeholder 2"/>
          <p:cNvSpPr txBox="1">
            <a:spLocks/>
          </p:cNvSpPr>
          <p:nvPr/>
        </p:nvSpPr>
        <p:spPr>
          <a:xfrm>
            <a:off x="6037835" y="2250492"/>
            <a:ext cx="1004991" cy="384216"/>
          </a:xfrm>
          <a:prstGeom prst="rect">
            <a:avLst/>
          </a:prstGeom>
        </p:spPr>
        <p:txBody>
          <a:bodyPr lIns="0" tIns="0" rIns="0" bIns="0">
            <a:normAutofit fontScale="92500" lnSpcReduction="20000"/>
          </a:bodyPr>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dirty="0" smtClean="0"/>
              <a:t>Gauge at 60 degrees</a:t>
            </a:r>
          </a:p>
        </p:txBody>
      </p:sp>
      <p:sp>
        <p:nvSpPr>
          <p:cNvPr id="39" name="Content Placeholder 2"/>
          <p:cNvSpPr txBox="1">
            <a:spLocks/>
          </p:cNvSpPr>
          <p:nvPr/>
        </p:nvSpPr>
        <p:spPr>
          <a:xfrm>
            <a:off x="7370191" y="2796024"/>
            <a:ext cx="1332356" cy="384216"/>
          </a:xfrm>
          <a:prstGeom prst="rect">
            <a:avLst/>
          </a:prstGeom>
        </p:spPr>
        <p:txBody>
          <a:bodyPr lIns="0" tIns="0" rIns="0" bIns="0">
            <a:normAutofit fontScale="92500" lnSpcReduction="20000"/>
          </a:bodyPr>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dirty="0" smtClean="0"/>
              <a:t>Temperature Compensator</a:t>
            </a:r>
          </a:p>
        </p:txBody>
      </p:sp>
      <p:cxnSp>
        <p:nvCxnSpPr>
          <p:cNvPr id="40" name="Straight Connector 39"/>
          <p:cNvCxnSpPr/>
          <p:nvPr/>
        </p:nvCxnSpPr>
        <p:spPr>
          <a:xfrm>
            <a:off x="5690681" y="2388949"/>
            <a:ext cx="243525" cy="0"/>
          </a:xfrm>
          <a:prstGeom prst="line">
            <a:avLst/>
          </a:prstGeom>
          <a:ln>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26868" y="3202830"/>
            <a:ext cx="243525" cy="0"/>
          </a:xfrm>
          <a:prstGeom prst="line">
            <a:avLst/>
          </a:prstGeom>
          <a:ln>
            <a:solidFill>
              <a:srgbClr val="40404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19416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2018</TotalTime>
  <Words>1376</Words>
  <Application>Microsoft Office PowerPoint</Application>
  <PresentationFormat>On-screen Show (4:3)</PresentationFormat>
  <Paragraphs>241</Paragraphs>
  <Slides>28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ＭＳ Ｐゴシック</vt:lpstr>
      <vt:lpstr>Arial</vt:lpstr>
      <vt:lpstr>Calibri</vt:lpstr>
      <vt:lpstr>Geneva</vt:lpstr>
      <vt:lpstr>Helvetica</vt:lpstr>
      <vt:lpstr>Palatino</vt:lpstr>
      <vt:lpstr>Office Theme</vt:lpstr>
      <vt:lpstr>PowerPoint Presentation</vt:lpstr>
      <vt:lpstr>PowerPoint Presentation</vt:lpstr>
      <vt:lpstr>PowerPoint Presentation</vt:lpstr>
      <vt:lpstr>PowerPoint Presentation</vt:lpstr>
      <vt:lpstr>PowerPoint Presentation</vt:lpstr>
      <vt:lpstr>PowerPoint Presentation</vt:lpstr>
      <vt:lpstr>Coil Strain Gauges</vt:lpstr>
      <vt:lpstr>End Preload Bolt Strain Gauges</vt:lpstr>
      <vt:lpstr>Shell (Skin) Strain Gauges</vt:lpstr>
      <vt:lpstr>Quench Antenna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Coil Stress in TQ and HQ mirrors (for reference) </vt:lpstr>
    </vt:vector>
  </TitlesOfParts>
  <Company>Fermi National Accelerator Laboratory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QXF Mirror</dc:title>
  <dc:creator>bossert</dc:creator>
  <cp:lastModifiedBy>Giorgio Ambrosio x2297 12326N</cp:lastModifiedBy>
  <cp:revision>157</cp:revision>
  <cp:lastPrinted>2016-05-17T20:18:40Z</cp:lastPrinted>
  <dcterms:created xsi:type="dcterms:W3CDTF">2013-08-06T16:14:41Z</dcterms:created>
  <dcterms:modified xsi:type="dcterms:W3CDTF">2016-05-18T23:56:58Z</dcterms:modified>
</cp:coreProperties>
</file>