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3" r:id="rId2"/>
  </p:sldMasterIdLst>
  <p:notesMasterIdLst>
    <p:notesMasterId r:id="rId21"/>
  </p:notesMasterIdLst>
  <p:handoutMasterIdLst>
    <p:handoutMasterId r:id="rId22"/>
  </p:handoutMasterIdLst>
  <p:sldIdLst>
    <p:sldId id="294" r:id="rId3"/>
    <p:sldId id="300" r:id="rId4"/>
    <p:sldId id="316" r:id="rId5"/>
    <p:sldId id="310" r:id="rId6"/>
    <p:sldId id="305" r:id="rId7"/>
    <p:sldId id="319" r:id="rId8"/>
    <p:sldId id="313" r:id="rId9"/>
    <p:sldId id="308" r:id="rId10"/>
    <p:sldId id="315" r:id="rId11"/>
    <p:sldId id="314" r:id="rId12"/>
    <p:sldId id="296" r:id="rId13"/>
    <p:sldId id="309" r:id="rId14"/>
    <p:sldId id="307" r:id="rId15"/>
    <p:sldId id="306" r:id="rId16"/>
    <p:sldId id="297" r:id="rId17"/>
    <p:sldId id="317" r:id="rId18"/>
    <p:sldId id="318" r:id="rId19"/>
    <p:sldId id="31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50504E"/>
    <a:srgbClr val="4E4E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7" autoAdjust="0"/>
    <p:restoredTop sz="99860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434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1" name="Picture 10" descr="Aerial Diagram (low res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750871"/>
            <a:ext cx="9183407" cy="3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1" name="Picture 10" descr="Aerial Diagram (low res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750871"/>
            <a:ext cx="9183407" cy="3152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3" name="Picture 12" descr="Aerial Diagram (low res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750871"/>
            <a:ext cx="9183407" cy="3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630" y="6190317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SBN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SBND-colo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205" y="123290"/>
            <a:ext cx="722846" cy="722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12/16/2015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630" y="6190317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SBN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document/1531616" TargetMode="External"/><Relationship Id="rId3" Type="http://schemas.openxmlformats.org/officeDocument/2006/relationships/hyperlink" Target="https://edms.cern.ch/document/1531611" TargetMode="External"/><Relationship Id="rId7" Type="http://schemas.openxmlformats.org/officeDocument/2006/relationships/hyperlink" Target="https://edms.cern.ch/document/1531615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dms.cern.ch/document/1553295" TargetMode="External"/><Relationship Id="rId5" Type="http://schemas.openxmlformats.org/officeDocument/2006/relationships/hyperlink" Target="https://edms.cern.ch/document/1553294" TargetMode="External"/><Relationship Id="rId10" Type="http://schemas.openxmlformats.org/officeDocument/2006/relationships/hyperlink" Target="https://edms.cern.ch/document/1568176" TargetMode="External"/><Relationship Id="rId4" Type="http://schemas.openxmlformats.org/officeDocument/2006/relationships/hyperlink" Target="https://edms.cern.ch/document/1531612" TargetMode="External"/><Relationship Id="rId9" Type="http://schemas.openxmlformats.org/officeDocument/2006/relationships/hyperlink" Target="https://edms.cern.ch/document/153161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Dimitar MLADENOV</a:t>
            </a:r>
            <a:r>
              <a:rPr lang="en-US" dirty="0"/>
              <a:t>	</a:t>
            </a:r>
          </a:p>
          <a:p>
            <a:r>
              <a:rPr lang="en-US" dirty="0" smtClean="0"/>
              <a:t>Director’s Progress Review of SBN </a:t>
            </a:r>
            <a:endParaRPr lang="en-US" dirty="0"/>
          </a:p>
          <a:p>
            <a:r>
              <a:rPr lang="en-US" dirty="0" smtClean="0"/>
              <a:t>15-17 December 2015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SBND Cryostat</a:t>
            </a:r>
          </a:p>
        </p:txBody>
      </p:sp>
      <p:pic>
        <p:nvPicPr>
          <p:cNvPr id="4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606829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55224" y="5965919"/>
            <a:ext cx="3633552" cy="347944"/>
          </a:xfrm>
        </p:spPr>
        <p:txBody>
          <a:bodyPr/>
          <a:lstStyle/>
          <a:p>
            <a:r>
              <a:rPr lang="en-US" dirty="0" smtClean="0"/>
              <a:t>SBND Cryostat – Detector Integration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(Integration)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690020"/>
            <a:ext cx="7477100" cy="52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06"/>
            <a:ext cx="9144000" cy="5161788"/>
          </a:xfrm>
          <a:prstGeom prst="rect">
            <a:avLst/>
          </a:prstGeom>
        </p:spPr>
      </p:pic>
      <p:pic>
        <p:nvPicPr>
          <p:cNvPr id="24" name="Picture Placeholder 30" descr="CERNlogoOutline_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25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smtClean="0"/>
              <a:t>Cryostat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been done</a:t>
            </a:r>
          </a:p>
          <a:p>
            <a:r>
              <a:rPr lang="en-US" dirty="0" smtClean="0"/>
              <a:t>What reviews have been completed or are planned for near future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SBND – Detector Building integration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439"/>
            <a:ext cx="9144000" cy="5161788"/>
          </a:xfrm>
          <a:prstGeom prst="rect">
            <a:avLst/>
          </a:prstGeom>
        </p:spPr>
      </p:pic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&amp; Assembly Studies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r="11572"/>
          <a:stretch/>
        </p:blipFill>
        <p:spPr>
          <a:xfrm>
            <a:off x="228599" y="698232"/>
            <a:ext cx="4108246" cy="3536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21019"/>
          <a:stretch/>
        </p:blipFill>
        <p:spPr>
          <a:xfrm>
            <a:off x="3558143" y="4234994"/>
            <a:ext cx="2192655" cy="2054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r="34500"/>
          <a:stretch/>
        </p:blipFill>
        <p:spPr>
          <a:xfrm>
            <a:off x="6172201" y="769317"/>
            <a:ext cx="2971800" cy="5455547"/>
          </a:xfrm>
          <a:prstGeom prst="rect">
            <a:avLst/>
          </a:prstGeom>
        </p:spPr>
      </p:pic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Lasers Integration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" y="2321175"/>
            <a:ext cx="5119342" cy="3761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251753"/>
            <a:ext cx="4653198" cy="3374210"/>
          </a:xfrm>
          <a:prstGeom prst="rect">
            <a:avLst/>
          </a:prstGeom>
        </p:spPr>
      </p:pic>
      <p:pic>
        <p:nvPicPr>
          <p:cNvPr id="10" name="Picture Placeholder 30" descr="CERNlogoOutline_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13" y="789709"/>
            <a:ext cx="4612252" cy="244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" y="3781058"/>
            <a:ext cx="4612251" cy="244604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7583" y="6442214"/>
            <a:ext cx="6067626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Dimitar MLADENOV | SBND Cryostat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1407" y="6449637"/>
            <a:ext cx="946176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16/12/2015</a:t>
            </a:r>
            <a:endParaRPr lang="en-US" sz="12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71204"/>
            <a:ext cx="4427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Designing code: </a:t>
            </a:r>
            <a:endParaRPr lang="en-GB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Eurocode </a:t>
            </a:r>
            <a:r>
              <a:rPr lang="en-GB" dirty="0" smtClean="0"/>
              <a:t>3 / ANSI/AISC 360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Structural analysis done, </a:t>
            </a:r>
            <a:r>
              <a:rPr lang="en-US" dirty="0" smtClean="0"/>
              <a:t>but </a:t>
            </a:r>
            <a:r>
              <a:rPr lang="en-US" dirty="0"/>
              <a:t>report not yet </a:t>
            </a:r>
            <a:r>
              <a:rPr lang="en-US" dirty="0" smtClean="0"/>
              <a:t>finalized</a:t>
            </a:r>
          </a:p>
        </p:txBody>
      </p:sp>
      <p:pic>
        <p:nvPicPr>
          <p:cNvPr id="8" name="Picture Placeholder 30" descr="CERNlogoOutline_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Calculations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911081" y="3092319"/>
            <a:ext cx="2232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Deformations [mm]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3431233"/>
            <a:ext cx="1721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Stresses [MPa]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61395" y="3707537"/>
            <a:ext cx="4427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MOU between </a:t>
            </a:r>
            <a:r>
              <a:rPr lang="en-US" dirty="0" err="1"/>
              <a:t>Fermilab</a:t>
            </a:r>
            <a:r>
              <a:rPr lang="en-US" dirty="0"/>
              <a:t> and CERN on Design, Fabrication, Installation and Testing of Membrane Cryostats </a:t>
            </a:r>
            <a:r>
              <a:rPr lang="en-US" dirty="0" smtClean="0"/>
              <a:t>is, </a:t>
            </a:r>
            <a:r>
              <a:rPr lang="en-US" dirty="0"/>
              <a:t>or will </a:t>
            </a:r>
            <a:r>
              <a:rPr lang="en-US" dirty="0" smtClean="0"/>
              <a:t>be, </a:t>
            </a:r>
            <a:r>
              <a:rPr lang="en-US" dirty="0"/>
              <a:t>closely followed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949565"/>
            <a:ext cx="8672513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505050"/>
                </a:solidFill>
              </a:rPr>
              <a:t>SBND - Warm </a:t>
            </a:r>
            <a:r>
              <a:rPr lang="en-US" sz="1800" b="1" dirty="0">
                <a:solidFill>
                  <a:srgbClr val="505050"/>
                </a:solidFill>
              </a:rPr>
              <a:t>cryostat functional requirements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		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edms.cern.ch/document/1531611</a:t>
            </a:r>
            <a:r>
              <a:rPr lang="en-US" sz="1600" dirty="0" smtClean="0"/>
              <a:t> 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505050"/>
                </a:solidFill>
              </a:rPr>
              <a:t>SBND - </a:t>
            </a:r>
            <a:r>
              <a:rPr lang="en-US" sz="2000" b="1">
                <a:solidFill>
                  <a:srgbClr val="505050"/>
                </a:solidFill>
              </a:rPr>
              <a:t>Cryostat </a:t>
            </a:r>
            <a:r>
              <a:rPr lang="en-US" sz="2000" b="1" smtClean="0">
                <a:solidFill>
                  <a:srgbClr val="505050"/>
                </a:solidFill>
              </a:rPr>
              <a:t>structure drawings</a:t>
            </a:r>
            <a:endParaRPr lang="en-US" sz="2000" b="1" dirty="0">
              <a:solidFill>
                <a:srgbClr val="505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	</a:t>
            </a:r>
            <a:r>
              <a:rPr lang="en-US" sz="1800" dirty="0">
                <a:hlinkClick r:id="rId4"/>
              </a:rPr>
              <a:t>https://edms.cern.ch/document/1531612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505050"/>
                </a:solidFill>
              </a:rPr>
              <a:t>SBND </a:t>
            </a:r>
            <a:r>
              <a:rPr lang="en-US" sz="1800" b="1" dirty="0">
                <a:solidFill>
                  <a:srgbClr val="505050"/>
                </a:solidFill>
              </a:rPr>
              <a:t>- Cold cryostat technical requirements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		</a:t>
            </a:r>
            <a:r>
              <a:rPr lang="en-US" sz="1600" dirty="0">
                <a:hlinkClick r:id="rId5"/>
              </a:rPr>
              <a:t>https://edms.cern.ch/document/1553294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505050"/>
                </a:solidFill>
              </a:rPr>
              <a:t>SBND - Cryostat </a:t>
            </a:r>
            <a:r>
              <a:rPr lang="en-US" sz="2000" b="1" dirty="0" smtClean="0">
                <a:solidFill>
                  <a:srgbClr val="505050"/>
                </a:solidFill>
              </a:rPr>
              <a:t>penetrations drawings</a:t>
            </a:r>
            <a:endParaRPr lang="en-US" sz="2000" b="1" dirty="0">
              <a:solidFill>
                <a:srgbClr val="505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	</a:t>
            </a:r>
            <a:r>
              <a:rPr lang="en-US" sz="1800" dirty="0">
                <a:hlinkClick r:id="rId6"/>
              </a:rPr>
              <a:t>https://edms.cern.ch/document/1553295</a:t>
            </a:r>
            <a:r>
              <a:rPr lang="en-US" sz="1800" dirty="0"/>
              <a:t>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505050"/>
                </a:solidFill>
              </a:rPr>
              <a:t>SBND </a:t>
            </a:r>
            <a:r>
              <a:rPr lang="en-US" sz="1800" b="1" dirty="0" smtClean="0">
                <a:solidFill>
                  <a:srgbClr val="505050"/>
                </a:solidFill>
              </a:rPr>
              <a:t>- Cryostat </a:t>
            </a:r>
            <a:r>
              <a:rPr lang="en-US" sz="1800" b="1" dirty="0">
                <a:solidFill>
                  <a:srgbClr val="505050"/>
                </a:solidFill>
              </a:rPr>
              <a:t>floor loading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		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</a:t>
            </a:r>
            <a:r>
              <a:rPr lang="en-US" sz="1600" dirty="0" smtClean="0">
                <a:hlinkClick r:id="rId7"/>
              </a:rPr>
              <a:t>edms.cern.ch/document/1531615</a:t>
            </a:r>
            <a:r>
              <a:rPr lang="en-US" sz="1600" dirty="0" smtClean="0"/>
              <a:t> 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505050"/>
                </a:solidFill>
              </a:rPr>
              <a:t>SBND </a:t>
            </a:r>
            <a:r>
              <a:rPr lang="en-US" sz="1800" b="1" dirty="0" smtClean="0">
                <a:solidFill>
                  <a:srgbClr val="505050"/>
                </a:solidFill>
              </a:rPr>
              <a:t>- Cryostat </a:t>
            </a:r>
            <a:r>
              <a:rPr lang="en-US" sz="1800" b="1" dirty="0">
                <a:solidFill>
                  <a:srgbClr val="505050"/>
                </a:solidFill>
              </a:rPr>
              <a:t>roof </a:t>
            </a:r>
            <a:r>
              <a:rPr lang="en-US" sz="1800" b="1" dirty="0" smtClean="0">
                <a:solidFill>
                  <a:srgbClr val="505050"/>
                </a:solidFill>
              </a:rPr>
              <a:t>deformations</a:t>
            </a:r>
            <a:endParaRPr lang="en-US" sz="1800" b="1" dirty="0">
              <a:solidFill>
                <a:srgbClr val="505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		</a:t>
            </a:r>
            <a:r>
              <a:rPr lang="en-US" sz="1600" dirty="0" smtClean="0">
                <a:hlinkClick r:id="rId8"/>
              </a:rPr>
              <a:t>https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edms.cern.ch/document/1531616</a:t>
            </a:r>
            <a:r>
              <a:rPr lang="en-US" sz="1600" dirty="0" smtClean="0"/>
              <a:t> 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505050"/>
                </a:solidFill>
              </a:rPr>
              <a:t>SBND </a:t>
            </a:r>
            <a:r>
              <a:rPr lang="en-US" sz="1800" b="1" dirty="0" smtClean="0">
                <a:solidFill>
                  <a:srgbClr val="505050"/>
                </a:solidFill>
              </a:rPr>
              <a:t>- Cryostat </a:t>
            </a:r>
            <a:r>
              <a:rPr lang="en-US" sz="1800" b="1" dirty="0">
                <a:solidFill>
                  <a:srgbClr val="505050"/>
                </a:solidFill>
              </a:rPr>
              <a:t>warm structure </a:t>
            </a:r>
            <a:r>
              <a:rPr lang="en-US" sz="1800" b="1" dirty="0" smtClean="0">
                <a:solidFill>
                  <a:srgbClr val="505050"/>
                </a:solidFill>
              </a:rPr>
              <a:t>analysis</a:t>
            </a:r>
            <a:endParaRPr lang="en-US" sz="1800" b="1" dirty="0">
              <a:solidFill>
                <a:srgbClr val="505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		</a:t>
            </a:r>
            <a:r>
              <a:rPr lang="en-US" sz="1600" dirty="0" smtClean="0">
                <a:hlinkClick r:id="rId9"/>
              </a:rPr>
              <a:t>https</a:t>
            </a:r>
            <a:r>
              <a:rPr lang="en-US" sz="1600" dirty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edms.cern.ch/document/1531617</a:t>
            </a:r>
            <a:r>
              <a:rPr lang="en-US" sz="1600" dirty="0" smtClean="0"/>
              <a:t> </a:t>
            </a:r>
            <a:endParaRPr lang="en-US" sz="1800" dirty="0"/>
          </a:p>
          <a:p>
            <a:r>
              <a:rPr lang="en-US" sz="1800" b="1" dirty="0" smtClean="0">
                <a:solidFill>
                  <a:srgbClr val="505050"/>
                </a:solidFill>
              </a:rPr>
              <a:t>SBND </a:t>
            </a:r>
            <a:r>
              <a:rPr lang="en-US" sz="1800" b="1" dirty="0">
                <a:solidFill>
                  <a:srgbClr val="505050"/>
                </a:solidFill>
              </a:rPr>
              <a:t>- </a:t>
            </a:r>
            <a:r>
              <a:rPr lang="en-US" sz="1800" b="1" dirty="0" smtClean="0">
                <a:solidFill>
                  <a:srgbClr val="505050"/>
                </a:solidFill>
              </a:rPr>
              <a:t>Cryostat specific </a:t>
            </a:r>
            <a:r>
              <a:rPr lang="en-US" sz="1800" b="1" dirty="0">
                <a:solidFill>
                  <a:srgbClr val="505050"/>
                </a:solidFill>
              </a:rPr>
              <a:t>drawings and </a:t>
            </a:r>
            <a:r>
              <a:rPr lang="en-US" sz="1800" b="1" dirty="0" smtClean="0">
                <a:solidFill>
                  <a:srgbClr val="505050"/>
                </a:solidFill>
              </a:rPr>
              <a:t>models</a:t>
            </a:r>
            <a:endParaRPr lang="en-US" sz="1000" b="1" dirty="0">
              <a:solidFill>
                <a:srgbClr val="50505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05050"/>
                </a:solidFill>
              </a:rPr>
              <a:t>		</a:t>
            </a:r>
            <a:r>
              <a:rPr lang="en-US" sz="1600" dirty="0">
                <a:hlinkClick r:id="rId10"/>
              </a:rPr>
              <a:t>https://edms.cern.ch/document/1568176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7583" y="6442214"/>
            <a:ext cx="6067626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Dimitar MLADENOV | SBND Cryostat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1407" y="6449637"/>
            <a:ext cx="946176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16/12/2015</a:t>
            </a:r>
            <a:endParaRPr lang="en-US" sz="12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42887" y="1370734"/>
            <a:ext cx="8672513" cy="38584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505050"/>
                </a:solidFill>
              </a:rPr>
              <a:t>Design close to final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Penetrations understood and agreed by both sides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Current height of the structure compatible with FNAL requirements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Activities proceeding as planned</a:t>
            </a:r>
          </a:p>
          <a:p>
            <a:endParaRPr lang="en-US" dirty="0" smtClean="0">
              <a:solidFill>
                <a:srgbClr val="505050"/>
              </a:solidFill>
            </a:endParaRPr>
          </a:p>
          <a:p>
            <a:endParaRPr lang="en-US" sz="2000" baseline="3000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7583" y="6442214"/>
            <a:ext cx="6067626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Dimitar MLADENOV | SBND Cryostat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1407" y="6449637"/>
            <a:ext cx="946176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16/12/2015</a:t>
            </a:r>
            <a:endParaRPr lang="en-US" sz="12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2602" y="2563489"/>
            <a:ext cx="1807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Thank you!</a:t>
            </a:r>
            <a:endParaRPr lang="en-GB" sz="2800" dirty="0"/>
          </a:p>
        </p:txBody>
      </p:sp>
      <p:pic>
        <p:nvPicPr>
          <p:cNvPr id="6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2250" y="147976"/>
            <a:ext cx="8249192" cy="5692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Who Am I and Where Have I Been?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5380"/>
            <a:ext cx="8249192" cy="4846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505050"/>
                </a:solidFill>
              </a:rPr>
              <a:t>Leading engineer of CERN Neutrino platform</a:t>
            </a:r>
            <a:r>
              <a:rPr lang="en-US" sz="2400" dirty="0" smtClean="0">
                <a:solidFill>
                  <a:srgbClr val="505050"/>
                </a:solidFill>
                <a:cs typeface="Helvetica"/>
              </a:rPr>
              <a:t>.</a:t>
            </a:r>
          </a:p>
          <a:p>
            <a:pPr marL="0" indent="0">
              <a:buSzPct val="100000"/>
              <a:buNone/>
            </a:pPr>
            <a:r>
              <a:rPr lang="en-US" sz="2400" dirty="0" smtClean="0">
                <a:solidFill>
                  <a:srgbClr val="505050"/>
                </a:solidFill>
                <a:cs typeface="Helvetica"/>
              </a:rPr>
              <a:t>Member of the SBND Collaboration.</a:t>
            </a:r>
          </a:p>
          <a:p>
            <a:pPr marL="0" indent="0">
              <a:buSzPct val="100000"/>
              <a:buNone/>
            </a:pPr>
            <a:endParaRPr lang="en-US" sz="2400" dirty="0" smtClean="0">
              <a:solidFill>
                <a:srgbClr val="505050"/>
              </a:solidFill>
              <a:cs typeface="Helvetic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05050"/>
                </a:solidFill>
              </a:rPr>
              <a:t>Experience includes 15 years as project </a:t>
            </a:r>
            <a:r>
              <a:rPr lang="en-US" sz="2400" dirty="0">
                <a:solidFill>
                  <a:srgbClr val="505050"/>
                </a:solidFill>
              </a:rPr>
              <a:t>engineer </a:t>
            </a:r>
            <a:r>
              <a:rPr lang="en-US" sz="2400" dirty="0" smtClean="0">
                <a:solidFill>
                  <a:srgbClr val="505050"/>
                </a:solidFill>
              </a:rPr>
              <a:t>on structures for large scale physics detectors, </a:t>
            </a:r>
            <a:r>
              <a:rPr lang="en-US" sz="2400" dirty="0">
                <a:solidFill>
                  <a:srgbClr val="505050"/>
                </a:solidFill>
              </a:rPr>
              <a:t>f</a:t>
            </a:r>
            <a:r>
              <a:rPr lang="en-US" sz="2400" dirty="0" smtClean="0">
                <a:solidFill>
                  <a:srgbClr val="505050"/>
                </a:solidFill>
              </a:rPr>
              <a:t>rom its conceptual stage to the final commissioning.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05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05050"/>
                </a:solidFill>
              </a:rPr>
              <a:t>Large experience on design, manufacturing, underground installation, assembly and logistics.</a:t>
            </a:r>
          </a:p>
          <a:p>
            <a:pPr marL="0" indent="0">
              <a:buNone/>
            </a:pPr>
            <a:endParaRPr lang="en-US" sz="2400" dirty="0">
              <a:solidFill>
                <a:srgbClr val="50505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05050"/>
                </a:solidFill>
              </a:rPr>
              <a:t>Education as Mechanical Engineer (PhD). </a:t>
            </a:r>
          </a:p>
        </p:txBody>
      </p:sp>
    </p:spTree>
    <p:extLst>
      <p:ext uri="{BB962C8B-B14F-4D97-AF65-F5344CB8AC3E}">
        <p14:creationId xmlns:p14="http://schemas.microsoft.com/office/powerpoint/2010/main" val="20745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Scope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3998" r="14886"/>
          <a:stretch/>
        </p:blipFill>
        <p:spPr>
          <a:xfrm>
            <a:off x="2597727" y="2001759"/>
            <a:ext cx="6539023" cy="4260216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53869"/>
              </p:ext>
            </p:extLst>
          </p:nvPr>
        </p:nvGraphicFramePr>
        <p:xfrm>
          <a:off x="62345" y="3272008"/>
          <a:ext cx="3664960" cy="294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5" imgW="10603080" imgH="8507880" progId="">
                  <p:embed/>
                </p:oleObj>
              </mc:Choice>
              <mc:Fallback>
                <p:oleObj r:id="rId5" imgW="10603080" imgH="850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45" y="3272008"/>
                        <a:ext cx="3664960" cy="2940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42887" y="960782"/>
            <a:ext cx="8672513" cy="3727407"/>
          </a:xfrm>
        </p:spPr>
        <p:txBody>
          <a:bodyPr/>
          <a:lstStyle/>
          <a:p>
            <a:r>
              <a:rPr lang="en-US" sz="2000" dirty="0" smtClean="0"/>
              <a:t>To design and manufacture a cryostat, based on the GTT membrane technology</a:t>
            </a:r>
          </a:p>
          <a:p>
            <a:r>
              <a:rPr lang="en-US" sz="2000" dirty="0" smtClean="0"/>
              <a:t>The cryostat will be installed at </a:t>
            </a:r>
            <a:r>
              <a:rPr lang="en-US" sz="2000" dirty="0" err="1"/>
              <a:t>F</a:t>
            </a:r>
            <a:r>
              <a:rPr lang="en-US" sz="2000" dirty="0" err="1" smtClean="0"/>
              <a:t>ermilab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2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99234"/>
            <a:ext cx="8672513" cy="5059363"/>
          </a:xfrm>
        </p:spPr>
        <p:txBody>
          <a:bodyPr/>
          <a:lstStyle/>
          <a:p>
            <a:r>
              <a:rPr lang="en-US" dirty="0" smtClean="0"/>
              <a:t>Cryostat external dimensions:</a:t>
            </a:r>
          </a:p>
          <a:p>
            <a:pPr lvl="1"/>
            <a:r>
              <a:rPr lang="en-US" dirty="0"/>
              <a:t>Width: </a:t>
            </a:r>
            <a:r>
              <a:rPr lang="en-US" dirty="0" smtClean="0"/>
              <a:t>7’318mm</a:t>
            </a:r>
            <a:endParaRPr lang="en-US" dirty="0"/>
          </a:p>
          <a:p>
            <a:pPr lvl="1"/>
            <a:r>
              <a:rPr lang="en-US" dirty="0"/>
              <a:t>Length: </a:t>
            </a:r>
            <a:r>
              <a:rPr lang="en-US" dirty="0" smtClean="0"/>
              <a:t>9’143mm</a:t>
            </a:r>
            <a:endParaRPr lang="en-US" dirty="0"/>
          </a:p>
          <a:p>
            <a:pPr lvl="1"/>
            <a:r>
              <a:rPr lang="en-US" dirty="0"/>
              <a:t>Height: </a:t>
            </a:r>
            <a:r>
              <a:rPr lang="en-US" dirty="0" smtClean="0"/>
              <a:t>7’779mm</a:t>
            </a:r>
            <a:endParaRPr lang="en-US" dirty="0"/>
          </a:p>
          <a:p>
            <a:r>
              <a:rPr lang="en-US" dirty="0" smtClean="0"/>
              <a:t>Cryostat </a:t>
            </a:r>
            <a:r>
              <a:rPr lang="en-US" dirty="0"/>
              <a:t>internal dimensions:</a:t>
            </a:r>
          </a:p>
          <a:p>
            <a:pPr lvl="1"/>
            <a:r>
              <a:rPr lang="en-US" dirty="0"/>
              <a:t>Width: 5’202mm</a:t>
            </a:r>
          </a:p>
          <a:p>
            <a:pPr lvl="1"/>
            <a:r>
              <a:rPr lang="en-US" dirty="0"/>
              <a:t>Length: 7’027mm</a:t>
            </a:r>
          </a:p>
          <a:p>
            <a:pPr lvl="1"/>
            <a:r>
              <a:rPr lang="en-US" dirty="0"/>
              <a:t>Height: </a:t>
            </a:r>
            <a:r>
              <a:rPr lang="en-US" dirty="0" smtClean="0"/>
              <a:t>5’423mm</a:t>
            </a:r>
            <a:endParaRPr lang="en-US" dirty="0"/>
          </a:p>
          <a:p>
            <a:r>
              <a:rPr lang="en-US" dirty="0" smtClean="0"/>
              <a:t>Internal volume:</a:t>
            </a:r>
          </a:p>
          <a:p>
            <a:pPr lvl="1"/>
            <a:r>
              <a:rPr lang="en-US" dirty="0" smtClean="0"/>
              <a:t>198m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r>
              <a:rPr lang="en-US" dirty="0" smtClean="0"/>
              <a:t>Insulation Thickness:</a:t>
            </a:r>
          </a:p>
          <a:p>
            <a:pPr lvl="1"/>
            <a:r>
              <a:rPr lang="en-US" dirty="0" smtClean="0"/>
              <a:t>600mm </a:t>
            </a:r>
          </a:p>
          <a:p>
            <a:pPr marL="457200" lvl="1" indent="0">
              <a:buNone/>
            </a:pPr>
            <a:r>
              <a:rPr lang="en-US" sz="1800" dirty="0" smtClean="0"/>
              <a:t>Heat Leak: &lt;15W/m</a:t>
            </a:r>
            <a:r>
              <a:rPr lang="en-US" sz="1800" baseline="30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side and &lt;20W/m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top</a:t>
            </a:r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Size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389" y="799233"/>
            <a:ext cx="3668312" cy="253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389" y="3454019"/>
            <a:ext cx="3668313" cy="2594661"/>
          </a:xfrm>
          <a:prstGeom prst="rect">
            <a:avLst/>
          </a:prstGeom>
        </p:spPr>
      </p:pic>
      <p:sp>
        <p:nvSpPr>
          <p:cNvPr id="61" name="Text Placeholder 2"/>
          <p:cNvSpPr txBox="1">
            <a:spLocks/>
          </p:cNvSpPr>
          <p:nvPr/>
        </p:nvSpPr>
        <p:spPr>
          <a:xfrm>
            <a:off x="4716816" y="439416"/>
            <a:ext cx="4113899" cy="33888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600" dirty="0" smtClean="0"/>
              <a:t>SBND Cryostat – Dimensions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89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1591"/>
          <a:stretch/>
        </p:blipFill>
        <p:spPr>
          <a:xfrm>
            <a:off x="4850726" y="345331"/>
            <a:ext cx="4113900" cy="398366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734" y="2746520"/>
            <a:ext cx="8672513" cy="3727407"/>
          </a:xfrm>
        </p:spPr>
        <p:txBody>
          <a:bodyPr/>
          <a:lstStyle/>
          <a:p>
            <a:r>
              <a:rPr lang="en-US" dirty="0" smtClean="0"/>
              <a:t>Steel structure from I-Profiles</a:t>
            </a:r>
          </a:p>
          <a:p>
            <a:pPr lvl="1"/>
            <a:r>
              <a:rPr lang="en-US" dirty="0" smtClean="0"/>
              <a:t>IPE240</a:t>
            </a:r>
          </a:p>
          <a:p>
            <a:pPr lvl="1"/>
            <a:r>
              <a:rPr lang="en-US" dirty="0" smtClean="0"/>
              <a:t>IPE450</a:t>
            </a:r>
          </a:p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S460ML</a:t>
            </a:r>
          </a:p>
          <a:p>
            <a:r>
              <a:rPr lang="en-US" dirty="0" smtClean="0"/>
              <a:t>Outer skin</a:t>
            </a:r>
          </a:p>
          <a:p>
            <a:pPr lvl="1"/>
            <a:r>
              <a:rPr lang="en-US" dirty="0" smtClean="0"/>
              <a:t>Stainless steel 304L plate – 6mm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10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sp>
        <p:nvSpPr>
          <p:cNvPr id="11" name="Line Callout 1 (No Border) 10"/>
          <p:cNvSpPr/>
          <p:nvPr/>
        </p:nvSpPr>
        <p:spPr>
          <a:xfrm>
            <a:off x="3406600" y="3312500"/>
            <a:ext cx="1122217" cy="924791"/>
          </a:xfrm>
          <a:prstGeom prst="callout1">
            <a:avLst>
              <a:gd name="adj1" fmla="val 49868"/>
              <a:gd name="adj2" fmla="val 100382"/>
              <a:gd name="adj3" fmla="val 28074"/>
              <a:gd name="adj4" fmla="val 152683"/>
            </a:avLst>
          </a:pr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IPE240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>
            <a:off x="4528817" y="3774896"/>
            <a:ext cx="1058509" cy="116609"/>
          </a:xfrm>
          <a:prstGeom prst="straightConnector1">
            <a:avLst/>
          </a:prstGeom>
          <a:ln w="19050">
            <a:solidFill>
              <a:srgbClr val="00B0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1 (No Border) 18"/>
          <p:cNvSpPr/>
          <p:nvPr/>
        </p:nvSpPr>
        <p:spPr>
          <a:xfrm>
            <a:off x="3406600" y="3698844"/>
            <a:ext cx="1122217" cy="924791"/>
          </a:xfrm>
          <a:prstGeom prst="callout1">
            <a:avLst>
              <a:gd name="adj1" fmla="val 50898"/>
              <a:gd name="adj2" fmla="val 98684"/>
              <a:gd name="adj3" fmla="val 7475"/>
              <a:gd name="adj4" fmla="val 162868"/>
            </a:avLst>
          </a:pr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IPE450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28816" y="4057809"/>
            <a:ext cx="1198210" cy="111930"/>
          </a:xfrm>
          <a:prstGeom prst="straightConnector1">
            <a:avLst/>
          </a:prstGeom>
          <a:ln w="19050">
            <a:solidFill>
              <a:srgbClr val="00B0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4850726" y="4454195"/>
            <a:ext cx="4113899" cy="33888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600" dirty="0" smtClean="0"/>
              <a:t>SBND Cryostat – Outer Structure</a:t>
            </a:r>
            <a:endParaRPr lang="en-US" sz="1600" dirty="0"/>
          </a:p>
        </p:txBody>
      </p:sp>
      <p:sp>
        <p:nvSpPr>
          <p:cNvPr id="15" name="Line Callout 1 (No Border) 14"/>
          <p:cNvSpPr/>
          <p:nvPr/>
        </p:nvSpPr>
        <p:spPr>
          <a:xfrm>
            <a:off x="4935077" y="184200"/>
            <a:ext cx="1122217" cy="345331"/>
          </a:xfrm>
          <a:prstGeom prst="callout1">
            <a:avLst>
              <a:gd name="adj1" fmla="val 48140"/>
              <a:gd name="adj2" fmla="val 87650"/>
              <a:gd name="adj3" fmla="val 161254"/>
              <a:gd name="adj4" fmla="val 175599"/>
            </a:avLst>
          </a:pr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Roof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Line Callout 1 (No Border) 15"/>
          <p:cNvSpPr/>
          <p:nvPr/>
        </p:nvSpPr>
        <p:spPr>
          <a:xfrm>
            <a:off x="2722209" y="960855"/>
            <a:ext cx="1849791" cy="345331"/>
          </a:xfrm>
          <a:prstGeom prst="callout1">
            <a:avLst>
              <a:gd name="adj1" fmla="val 64689"/>
              <a:gd name="adj2" fmla="val 97948"/>
              <a:gd name="adj3" fmla="val 161254"/>
              <a:gd name="adj4" fmla="val 175599"/>
            </a:avLst>
          </a:pr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Penetrations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20418" y="1177598"/>
            <a:ext cx="2387257" cy="384848"/>
          </a:xfrm>
          <a:prstGeom prst="straightConnector1">
            <a:avLst/>
          </a:prstGeom>
          <a:ln w="19050">
            <a:solidFill>
              <a:srgbClr val="00B0F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ine Callout 1 (No Border) 20"/>
          <p:cNvSpPr/>
          <p:nvPr/>
        </p:nvSpPr>
        <p:spPr>
          <a:xfrm>
            <a:off x="2257425" y="1765764"/>
            <a:ext cx="2335565" cy="345331"/>
          </a:xfrm>
          <a:prstGeom prst="callout1">
            <a:avLst>
              <a:gd name="adj1" fmla="val 48140"/>
              <a:gd name="adj2" fmla="val 87650"/>
              <a:gd name="adj3" fmla="val 144705"/>
              <a:gd name="adj4" fmla="val 176007"/>
            </a:avLst>
          </a:prstGeom>
          <a:noFill/>
          <a:ln w="19050">
            <a:solidFill>
              <a:srgbClr val="00B0F0"/>
            </a:solidFill>
            <a:tailEnd type="stealth" w="med" len="lg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6mm stainless steel plate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1591"/>
          <a:stretch/>
        </p:blipFill>
        <p:spPr>
          <a:xfrm>
            <a:off x="6359236" y="345332"/>
            <a:ext cx="2605390" cy="25229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53740"/>
            <a:ext cx="8672513" cy="590463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2000" dirty="0" smtClean="0"/>
              <a:t>Main </a:t>
            </a:r>
            <a:r>
              <a:rPr lang="en-US" sz="2000" dirty="0"/>
              <a:t>beams: </a:t>
            </a:r>
            <a:r>
              <a:rPr lang="en-US" sz="2000" dirty="0" smtClean="0"/>
              <a:t>		IPE450 </a:t>
            </a:r>
            <a:r>
              <a:rPr lang="en-US" sz="2000" dirty="0"/>
              <a:t>– 77.6 kg/m</a:t>
            </a:r>
          </a:p>
          <a:p>
            <a:pPr marL="0">
              <a:spcBef>
                <a:spcPts val="0"/>
              </a:spcBef>
            </a:pPr>
            <a:r>
              <a:rPr lang="en-US" sz="2000" dirty="0" smtClean="0"/>
              <a:t>Web </a:t>
            </a:r>
            <a:r>
              <a:rPr lang="en-US" sz="2000" dirty="0"/>
              <a:t>interlinks: </a:t>
            </a:r>
            <a:r>
              <a:rPr lang="en-US" sz="2000" dirty="0" smtClean="0"/>
              <a:t>		IPE240 </a:t>
            </a:r>
            <a:r>
              <a:rPr lang="en-US" sz="2000" dirty="0"/>
              <a:t>– 30.7 kg/m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Total Steel </a:t>
            </a:r>
            <a:r>
              <a:rPr lang="en-US" sz="2000" dirty="0"/>
              <a:t>profiles: 	</a:t>
            </a:r>
            <a:r>
              <a:rPr lang="en-US" sz="2000" dirty="0" smtClean="0"/>
              <a:t>40 </a:t>
            </a:r>
            <a:r>
              <a:rPr lang="en-US" sz="2000" dirty="0"/>
              <a:t>T</a:t>
            </a:r>
          </a:p>
          <a:p>
            <a:pPr marL="0">
              <a:spcBef>
                <a:spcPts val="0"/>
              </a:spcBef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/>
              <a:t>The 6 mm SS plates: </a:t>
            </a:r>
            <a:r>
              <a:rPr lang="en-US" sz="2000" dirty="0" smtClean="0"/>
              <a:t>	48 </a:t>
            </a:r>
            <a:r>
              <a:rPr lang="en-US" sz="2000" dirty="0"/>
              <a:t>kg/m</a:t>
            </a:r>
            <a:r>
              <a:rPr lang="en-US" sz="2000" baseline="30000" dirty="0"/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Total SS </a:t>
            </a:r>
            <a:r>
              <a:rPr lang="en-US" sz="2000" dirty="0"/>
              <a:t>plate: </a:t>
            </a:r>
            <a:r>
              <a:rPr lang="en-US" sz="2000" dirty="0" smtClean="0"/>
              <a:t>			14 </a:t>
            </a:r>
            <a:r>
              <a:rPr lang="en-US" sz="2000" dirty="0"/>
              <a:t>T</a:t>
            </a:r>
          </a:p>
          <a:p>
            <a:pPr marL="0">
              <a:spcBef>
                <a:spcPts val="0"/>
              </a:spcBef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 smtClean="0"/>
              <a:t>Insulation (600mm) including the primary membrane: 83 kg/m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Total insulation </a:t>
            </a:r>
            <a:r>
              <a:rPr lang="en-US" sz="2000" dirty="0"/>
              <a:t>and membrane: </a:t>
            </a:r>
            <a:r>
              <a:rPr lang="en-US" sz="2000" dirty="0" smtClean="0"/>
              <a:t>	18 </a:t>
            </a:r>
            <a:r>
              <a:rPr lang="en-US" sz="2000" dirty="0"/>
              <a:t>T</a:t>
            </a:r>
          </a:p>
          <a:p>
            <a:pPr marL="0">
              <a:spcBef>
                <a:spcPts val="0"/>
              </a:spcBef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 smtClean="0"/>
              <a:t>Total Steel </a:t>
            </a:r>
            <a:r>
              <a:rPr lang="en-US" sz="2000" dirty="0"/>
              <a:t>Structure: 72 T (this includes: Steel profiles, Stainless steel plate, insulation and membrane)</a:t>
            </a:r>
          </a:p>
          <a:p>
            <a:pPr marL="0">
              <a:spcBef>
                <a:spcPts val="0"/>
              </a:spcBef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 err="1" smtClean="0"/>
              <a:t>LAr</a:t>
            </a:r>
            <a:r>
              <a:rPr lang="en-US" sz="2000" dirty="0" smtClean="0"/>
              <a:t> weight: 266 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/>
              <a:t>Transported in sub-assemblies </a:t>
            </a:r>
            <a:r>
              <a:rPr lang="en-US" sz="2000" dirty="0" smtClean="0"/>
              <a:t>(29 pieces)</a:t>
            </a:r>
            <a:endParaRPr lang="en-US" sz="2000" dirty="0"/>
          </a:p>
          <a:p>
            <a:pPr marL="400050" lvl="1">
              <a:spcBef>
                <a:spcPts val="0"/>
              </a:spcBef>
            </a:pPr>
            <a:r>
              <a:rPr lang="en-US" sz="1800" dirty="0"/>
              <a:t>Sizes around 2’000mm x </a:t>
            </a:r>
            <a:r>
              <a:rPr lang="en-US" sz="1800" dirty="0" smtClean="0"/>
              <a:t>7’500mm</a:t>
            </a:r>
          </a:p>
          <a:p>
            <a:pPr marL="400050" lvl="1">
              <a:spcBef>
                <a:spcPts val="0"/>
              </a:spcBef>
            </a:pPr>
            <a:r>
              <a:rPr lang="en-US" sz="1800" dirty="0" smtClean="0"/>
              <a:t>Weight </a:t>
            </a:r>
            <a:r>
              <a:rPr lang="en-US" sz="1800" dirty="0"/>
              <a:t>between 2 T and 3 </a:t>
            </a:r>
            <a:r>
              <a:rPr lang="en-US" sz="1800" dirty="0" smtClean="0"/>
              <a:t>T</a:t>
            </a:r>
            <a:endParaRPr lang="en-US" sz="1800" dirty="0"/>
          </a:p>
          <a:p>
            <a:pPr marL="0">
              <a:spcBef>
                <a:spcPts val="0"/>
              </a:spcBef>
            </a:pPr>
            <a:endParaRPr lang="en-US" sz="2000" dirty="0"/>
          </a:p>
          <a:p>
            <a:pPr marL="0"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(weights &amp; transportation)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16/12/2015</a:t>
            </a:r>
            <a:endParaRPr lang="en-US" dirty="0"/>
          </a:p>
        </p:txBody>
      </p:sp>
      <p:pic>
        <p:nvPicPr>
          <p:cNvPr id="10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64101" y="5953705"/>
            <a:ext cx="3255609" cy="338880"/>
          </a:xfrm>
        </p:spPr>
        <p:txBody>
          <a:bodyPr/>
          <a:lstStyle/>
          <a:p>
            <a:r>
              <a:rPr lang="en-US" dirty="0" smtClean="0"/>
              <a:t>SBND Cryostat - Layout Drawing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(Cryostat)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681193"/>
            <a:ext cx="7445959" cy="52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33626" y="6014686"/>
            <a:ext cx="4752974" cy="343370"/>
          </a:xfrm>
        </p:spPr>
        <p:txBody>
          <a:bodyPr/>
          <a:lstStyle/>
          <a:p>
            <a:r>
              <a:rPr lang="en-US" dirty="0" smtClean="0"/>
              <a:t>SBND Cryostat – Roof </a:t>
            </a:r>
            <a:r>
              <a:rPr lang="en-US" dirty="0"/>
              <a:t>penetrations – Cryogenics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(Cryogenic Penetrations)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7" y="679629"/>
            <a:ext cx="7572230" cy="53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43175" y="5984935"/>
            <a:ext cx="4695825" cy="343370"/>
          </a:xfrm>
        </p:spPr>
        <p:txBody>
          <a:bodyPr/>
          <a:lstStyle/>
          <a:p>
            <a:r>
              <a:rPr lang="en-US" dirty="0" smtClean="0"/>
              <a:t>SBND Cryostat – Roof </a:t>
            </a:r>
            <a:r>
              <a:rPr lang="en-US" dirty="0"/>
              <a:t>penetrations – Detector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(Detector Penetrations)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3" y="6498625"/>
            <a:ext cx="6067626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Dimitar MLADENOV | SBND Cryostat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16/12/2015</a:t>
            </a:r>
            <a:endParaRPr lang="en-US" sz="1200" b="0" dirty="0"/>
          </a:p>
        </p:txBody>
      </p:sp>
      <p:pic>
        <p:nvPicPr>
          <p:cNvPr id="12" name="Picture Placeholder 30" descr="CERNlogoOutline_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8354290" y="0"/>
            <a:ext cx="789709" cy="789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2" y="677738"/>
            <a:ext cx="7565461" cy="53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SBN_PPT_113015-SBND.potx</Template>
  <TotalTime>8574</TotalTime>
  <Words>458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Helvetica</vt:lpstr>
      <vt:lpstr>Wingdings</vt:lpstr>
      <vt:lpstr>SBN_PPT_113015-SBND</vt:lpstr>
      <vt:lpstr>Fermilab_PPT_090815</vt:lpstr>
      <vt:lpstr>PowerPoint Presentation</vt:lpstr>
      <vt:lpstr>PowerPoint Presentation</vt:lpstr>
      <vt:lpstr>System Scope </vt:lpstr>
      <vt:lpstr>Cryostat Size</vt:lpstr>
      <vt:lpstr>Status of Design</vt:lpstr>
      <vt:lpstr>Logistics (weights &amp; transportation)</vt:lpstr>
      <vt:lpstr>Drawings (Cryostat)</vt:lpstr>
      <vt:lpstr>Drawings (Cryogenic Penetrations)</vt:lpstr>
      <vt:lpstr>Drawings (Detector Penetrations)</vt:lpstr>
      <vt:lpstr>Drawings (Integration)</vt:lpstr>
      <vt:lpstr>Cryostat Assembly</vt:lpstr>
      <vt:lpstr>SBND – Detector Building integration</vt:lpstr>
      <vt:lpstr>Integration &amp; Assembly Studies</vt:lpstr>
      <vt:lpstr>Lasers Integration</vt:lpstr>
      <vt:lpstr>PowerPoint Presentation</vt:lpstr>
      <vt:lpstr>Documents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Dimitar Mladenov</cp:lastModifiedBy>
  <cp:revision>332</cp:revision>
  <cp:lastPrinted>2014-01-20T19:40:21Z</cp:lastPrinted>
  <dcterms:created xsi:type="dcterms:W3CDTF">2014-01-03T20:18:13Z</dcterms:created>
  <dcterms:modified xsi:type="dcterms:W3CDTF">2015-12-16T14:29:57Z</dcterms:modified>
</cp:coreProperties>
</file>