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8"/>
  </p:notesMasterIdLst>
  <p:handoutMasterIdLst>
    <p:handoutMasterId r:id="rId69"/>
  </p:handoutMasterIdLst>
  <p:sldIdLst>
    <p:sldId id="530" r:id="rId2"/>
    <p:sldId id="928" r:id="rId3"/>
    <p:sldId id="930" r:id="rId4"/>
    <p:sldId id="921" r:id="rId5"/>
    <p:sldId id="883" r:id="rId6"/>
    <p:sldId id="813" r:id="rId7"/>
    <p:sldId id="820" r:id="rId8"/>
    <p:sldId id="814" r:id="rId9"/>
    <p:sldId id="815" r:id="rId10"/>
    <p:sldId id="938" r:id="rId11"/>
    <p:sldId id="934" r:id="rId12"/>
    <p:sldId id="935" r:id="rId13"/>
    <p:sldId id="936" r:id="rId14"/>
    <p:sldId id="937" r:id="rId15"/>
    <p:sldId id="818" r:id="rId16"/>
    <p:sldId id="886" r:id="rId17"/>
    <p:sldId id="918" r:id="rId18"/>
    <p:sldId id="909" r:id="rId19"/>
    <p:sldId id="816" r:id="rId20"/>
    <p:sldId id="920" r:id="rId21"/>
    <p:sldId id="869" r:id="rId22"/>
    <p:sldId id="812" r:id="rId23"/>
    <p:sldId id="922" r:id="rId24"/>
    <p:sldId id="924" r:id="rId25"/>
    <p:sldId id="926" r:id="rId26"/>
    <p:sldId id="932" r:id="rId27"/>
    <p:sldId id="885" r:id="rId28"/>
    <p:sldId id="872" r:id="rId29"/>
    <p:sldId id="873" r:id="rId30"/>
    <p:sldId id="874" r:id="rId31"/>
    <p:sldId id="876" r:id="rId32"/>
    <p:sldId id="877" r:id="rId33"/>
    <p:sldId id="878" r:id="rId34"/>
    <p:sldId id="879" r:id="rId35"/>
    <p:sldId id="880" r:id="rId36"/>
    <p:sldId id="881" r:id="rId37"/>
    <p:sldId id="882" r:id="rId38"/>
    <p:sldId id="933" r:id="rId39"/>
    <p:sldId id="931" r:id="rId40"/>
    <p:sldId id="837" r:id="rId41"/>
    <p:sldId id="907" r:id="rId42"/>
    <p:sldId id="839" r:id="rId43"/>
    <p:sldId id="840" r:id="rId44"/>
    <p:sldId id="906" r:id="rId45"/>
    <p:sldId id="887" r:id="rId46"/>
    <p:sldId id="888" r:id="rId47"/>
    <p:sldId id="900" r:id="rId48"/>
    <p:sldId id="917" r:id="rId49"/>
    <p:sldId id="889" r:id="rId50"/>
    <p:sldId id="891" r:id="rId51"/>
    <p:sldId id="892" r:id="rId52"/>
    <p:sldId id="908" r:id="rId53"/>
    <p:sldId id="865" r:id="rId54"/>
    <p:sldId id="913" r:id="rId55"/>
    <p:sldId id="914" r:id="rId56"/>
    <p:sldId id="915" r:id="rId57"/>
    <p:sldId id="912" r:id="rId58"/>
    <p:sldId id="864" r:id="rId59"/>
    <p:sldId id="866" r:id="rId60"/>
    <p:sldId id="867" r:id="rId61"/>
    <p:sldId id="923" r:id="rId62"/>
    <p:sldId id="927" r:id="rId63"/>
    <p:sldId id="925" r:id="rId64"/>
    <p:sldId id="910" r:id="rId65"/>
    <p:sldId id="911" r:id="rId66"/>
    <p:sldId id="868" r:id="rId67"/>
  </p:sldIdLst>
  <p:sldSz cx="9906000" cy="6858000" type="A4"/>
  <p:notesSz cx="6858000" cy="9906000"/>
  <p:defaultTextStyle>
    <a:defPPr>
      <a:defRPr lang="en-US"/>
    </a:defPPr>
    <a:lvl1pPr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1pPr>
    <a:lvl2pPr marL="4572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2pPr>
    <a:lvl3pPr marL="9144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3pPr>
    <a:lvl4pPr marL="13716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4pPr>
    <a:lvl5pPr marL="18288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5pPr>
    <a:lvl6pPr marL="2286000" algn="l" defTabSz="457200" rtl="0" eaLnBrk="1" latinLnBrk="0" hangingPunct="1">
      <a:defRPr sz="1600" i="1" kern="1200">
        <a:solidFill>
          <a:schemeClr val="tx1"/>
        </a:solidFill>
        <a:latin typeface="Comic Sans MS" charset="0"/>
        <a:ea typeface="ＭＳ Ｐゴシック" charset="-128"/>
        <a:cs typeface="ＭＳ Ｐゴシック" charset="-128"/>
      </a:defRPr>
    </a:lvl6pPr>
    <a:lvl7pPr marL="2743200" algn="l" defTabSz="457200" rtl="0" eaLnBrk="1" latinLnBrk="0" hangingPunct="1">
      <a:defRPr sz="1600" i="1" kern="1200">
        <a:solidFill>
          <a:schemeClr val="tx1"/>
        </a:solidFill>
        <a:latin typeface="Comic Sans MS" charset="0"/>
        <a:ea typeface="ＭＳ Ｐゴシック" charset="-128"/>
        <a:cs typeface="ＭＳ Ｐゴシック" charset="-128"/>
      </a:defRPr>
    </a:lvl7pPr>
    <a:lvl8pPr marL="3200400" algn="l" defTabSz="457200" rtl="0" eaLnBrk="1" latinLnBrk="0" hangingPunct="1">
      <a:defRPr sz="1600" i="1" kern="1200">
        <a:solidFill>
          <a:schemeClr val="tx1"/>
        </a:solidFill>
        <a:latin typeface="Comic Sans MS" charset="0"/>
        <a:ea typeface="ＭＳ Ｐゴシック" charset="-128"/>
        <a:cs typeface="ＭＳ Ｐゴシック" charset="-128"/>
      </a:defRPr>
    </a:lvl8pPr>
    <a:lvl9pPr marL="3657600" algn="l" defTabSz="457200" rtl="0" eaLnBrk="1" latinLnBrk="0" hangingPunct="1">
      <a:defRPr sz="1600" i="1" kern="1200">
        <a:solidFill>
          <a:schemeClr val="tx1"/>
        </a:solidFill>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963B"/>
    <a:srgbClr val="98183B"/>
    <a:srgbClr val="C30224"/>
    <a:srgbClr val="16165C"/>
    <a:srgbClr val="16175E"/>
    <a:srgbClr val="17176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4" autoAdjust="0"/>
    <p:restoredTop sz="99314" autoAdjust="0"/>
  </p:normalViewPr>
  <p:slideViewPr>
    <p:cSldViewPr showGuides="1">
      <p:cViewPr varScale="1">
        <p:scale>
          <a:sx n="80" d="100"/>
          <a:sy n="80" d="100"/>
        </p:scale>
        <p:origin x="-1272" y="-104"/>
      </p:cViewPr>
      <p:guideLst>
        <p:guide orient="horz" pos="2208"/>
        <p:guide pos="3120"/>
      </p:guideLst>
    </p:cSldViewPr>
  </p:slideViewPr>
  <p:outlineViewPr>
    <p:cViewPr>
      <p:scale>
        <a:sx n="100" d="100"/>
        <a:sy n="100" d="100"/>
      </p:scale>
      <p:origin x="0" y="16800"/>
    </p:cViewPr>
  </p:outlineViewPr>
  <p:notesTextViewPr>
    <p:cViewPr>
      <p:scale>
        <a:sx n="100" d="100"/>
        <a:sy n="100" d="100"/>
      </p:scale>
      <p:origin x="0" y="0"/>
    </p:cViewPr>
  </p:notesTextViewPr>
  <p:sorterViewPr>
    <p:cViewPr>
      <p:scale>
        <a:sx n="100" d="100"/>
        <a:sy n="100" d="100"/>
      </p:scale>
      <p:origin x="0" y="2816"/>
    </p:cViewPr>
  </p:sorterViewPr>
  <p:notesViewPr>
    <p:cSldViewPr showGuides="1">
      <p:cViewPr varScale="1">
        <p:scale>
          <a:sx n="77" d="100"/>
          <a:sy n="77" d="100"/>
        </p:scale>
        <p:origin x="-2178" y="-90"/>
      </p:cViewPr>
      <p:guideLst>
        <p:guide orient="horz" pos="312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i="0">
                <a:latin typeface="Comic Sans MS" pitchFamily="1" charset="0"/>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95300"/>
          </a:xfrm>
          <a:prstGeom prst="rect">
            <a:avLst/>
          </a:prstGeom>
        </p:spPr>
        <p:txBody>
          <a:bodyPr vert="horz" wrap="square" lIns="91440" tIns="45720" rIns="91440" bIns="45720" numCol="1" anchor="t" anchorCtr="0" compatLnSpc="1">
            <a:prstTxWarp prst="textNoShape">
              <a:avLst/>
            </a:prstTxWarp>
          </a:bodyPr>
          <a:lstStyle>
            <a:lvl1pPr algn="r">
              <a:defRPr sz="1200" i="0"/>
            </a:lvl1pPr>
          </a:lstStyle>
          <a:p>
            <a:fld id="{C319C5C9-DA1D-1C4C-A301-05BA5DE7EAB4}" type="datetime1">
              <a:rPr lang="en-US"/>
              <a:pPr/>
              <a:t>13/12/15</a:t>
            </a:fld>
            <a:endParaRPr lang="en-US" dirty="0"/>
          </a:p>
        </p:txBody>
      </p:sp>
      <p:sp>
        <p:nvSpPr>
          <p:cNvPr id="4" name="Footer Placeholder 3"/>
          <p:cNvSpPr>
            <a:spLocks noGrp="1"/>
          </p:cNvSpPr>
          <p:nvPr>
            <p:ph type="ftr" sz="quarter" idx="2"/>
          </p:nvPr>
        </p:nvSpPr>
        <p:spPr>
          <a:xfrm>
            <a:off x="0" y="9409113"/>
            <a:ext cx="2971800" cy="495300"/>
          </a:xfrm>
          <a:prstGeom prst="rect">
            <a:avLst/>
          </a:prstGeom>
        </p:spPr>
        <p:txBody>
          <a:bodyPr vert="horz" lIns="91440" tIns="45720" rIns="91440" bIns="45720" rtlCol="0" anchor="b"/>
          <a:lstStyle>
            <a:lvl1pPr algn="l">
              <a:defRPr sz="1200" i="0">
                <a:latin typeface="Comic Sans MS" pitchFamily="1" charset="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9409113"/>
            <a:ext cx="2971800" cy="495300"/>
          </a:xfrm>
          <a:prstGeom prst="rect">
            <a:avLst/>
          </a:prstGeom>
        </p:spPr>
        <p:txBody>
          <a:bodyPr vert="horz" wrap="square" lIns="91440" tIns="45720" rIns="91440" bIns="45720" numCol="1" anchor="b" anchorCtr="0" compatLnSpc="1">
            <a:prstTxWarp prst="textNoShape">
              <a:avLst/>
            </a:prstTxWarp>
          </a:bodyPr>
          <a:lstStyle>
            <a:lvl1pPr algn="r">
              <a:defRPr sz="1200" i="0"/>
            </a:lvl1pPr>
          </a:lstStyle>
          <a:p>
            <a:fld id="{1CE650DB-E14E-BB4A-BC0B-3C62F3DC71DA}" type="slidenum">
              <a:rPr lang="en-US"/>
              <a:pPr/>
              <a:t>‹#›</a:t>
            </a:fld>
            <a:endParaRPr lang="en-US" dirty="0"/>
          </a:p>
        </p:txBody>
      </p:sp>
    </p:spTree>
    <p:extLst>
      <p:ext uri="{BB962C8B-B14F-4D97-AF65-F5344CB8AC3E}">
        <p14:creationId xmlns:p14="http://schemas.microsoft.com/office/powerpoint/2010/main" val="3588047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imes" pitchFamily="1" charset="0"/>
                <a:ea typeface="+mn-ea"/>
                <a:cs typeface="+mn-cs"/>
              </a:defRPr>
            </a:lvl1pPr>
          </a:lstStyle>
          <a:p>
            <a:pPr>
              <a:defRPr/>
            </a:pPr>
            <a:endParaRPr lang="en-GB" dirty="0"/>
          </a:p>
        </p:txBody>
      </p:sp>
      <p:sp>
        <p:nvSpPr>
          <p:cNvPr id="4099" name="Rectangle 3"/>
          <p:cNvSpPr>
            <a:spLocks noGrp="1" noChangeArrowheads="1"/>
          </p:cNvSpPr>
          <p:nvPr>
            <p:ph type="dt" idx="1"/>
          </p:nvPr>
        </p:nvSpPr>
        <p:spPr bwMode="auto">
          <a:xfrm>
            <a:off x="3886200" y="0"/>
            <a:ext cx="29718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imes" pitchFamily="1" charset="0"/>
                <a:ea typeface="+mn-ea"/>
                <a:cs typeface="+mn-cs"/>
              </a:defRPr>
            </a:lvl1pPr>
          </a:lstStyle>
          <a:p>
            <a:pPr>
              <a:defRPr/>
            </a:pPr>
            <a:endParaRPr lang="en-GB" dirty="0"/>
          </a:p>
        </p:txBody>
      </p:sp>
      <p:sp>
        <p:nvSpPr>
          <p:cNvPr id="15364" name="Rectangle 4"/>
          <p:cNvSpPr>
            <a:spLocks noGrp="1" noRot="1" noChangeAspect="1" noChangeArrowheads="1" noTextEdit="1"/>
          </p:cNvSpPr>
          <p:nvPr>
            <p:ph type="sldImg" idx="2"/>
          </p:nvPr>
        </p:nvSpPr>
        <p:spPr bwMode="auto">
          <a:xfrm>
            <a:off x="746125" y="742950"/>
            <a:ext cx="5365750" cy="3714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705350"/>
            <a:ext cx="50292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9410700"/>
            <a:ext cx="29718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imes" pitchFamily="1" charset="0"/>
                <a:ea typeface="+mn-ea"/>
                <a:cs typeface="+mn-cs"/>
              </a:defRPr>
            </a:lvl1pPr>
          </a:lstStyle>
          <a:p>
            <a:pPr>
              <a:defRPr/>
            </a:pPr>
            <a:endParaRPr lang="en-GB" dirty="0"/>
          </a:p>
        </p:txBody>
      </p:sp>
      <p:sp>
        <p:nvSpPr>
          <p:cNvPr id="4103" name="Rectangle 7"/>
          <p:cNvSpPr>
            <a:spLocks noGrp="1" noChangeArrowheads="1"/>
          </p:cNvSpPr>
          <p:nvPr>
            <p:ph type="sldNum" sz="quarter" idx="5"/>
          </p:nvPr>
        </p:nvSpPr>
        <p:spPr bwMode="auto">
          <a:xfrm>
            <a:off x="3886200" y="9410700"/>
            <a:ext cx="29718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atin typeface="Times" charset="0"/>
              </a:defRPr>
            </a:lvl1pPr>
          </a:lstStyle>
          <a:p>
            <a:fld id="{408D4CCD-20F6-FF4A-87C4-46AB805AB9BB}" type="slidenum">
              <a:rPr lang="en-GB"/>
              <a:pPr/>
              <a:t>‹#›</a:t>
            </a:fld>
            <a:endParaRPr lang="en-GB" dirty="0"/>
          </a:p>
        </p:txBody>
      </p:sp>
    </p:spTree>
    <p:extLst>
      <p:ext uri="{BB962C8B-B14F-4D97-AF65-F5344CB8AC3E}">
        <p14:creationId xmlns:p14="http://schemas.microsoft.com/office/powerpoint/2010/main" val="25938210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C8B4A416-4414-7548-BF94-D128DD688C4A}" type="slidenum">
              <a:rPr lang="en-GB"/>
              <a:pPr/>
              <a:t>1</a:t>
            </a:fld>
            <a:endParaRPr lang="en-GB" dirty="0"/>
          </a:p>
        </p:txBody>
      </p:sp>
      <p:sp>
        <p:nvSpPr>
          <p:cNvPr id="17410" name="Rectangle 2"/>
          <p:cNvSpPr>
            <a:spLocks noGrp="1" noRot="1" noChangeAspect="1" noChangeArrowheads="1" noTextEdit="1"/>
          </p:cNvSpPr>
          <p:nvPr>
            <p:ph type="sldImg"/>
          </p:nvPr>
        </p:nvSpPr>
        <p:spPr>
          <a:xfrm>
            <a:off x="746125" y="742950"/>
            <a:ext cx="5365750" cy="3714750"/>
          </a:xfrm>
          <a:ln/>
        </p:spPr>
      </p:sp>
      <p:sp>
        <p:nvSpPr>
          <p:cNvPr id="17411" name="Rectangle 3"/>
          <p:cNvSpPr>
            <a:spLocks noGrp="1" noChangeArrowheads="1"/>
          </p:cNvSpPr>
          <p:nvPr>
            <p:ph type="body" idx="1"/>
          </p:nvPr>
        </p:nvSpPr>
        <p:spPr>
          <a:noFill/>
          <a:ln/>
        </p:spPr>
        <p:txBody>
          <a:bodyPr/>
          <a:lstStyle/>
          <a:p>
            <a:endParaRPr lang="en-GB" dirty="0">
              <a:latin typeface="Times"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C4222C64-7030-4447-9B20-2A0361CCC253}" type="slidenum">
              <a:rPr lang="en-US" sz="1200">
                <a:latin typeface="Helvetica" charset="0"/>
              </a:rPr>
              <a:pPr/>
              <a:t>63</a:t>
            </a:fld>
            <a:endParaRPr lang="en-US" sz="1200">
              <a:latin typeface="Helvetica"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C4222C64-7030-4447-9B20-2A0361CCC253}" type="slidenum">
              <a:rPr lang="en-US" sz="1200">
                <a:latin typeface="Helvetica" charset="0"/>
              </a:rPr>
              <a:pPr/>
              <a:t>24</a:t>
            </a:fld>
            <a:endParaRPr lang="en-US" sz="1200">
              <a:latin typeface="Helvetica"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C4222C64-7030-4447-9B20-2A0361CCC253}" type="slidenum">
              <a:rPr lang="en-US" sz="1200">
                <a:latin typeface="Helvetica" charset="0"/>
              </a:rPr>
              <a:pPr/>
              <a:t>25</a:t>
            </a:fld>
            <a:endParaRPr lang="en-US" sz="1200">
              <a:latin typeface="Helvetica"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2006D2-9453-4C64-9D5C-E38672865875}" type="slidenum">
              <a:rPr lang="en-US" smtClean="0"/>
              <a:t>33</a:t>
            </a:fld>
            <a:endParaRPr lang="en-US"/>
          </a:p>
        </p:txBody>
      </p:sp>
      <p:sp>
        <p:nvSpPr>
          <p:cNvPr id="5" name="Date Placeholder 4"/>
          <p:cNvSpPr>
            <a:spLocks noGrp="1"/>
          </p:cNvSpPr>
          <p:nvPr>
            <p:ph type="dt" idx="11"/>
          </p:nvPr>
        </p:nvSpPr>
        <p:spPr/>
        <p:txBody>
          <a:bodyPr/>
          <a:lstStyle/>
          <a:p>
            <a:fld id="{1F7BA966-466C-4C75-A3DA-BE90FB02967D}" type="datetime1">
              <a:rPr lang="en-US" smtClean="0"/>
              <a:t>13/12/15</a:t>
            </a:fld>
            <a:endParaRPr lang="en-US"/>
          </a:p>
        </p:txBody>
      </p:sp>
      <p:sp>
        <p:nvSpPr>
          <p:cNvPr id="6" name="Footer Placeholder 5"/>
          <p:cNvSpPr>
            <a:spLocks noGrp="1"/>
          </p:cNvSpPr>
          <p:nvPr>
            <p:ph type="ftr" sz="quarter" idx="12"/>
          </p:nvPr>
        </p:nvSpPr>
        <p:spPr/>
        <p:txBody>
          <a:bodyPr/>
          <a:lstStyle/>
          <a:p>
            <a:r>
              <a:rPr lang="en-US" smtClean="0"/>
              <a:t>A. Scaramelli</a:t>
            </a:r>
            <a:endParaRPr lang="en-US"/>
          </a:p>
        </p:txBody>
      </p:sp>
    </p:spTree>
    <p:extLst>
      <p:ext uri="{BB962C8B-B14F-4D97-AF65-F5344CB8AC3E}">
        <p14:creationId xmlns:p14="http://schemas.microsoft.com/office/powerpoint/2010/main" val="129507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C8B4A416-4414-7548-BF94-D128DD688C4A}" type="slidenum">
              <a:rPr lang="en-GB"/>
              <a:pPr/>
              <a:t>39</a:t>
            </a:fld>
            <a:endParaRPr lang="en-GB" dirty="0"/>
          </a:p>
        </p:txBody>
      </p:sp>
      <p:sp>
        <p:nvSpPr>
          <p:cNvPr id="17410" name="Rectangle 2"/>
          <p:cNvSpPr>
            <a:spLocks noGrp="1" noRot="1" noChangeAspect="1" noChangeArrowheads="1" noTextEdit="1"/>
          </p:cNvSpPr>
          <p:nvPr>
            <p:ph type="sldImg"/>
          </p:nvPr>
        </p:nvSpPr>
        <p:spPr>
          <a:xfrm>
            <a:off x="746125" y="742950"/>
            <a:ext cx="5365750" cy="3714750"/>
          </a:xfrm>
          <a:ln/>
        </p:spPr>
      </p:sp>
      <p:sp>
        <p:nvSpPr>
          <p:cNvPr id="17411" name="Rectangle 3"/>
          <p:cNvSpPr>
            <a:spLocks noGrp="1" noChangeArrowheads="1"/>
          </p:cNvSpPr>
          <p:nvPr>
            <p:ph type="body" idx="1"/>
          </p:nvPr>
        </p:nvSpPr>
        <p:spPr>
          <a:noFill/>
          <a:ln/>
        </p:spPr>
        <p:txBody>
          <a:bodyPr/>
          <a:lstStyle/>
          <a:p>
            <a:endParaRPr lang="en-GB" dirty="0">
              <a:latin typeface="Times"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223767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223767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C4222C64-7030-4447-9B20-2A0361CCC253}" type="slidenum">
              <a:rPr lang="en-US" sz="1200">
                <a:latin typeface="Helvetica" charset="0"/>
              </a:rPr>
              <a:pPr/>
              <a:t>61</a:t>
            </a:fld>
            <a:endParaRPr lang="en-US" sz="1200">
              <a:latin typeface="Helvetica"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C4222C64-7030-4447-9B20-2A0361CCC253}" type="slidenum">
              <a:rPr lang="en-US" sz="1200">
                <a:latin typeface="Helvetica" charset="0"/>
              </a:rPr>
              <a:pPr/>
              <a:t>62</a:t>
            </a:fld>
            <a:endParaRPr lang="en-US" sz="1200">
              <a:latin typeface="Helvetica"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a:xfrm>
            <a:off x="1238250" y="1524000"/>
            <a:ext cx="7264400" cy="1524000"/>
          </a:xfrm>
        </p:spPr>
        <p:txBody>
          <a:bodyPr/>
          <a:lstStyle>
            <a:lvl1pPr marL="0" indent="0" algn="ctr">
              <a:lnSpc>
                <a:spcPct val="128000"/>
              </a:lnSpc>
              <a:buFont typeface="Zapf Dingbats" pitchFamily="1" charset="2"/>
              <a:buNone/>
              <a:defRPr sz="2400">
                <a:solidFill>
                  <a:schemeClr val="accent2"/>
                </a:solidFill>
              </a:defRPr>
            </a:lvl1pPr>
          </a:lstStyle>
          <a:p>
            <a:r>
              <a:rPr lang="en-GB"/>
              <a:t>Click to edit Master subtitle style</a:t>
            </a:r>
          </a:p>
        </p:txBody>
      </p:sp>
      <p:sp>
        <p:nvSpPr>
          <p:cNvPr id="3" name="Rectangle 4"/>
          <p:cNvSpPr>
            <a:spLocks noGrp="1" noChangeArrowheads="1"/>
          </p:cNvSpPr>
          <p:nvPr>
            <p:ph type="dt" sz="half" idx="10"/>
          </p:nvPr>
        </p:nvSpPr>
        <p:spPr bwMode="auto">
          <a:xfrm>
            <a:off x="742950" y="6248400"/>
            <a:ext cx="206375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0">
                <a:latin typeface="Times" charset="0"/>
              </a:defRPr>
            </a:lvl1pPr>
          </a:lstStyle>
          <a:p>
            <a:endParaRPr lang="en-GB" dirty="0"/>
          </a:p>
        </p:txBody>
      </p:sp>
      <p:sp>
        <p:nvSpPr>
          <p:cNvPr id="4" name="Rectangle 5"/>
          <p:cNvSpPr>
            <a:spLocks noGrp="1" noChangeArrowheads="1"/>
          </p:cNvSpPr>
          <p:nvPr>
            <p:ph type="ftr" sz="quarter" idx="11"/>
          </p:nvPr>
        </p:nvSpPr>
        <p:spPr>
          <a:xfrm>
            <a:off x="3384550" y="6248400"/>
            <a:ext cx="3136900" cy="457200"/>
          </a:xfrm>
        </p:spPr>
        <p:txBody>
          <a:bodyPr/>
          <a:lstStyle>
            <a:lvl1pPr algn="ctr">
              <a:defRPr sz="1400" i="0" smtClean="0">
                <a:solidFill>
                  <a:schemeClr val="tx1"/>
                </a:solidFill>
                <a:latin typeface="Times" charset="0"/>
              </a:defRPr>
            </a:lvl1pPr>
          </a:lstStyle>
          <a:p>
            <a:pPr>
              <a:defRPr/>
            </a:pPr>
            <a:r>
              <a:rPr lang="en-US" smtClean="0"/>
              <a:t>SBN Review Meeting, December 15, 2015</a:t>
            </a:r>
            <a:endParaRPr lang="en-GB" dirty="0"/>
          </a:p>
        </p:txBody>
      </p:sp>
      <p:sp>
        <p:nvSpPr>
          <p:cNvPr id="5" name="Rectangle 6"/>
          <p:cNvSpPr>
            <a:spLocks noGrp="1" noChangeArrowheads="1"/>
          </p:cNvSpPr>
          <p:nvPr>
            <p:ph type="sldNum" sz="quarter" idx="12"/>
          </p:nvPr>
        </p:nvSpPr>
        <p:spPr>
          <a:xfrm>
            <a:off x="7099300" y="6248400"/>
            <a:ext cx="2063750" cy="457200"/>
          </a:xfrm>
        </p:spPr>
        <p:txBody>
          <a:bodyPr/>
          <a:lstStyle>
            <a:lvl1pPr>
              <a:defRPr sz="1400" i="0">
                <a:solidFill>
                  <a:schemeClr val="tx1"/>
                </a:solidFill>
                <a:latin typeface="Times" charset="0"/>
              </a:defRPr>
            </a:lvl1pPr>
          </a:lstStyle>
          <a:p>
            <a:fld id="{BEBFC4ED-8E6F-ED43-A724-E3F24B758230}" type="slidenum">
              <a:rPr lang="en-GB"/>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Font typeface="Wingdings" pitchFamily="2" charset="2"/>
              <a:buChar char="Ø"/>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1"/>
          </p:nvPr>
        </p:nvSpPr>
        <p:spPr>
          <a:ln/>
        </p:spPr>
        <p:txBody>
          <a:bodyPr/>
          <a:lstStyle>
            <a:lvl1pPr>
              <a:defRPr/>
            </a:lvl1pPr>
          </a:lstStyle>
          <a:p>
            <a:r>
              <a:rPr lang="en-GB" dirty="0" smtClean="0"/>
              <a:t>Slide: </a:t>
            </a:r>
            <a:fld id="{C0367892-4C36-1744-A726-262AF37AA8B7}" type="slidenum">
              <a:rPr lang="en-GB"/>
              <a:pPr/>
              <a:t>‹#›</a:t>
            </a:fld>
            <a:endParaRPr lang="en-GB" dirty="0">
              <a:solidFill>
                <a:schemeClr val="accent1"/>
              </a:solidFill>
            </a:endParaRPr>
          </a:p>
        </p:txBody>
      </p:sp>
      <p:sp>
        <p:nvSpPr>
          <p:cNvPr id="6" name="Footer Placeholder 5"/>
          <p:cNvSpPr>
            <a:spLocks noGrp="1" noChangeArrowheads="1"/>
          </p:cNvSpPr>
          <p:nvPr>
            <p:ph type="ftr" sz="quarter" idx="3"/>
          </p:nvPr>
        </p:nvSpPr>
        <p:spPr bwMode="auto">
          <a:xfrm>
            <a:off x="5962" y="6629400"/>
            <a:ext cx="44136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r>
              <a:rPr lang="en-GB" dirty="0" smtClean="0"/>
              <a:t>Slide: </a:t>
            </a:r>
            <a:fld id="{376D9610-EE21-EF47-B0E0-B514E2693501}" type="slidenum">
              <a:rPr lang="en-GB"/>
              <a:pPr/>
              <a:t>‹#›</a:t>
            </a:fld>
            <a:endParaRPr lang="en-GB" dirty="0">
              <a:solidFill>
                <a:schemeClr val="accent1"/>
              </a:solidFill>
            </a:endParaRPr>
          </a:p>
        </p:txBody>
      </p:sp>
      <p:sp>
        <p:nvSpPr>
          <p:cNvPr id="4" name="Rectangle 5"/>
          <p:cNvSpPr>
            <a:spLocks noGrp="1" noChangeArrowheads="1"/>
          </p:cNvSpPr>
          <p:nvPr>
            <p:ph type="ftr" sz="quarter" idx="3"/>
          </p:nvPr>
        </p:nvSpPr>
        <p:spPr bwMode="auto">
          <a:xfrm>
            <a:off x="5962" y="6629400"/>
            <a:ext cx="47184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81038" y="6356351"/>
            <a:ext cx="2228850" cy="365125"/>
          </a:xfrm>
          <a:prstGeom prst="rect">
            <a:avLst/>
          </a:prstGeom>
        </p:spPr>
        <p:txBody>
          <a:bodyPr/>
          <a:lstStyle/>
          <a:p>
            <a:endParaRPr lang="en-GB"/>
          </a:p>
        </p:txBody>
      </p:sp>
      <p:sp>
        <p:nvSpPr>
          <p:cNvPr id="4" name="Footer Placeholder 3"/>
          <p:cNvSpPr>
            <a:spLocks noGrp="1"/>
          </p:cNvSpPr>
          <p:nvPr>
            <p:ph type="ftr" sz="quarter" idx="11"/>
          </p:nvPr>
        </p:nvSpPr>
        <p:spPr/>
        <p:txBody>
          <a:bodyPr/>
          <a:lstStyle/>
          <a:p>
            <a:r>
              <a:rPr lang="en-US" smtClean="0"/>
              <a:t>SBN Review Meeting, December 15, 2015</a:t>
            </a:r>
            <a:endParaRPr lang="en-GB"/>
          </a:p>
        </p:txBody>
      </p:sp>
      <p:sp>
        <p:nvSpPr>
          <p:cNvPr id="5" name="Slide Number Placeholder 4"/>
          <p:cNvSpPr>
            <a:spLocks noGrp="1"/>
          </p:cNvSpPr>
          <p:nvPr>
            <p:ph type="sldNum" sz="quarter" idx="12"/>
          </p:nvPr>
        </p:nvSpPr>
        <p:spPr/>
        <p:txBody>
          <a:bodyPr/>
          <a:lstStyle/>
          <a:p>
            <a:fld id="{AB8C0ECA-CA96-402A-8EA7-CFEC3EADC30E}" type="slidenum">
              <a:rPr lang="en-GB" smtClean="0"/>
              <a:t>‹#›</a:t>
            </a:fld>
            <a:endParaRPr lang="en-GB"/>
          </a:p>
        </p:txBody>
      </p:sp>
    </p:spTree>
    <p:extLst>
      <p:ext uri="{BB962C8B-B14F-4D97-AF65-F5344CB8AC3E}">
        <p14:creationId xmlns:p14="http://schemas.microsoft.com/office/powerpoint/2010/main" val="1402684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28601" y="685800"/>
            <a:ext cx="9448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962" y="6629400"/>
            <a:ext cx="46422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1030" name="Rectangle 6"/>
          <p:cNvSpPr>
            <a:spLocks noGrp="1" noChangeArrowheads="1"/>
          </p:cNvSpPr>
          <p:nvPr>
            <p:ph type="sldNum" sz="quarter" idx="4"/>
          </p:nvPr>
        </p:nvSpPr>
        <p:spPr bwMode="auto">
          <a:xfrm>
            <a:off x="7842250" y="6629400"/>
            <a:ext cx="206375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accent2"/>
                </a:solidFill>
                <a:latin typeface="Helvetica" charset="0"/>
              </a:defRPr>
            </a:lvl1pPr>
          </a:lstStyle>
          <a:p>
            <a:r>
              <a:rPr lang="en-GB" dirty="0" smtClean="0"/>
              <a:t>Slide: </a:t>
            </a:r>
            <a:fld id="{D05931B6-DFFB-0A40-833F-329CB0688972}" type="slidenum">
              <a:rPr lang="en-GB"/>
              <a:pPr/>
              <a:t>‹#›</a:t>
            </a:fld>
            <a:endParaRPr lang="en-GB" dirty="0">
              <a:solidFill>
                <a:schemeClr val="accent1"/>
              </a:solidFill>
            </a:endParaRPr>
          </a:p>
        </p:txBody>
      </p:sp>
      <p:sp>
        <p:nvSpPr>
          <p:cNvPr id="2" name="AutoShape 8"/>
          <p:cNvSpPr>
            <a:spLocks noGrp="1" noChangeArrowheads="1"/>
          </p:cNvSpPr>
          <p:nvPr>
            <p:ph type="title"/>
          </p:nvPr>
        </p:nvSpPr>
        <p:spPr bwMode="auto">
          <a:xfrm>
            <a:off x="0" y="0"/>
            <a:ext cx="9906000" cy="533400"/>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81" r:id="rId3"/>
    <p:sldLayoutId id="2147483788" r:id="rId4"/>
  </p:sldLayoutIdLst>
  <p:hf hdr="0" dt="0"/>
  <p:txStyles>
    <p:title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p:titleStyle>
    <p:body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Zapf Dingbats" charset="2"/>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emf"/><Relationship Id="rId1" Type="http://schemas.openxmlformats.org/officeDocument/2006/relationships/slideLayout" Target="../slideLayouts/slideLayout4.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5.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3.xml"/><Relationship Id="rId2" Type="http://schemas.openxmlformats.org/officeDocument/2006/relationships/image" Target="../media/image6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jpeg"/><Relationship Id="rId3" Type="http://schemas.openxmlformats.org/officeDocument/2006/relationships/image" Target="../media/image7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219200"/>
            <a:ext cx="9525000" cy="3416320"/>
          </a:xfrm>
          <a:prstGeom prst="rect">
            <a:avLst/>
          </a:prstGeom>
          <a:noFill/>
        </p:spPr>
        <p:txBody>
          <a:bodyPr wrap="square" rtlCol="0">
            <a:spAutoFit/>
          </a:bodyPr>
          <a:lstStyle/>
          <a:p>
            <a:pPr algn="ctr"/>
            <a:endParaRPr lang="en-US" sz="2400" dirty="0" smtClean="0"/>
          </a:p>
          <a:p>
            <a:pPr algn="ctr"/>
            <a:r>
              <a:rPr lang="en-US" sz="4400" dirty="0" smtClean="0">
                <a:solidFill>
                  <a:srgbClr val="FF0000"/>
                </a:solidFill>
              </a:rPr>
              <a:t>Status of ICARUS</a:t>
            </a:r>
          </a:p>
          <a:p>
            <a:pPr algn="ctr"/>
            <a:endParaRPr lang="en-US" sz="4400" dirty="0">
              <a:solidFill>
                <a:srgbClr val="FF0000"/>
              </a:solidFill>
            </a:endParaRPr>
          </a:p>
          <a:p>
            <a:pPr algn="ctr"/>
            <a:endParaRPr lang="en-US" sz="2400" dirty="0" smtClean="0">
              <a:solidFill>
                <a:srgbClr val="3366FF"/>
              </a:solidFill>
            </a:endParaRPr>
          </a:p>
          <a:p>
            <a:pPr algn="ctr"/>
            <a:r>
              <a:rPr lang="en-US" sz="2800" dirty="0" smtClean="0">
                <a:solidFill>
                  <a:srgbClr val="3366FF"/>
                </a:solidFill>
              </a:rPr>
              <a:t>C. Montanari – CERN / INFN-PV</a:t>
            </a:r>
          </a:p>
          <a:p>
            <a:pPr algn="ctr"/>
            <a:endParaRPr lang="en-US" sz="2800" dirty="0" smtClean="0"/>
          </a:p>
          <a:p>
            <a:pPr algn="ctr"/>
            <a:endParaRPr lang="en-GB" sz="2400" dirty="0" smtClean="0">
              <a:solidFill>
                <a:srgbClr val="0000FF"/>
              </a:solidFill>
              <a:ea typeface="Times" charset="0"/>
              <a:cs typeface="Times" charset="0"/>
            </a:endParaRPr>
          </a:p>
        </p:txBody>
      </p:sp>
      <p:sp>
        <p:nvSpPr>
          <p:cNvPr id="2" name="Footer Placeholder 1"/>
          <p:cNvSpPr>
            <a:spLocks noGrp="1"/>
          </p:cNvSpPr>
          <p:nvPr>
            <p:ph type="ftr" sz="quarter" idx="11"/>
          </p:nvPr>
        </p:nvSpPr>
        <p:spPr>
          <a:xfrm>
            <a:off x="3048000" y="6248400"/>
            <a:ext cx="3625850" cy="457200"/>
          </a:xfrm>
        </p:spPr>
        <p:txBody>
          <a:bodyPr/>
          <a:lstStyle/>
          <a:p>
            <a:pPr>
              <a:defRPr/>
            </a:pPr>
            <a:r>
              <a:rPr lang="en-US" dirty="0" smtClean="0"/>
              <a:t>SBN Review Meeting, December 15, 2015</a:t>
            </a:r>
            <a:endParaRPr lang="en-GB" dirty="0"/>
          </a:p>
        </p:txBody>
      </p:sp>
      <p:sp>
        <p:nvSpPr>
          <p:cNvPr id="3" name="Slide Number Placeholder 2"/>
          <p:cNvSpPr>
            <a:spLocks noGrp="1"/>
          </p:cNvSpPr>
          <p:nvPr>
            <p:ph type="sldNum" sz="quarter" idx="12"/>
          </p:nvPr>
        </p:nvSpPr>
        <p:spPr/>
        <p:txBody>
          <a:bodyPr/>
          <a:lstStyle/>
          <a:p>
            <a:fld id="{BEBFC4ED-8E6F-ED43-A724-E3F24B758230}" type="slidenum">
              <a:rPr lang="en-GB" smtClean="0"/>
              <a:pPr/>
              <a:t>1</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5000" lvl="2" indent="-234950">
              <a:lnSpc>
                <a:spcPct val="120000"/>
              </a:lnSpc>
            </a:pPr>
            <a:r>
              <a:rPr lang="en-US" dirty="0">
                <a:solidFill>
                  <a:srgbClr val="FFFFFF"/>
                </a:solidFill>
              </a:rPr>
              <a:t>Detector re-</a:t>
            </a:r>
            <a:r>
              <a:rPr lang="en-US" dirty="0" smtClean="0">
                <a:solidFill>
                  <a:srgbClr val="FFFFFF"/>
                </a:solidFill>
              </a:rPr>
              <a:t>cabling</a:t>
            </a:r>
            <a:endParaRPr lang="en-US" dirty="0">
              <a:solidFill>
                <a:srgbClr val="FFFFFF"/>
              </a:solidFill>
            </a:endParaRP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10</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pic>
        <p:nvPicPr>
          <p:cNvPr id="5" name="Picture 4" descr="IMG_667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057400"/>
            <a:ext cx="3962400" cy="2971800"/>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pic>
      <p:pic>
        <p:nvPicPr>
          <p:cNvPr id="14" name="Picture 13" descr="IMG_666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76850" y="2038350"/>
            <a:ext cx="4724400" cy="3543300"/>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pic>
      <p:sp>
        <p:nvSpPr>
          <p:cNvPr id="15" name="TextBox 14"/>
          <p:cNvSpPr txBox="1"/>
          <p:nvPr/>
        </p:nvSpPr>
        <p:spPr>
          <a:xfrm>
            <a:off x="609600" y="1428690"/>
            <a:ext cx="3941429" cy="400110"/>
          </a:xfrm>
          <a:prstGeom prst="rect">
            <a:avLst/>
          </a:prstGeom>
          <a:noFill/>
        </p:spPr>
        <p:txBody>
          <a:bodyPr wrap="none" rtlCol="0">
            <a:spAutoFit/>
          </a:bodyPr>
          <a:lstStyle/>
          <a:p>
            <a:r>
              <a:rPr lang="en-US" sz="2000" dirty="0" smtClean="0"/>
              <a:t>Decoupling boards (pre-series)</a:t>
            </a:r>
            <a:endParaRPr lang="en-US" sz="2000" dirty="0"/>
          </a:p>
        </p:txBody>
      </p:sp>
      <p:sp>
        <p:nvSpPr>
          <p:cNvPr id="16" name="TextBox 15"/>
          <p:cNvSpPr txBox="1"/>
          <p:nvPr/>
        </p:nvSpPr>
        <p:spPr>
          <a:xfrm>
            <a:off x="6282991" y="914400"/>
            <a:ext cx="2556209" cy="400110"/>
          </a:xfrm>
          <a:prstGeom prst="rect">
            <a:avLst/>
          </a:prstGeom>
          <a:noFill/>
        </p:spPr>
        <p:txBody>
          <a:bodyPr wrap="none" rtlCol="0">
            <a:spAutoFit/>
          </a:bodyPr>
          <a:lstStyle/>
          <a:p>
            <a:r>
              <a:rPr lang="en-US" sz="2000" dirty="0" smtClean="0"/>
              <a:t>First cables bundle</a:t>
            </a:r>
            <a:endParaRPr lang="en-US" sz="2000" dirty="0"/>
          </a:p>
        </p:txBody>
      </p:sp>
    </p:spTree>
    <p:extLst>
      <p:ext uri="{BB962C8B-B14F-4D97-AF65-F5344CB8AC3E}">
        <p14:creationId xmlns:p14="http://schemas.microsoft.com/office/powerpoint/2010/main" val="165128325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title"/>
          </p:nvPr>
        </p:nvSpPr>
        <p:spPr/>
        <p:txBody>
          <a:bodyPr/>
          <a:lstStyle/>
          <a:p>
            <a:r>
              <a:rPr lang="en-US" dirty="0" smtClean="0">
                <a:ea typeface="ＭＳ Ｐゴシック" pitchFamily="34" charset="-128"/>
              </a:rPr>
              <a:t>The need for an electronics upgrade</a:t>
            </a:r>
          </a:p>
        </p:txBody>
      </p:sp>
      <p:sp>
        <p:nvSpPr>
          <p:cNvPr id="22531" name="Footer Placeholder 1"/>
          <p:cNvSpPr>
            <a:spLocks noGrp="1"/>
          </p:cNvSpPr>
          <p:nvPr>
            <p:ph type="ftr" sz="quarter" idx="4294967295"/>
          </p:nvPr>
        </p:nvSpPr>
        <p:spPr>
          <a:xfrm>
            <a:off x="2" y="6553200"/>
            <a:ext cx="4800598" cy="304800"/>
          </a:xfrm>
          <a:prstGeom prst="rect">
            <a:avLst/>
          </a:prstGeom>
          <a:noFill/>
        </p:spPr>
        <p:txBody>
          <a:bodyPr/>
          <a:lstStyle/>
          <a:p>
            <a:r>
              <a:rPr lang="en-GB" dirty="0" smtClean="0">
                <a:latin typeface="Helvetica" pitchFamily="34" charset="0"/>
                <a:ea typeface="ＭＳ Ｐゴシック" pitchFamily="34" charset="-128"/>
              </a:rPr>
              <a:t>SBN Review Meeting, December 15, 2015</a:t>
            </a:r>
            <a:endParaRPr lang="en-GB" dirty="0">
              <a:latin typeface="Helvetica" pitchFamily="34" charset="0"/>
              <a:ea typeface="ＭＳ Ｐゴシック" pitchFamily="34" charset="-128"/>
            </a:endParaRPr>
          </a:p>
        </p:txBody>
      </p:sp>
      <p:sp>
        <p:nvSpPr>
          <p:cNvPr id="22532" name="Slide Number Placeholder 2"/>
          <p:cNvSpPr>
            <a:spLocks noGrp="1"/>
          </p:cNvSpPr>
          <p:nvPr>
            <p:ph type="sldNum" sz="quarter" idx="11"/>
          </p:nvPr>
        </p:nvSpPr>
        <p:spPr>
          <a:noFill/>
        </p:spPr>
        <p:txBody>
          <a:bodyPr/>
          <a:lstStyle/>
          <a:p>
            <a:r>
              <a:rPr lang="en-GB" smtClean="0">
                <a:latin typeface="Helvetica" pitchFamily="34" charset="0"/>
                <a:ea typeface="ＭＳ Ｐゴシック" pitchFamily="34" charset="-128"/>
              </a:rPr>
              <a:t>Slide: </a:t>
            </a:r>
            <a:fld id="{96C30ACE-EA59-49BB-82F1-5FEAE642D8DA}" type="slidenum">
              <a:rPr lang="en-GB" smtClean="0">
                <a:latin typeface="Helvetica" pitchFamily="34" charset="0"/>
                <a:ea typeface="ＭＳ Ｐゴシック" pitchFamily="34" charset="-128"/>
              </a:rPr>
              <a:pPr/>
              <a:t>11</a:t>
            </a:fld>
            <a:endParaRPr lang="en-GB" smtClean="0">
              <a:latin typeface="Helvetica" pitchFamily="34" charset="0"/>
              <a:ea typeface="ＭＳ Ｐゴシック" pitchFamily="34" charset="-128"/>
            </a:endParaRPr>
          </a:p>
        </p:txBody>
      </p:sp>
      <p:sp>
        <p:nvSpPr>
          <p:cNvPr id="9" name="Content Placeholder 4"/>
          <p:cNvSpPr txBox="1">
            <a:spLocks/>
          </p:cNvSpPr>
          <p:nvPr/>
        </p:nvSpPr>
        <p:spPr bwMode="auto">
          <a:xfrm>
            <a:off x="26145" y="548680"/>
            <a:ext cx="9879856" cy="6309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r>
              <a:rPr lang="en-US" sz="2000" b="0" baseline="0" dirty="0" smtClean="0">
                <a:solidFill>
                  <a:srgbClr val="000000"/>
                </a:solidFill>
                <a:latin typeface="Comic Sans MS"/>
              </a:rPr>
              <a:t>ICARUS</a:t>
            </a:r>
            <a:r>
              <a:rPr lang="en-US" sz="2000" b="0" baseline="0" dirty="0">
                <a:solidFill>
                  <a:srgbClr val="000000"/>
                </a:solidFill>
                <a:latin typeface="Comic Sans MS"/>
              </a:rPr>
              <a:t>-T600 electronics </a:t>
            </a:r>
            <a:r>
              <a:rPr lang="en-US" sz="2000" b="0" baseline="0" dirty="0" smtClean="0">
                <a:solidFill>
                  <a:srgbClr val="000000"/>
                </a:solidFill>
                <a:latin typeface="Comic Sans MS"/>
              </a:rPr>
              <a:t>consists of analogue boards (VME-like) with </a:t>
            </a:r>
            <a:r>
              <a:rPr lang="en-US" sz="2000" baseline="0" dirty="0" smtClean="0">
                <a:solidFill>
                  <a:srgbClr val="000000"/>
                </a:solidFill>
                <a:latin typeface="Comic Sans MS"/>
              </a:rPr>
              <a:t>32</a:t>
            </a:r>
            <a:r>
              <a:rPr lang="en-US" sz="2000" b="0" baseline="0" dirty="0" smtClean="0">
                <a:solidFill>
                  <a:srgbClr val="000000"/>
                </a:solidFill>
                <a:latin typeface="Comic Sans MS"/>
              </a:rPr>
              <a:t> </a:t>
            </a:r>
            <a:r>
              <a:rPr lang="en-US" sz="2000" baseline="0" dirty="0" smtClean="0">
                <a:solidFill>
                  <a:srgbClr val="000000"/>
                </a:solidFill>
                <a:latin typeface="Comic Sans MS"/>
              </a:rPr>
              <a:t>low </a:t>
            </a:r>
            <a:r>
              <a:rPr lang="en-US" sz="2000" baseline="0" dirty="0">
                <a:solidFill>
                  <a:srgbClr val="000000"/>
                </a:solidFill>
                <a:latin typeface="Comic Sans MS"/>
              </a:rPr>
              <a:t>noise </a:t>
            </a:r>
            <a:r>
              <a:rPr lang="en-US" sz="2000" baseline="0" dirty="0" smtClean="0">
                <a:solidFill>
                  <a:srgbClr val="000000"/>
                </a:solidFill>
                <a:latin typeface="Comic Sans MS"/>
              </a:rPr>
              <a:t>amplifiers</a:t>
            </a:r>
            <a:r>
              <a:rPr lang="en-US" sz="2000" b="0" baseline="0" dirty="0" smtClean="0">
                <a:solidFill>
                  <a:srgbClr val="000000"/>
                </a:solidFill>
                <a:latin typeface="Comic Sans MS"/>
              </a:rPr>
              <a:t>, and a </a:t>
            </a:r>
            <a:r>
              <a:rPr lang="en-US" sz="2000" baseline="0" dirty="0" smtClean="0">
                <a:solidFill>
                  <a:srgbClr val="000000"/>
                </a:solidFill>
                <a:latin typeface="Comic Sans MS"/>
              </a:rPr>
              <a:t>tree</a:t>
            </a:r>
            <a:r>
              <a:rPr lang="en-US" sz="2000" b="0" baseline="0" dirty="0" smtClean="0">
                <a:solidFill>
                  <a:srgbClr val="000000"/>
                </a:solidFill>
                <a:latin typeface="Comic Sans MS"/>
              </a:rPr>
              <a:t> of </a:t>
            </a:r>
            <a:r>
              <a:rPr lang="en-US" sz="2000" baseline="0" dirty="0" smtClean="0">
                <a:solidFill>
                  <a:srgbClr val="000000"/>
                </a:solidFill>
                <a:latin typeface="Comic Sans MS"/>
              </a:rPr>
              <a:t>8</a:t>
            </a:r>
            <a:r>
              <a:rPr lang="en-US" sz="2000" b="0" baseline="0" dirty="0" smtClean="0">
                <a:solidFill>
                  <a:srgbClr val="000000"/>
                </a:solidFill>
                <a:latin typeface="Comic Sans MS"/>
              </a:rPr>
              <a:t> analog multiplexers, </a:t>
            </a:r>
            <a:r>
              <a:rPr lang="en-US" sz="2000" baseline="0" dirty="0" smtClean="0">
                <a:solidFill>
                  <a:srgbClr val="000000"/>
                </a:solidFill>
                <a:latin typeface="Comic Sans MS"/>
              </a:rPr>
              <a:t>4</a:t>
            </a:r>
            <a:r>
              <a:rPr lang="en-US" sz="2000" b="0" baseline="0" dirty="0" smtClean="0">
                <a:solidFill>
                  <a:srgbClr val="000000"/>
                </a:solidFill>
                <a:latin typeface="Comic Sans MS"/>
              </a:rPr>
              <a:t> 10-bit ADCs, </a:t>
            </a:r>
            <a:r>
              <a:rPr lang="en-US" sz="2000" baseline="0" dirty="0" smtClean="0">
                <a:solidFill>
                  <a:srgbClr val="000000"/>
                </a:solidFill>
                <a:latin typeface="Comic Sans MS"/>
              </a:rPr>
              <a:t>2</a:t>
            </a:r>
            <a:r>
              <a:rPr lang="en-US" sz="2000" b="0" baseline="0" dirty="0" smtClean="0">
                <a:solidFill>
                  <a:srgbClr val="000000"/>
                </a:solidFill>
                <a:latin typeface="Comic Sans MS"/>
              </a:rPr>
              <a:t> digital multiplexers, resulting in a 2.5 MHz AD conversion (400ns sampling). Each analogue board is connected (serial link) to a digital </a:t>
            </a:r>
            <a:r>
              <a:rPr lang="en-US" sz="2000" b="0" baseline="0" dirty="0">
                <a:solidFill>
                  <a:srgbClr val="000000"/>
                </a:solidFill>
                <a:latin typeface="Comic Sans MS"/>
              </a:rPr>
              <a:t>VME module </a:t>
            </a:r>
            <a:r>
              <a:rPr lang="en-US" sz="2000" b="0" baseline="0" dirty="0" smtClean="0">
                <a:solidFill>
                  <a:srgbClr val="000000"/>
                </a:solidFill>
                <a:latin typeface="Comic Sans MS"/>
              </a:rPr>
              <a:t>that provides storage</a:t>
            </a:r>
            <a:r>
              <a:rPr lang="en-US" sz="2000" b="0" baseline="0" dirty="0">
                <a:solidFill>
                  <a:srgbClr val="000000"/>
                </a:solidFill>
                <a:latin typeface="Comic Sans MS"/>
              </a:rPr>
              <a:t>, data </a:t>
            </a:r>
            <a:r>
              <a:rPr lang="en-US" sz="2000" b="0" baseline="0" dirty="0" smtClean="0">
                <a:solidFill>
                  <a:srgbClr val="000000"/>
                </a:solidFill>
                <a:latin typeface="Comic Sans MS"/>
              </a:rPr>
              <a:t>compression, read-out through VME bus.</a:t>
            </a:r>
          </a:p>
          <a:p>
            <a:r>
              <a:rPr lang="en-US" sz="2000" b="0" baseline="0" dirty="0" smtClean="0">
                <a:solidFill>
                  <a:srgbClr val="000000"/>
                </a:solidFill>
                <a:latin typeface="Comic Sans MS"/>
              </a:rPr>
              <a:t>Limitations of ICARUS</a:t>
            </a:r>
            <a:r>
              <a:rPr lang="en-US" sz="2000" b="0" baseline="0" dirty="0">
                <a:solidFill>
                  <a:srgbClr val="000000"/>
                </a:solidFill>
                <a:latin typeface="Comic Sans MS"/>
              </a:rPr>
              <a:t>-T600 </a:t>
            </a:r>
            <a:r>
              <a:rPr lang="en-US" sz="2000" b="0" baseline="0" dirty="0" smtClean="0">
                <a:solidFill>
                  <a:srgbClr val="000000"/>
                </a:solidFill>
                <a:latin typeface="Comic Sans MS"/>
              </a:rPr>
              <a:t>electronics is </a:t>
            </a:r>
            <a:r>
              <a:rPr lang="en-US" sz="2000" b="0" baseline="0" dirty="0" smtClean="0">
                <a:solidFill>
                  <a:srgbClr val="000000"/>
                </a:solidFill>
                <a:latin typeface="Comic Sans MS"/>
              </a:rPr>
              <a:t> due </a:t>
            </a:r>
            <a:r>
              <a:rPr lang="en-US" sz="2000" b="0" baseline="0" dirty="0" smtClean="0">
                <a:solidFill>
                  <a:srgbClr val="000000"/>
                </a:solidFill>
                <a:latin typeface="Comic Sans MS"/>
              </a:rPr>
              <a:t>to the technology available when electronics was first conceived (1998). </a:t>
            </a:r>
            <a:r>
              <a:rPr lang="en-US" sz="2000" b="0" baseline="0" dirty="0" smtClean="0">
                <a:solidFill>
                  <a:srgbClr val="000000"/>
                </a:solidFill>
                <a:latin typeface="Comic Sans MS"/>
              </a:rPr>
              <a:t>Spare </a:t>
            </a:r>
            <a:r>
              <a:rPr lang="en-US" sz="2000" b="0" baseline="0" dirty="0" smtClean="0">
                <a:solidFill>
                  <a:srgbClr val="000000"/>
                </a:solidFill>
                <a:latin typeface="Comic Sans MS"/>
              </a:rPr>
              <a:t>part are difficult to find.</a:t>
            </a:r>
          </a:p>
          <a:p>
            <a:r>
              <a:rPr lang="en-US" sz="2000" b="0" baseline="0" dirty="0" smtClean="0">
                <a:solidFill>
                  <a:srgbClr val="000000"/>
                </a:solidFill>
                <a:latin typeface="Comic Sans MS"/>
              </a:rPr>
              <a:t> </a:t>
            </a:r>
            <a:r>
              <a:rPr lang="en-US" sz="2000" b="0" baseline="0" dirty="0" smtClean="0">
                <a:solidFill>
                  <a:srgbClr val="000000"/>
                </a:solidFill>
                <a:latin typeface="Comic Sans MS" charset="0"/>
                <a:cs typeface="Comic Sans MS" charset="0"/>
              </a:rPr>
              <a:t>Improvements </a:t>
            </a:r>
            <a:r>
              <a:rPr lang="en-US" sz="2000" b="0" baseline="0" dirty="0" smtClean="0">
                <a:solidFill>
                  <a:srgbClr val="1C1C1C"/>
                </a:solidFill>
                <a:latin typeface="Comic Sans MS"/>
                <a:cs typeface="Comic Sans MS"/>
              </a:rPr>
              <a:t>concern:</a:t>
            </a:r>
          </a:p>
          <a:p>
            <a:pPr marL="901700" lvl="1" indent="-546100">
              <a:tabLst>
                <a:tab pos="355600" algn="l"/>
              </a:tabLst>
            </a:pPr>
            <a:r>
              <a:rPr lang="en-US" sz="2000" b="0" baseline="0" dirty="0">
                <a:solidFill>
                  <a:srgbClr val="1C1C1C"/>
                </a:solidFill>
                <a:latin typeface="Comic Sans MS"/>
                <a:cs typeface="Comic Sans MS"/>
              </a:rPr>
              <a:t>adoption of </a:t>
            </a:r>
            <a:r>
              <a:rPr lang="en-US" sz="2000" baseline="0" dirty="0" smtClean="0">
                <a:solidFill>
                  <a:srgbClr val="1C1C1C"/>
                </a:solidFill>
                <a:latin typeface="Comic Sans MS"/>
                <a:cs typeface="Comic Sans MS"/>
              </a:rPr>
              <a:t>serial </a:t>
            </a:r>
            <a:r>
              <a:rPr lang="en-US" sz="2000" baseline="0" dirty="0" smtClean="0">
                <a:solidFill>
                  <a:srgbClr val="1C1C1C"/>
                </a:solidFill>
                <a:cs typeface="Comic Sans MS"/>
              </a:rPr>
              <a:t>synchronous ADCs</a:t>
            </a:r>
            <a:r>
              <a:rPr lang="en-US" sz="2000" b="0" baseline="0" dirty="0" smtClean="0">
                <a:solidFill>
                  <a:srgbClr val="1C1C1C"/>
                </a:solidFill>
                <a:latin typeface="Comic Sans MS"/>
                <a:cs typeface="Comic Sans MS"/>
              </a:rPr>
              <a:t>, one per channel;</a:t>
            </a:r>
            <a:endParaRPr lang="en-US" sz="2000" b="0" baseline="0" dirty="0">
              <a:solidFill>
                <a:srgbClr val="1C1C1C"/>
              </a:solidFill>
              <a:latin typeface="Comic Sans MS"/>
              <a:cs typeface="Comic Sans MS"/>
            </a:endParaRPr>
          </a:p>
          <a:p>
            <a:pPr marL="901700" lvl="1" indent="-546100">
              <a:tabLst>
                <a:tab pos="355600" algn="l"/>
              </a:tabLst>
            </a:pPr>
            <a:r>
              <a:rPr lang="en-US" sz="2000" b="0" baseline="0" dirty="0" smtClean="0">
                <a:solidFill>
                  <a:srgbClr val="1C1C1C"/>
                </a:solidFill>
                <a:latin typeface="Comic Sans MS"/>
                <a:cs typeface="Comic Sans MS"/>
              </a:rPr>
              <a:t>housing and </a:t>
            </a:r>
            <a:r>
              <a:rPr lang="en-US" sz="2000" baseline="0" dirty="0" smtClean="0">
                <a:solidFill>
                  <a:srgbClr val="1C1C1C"/>
                </a:solidFill>
                <a:latin typeface="Comic Sans MS"/>
                <a:cs typeface="Comic Sans MS"/>
              </a:rPr>
              <a:t>integration of electronics </a:t>
            </a:r>
            <a:r>
              <a:rPr lang="en-US" sz="2000" b="0" baseline="0" dirty="0" smtClean="0">
                <a:solidFill>
                  <a:srgbClr val="1C1C1C"/>
                </a:solidFill>
                <a:latin typeface="Comic Sans MS"/>
                <a:cs typeface="Comic Sans MS"/>
              </a:rPr>
              <a:t>on detector flanges;</a:t>
            </a:r>
            <a:endParaRPr lang="en-US" sz="2000" b="0" baseline="0" dirty="0">
              <a:solidFill>
                <a:srgbClr val="1C1C1C"/>
              </a:solidFill>
              <a:latin typeface="Comic Sans MS"/>
              <a:cs typeface="Comic Sans MS"/>
            </a:endParaRPr>
          </a:p>
          <a:p>
            <a:pPr marL="901700" lvl="1" indent="-546100">
              <a:tabLst>
                <a:tab pos="355600" algn="l"/>
              </a:tabLst>
            </a:pPr>
            <a:r>
              <a:rPr lang="en-US" sz="2000" b="0" baseline="0" dirty="0">
                <a:solidFill>
                  <a:srgbClr val="1C1C1C"/>
                </a:solidFill>
                <a:latin typeface="Comic Sans MS"/>
                <a:cs typeface="Comic Sans MS"/>
              </a:rPr>
              <a:t>adoption of a </a:t>
            </a:r>
            <a:r>
              <a:rPr lang="en-US" sz="2000" baseline="0" dirty="0">
                <a:solidFill>
                  <a:srgbClr val="1C1C1C"/>
                </a:solidFill>
                <a:latin typeface="Comic Sans MS"/>
                <a:cs typeface="Comic Sans MS"/>
              </a:rPr>
              <a:t>modern serial bus </a:t>
            </a:r>
            <a:r>
              <a:rPr lang="en-US" sz="2000" baseline="0" dirty="0" smtClean="0">
                <a:solidFill>
                  <a:srgbClr val="1C1C1C"/>
                </a:solidFill>
                <a:latin typeface="Comic Sans MS"/>
                <a:cs typeface="Comic Sans MS"/>
              </a:rPr>
              <a:t>architecture</a:t>
            </a:r>
            <a:r>
              <a:rPr lang="en-US" sz="2000" b="0" baseline="0" dirty="0" smtClean="0">
                <a:solidFill>
                  <a:srgbClr val="1C1C1C"/>
                </a:solidFill>
                <a:latin typeface="Comic Sans MS"/>
                <a:cs typeface="Comic Sans MS"/>
              </a:rPr>
              <a:t> </a:t>
            </a:r>
            <a:r>
              <a:rPr lang="en-US" sz="2000" b="0" baseline="0" dirty="0" smtClean="0">
                <a:solidFill>
                  <a:srgbClr val="1C1C1C"/>
                </a:solidFill>
                <a:latin typeface="Comic Sans MS"/>
                <a:cs typeface="Comic Sans MS"/>
              </a:rPr>
              <a:t>with </a:t>
            </a:r>
            <a:r>
              <a:rPr lang="en-US" sz="2000" b="0" baseline="0" dirty="0">
                <a:solidFill>
                  <a:srgbClr val="1C1C1C"/>
                </a:solidFill>
                <a:latin typeface="Comic Sans MS"/>
                <a:cs typeface="Comic Sans MS"/>
              </a:rPr>
              <a:t>optical links for faster transmission rate (</a:t>
            </a:r>
            <a:r>
              <a:rPr lang="en-US" sz="2000" b="0" baseline="0" dirty="0" err="1">
                <a:solidFill>
                  <a:srgbClr val="1C1C1C"/>
                </a:solidFill>
                <a:latin typeface="Comic Sans MS"/>
                <a:cs typeface="Comic Sans MS"/>
              </a:rPr>
              <a:t>Gbit</a:t>
            </a:r>
            <a:r>
              <a:rPr lang="en-US" sz="2000" b="0" baseline="0" dirty="0">
                <a:solidFill>
                  <a:srgbClr val="1C1C1C"/>
                </a:solidFill>
                <a:latin typeface="Comic Sans MS"/>
                <a:cs typeface="Comic Sans MS"/>
              </a:rPr>
              <a:t>/s</a:t>
            </a:r>
            <a:r>
              <a:rPr lang="en-US" sz="2000" b="0" baseline="0" dirty="0" smtClean="0">
                <a:solidFill>
                  <a:srgbClr val="1C1C1C"/>
                </a:solidFill>
                <a:latin typeface="Comic Sans MS"/>
                <a:cs typeface="Comic Sans MS"/>
              </a:rPr>
              <a:t>) to sustain higher data rates.</a:t>
            </a:r>
          </a:p>
          <a:p>
            <a:r>
              <a:rPr lang="en-US" sz="2000" dirty="0"/>
              <a:t>The procurement of the new electronics </a:t>
            </a:r>
            <a:r>
              <a:rPr lang="en-US" sz="2000" dirty="0" smtClean="0"/>
              <a:t>(≈ 55000 channels) has </a:t>
            </a:r>
            <a:r>
              <a:rPr lang="en-US" sz="2000" dirty="0"/>
              <a:t>been granted by INFN. </a:t>
            </a:r>
            <a:r>
              <a:rPr lang="en-US" sz="2000" dirty="0" smtClean="0"/>
              <a:t>For </a:t>
            </a:r>
            <a:r>
              <a:rPr lang="en-US" sz="2000" dirty="0"/>
              <a:t>fiscal year 2016 </a:t>
            </a:r>
            <a:r>
              <a:rPr lang="en-US" sz="2000" dirty="0" smtClean="0"/>
              <a:t>INFN </a:t>
            </a:r>
            <a:r>
              <a:rPr lang="en-US" sz="2000" dirty="0"/>
              <a:t>has granted 530k€. The total cost is </a:t>
            </a:r>
            <a:r>
              <a:rPr lang="en-US" sz="2000" dirty="0" smtClean="0"/>
              <a:t>about 1930k</a:t>
            </a:r>
            <a:r>
              <a:rPr lang="en-US" sz="2000" dirty="0"/>
              <a:t>€</a:t>
            </a:r>
            <a:r>
              <a:rPr lang="en-US" sz="2000" dirty="0" smtClean="0"/>
              <a:t>.</a:t>
            </a:r>
          </a:p>
          <a:p>
            <a:r>
              <a:rPr lang="en-US" sz="2000" dirty="0"/>
              <a:t>The readout electronics for the PMTs is not yet fully defined, although it is budgeted within the existing CERN – INFN </a:t>
            </a:r>
            <a:r>
              <a:rPr lang="en-US" sz="2000" dirty="0" err="1"/>
              <a:t>MoU</a:t>
            </a:r>
            <a:r>
              <a:rPr lang="en-US" sz="2000" dirty="0" smtClean="0"/>
              <a:t>.</a:t>
            </a:r>
            <a:endParaRPr lang="en-US" sz="2000" dirty="0"/>
          </a:p>
          <a:p>
            <a:r>
              <a:rPr lang="en-US" sz="2000" dirty="0"/>
              <a:t>See S. Centro presentation for details.</a:t>
            </a:r>
          </a:p>
          <a:p>
            <a:pPr marL="501650" indent="-546100">
              <a:tabLst>
                <a:tab pos="355600" algn="l"/>
              </a:tabLst>
            </a:pPr>
            <a:endParaRPr lang="en-US" sz="2000" b="0" baseline="0" dirty="0" smtClean="0">
              <a:solidFill>
                <a:srgbClr val="1C1C1C"/>
              </a:solidFill>
              <a:latin typeface="Comic Sans MS"/>
              <a:cs typeface="Comic Sans MS"/>
            </a:endParaRPr>
          </a:p>
        </p:txBody>
      </p:sp>
    </p:spTree>
    <p:extLst>
      <p:ext uri="{BB962C8B-B14F-4D97-AF65-F5344CB8AC3E}">
        <p14:creationId xmlns:p14="http://schemas.microsoft.com/office/powerpoint/2010/main" val="3716239554"/>
      </p:ext>
    </p:extLst>
  </p:cSld>
  <p:clrMapOvr>
    <a:masterClrMapping/>
  </p:clrMapOvr>
  <mc:AlternateContent xmlns:mc="http://schemas.openxmlformats.org/markup-compatibility/2006" xmlns:p14="http://schemas.microsoft.com/office/powerpoint/2010/main">
    <mc:Choice Requires="p14">
      <p:transition spd="slow" p14:dur="2000" advTm="11268"/>
    </mc:Choice>
    <mc:Fallback xmlns="">
      <p:transition xmlns:p14="http://schemas.microsoft.com/office/powerpoint/2010/main" spd="slow" advTm="11268"/>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p:nvPr>
        </p:nvSpPr>
        <p:spPr/>
        <p:txBody>
          <a:bodyPr/>
          <a:lstStyle/>
          <a:p>
            <a:r>
              <a:rPr lang="en-US" dirty="0" smtClean="0">
                <a:ea typeface="ＭＳ Ｐゴシック" pitchFamily="34" charset="-128"/>
              </a:rPr>
              <a:t>New simplified analogue/digital integration</a:t>
            </a:r>
          </a:p>
        </p:txBody>
      </p:sp>
      <p:sp>
        <p:nvSpPr>
          <p:cNvPr id="21506" name="Content Placeholder 4"/>
          <p:cNvSpPr>
            <a:spLocks noGrp="1"/>
          </p:cNvSpPr>
          <p:nvPr>
            <p:ph idx="1"/>
          </p:nvPr>
        </p:nvSpPr>
        <p:spPr>
          <a:xfrm>
            <a:off x="128464" y="620688"/>
            <a:ext cx="9426700" cy="5832501"/>
          </a:xfrm>
        </p:spPr>
        <p:txBody>
          <a:bodyPr/>
          <a:lstStyle/>
          <a:p>
            <a:r>
              <a:rPr lang="en-US" sz="2400" dirty="0" smtClean="0">
                <a:ea typeface="ＭＳ Ｐゴシック" pitchFamily="34" charset="-128"/>
              </a:rPr>
              <a:t>Block diagram of the classical old Icarus multiplexed ADC architecture, compared with the new parallel serial ADC feeding directly the digital part housed in a single high </a:t>
            </a:r>
            <a:r>
              <a:rPr lang="en-US" sz="2400" dirty="0">
                <a:ea typeface="ＭＳ Ｐゴシック" pitchFamily="34" charset="-128"/>
              </a:rPr>
              <a:t>performance </a:t>
            </a:r>
            <a:r>
              <a:rPr lang="en-US" sz="2400" dirty="0" smtClean="0">
                <a:ea typeface="ＭＳ Ｐゴシック" pitchFamily="34" charset="-128"/>
              </a:rPr>
              <a:t>FPGA.</a:t>
            </a:r>
          </a:p>
        </p:txBody>
      </p:sp>
      <p:sp>
        <p:nvSpPr>
          <p:cNvPr id="21507" name="Footer Placeholder 1"/>
          <p:cNvSpPr>
            <a:spLocks noGrp="1"/>
          </p:cNvSpPr>
          <p:nvPr>
            <p:ph type="ftr" sz="quarter" idx="4294967295"/>
          </p:nvPr>
        </p:nvSpPr>
        <p:spPr>
          <a:xfrm>
            <a:off x="2" y="6553200"/>
            <a:ext cx="3657997" cy="304800"/>
          </a:xfrm>
          <a:prstGeom prst="rect">
            <a:avLst/>
          </a:prstGeom>
          <a:noFill/>
        </p:spPr>
        <p:txBody>
          <a:bodyPr/>
          <a:lstStyle/>
          <a:p>
            <a:r>
              <a:rPr lang="en-GB" smtClean="0">
                <a:latin typeface="Helvetica" pitchFamily="34" charset="0"/>
                <a:ea typeface="ＭＳ Ｐゴシック" pitchFamily="34" charset="-128"/>
              </a:rPr>
              <a:t>ICARUS report</a:t>
            </a:r>
            <a:endParaRPr lang="en-GB">
              <a:latin typeface="Helvetica" pitchFamily="34" charset="0"/>
              <a:ea typeface="ＭＳ Ｐゴシック" pitchFamily="34" charset="-128"/>
            </a:endParaRPr>
          </a:p>
        </p:txBody>
      </p:sp>
      <p:sp>
        <p:nvSpPr>
          <p:cNvPr id="21508" name="Slide Number Placeholder 2"/>
          <p:cNvSpPr>
            <a:spLocks noGrp="1"/>
          </p:cNvSpPr>
          <p:nvPr>
            <p:ph type="sldNum" sz="quarter" idx="11"/>
          </p:nvPr>
        </p:nvSpPr>
        <p:spPr>
          <a:noFill/>
        </p:spPr>
        <p:txBody>
          <a:bodyPr/>
          <a:lstStyle/>
          <a:p>
            <a:r>
              <a:rPr lang="en-GB" smtClean="0">
                <a:latin typeface="Helvetica" pitchFamily="34" charset="0"/>
                <a:ea typeface="ＭＳ Ｐゴシック" pitchFamily="34" charset="-128"/>
              </a:rPr>
              <a:t>Slide: </a:t>
            </a:r>
            <a:fld id="{D15DCA79-F6A2-499C-B57F-7532F5CD6DC1}" type="slidenum">
              <a:rPr lang="en-GB" smtClean="0">
                <a:latin typeface="Helvetica" pitchFamily="34" charset="0"/>
                <a:ea typeface="ＭＳ Ｐゴシック" pitchFamily="34" charset="-128"/>
              </a:rPr>
              <a:pPr/>
              <a:t>12</a:t>
            </a:fld>
            <a:endParaRPr lang="en-GB" smtClean="0">
              <a:latin typeface="Helvetica" pitchFamily="34" charset="0"/>
              <a:ea typeface="ＭＳ Ｐゴシック" pitchFamily="34" charset="-128"/>
            </a:endParaRPr>
          </a:p>
        </p:txBody>
      </p:sp>
      <p:pic>
        <p:nvPicPr>
          <p:cNvPr id="21509"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6892" y="3716338"/>
            <a:ext cx="4524772" cy="2538412"/>
          </a:xfrm>
          <a:prstGeom prst="rect">
            <a:avLst/>
          </a:prstGeom>
          <a:noFill/>
          <a:ln w="9525">
            <a:noFill/>
            <a:miter lim="800000"/>
            <a:headEnd/>
            <a:tailEnd/>
          </a:ln>
        </p:spPr>
      </p:pic>
      <p:pic>
        <p:nvPicPr>
          <p:cNvPr id="21510"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947" y="3789366"/>
            <a:ext cx="4590125" cy="2376487"/>
          </a:xfrm>
          <a:prstGeom prst="rect">
            <a:avLst/>
          </a:prstGeom>
          <a:noFill/>
          <a:ln w="9525">
            <a:noFill/>
            <a:miter lim="800000"/>
            <a:headEnd/>
            <a:tailEnd/>
          </a:ln>
        </p:spPr>
      </p:pic>
      <p:sp>
        <p:nvSpPr>
          <p:cNvPr id="21511" name="Rectangle 1"/>
          <p:cNvSpPr>
            <a:spLocks noChangeArrowheads="1"/>
          </p:cNvSpPr>
          <p:nvPr/>
        </p:nvSpPr>
        <p:spPr bwMode="auto">
          <a:xfrm>
            <a:off x="116946" y="2997200"/>
            <a:ext cx="4103006" cy="400110"/>
          </a:xfrm>
          <a:prstGeom prst="rect">
            <a:avLst/>
          </a:prstGeom>
          <a:noFill/>
          <a:ln w="9525">
            <a:noFill/>
            <a:miter lim="800000"/>
            <a:headEnd/>
            <a:tailEnd/>
          </a:ln>
        </p:spPr>
        <p:txBody>
          <a:bodyPr wrap="none">
            <a:spAutoFit/>
          </a:bodyPr>
          <a:lstStyle/>
          <a:p>
            <a:pPr eaLnBrk="0" hangingPunct="0"/>
            <a:r>
              <a:rPr lang="en-GB" sz="2000" b="0" baseline="0" dirty="0">
                <a:solidFill>
                  <a:srgbClr val="FF0000"/>
                </a:solidFill>
                <a:latin typeface="Comic Sans MS" pitchFamily="66" charset="0"/>
              </a:rPr>
              <a:t>Present ICARUS </a:t>
            </a:r>
            <a:r>
              <a:rPr lang="en-GB" sz="2000" b="0" baseline="0" dirty="0" smtClean="0">
                <a:solidFill>
                  <a:srgbClr val="FF0000"/>
                </a:solidFill>
                <a:latin typeface="Comic Sans MS" pitchFamily="66" charset="0"/>
              </a:rPr>
              <a:t>Analogue board</a:t>
            </a:r>
            <a:endParaRPr lang="en-US" sz="2000" b="0" baseline="0" dirty="0">
              <a:solidFill>
                <a:srgbClr val="FF0000"/>
              </a:solidFill>
            </a:endParaRPr>
          </a:p>
        </p:txBody>
      </p:sp>
      <p:sp>
        <p:nvSpPr>
          <p:cNvPr id="21512" name="Rectangle 2"/>
          <p:cNvSpPr>
            <a:spLocks noChangeArrowheads="1"/>
          </p:cNvSpPr>
          <p:nvPr/>
        </p:nvSpPr>
        <p:spPr bwMode="auto">
          <a:xfrm>
            <a:off x="5601072" y="2276872"/>
            <a:ext cx="3762821" cy="1015663"/>
          </a:xfrm>
          <a:prstGeom prst="rect">
            <a:avLst/>
          </a:prstGeom>
          <a:noFill/>
          <a:ln w="9525">
            <a:noFill/>
            <a:miter lim="800000"/>
            <a:headEnd/>
            <a:tailEnd/>
          </a:ln>
        </p:spPr>
        <p:txBody>
          <a:bodyPr wrap="square">
            <a:spAutoFit/>
          </a:bodyPr>
          <a:lstStyle/>
          <a:p>
            <a:pPr eaLnBrk="0" hangingPunct="0"/>
            <a:r>
              <a:rPr lang="en-GB" sz="2000" b="0" baseline="0" dirty="0">
                <a:solidFill>
                  <a:srgbClr val="FF0000"/>
                </a:solidFill>
                <a:latin typeface="Comic Sans MS" pitchFamily="66" charset="0"/>
              </a:rPr>
              <a:t>Upgraded </a:t>
            </a:r>
            <a:r>
              <a:rPr lang="en-GB" sz="2000" b="0" baseline="0" dirty="0" smtClean="0">
                <a:solidFill>
                  <a:srgbClr val="FF0000"/>
                </a:solidFill>
                <a:latin typeface="Comic Sans MS" pitchFamily="66" charset="0"/>
              </a:rPr>
              <a:t>scheme integrating Analogue and Digital board into one single board</a:t>
            </a:r>
            <a:endParaRPr lang="en-US" sz="2000" b="0" dirty="0">
              <a:solidFill>
                <a:srgbClr val="FF0000"/>
              </a:solidFill>
            </a:endParaRPr>
          </a:p>
        </p:txBody>
      </p:sp>
    </p:spTree>
    <p:extLst>
      <p:ext uri="{BB962C8B-B14F-4D97-AF65-F5344CB8AC3E}">
        <p14:creationId xmlns:p14="http://schemas.microsoft.com/office/powerpoint/2010/main" val="31612478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p:cNvSpPr>
            <a:spLocks noGrp="1"/>
          </p:cNvSpPr>
          <p:nvPr>
            <p:ph type="title"/>
          </p:nvPr>
        </p:nvSpPr>
        <p:spPr/>
        <p:txBody>
          <a:bodyPr/>
          <a:lstStyle/>
          <a:p>
            <a:r>
              <a:rPr lang="en-US" smtClean="0">
                <a:ea typeface="ＭＳ Ｐゴシック" pitchFamily="34" charset="-128"/>
              </a:rPr>
              <a:t>The flange as electronics backplane</a:t>
            </a:r>
          </a:p>
        </p:txBody>
      </p:sp>
      <p:sp>
        <p:nvSpPr>
          <p:cNvPr id="23554" name="Content Placeholder 4"/>
          <p:cNvSpPr>
            <a:spLocks noGrp="1"/>
          </p:cNvSpPr>
          <p:nvPr>
            <p:ph idx="1"/>
          </p:nvPr>
        </p:nvSpPr>
        <p:spPr>
          <a:xfrm>
            <a:off x="272480" y="1052736"/>
            <a:ext cx="5385046" cy="4895949"/>
          </a:xfrm>
        </p:spPr>
        <p:txBody>
          <a:bodyPr/>
          <a:lstStyle/>
          <a:p>
            <a:r>
              <a:rPr lang="en-US" sz="2400" dirty="0" smtClean="0">
                <a:ea typeface="ＭＳ Ｐゴシック" pitchFamily="34" charset="-128"/>
              </a:rPr>
              <a:t>A </a:t>
            </a:r>
            <a:r>
              <a:rPr lang="en-US" sz="2400" b="1" i="1" dirty="0" smtClean="0">
                <a:ea typeface="ＭＳ Ｐゴシック" pitchFamily="34" charset="-128"/>
              </a:rPr>
              <a:t>new flange</a:t>
            </a:r>
            <a:r>
              <a:rPr lang="en-US" sz="2400" dirty="0" smtClean="0">
                <a:ea typeface="ＭＳ Ｐゴシック" pitchFamily="34" charset="-128"/>
              </a:rPr>
              <a:t>, that uses the same INFN proprietary design, used for T600, has been developed. </a:t>
            </a:r>
          </a:p>
          <a:p>
            <a:r>
              <a:rPr lang="en-US" sz="2400" dirty="0" smtClean="0">
                <a:ea typeface="ＭＳ Ｐゴシック" pitchFamily="34" charset="-128"/>
              </a:rPr>
              <a:t>The connectors on the external side allow for direct insertion of 9 electronics boards where both analogue and digital electronics are housed. </a:t>
            </a:r>
          </a:p>
          <a:p>
            <a:r>
              <a:rPr lang="en-US" sz="2400" dirty="0" smtClean="0">
                <a:solidFill>
                  <a:srgbClr val="262699"/>
                </a:solidFill>
                <a:cs typeface="Comic Sans MS"/>
              </a:rPr>
              <a:t>The design </a:t>
            </a:r>
            <a:r>
              <a:rPr lang="en-US" sz="2400" dirty="0">
                <a:solidFill>
                  <a:srgbClr val="262699"/>
                </a:solidFill>
                <a:cs typeface="Comic Sans MS"/>
              </a:rPr>
              <a:t>will </a:t>
            </a:r>
            <a:r>
              <a:rPr lang="en-US" sz="2400" dirty="0" smtClean="0">
                <a:solidFill>
                  <a:srgbClr val="262699"/>
                </a:solidFill>
                <a:cs typeface="Comic Sans MS"/>
              </a:rPr>
              <a:t>allow for </a:t>
            </a:r>
            <a:r>
              <a:rPr lang="en-US" sz="2400" dirty="0">
                <a:solidFill>
                  <a:srgbClr val="262699"/>
                </a:solidFill>
                <a:cs typeface="Comic Sans MS"/>
              </a:rPr>
              <a:t>reusing the original T600 cabling modularity and </a:t>
            </a:r>
            <a:r>
              <a:rPr lang="en-US" sz="2400" dirty="0" smtClean="0">
                <a:solidFill>
                  <a:srgbClr val="262699"/>
                </a:solidFill>
                <a:cs typeface="Comic Sans MS"/>
              </a:rPr>
              <a:t>same number </a:t>
            </a:r>
            <a:r>
              <a:rPr lang="en-US" sz="2400" dirty="0">
                <a:solidFill>
                  <a:srgbClr val="262699"/>
                </a:solidFill>
                <a:cs typeface="Comic Sans MS"/>
              </a:rPr>
              <a:t>of signal feed</a:t>
            </a:r>
            <a:r>
              <a:rPr lang="en-US" sz="2400" dirty="0" smtClean="0">
                <a:solidFill>
                  <a:srgbClr val="262699"/>
                </a:solidFill>
                <a:cs typeface="Comic Sans MS"/>
              </a:rPr>
              <a:t>-through</a:t>
            </a:r>
            <a:r>
              <a:rPr lang="en-US" sz="2400" dirty="0" smtClean="0">
                <a:solidFill>
                  <a:srgbClr val="262699"/>
                </a:solidFill>
                <a:latin typeface="Comic Sans MS" pitchFamily="66" charset="0"/>
              </a:rPr>
              <a:t>.</a:t>
            </a:r>
            <a:endParaRPr lang="en-US" sz="2400" dirty="0">
              <a:solidFill>
                <a:srgbClr val="262699"/>
              </a:solidFill>
              <a:latin typeface="Comic Sans MS" pitchFamily="66" charset="0"/>
            </a:endParaRPr>
          </a:p>
        </p:txBody>
      </p:sp>
      <p:sp>
        <p:nvSpPr>
          <p:cNvPr id="23555" name="Footer Placeholder 1"/>
          <p:cNvSpPr>
            <a:spLocks noGrp="1"/>
          </p:cNvSpPr>
          <p:nvPr>
            <p:ph type="ftr" sz="quarter" idx="4294967295"/>
          </p:nvPr>
        </p:nvSpPr>
        <p:spPr>
          <a:xfrm>
            <a:off x="2" y="6553200"/>
            <a:ext cx="3657997" cy="304800"/>
          </a:xfrm>
          <a:prstGeom prst="rect">
            <a:avLst/>
          </a:prstGeom>
          <a:noFill/>
        </p:spPr>
        <p:txBody>
          <a:bodyPr/>
          <a:lstStyle/>
          <a:p>
            <a:r>
              <a:rPr lang="en-GB" smtClean="0">
                <a:latin typeface="Helvetica" pitchFamily="34" charset="0"/>
                <a:ea typeface="ＭＳ Ｐゴシック" pitchFamily="34" charset="-128"/>
              </a:rPr>
              <a:t>ICARUS report</a:t>
            </a:r>
            <a:endParaRPr lang="en-GB">
              <a:latin typeface="Helvetica" pitchFamily="34" charset="0"/>
              <a:ea typeface="ＭＳ Ｐゴシック" pitchFamily="34" charset="-128"/>
            </a:endParaRPr>
          </a:p>
        </p:txBody>
      </p:sp>
      <p:sp>
        <p:nvSpPr>
          <p:cNvPr id="23556" name="Slide Number Placeholder 2"/>
          <p:cNvSpPr>
            <a:spLocks noGrp="1"/>
          </p:cNvSpPr>
          <p:nvPr>
            <p:ph type="sldNum" sz="quarter" idx="11"/>
          </p:nvPr>
        </p:nvSpPr>
        <p:spPr>
          <a:noFill/>
        </p:spPr>
        <p:txBody>
          <a:bodyPr/>
          <a:lstStyle/>
          <a:p>
            <a:r>
              <a:rPr lang="en-GB" smtClean="0">
                <a:latin typeface="Helvetica" pitchFamily="34" charset="0"/>
                <a:ea typeface="ＭＳ Ｐゴシック" pitchFamily="34" charset="-128"/>
              </a:rPr>
              <a:t>Slide: </a:t>
            </a:r>
            <a:fld id="{A86F519F-86B6-4A9B-B59A-54E37AA3C30F}" type="slidenum">
              <a:rPr lang="en-GB" smtClean="0">
                <a:latin typeface="Helvetica" pitchFamily="34" charset="0"/>
                <a:ea typeface="ＭＳ Ｐゴシック" pitchFamily="34" charset="-128"/>
              </a:rPr>
              <a:pPr/>
              <a:t>13</a:t>
            </a:fld>
            <a:endParaRPr lang="en-GB" smtClean="0">
              <a:latin typeface="Helvetica" pitchFamily="34" charset="0"/>
              <a:ea typeface="ＭＳ Ｐゴシック" pitchFamily="34" charset="-128"/>
            </a:endParaRPr>
          </a:p>
        </p:txBody>
      </p:sp>
      <p:pic>
        <p:nvPicPr>
          <p:cNvPr id="2355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0220" y="620716"/>
            <a:ext cx="4106863" cy="3074987"/>
          </a:xfrm>
          <a:prstGeom prst="rect">
            <a:avLst/>
          </a:prstGeom>
          <a:noFill/>
          <a:ln w="9525">
            <a:noFill/>
            <a:miter lim="800000"/>
            <a:headEnd/>
            <a:tailEnd/>
          </a:ln>
        </p:spPr>
      </p:pic>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5814" y="3731975"/>
            <a:ext cx="2647626" cy="2505337"/>
          </a:xfrm>
          <a:prstGeom prst="rect">
            <a:avLst/>
          </a:prstGeom>
          <a:noFill/>
          <a:ln w="9525">
            <a:noFill/>
            <a:miter lim="800000"/>
            <a:headEnd/>
            <a:tailEnd/>
          </a:ln>
          <a:effectLst/>
        </p:spPr>
      </p:pic>
    </p:spTree>
    <p:extLst>
      <p:ext uri="{BB962C8B-B14F-4D97-AF65-F5344CB8AC3E}">
        <p14:creationId xmlns:p14="http://schemas.microsoft.com/office/powerpoint/2010/main" val="32983856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nue150figDR.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2480" y="3501008"/>
            <a:ext cx="3883862" cy="2160240"/>
          </a:xfrm>
          <a:prstGeom prst="rect">
            <a:avLst/>
          </a:prstGeom>
        </p:spPr>
      </p:pic>
      <p:pic>
        <p:nvPicPr>
          <p:cNvPr id="2" name="Immagine 1" descr="Run1Event150_Ind2_right_I_zoom.jpg"/>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0" y="620688"/>
            <a:ext cx="4268689" cy="2435820"/>
          </a:xfrm>
          <a:prstGeom prst="rect">
            <a:avLst/>
          </a:prstGeom>
        </p:spPr>
      </p:pic>
      <p:sp>
        <p:nvSpPr>
          <p:cNvPr id="22529" name="Title 3"/>
          <p:cNvSpPr>
            <a:spLocks noGrp="1"/>
          </p:cNvSpPr>
          <p:nvPr>
            <p:ph type="title"/>
          </p:nvPr>
        </p:nvSpPr>
        <p:spPr>
          <a:xfrm>
            <a:off x="0" y="-31452"/>
            <a:ext cx="9906000" cy="533400"/>
          </a:xfrm>
        </p:spPr>
        <p:txBody>
          <a:bodyPr/>
          <a:lstStyle/>
          <a:p>
            <a:r>
              <a:rPr lang="en-US" dirty="0" smtClean="0">
                <a:latin typeface="Helvetica" charset="0"/>
              </a:rPr>
              <a:t>Some examples at FNAL (MC) – ev.150 (0.7GeV)</a:t>
            </a:r>
            <a:endParaRPr lang="en-US" dirty="0" smtClean="0">
              <a:ea typeface="ＭＳ Ｐゴシック" pitchFamily="34" charset="-128"/>
            </a:endParaRPr>
          </a:p>
        </p:txBody>
      </p:sp>
      <p:sp>
        <p:nvSpPr>
          <p:cNvPr id="22531" name="Footer Placeholder 1"/>
          <p:cNvSpPr>
            <a:spLocks noGrp="1"/>
          </p:cNvSpPr>
          <p:nvPr>
            <p:ph type="ftr" sz="quarter" idx="4294967295"/>
          </p:nvPr>
        </p:nvSpPr>
        <p:spPr>
          <a:xfrm>
            <a:off x="2" y="6553200"/>
            <a:ext cx="3657997" cy="304800"/>
          </a:xfrm>
          <a:prstGeom prst="rect">
            <a:avLst/>
          </a:prstGeom>
          <a:noFill/>
        </p:spPr>
        <p:txBody>
          <a:bodyPr/>
          <a:lstStyle/>
          <a:p>
            <a:r>
              <a:rPr lang="en-GB" smtClean="0">
                <a:latin typeface="Helvetica" pitchFamily="34" charset="0"/>
                <a:ea typeface="ＭＳ Ｐゴシック" pitchFamily="34" charset="-128"/>
              </a:rPr>
              <a:t>ICARUS report</a:t>
            </a:r>
            <a:endParaRPr lang="en-GB">
              <a:latin typeface="Helvetica" pitchFamily="34" charset="0"/>
              <a:ea typeface="ＭＳ Ｐゴシック" pitchFamily="34" charset="-128"/>
            </a:endParaRPr>
          </a:p>
        </p:txBody>
      </p:sp>
      <p:sp>
        <p:nvSpPr>
          <p:cNvPr id="22532" name="Slide Number Placeholder 2"/>
          <p:cNvSpPr>
            <a:spLocks noGrp="1"/>
          </p:cNvSpPr>
          <p:nvPr>
            <p:ph type="sldNum" sz="quarter" idx="11"/>
          </p:nvPr>
        </p:nvSpPr>
        <p:spPr>
          <a:noFill/>
        </p:spPr>
        <p:txBody>
          <a:bodyPr/>
          <a:lstStyle/>
          <a:p>
            <a:r>
              <a:rPr lang="en-GB" smtClean="0">
                <a:latin typeface="Helvetica" pitchFamily="34" charset="0"/>
                <a:ea typeface="ＭＳ Ｐゴシック" pitchFamily="34" charset="-128"/>
              </a:rPr>
              <a:t>Slide: </a:t>
            </a:r>
            <a:fld id="{96C30ACE-EA59-49BB-82F1-5FEAE642D8DA}" type="slidenum">
              <a:rPr lang="en-GB" smtClean="0">
                <a:latin typeface="Helvetica" pitchFamily="34" charset="0"/>
                <a:ea typeface="ＭＳ Ｐゴシック" pitchFamily="34" charset="-128"/>
              </a:rPr>
              <a:pPr/>
              <a:t>14</a:t>
            </a:fld>
            <a:endParaRPr lang="en-GB" smtClean="0">
              <a:latin typeface="Helvetica" pitchFamily="34" charset="0"/>
              <a:ea typeface="ＭＳ Ｐゴシック" pitchFamily="34" charset="-128"/>
            </a:endParaRPr>
          </a:p>
        </p:txBody>
      </p:sp>
      <p:sp>
        <p:nvSpPr>
          <p:cNvPr id="8" name="Content Placeholder 4"/>
          <p:cNvSpPr>
            <a:spLocks noGrp="1"/>
          </p:cNvSpPr>
          <p:nvPr>
            <p:ph idx="1"/>
          </p:nvPr>
        </p:nvSpPr>
        <p:spPr>
          <a:xfrm>
            <a:off x="-2535832" y="-4995936"/>
            <a:ext cx="6321152" cy="3352800"/>
          </a:xfrm>
        </p:spPr>
        <p:txBody>
          <a:bodyPr/>
          <a:lstStyle/>
          <a:p>
            <a:pPr marL="0" lvl="0" indent="0">
              <a:lnSpc>
                <a:spcPct val="110000"/>
              </a:lnSpc>
              <a:spcBef>
                <a:spcPts val="1128"/>
              </a:spcBef>
              <a:buNone/>
            </a:pPr>
            <a:endParaRPr lang="it-IT" sz="2200" dirty="0">
              <a:solidFill>
                <a:srgbClr val="000000"/>
              </a:solidFill>
            </a:endParaRPr>
          </a:p>
          <a:p>
            <a:pPr marL="0" lvl="0" indent="0">
              <a:lnSpc>
                <a:spcPct val="110000"/>
              </a:lnSpc>
              <a:spcBef>
                <a:spcPts val="1128"/>
              </a:spcBef>
              <a:buNone/>
            </a:pPr>
            <a:endParaRPr lang="it-IT" sz="2200" dirty="0" smtClean="0">
              <a:solidFill>
                <a:srgbClr val="000000"/>
              </a:solidFill>
            </a:endParaRPr>
          </a:p>
          <a:p>
            <a:pPr lvl="0">
              <a:lnSpc>
                <a:spcPct val="110000"/>
              </a:lnSpc>
              <a:spcBef>
                <a:spcPts val="1128"/>
              </a:spcBef>
            </a:pPr>
            <a:endParaRPr lang="it-IT" sz="2200" dirty="0" smtClean="0">
              <a:solidFill>
                <a:srgbClr val="000000"/>
              </a:solidFill>
            </a:endParaRPr>
          </a:p>
          <a:p>
            <a:pPr lvl="0">
              <a:lnSpc>
                <a:spcPct val="110000"/>
              </a:lnSpc>
              <a:spcBef>
                <a:spcPts val="1128"/>
              </a:spcBef>
            </a:pPr>
            <a:endParaRPr lang="en-US" sz="2200" dirty="0" smtClean="0">
              <a:solidFill>
                <a:srgbClr val="000000"/>
              </a:solidFill>
            </a:endParaRPr>
          </a:p>
        </p:txBody>
      </p:sp>
      <p:sp>
        <p:nvSpPr>
          <p:cNvPr id="6" name="Rettangolo 5"/>
          <p:cNvSpPr/>
          <p:nvPr/>
        </p:nvSpPr>
        <p:spPr>
          <a:xfrm>
            <a:off x="992560" y="764704"/>
            <a:ext cx="2382082" cy="338554"/>
          </a:xfrm>
          <a:prstGeom prst="rect">
            <a:avLst/>
          </a:prstGeom>
        </p:spPr>
        <p:txBody>
          <a:bodyPr wrap="none">
            <a:spAutoFit/>
          </a:bodyPr>
          <a:lstStyle/>
          <a:p>
            <a:r>
              <a:rPr lang="it-IT" b="0" baseline="0" dirty="0" err="1" smtClean="0">
                <a:solidFill>
                  <a:srgbClr val="FF0000"/>
                </a:solidFill>
              </a:rPr>
              <a:t>Old</a:t>
            </a:r>
            <a:r>
              <a:rPr lang="it-IT" b="0" baseline="0" dirty="0" smtClean="0">
                <a:solidFill>
                  <a:srgbClr val="FF0000"/>
                </a:solidFill>
              </a:rPr>
              <a:t> </a:t>
            </a:r>
            <a:r>
              <a:rPr lang="it-IT" b="0" baseline="0" dirty="0" err="1" smtClean="0">
                <a:solidFill>
                  <a:srgbClr val="FF0000"/>
                </a:solidFill>
              </a:rPr>
              <a:t>Ind</a:t>
            </a:r>
            <a:r>
              <a:rPr lang="it-IT" b="0" baseline="0" dirty="0" smtClean="0">
                <a:solidFill>
                  <a:srgbClr val="FF0000"/>
                </a:solidFill>
              </a:rPr>
              <a:t>: &gt;~20 MIP </a:t>
            </a:r>
            <a:r>
              <a:rPr lang="it-IT" b="0" baseline="0" dirty="0" err="1" smtClean="0">
                <a:solidFill>
                  <a:srgbClr val="FF0000"/>
                </a:solidFill>
              </a:rPr>
              <a:t>wires</a:t>
            </a:r>
            <a:endParaRPr lang="it-IT" b="0" baseline="0" dirty="0">
              <a:solidFill>
                <a:srgbClr val="FF0000"/>
              </a:solidFill>
            </a:endParaRPr>
          </a:p>
        </p:txBody>
      </p:sp>
      <p:sp>
        <p:nvSpPr>
          <p:cNvPr id="17" name="Rettangolo 16"/>
          <p:cNvSpPr/>
          <p:nvPr/>
        </p:nvSpPr>
        <p:spPr>
          <a:xfrm>
            <a:off x="4889376" y="3725416"/>
            <a:ext cx="184666" cy="256480"/>
          </a:xfrm>
          <a:prstGeom prst="rect">
            <a:avLst/>
          </a:prstGeom>
        </p:spPr>
        <p:txBody>
          <a:bodyPr wrap="none">
            <a:spAutoFit/>
          </a:bodyPr>
          <a:lstStyle/>
          <a:p>
            <a:endParaRPr lang="it-IT" dirty="0"/>
          </a:p>
        </p:txBody>
      </p:sp>
      <p:cxnSp>
        <p:nvCxnSpPr>
          <p:cNvPr id="25" name="Connettore 2 24"/>
          <p:cNvCxnSpPr/>
          <p:nvPr/>
        </p:nvCxnSpPr>
        <p:spPr bwMode="auto">
          <a:xfrm flipH="1">
            <a:off x="848544" y="1628800"/>
            <a:ext cx="5472608" cy="576064"/>
          </a:xfrm>
          <a:prstGeom prst="straightConnector1">
            <a:avLst/>
          </a:prstGeom>
          <a:solidFill>
            <a:schemeClr val="accent1"/>
          </a:solidFill>
          <a:ln w="57150" cap="flat" cmpd="sng" algn="ctr">
            <a:solidFill>
              <a:srgbClr val="FF6600"/>
            </a:solidFill>
            <a:prstDash val="solid"/>
            <a:round/>
            <a:headEnd type="none" w="med" len="med"/>
            <a:tailEnd type="arrow"/>
          </a:ln>
          <a:effectLst/>
        </p:spPr>
      </p:cxnSp>
      <p:cxnSp>
        <p:nvCxnSpPr>
          <p:cNvPr id="43" name="Connettore 2 42"/>
          <p:cNvCxnSpPr/>
          <p:nvPr/>
        </p:nvCxnSpPr>
        <p:spPr bwMode="auto">
          <a:xfrm flipH="1">
            <a:off x="920552" y="4437112"/>
            <a:ext cx="5112568" cy="576064"/>
          </a:xfrm>
          <a:prstGeom prst="straightConnector1">
            <a:avLst/>
          </a:prstGeom>
          <a:solidFill>
            <a:schemeClr val="accent1"/>
          </a:solidFill>
          <a:ln w="57150" cap="flat" cmpd="sng" algn="ctr">
            <a:solidFill>
              <a:srgbClr val="FF6600"/>
            </a:solidFill>
            <a:prstDash val="solid"/>
            <a:round/>
            <a:headEnd type="none" w="med" len="med"/>
            <a:tailEnd type="arrow"/>
          </a:ln>
          <a:effectLst/>
        </p:spPr>
      </p:cxnSp>
      <p:pic>
        <p:nvPicPr>
          <p:cNvPr id="4" name="Immagine 3" descr="nue150wire1700DR.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9064" y="548681"/>
            <a:ext cx="3960440" cy="2814320"/>
          </a:xfrm>
          <a:prstGeom prst="rect">
            <a:avLst/>
          </a:prstGeom>
        </p:spPr>
      </p:pic>
      <p:pic>
        <p:nvPicPr>
          <p:cNvPr id="5" name="Immagine 4" descr="ev150wire1700old.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9064" y="3573016"/>
            <a:ext cx="3944888" cy="2683858"/>
          </a:xfrm>
          <a:prstGeom prst="rect">
            <a:avLst/>
          </a:prstGeom>
        </p:spPr>
      </p:pic>
      <p:sp>
        <p:nvSpPr>
          <p:cNvPr id="20" name="Rettangolo 19"/>
          <p:cNvSpPr/>
          <p:nvPr/>
        </p:nvSpPr>
        <p:spPr>
          <a:xfrm>
            <a:off x="272480" y="5733256"/>
            <a:ext cx="4320480" cy="584776"/>
          </a:xfrm>
          <a:prstGeom prst="rect">
            <a:avLst/>
          </a:prstGeom>
        </p:spPr>
        <p:txBody>
          <a:bodyPr wrap="square">
            <a:spAutoFit/>
          </a:bodyPr>
          <a:lstStyle/>
          <a:p>
            <a:r>
              <a:rPr lang="en-US" b="0" baseline="0" dirty="0" smtClean="0">
                <a:solidFill>
                  <a:srgbClr val="FF0000"/>
                </a:solidFill>
              </a:rPr>
              <a:t>New </a:t>
            </a:r>
            <a:r>
              <a:rPr lang="en-US" b="0" baseline="0" dirty="0" err="1" smtClean="0">
                <a:solidFill>
                  <a:srgbClr val="FF0000"/>
                </a:solidFill>
              </a:rPr>
              <a:t>Ind</a:t>
            </a:r>
            <a:r>
              <a:rPr lang="en-US" b="0" baseline="0" dirty="0" smtClean="0">
                <a:solidFill>
                  <a:srgbClr val="FF0000"/>
                </a:solidFill>
              </a:rPr>
              <a:t> (filtered signal). Hits are resolved even very close to the vertex</a:t>
            </a:r>
            <a:endParaRPr lang="en-US" b="0" baseline="0" dirty="0">
              <a:solidFill>
                <a:srgbClr val="0000FF"/>
              </a:solidFill>
            </a:endParaRPr>
          </a:p>
        </p:txBody>
      </p:sp>
    </p:spTree>
    <p:extLst>
      <p:ext uri="{BB962C8B-B14F-4D97-AF65-F5344CB8AC3E}">
        <p14:creationId xmlns:p14="http://schemas.microsoft.com/office/powerpoint/2010/main" val="5621857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5000" lvl="2" indent="-234950">
              <a:lnSpc>
                <a:spcPct val="120000"/>
              </a:lnSpc>
            </a:pPr>
            <a:r>
              <a:rPr lang="en-US" dirty="0">
                <a:solidFill>
                  <a:srgbClr val="FFFFFF"/>
                </a:solidFill>
              </a:rPr>
              <a:t>New cold vessels construction</a:t>
            </a: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15</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dirty="0" smtClean="0"/>
              <a:t>SBN Review Meeting, December 15, 2015</a:t>
            </a:r>
            <a:endParaRPr lang="en-GB" dirty="0"/>
          </a:p>
        </p:txBody>
      </p:sp>
      <p:sp>
        <p:nvSpPr>
          <p:cNvPr id="8" name="Content Placeholder 2"/>
          <p:cNvSpPr>
            <a:spLocks noGrp="1"/>
          </p:cNvSpPr>
          <p:nvPr>
            <p:ph idx="1"/>
          </p:nvPr>
        </p:nvSpPr>
        <p:spPr>
          <a:xfrm>
            <a:off x="76200" y="152400"/>
            <a:ext cx="9829800" cy="6172200"/>
          </a:xfrm>
        </p:spPr>
        <p:txBody>
          <a:bodyPr/>
          <a:lstStyle/>
          <a:p>
            <a:pPr marL="0" lvl="1" indent="0">
              <a:lnSpc>
                <a:spcPct val="120000"/>
              </a:lnSpc>
              <a:buSzPct val="80000"/>
              <a:buNone/>
            </a:pPr>
            <a:endParaRPr lang="en-US" sz="2000" dirty="0" smtClean="0">
              <a:solidFill>
                <a:srgbClr val="000000"/>
              </a:solidFill>
            </a:endParaRPr>
          </a:p>
          <a:p>
            <a:pPr marL="234950" lvl="1" indent="-234950">
              <a:buClrTx/>
              <a:buSzPct val="80000"/>
              <a:buFont typeface="Zapf Dingbats" charset="2"/>
              <a:buChar char="l"/>
            </a:pPr>
            <a:r>
              <a:rPr lang="en-US" sz="2000" dirty="0" smtClean="0"/>
              <a:t>First </a:t>
            </a:r>
            <a:r>
              <a:rPr lang="en-US" sz="2000" dirty="0"/>
              <a:t>extrusions </a:t>
            </a:r>
            <a:r>
              <a:rPr lang="en-US" sz="2000" dirty="0" smtClean="0"/>
              <a:t>produced and delivered to CERN for first tests on welding.</a:t>
            </a:r>
            <a:endParaRPr lang="en-US" sz="2000" dirty="0"/>
          </a:p>
          <a:p>
            <a:pPr marL="234950" lvl="1" indent="-234950">
              <a:buClrTx/>
              <a:buSzPct val="80000"/>
              <a:buFont typeface="Zapf Dingbats" charset="2"/>
              <a:buChar char="l"/>
            </a:pPr>
            <a:r>
              <a:rPr lang="en-US" sz="2000" dirty="0" smtClean="0"/>
              <a:t>Order for </a:t>
            </a:r>
            <a:r>
              <a:rPr lang="en-US" sz="2000" dirty="0"/>
              <a:t>the panels pre-assemblies </a:t>
            </a:r>
            <a:r>
              <a:rPr lang="en-US" sz="2000" dirty="0" smtClean="0"/>
              <a:t>was sent out to the company, first delivery before end of 2015</a:t>
            </a:r>
            <a:r>
              <a:rPr lang="en-US" sz="2000" dirty="0"/>
              <a:t> </a:t>
            </a:r>
            <a:r>
              <a:rPr lang="en-US" sz="2000" dirty="0" smtClean="0"/>
              <a:t>(the roof pre-assemblies)</a:t>
            </a:r>
            <a:endParaRPr lang="en-US" sz="2000" dirty="0"/>
          </a:p>
          <a:p>
            <a:pPr marL="234950" lvl="1" indent="-234950">
              <a:buClrTx/>
              <a:buSzPct val="80000"/>
              <a:buFont typeface="Zapf Dingbats" charset="2"/>
              <a:buChar char="l"/>
            </a:pPr>
            <a:r>
              <a:rPr lang="en-US" sz="2000" dirty="0" smtClean="0"/>
              <a:t>Order for end</a:t>
            </a:r>
            <a:r>
              <a:rPr lang="en-US" sz="2000" dirty="0"/>
              <a:t>-</a:t>
            </a:r>
            <a:r>
              <a:rPr lang="en-US" sz="2000" dirty="0" smtClean="0"/>
              <a:t>caps also done.</a:t>
            </a:r>
            <a:endParaRPr lang="en-US" sz="2000" dirty="0"/>
          </a:p>
          <a:p>
            <a:pPr marL="234950" lvl="1" indent="-234950">
              <a:buClrTx/>
              <a:buSzPct val="80000"/>
              <a:buFont typeface="Zapf Dingbats" charset="2"/>
              <a:buChar char="l"/>
            </a:pPr>
            <a:r>
              <a:rPr lang="en-US" sz="2000" dirty="0" smtClean="0"/>
              <a:t>The final assembly strategy has been defined; the required tools have been delivered.</a:t>
            </a:r>
            <a:endParaRPr lang="en-US" sz="2000" dirty="0"/>
          </a:p>
          <a:p>
            <a:pPr marL="234950" lvl="1" indent="-234950">
              <a:buClrTx/>
              <a:buSzPct val="80000"/>
              <a:buFont typeface="Zapf Dingbats" charset="2"/>
              <a:buChar char="l"/>
            </a:pPr>
            <a:r>
              <a:rPr lang="en-US" sz="2000" dirty="0" smtClean="0"/>
              <a:t>CERN Main Workshop is proceeding with </a:t>
            </a:r>
            <a:br>
              <a:rPr lang="en-US" sz="2000" dirty="0" smtClean="0"/>
            </a:br>
            <a:r>
              <a:rPr lang="en-US" sz="2000" dirty="0" smtClean="0"/>
              <a:t>the</a:t>
            </a:r>
            <a:r>
              <a:rPr lang="en-US" sz="2000" dirty="0"/>
              <a:t> </a:t>
            </a:r>
            <a:r>
              <a:rPr lang="en-US" sz="2000" dirty="0" smtClean="0"/>
              <a:t>assembly of the stiffening</a:t>
            </a:r>
            <a:r>
              <a:rPr lang="en-US" sz="2000" dirty="0"/>
              <a:t> </a:t>
            </a:r>
            <a:r>
              <a:rPr lang="en-US" sz="2000" dirty="0" smtClean="0"/>
              <a:t>frames. </a:t>
            </a:r>
            <a:br>
              <a:rPr lang="en-US" sz="2000" dirty="0" smtClean="0"/>
            </a:br>
            <a:r>
              <a:rPr lang="en-US" sz="2000" dirty="0" smtClean="0"/>
              <a:t>All the angular profiles of the stiffening </a:t>
            </a:r>
            <a:br>
              <a:rPr lang="en-US" sz="2000" dirty="0" smtClean="0"/>
            </a:br>
            <a:r>
              <a:rPr lang="en-US" sz="2000" dirty="0" smtClean="0"/>
              <a:t>frames have been delivered at CERN, as</a:t>
            </a:r>
            <a:br>
              <a:rPr lang="en-US" sz="2000" dirty="0" smtClean="0"/>
            </a:br>
            <a:r>
              <a:rPr lang="en-US" sz="2000" dirty="0" smtClean="0"/>
              <a:t>well as 10 “I” profiles. </a:t>
            </a:r>
          </a:p>
          <a:p>
            <a:pPr marL="234950" lvl="1" indent="-234950">
              <a:buClrTx/>
              <a:buSzPct val="80000"/>
              <a:buFont typeface="Zapf Dingbats" charset="2"/>
              <a:buChar char="l"/>
            </a:pPr>
            <a:r>
              <a:rPr lang="en-US" sz="2000" dirty="0" smtClean="0">
                <a:solidFill>
                  <a:srgbClr val="000000"/>
                </a:solidFill>
              </a:rPr>
              <a:t>Welding procedures have been defined </a:t>
            </a:r>
            <a:br>
              <a:rPr lang="en-US" sz="2000" dirty="0" smtClean="0">
                <a:solidFill>
                  <a:srgbClr val="000000"/>
                </a:solidFill>
              </a:rPr>
            </a:br>
            <a:r>
              <a:rPr lang="en-US" sz="2000" dirty="0" smtClean="0">
                <a:solidFill>
                  <a:srgbClr val="000000"/>
                </a:solidFill>
              </a:rPr>
              <a:t>according to maximum quality (level B of</a:t>
            </a:r>
            <a:br>
              <a:rPr lang="en-US" sz="2000" dirty="0" smtClean="0">
                <a:solidFill>
                  <a:srgbClr val="000000"/>
                </a:solidFill>
              </a:rPr>
            </a:br>
            <a:r>
              <a:rPr lang="en-US" sz="2000" dirty="0" err="1" smtClean="0">
                <a:solidFill>
                  <a:srgbClr val="000000"/>
                </a:solidFill>
              </a:rPr>
              <a:t>Eurocodes</a:t>
            </a:r>
            <a:r>
              <a:rPr lang="en-US" sz="2000" dirty="0" smtClean="0">
                <a:solidFill>
                  <a:srgbClr val="000000"/>
                </a:solidFill>
              </a:rPr>
              <a:t>).</a:t>
            </a:r>
          </a:p>
          <a:p>
            <a:pPr marL="234950" lvl="1" indent="-234950">
              <a:buClrTx/>
              <a:buSzPct val="80000"/>
              <a:buFont typeface="Zapf Dingbats" charset="2"/>
              <a:buChar char="l"/>
            </a:pPr>
            <a:r>
              <a:rPr lang="en-US" sz="2000" dirty="0" smtClean="0">
                <a:solidFill>
                  <a:srgbClr val="000000"/>
                </a:solidFill>
              </a:rPr>
              <a:t>See M. </a:t>
            </a:r>
            <a:r>
              <a:rPr lang="en-US" sz="2000" dirty="0" err="1" smtClean="0">
                <a:solidFill>
                  <a:srgbClr val="000000"/>
                </a:solidFill>
              </a:rPr>
              <a:t>Nessi</a:t>
            </a:r>
            <a:r>
              <a:rPr lang="en-US" sz="2000" dirty="0" smtClean="0">
                <a:solidFill>
                  <a:srgbClr val="000000"/>
                </a:solidFill>
              </a:rPr>
              <a:t> presentation in the </a:t>
            </a:r>
            <a:br>
              <a:rPr lang="en-US" sz="2000" dirty="0" smtClean="0">
                <a:solidFill>
                  <a:srgbClr val="000000"/>
                </a:solidFill>
              </a:rPr>
            </a:br>
            <a:r>
              <a:rPr lang="en-US" sz="2000" dirty="0" smtClean="0">
                <a:solidFill>
                  <a:srgbClr val="000000"/>
                </a:solidFill>
              </a:rPr>
              <a:t>breakout session for additional details.</a:t>
            </a:r>
            <a:endParaRPr lang="en-US" dirty="0">
              <a:solidFill>
                <a:srgbClr val="000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4893" y="2895600"/>
            <a:ext cx="4544907" cy="3408680"/>
          </a:xfrm>
          <a:prstGeom prst="rect">
            <a:avLst/>
          </a:prstGeom>
        </p:spPr>
      </p:pic>
    </p:spTree>
    <p:extLst>
      <p:ext uri="{BB962C8B-B14F-4D97-AF65-F5344CB8AC3E}">
        <p14:creationId xmlns:p14="http://schemas.microsoft.com/office/powerpoint/2010/main" val="208076427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New cold vessels</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16</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99"/>
          <a:stretch/>
        </p:blipFill>
        <p:spPr bwMode="auto">
          <a:xfrm>
            <a:off x="158101" y="714103"/>
            <a:ext cx="9671699" cy="59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62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Assembly Tool in B156</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17</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pic>
        <p:nvPicPr>
          <p:cNvPr id="3" name="Picture 2" descr="IMG_666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025" y="657919"/>
            <a:ext cx="7860375" cy="5895281"/>
          </a:xfrm>
          <a:prstGeom prst="rect">
            <a:avLst/>
          </a:prstGeom>
        </p:spPr>
      </p:pic>
    </p:spTree>
    <p:extLst>
      <p:ext uri="{BB962C8B-B14F-4D97-AF65-F5344CB8AC3E}">
        <p14:creationId xmlns:p14="http://schemas.microsoft.com/office/powerpoint/2010/main" val="1525072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3"/>
            <a:ext cx="9906000" cy="474663"/>
          </a:xfrm>
        </p:spPr>
        <p:txBody>
          <a:bodyPr anchor="t"/>
          <a:lstStyle/>
          <a:p>
            <a:r>
              <a:rPr lang="en-US" dirty="0" smtClean="0">
                <a:ea typeface="ＭＳ Ｐゴシック" pitchFamily="34" charset="-128"/>
              </a:rPr>
              <a:t>New Thermal Insulation</a:t>
            </a:r>
          </a:p>
        </p:txBody>
      </p:sp>
      <p:sp>
        <p:nvSpPr>
          <p:cNvPr id="14" name="Footer Placeholder 13"/>
          <p:cNvSpPr>
            <a:spLocks noGrp="1"/>
          </p:cNvSpPr>
          <p:nvPr>
            <p:ph type="ftr" sz="quarter" idx="4294967295"/>
          </p:nvPr>
        </p:nvSpPr>
        <p:spPr>
          <a:xfrm>
            <a:off x="5962" y="6553200"/>
            <a:ext cx="3136900" cy="228600"/>
          </a:xfrm>
          <a:prstGeom prst="rect">
            <a:avLst/>
          </a:prstGeom>
        </p:spPr>
        <p:txBody>
          <a:bodyPr/>
          <a:lstStyle/>
          <a:p>
            <a:pPr>
              <a:defRPr/>
            </a:pPr>
            <a:r>
              <a:rPr lang="en-US" smtClean="0"/>
              <a:t>SBN Review Meeting, December 15, 2015</a:t>
            </a:r>
            <a:endParaRPr lang="en-GB" dirty="0"/>
          </a:p>
        </p:txBody>
      </p:sp>
      <p:grpSp>
        <p:nvGrpSpPr>
          <p:cNvPr id="3" name="Group 2"/>
          <p:cNvGrpSpPr/>
          <p:nvPr/>
        </p:nvGrpSpPr>
        <p:grpSpPr>
          <a:xfrm>
            <a:off x="381000" y="457200"/>
            <a:ext cx="8686800" cy="6098708"/>
            <a:chOff x="391117" y="882757"/>
            <a:chExt cx="12461256" cy="8748626"/>
          </a:xfrm>
        </p:grpSpPr>
        <p:sp>
          <p:nvSpPr>
            <p:cNvPr id="15" name="Slide Number Placeholder 3"/>
            <p:cNvSpPr txBox="1">
              <a:spLocks/>
            </p:cNvSpPr>
            <p:nvPr/>
          </p:nvSpPr>
          <p:spPr bwMode="auto">
            <a:xfrm>
              <a:off x="9320213" y="9040813"/>
              <a:ext cx="3033712" cy="519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i="1" kern="1200">
                  <a:solidFill>
                    <a:schemeClr val="accent2"/>
                  </a:solidFill>
                  <a:latin typeface="Helvetica" charset="0"/>
                  <a:ea typeface="ＭＳ Ｐゴシック" charset="-128"/>
                  <a:cs typeface="ＭＳ Ｐゴシック" charset="-128"/>
                </a:defRPr>
              </a:lvl1pPr>
              <a:lvl2pPr marL="4572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2pPr>
              <a:lvl3pPr marL="9144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3pPr>
              <a:lvl4pPr marL="13716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4pPr>
              <a:lvl5pPr marL="18288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5pPr>
              <a:lvl6pPr marL="2286000" algn="l" defTabSz="457200" rtl="0" eaLnBrk="1" latinLnBrk="0" hangingPunct="1">
                <a:defRPr sz="1600" i="1" kern="1200">
                  <a:solidFill>
                    <a:schemeClr val="tx1"/>
                  </a:solidFill>
                  <a:latin typeface="Comic Sans MS" charset="0"/>
                  <a:ea typeface="ＭＳ Ｐゴシック" charset="-128"/>
                  <a:cs typeface="ＭＳ Ｐゴシック" charset="-128"/>
                </a:defRPr>
              </a:lvl6pPr>
              <a:lvl7pPr marL="2743200" algn="l" defTabSz="457200" rtl="0" eaLnBrk="1" latinLnBrk="0" hangingPunct="1">
                <a:defRPr sz="1600" i="1" kern="1200">
                  <a:solidFill>
                    <a:schemeClr val="tx1"/>
                  </a:solidFill>
                  <a:latin typeface="Comic Sans MS" charset="0"/>
                  <a:ea typeface="ＭＳ Ｐゴシック" charset="-128"/>
                  <a:cs typeface="ＭＳ Ｐゴシック" charset="-128"/>
                </a:defRPr>
              </a:lvl7pPr>
              <a:lvl8pPr marL="3200400" algn="l" defTabSz="457200" rtl="0" eaLnBrk="1" latinLnBrk="0" hangingPunct="1">
                <a:defRPr sz="1600" i="1" kern="1200">
                  <a:solidFill>
                    <a:schemeClr val="tx1"/>
                  </a:solidFill>
                  <a:latin typeface="Comic Sans MS" charset="0"/>
                  <a:ea typeface="ＭＳ Ｐゴシック" charset="-128"/>
                  <a:cs typeface="ＭＳ Ｐゴシック" charset="-128"/>
                </a:defRPr>
              </a:lvl8pPr>
              <a:lvl9pPr marL="3657600" algn="l" defTabSz="457200" rtl="0" eaLnBrk="1" latinLnBrk="0" hangingPunct="1">
                <a:defRPr sz="1600" i="1" kern="1200">
                  <a:solidFill>
                    <a:schemeClr val="tx1"/>
                  </a:solidFill>
                  <a:latin typeface="Comic Sans MS" charset="0"/>
                  <a:ea typeface="ＭＳ Ｐゴシック" charset="-128"/>
                  <a:cs typeface="ＭＳ Ｐゴシック" charset="-128"/>
                </a:defRPr>
              </a:lvl9pPr>
            </a:lstStyle>
            <a:p>
              <a:pPr>
                <a:defRPr/>
              </a:pPr>
              <a:r>
                <a:rPr lang="en-GB" smtClean="0"/>
                <a:t>Slide </a:t>
              </a:r>
              <a:fld id="{FDD4BD83-7DF2-4527-96F4-F84F1CF0ED74}" type="slidenum">
                <a:rPr lang="en-GB" smtClean="0"/>
                <a:pPr>
                  <a:defRPr/>
                </a:pPr>
                <a:t>18</a:t>
              </a:fld>
              <a:endParaRPr lang="en-GB"/>
            </a:p>
          </p:txBody>
        </p:sp>
        <p:pic>
          <p:nvPicPr>
            <p:cNvPr id="17" name="Picture 6" descr="Description: Description: gtt-Products4-2-2.jpg"/>
            <p:cNvPicPr>
              <a:picLocks noChangeAspect="1" noChangeArrowheads="1"/>
            </p:cNvPicPr>
            <p:nvPr/>
          </p:nvPicPr>
          <p:blipFill>
            <a:blip r:embed="rId2" cstate="print"/>
            <a:srcRect/>
            <a:stretch>
              <a:fillRect/>
            </a:stretch>
          </p:blipFill>
          <p:spPr bwMode="auto">
            <a:xfrm>
              <a:off x="6502401" y="882757"/>
              <a:ext cx="6349972" cy="3935484"/>
            </a:xfrm>
            <a:prstGeom prst="rect">
              <a:avLst/>
            </a:prstGeom>
            <a:noFill/>
            <a:ln w="9525">
              <a:noFill/>
              <a:miter lim="800000"/>
              <a:headEnd/>
              <a:tailEnd/>
            </a:ln>
          </p:spPr>
        </p:pic>
        <p:pic>
          <p:nvPicPr>
            <p:cNvPr id="18" name="Picture 17"/>
            <p:cNvPicPr>
              <a:picLocks noChangeAspect="1"/>
            </p:cNvPicPr>
            <p:nvPr/>
          </p:nvPicPr>
          <p:blipFill>
            <a:blip r:embed="rId3" cstate="print"/>
            <a:stretch>
              <a:fillRect/>
            </a:stretch>
          </p:blipFill>
          <p:spPr>
            <a:xfrm>
              <a:off x="9338408" y="4876800"/>
              <a:ext cx="3417077" cy="4663162"/>
            </a:xfrm>
            <a:prstGeom prst="rect">
              <a:avLst/>
            </a:prstGeom>
            <a:ln>
              <a:solidFill>
                <a:srgbClr val="00CC99"/>
              </a:solidFill>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4" cstate="print"/>
            <a:srcRect l="4986"/>
            <a:stretch/>
          </p:blipFill>
          <p:spPr>
            <a:xfrm>
              <a:off x="641319" y="1087579"/>
              <a:ext cx="5183634" cy="38916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 name="TextBox 19"/>
            <p:cNvSpPr txBox="1"/>
            <p:nvPr/>
          </p:nvSpPr>
          <p:spPr>
            <a:xfrm>
              <a:off x="391117" y="5036509"/>
              <a:ext cx="9106068" cy="4594874"/>
            </a:xfrm>
            <a:prstGeom prst="rect">
              <a:avLst/>
            </a:prstGeom>
            <a:noFill/>
          </p:spPr>
          <p:txBody>
            <a:bodyPr wrap="square" lIns="124130" tIns="62065" rIns="124130" bIns="62065" rtlCol="0">
              <a:spAutoFit/>
            </a:bodyPr>
            <a:lstStyle/>
            <a:p>
              <a:r>
                <a:rPr lang="en-GB" sz="2000" i="0" dirty="0">
                  <a:solidFill>
                    <a:srgbClr val="FF0000"/>
                  </a:solidFill>
                  <a:latin typeface="+mn-lt"/>
                  <a:cs typeface="Helvetica"/>
                </a:rPr>
                <a:t>Purely passive insulation chosen for the installation at </a:t>
              </a:r>
              <a:r>
                <a:rPr lang="en-GB" sz="2000" i="0" dirty="0" smtClean="0">
                  <a:solidFill>
                    <a:srgbClr val="FF0000"/>
                  </a:solidFill>
                  <a:latin typeface="+mn-lt"/>
                  <a:cs typeface="Helvetica"/>
                </a:rPr>
                <a:t>CERN, coupled to our standard cooling shield with boiling Nitrogen.</a:t>
              </a:r>
              <a:endParaRPr lang="en-GB" sz="2000" i="0" dirty="0" smtClean="0">
                <a:latin typeface="+mn-lt"/>
                <a:cs typeface="Helvetica"/>
              </a:endParaRPr>
            </a:p>
            <a:p>
              <a:r>
                <a:rPr lang="en-GB" sz="2000" i="0" dirty="0" smtClean="0">
                  <a:latin typeface="+mn-lt"/>
                  <a:cs typeface="Helvetica"/>
                </a:rPr>
                <a:t>Technique </a:t>
              </a:r>
              <a:r>
                <a:rPr lang="en-GB" sz="2000" i="0" dirty="0">
                  <a:latin typeface="+mn-lt"/>
                  <a:cs typeface="Helvetica"/>
                </a:rPr>
                <a:t>developed for 50 years and widely used for large industrial storage vessels and ships for liquefied natural gas</a:t>
              </a:r>
              <a:r>
                <a:rPr lang="en-GB" sz="2000" i="0" dirty="0" smtClean="0">
                  <a:latin typeface="+mn-lt"/>
                  <a:cs typeface="Helvetica"/>
                </a:rPr>
                <a:t>.</a:t>
              </a:r>
              <a:endParaRPr lang="en-GB" sz="2000" i="0" dirty="0">
                <a:latin typeface="+mn-lt"/>
                <a:cs typeface="Helvetica"/>
              </a:endParaRPr>
            </a:p>
            <a:p>
              <a:r>
                <a:rPr lang="en-US" sz="2000" i="0" dirty="0">
                  <a:solidFill>
                    <a:schemeClr val="accent2"/>
                  </a:solidFill>
                  <a:latin typeface="+mn-lt"/>
                  <a:cs typeface="Helvetica"/>
                </a:rPr>
                <a:t>Expected heat loss through the insulation:</a:t>
              </a:r>
            </a:p>
            <a:p>
              <a:r>
                <a:rPr lang="en-US" sz="2000" i="0" dirty="0">
                  <a:solidFill>
                    <a:schemeClr val="accent2"/>
                  </a:solidFill>
                  <a:latin typeface="+mn-lt"/>
                  <a:cs typeface="Helvetica"/>
                </a:rPr>
                <a:t>T600 ≈ 6.6 </a:t>
              </a:r>
              <a:r>
                <a:rPr lang="en-US" sz="2000" i="0" dirty="0" smtClean="0">
                  <a:solidFill>
                    <a:schemeClr val="accent2"/>
                  </a:solidFill>
                  <a:latin typeface="+mn-lt"/>
                  <a:cs typeface="Helvetica"/>
                </a:rPr>
                <a:t>kW</a:t>
              </a:r>
            </a:p>
            <a:p>
              <a:r>
                <a:rPr lang="en-US" sz="2000" i="0" dirty="0" smtClean="0">
                  <a:solidFill>
                    <a:schemeClr val="tx2"/>
                  </a:solidFill>
                  <a:latin typeface="+mn-lt"/>
                  <a:cs typeface="Helvetica"/>
                </a:rPr>
                <a:t>Preliminary design done by GTT in Jan 2013</a:t>
              </a:r>
            </a:p>
            <a:p>
              <a:r>
                <a:rPr lang="en-US" sz="2000" i="0" dirty="0" smtClean="0">
                  <a:solidFill>
                    <a:srgbClr val="0000FF"/>
                  </a:solidFill>
                  <a:latin typeface="+mn-lt"/>
                  <a:cs typeface="Helvetica"/>
                </a:rPr>
                <a:t>No internal membrane is required for our case</a:t>
              </a:r>
              <a:endParaRPr lang="en-US" sz="2000" i="0" dirty="0">
                <a:solidFill>
                  <a:srgbClr val="0000FF"/>
                </a:solidFill>
                <a:latin typeface="+mn-lt"/>
                <a:cs typeface="Helvetica"/>
              </a:endParaRPr>
            </a:p>
          </p:txBody>
        </p:sp>
      </p:grpSp>
      <p:sp>
        <p:nvSpPr>
          <p:cNvPr id="11" name="Slide Number Placeholder 3"/>
          <p:cNvSpPr>
            <a:spLocks noGrp="1"/>
          </p:cNvSpPr>
          <p:nvPr>
            <p:ph type="sldNum" sz="quarter" idx="4294967295"/>
          </p:nvPr>
        </p:nvSpPr>
        <p:spPr>
          <a:xfrm>
            <a:off x="7594600" y="6492875"/>
            <a:ext cx="2311400" cy="365125"/>
          </a:xfrm>
          <a:prstGeom prst="rect">
            <a:avLst/>
          </a:prstGeom>
        </p:spPr>
        <p:txBody>
          <a:bodyPr/>
          <a:lstStyle/>
          <a:p>
            <a:fld id="{32E078FD-697A-2C4E-8882-8A2428AF562E}" type="slidenum">
              <a:rPr lang="en-US" smtClean="0"/>
              <a:pPr/>
              <a:t>18</a:t>
            </a:fld>
            <a:endParaRPr lang="en-US" dirty="0"/>
          </a:p>
        </p:txBody>
      </p:sp>
    </p:spTree>
    <p:extLst>
      <p:ext uri="{BB962C8B-B14F-4D97-AF65-F5344CB8AC3E}">
        <p14:creationId xmlns:p14="http://schemas.microsoft.com/office/powerpoint/2010/main" val="16186734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5000" lvl="2" indent="-234950">
              <a:lnSpc>
                <a:spcPct val="120000"/>
              </a:lnSpc>
            </a:pPr>
            <a:r>
              <a:rPr lang="en-US" dirty="0" smtClean="0">
                <a:solidFill>
                  <a:srgbClr val="FFFFFF"/>
                </a:solidFill>
              </a:rPr>
              <a:t>Cryogenics </a:t>
            </a:r>
            <a:r>
              <a:rPr lang="en-US" dirty="0">
                <a:solidFill>
                  <a:srgbClr val="FFFFFF"/>
                </a:solidFill>
              </a:rPr>
              <a:t>and purification systems</a:t>
            </a:r>
          </a:p>
        </p:txBody>
      </p:sp>
      <p:sp>
        <p:nvSpPr>
          <p:cNvPr id="3" name="Content Placeholder 2"/>
          <p:cNvSpPr>
            <a:spLocks noGrp="1"/>
          </p:cNvSpPr>
          <p:nvPr>
            <p:ph idx="1"/>
          </p:nvPr>
        </p:nvSpPr>
        <p:spPr>
          <a:xfrm>
            <a:off x="76200" y="76200"/>
            <a:ext cx="9829800" cy="6705600"/>
          </a:xfrm>
        </p:spPr>
        <p:txBody>
          <a:bodyPr/>
          <a:lstStyle/>
          <a:p>
            <a:pPr marL="0" lvl="1" indent="0">
              <a:lnSpc>
                <a:spcPct val="120000"/>
              </a:lnSpc>
              <a:buSzPct val="80000"/>
              <a:buNone/>
            </a:pPr>
            <a:endParaRPr lang="en-US" sz="2000" dirty="0" smtClean="0">
              <a:solidFill>
                <a:srgbClr val="000000"/>
              </a:solidFill>
            </a:endParaRPr>
          </a:p>
          <a:p>
            <a:pPr marL="400050" lvl="2" indent="0">
              <a:lnSpc>
                <a:spcPct val="120000"/>
              </a:lnSpc>
              <a:buSzPct val="80000"/>
              <a:buNone/>
            </a:pPr>
            <a:endParaRPr lang="en-US" sz="2000" dirty="0">
              <a:solidFill>
                <a:srgbClr val="000000"/>
              </a:solidFill>
            </a:endParaRPr>
          </a:p>
          <a:p>
            <a:pPr marL="635000" lvl="2" indent="-234950">
              <a:lnSpc>
                <a:spcPct val="120000"/>
              </a:lnSpc>
              <a:buSzPct val="80000"/>
              <a:buFont typeface="Zapf Dingbats" charset="2"/>
              <a:buChar char="l"/>
            </a:pPr>
            <a:r>
              <a:rPr lang="en-US" sz="2000" dirty="0" smtClean="0">
                <a:solidFill>
                  <a:srgbClr val="000000"/>
                </a:solidFill>
              </a:rPr>
              <a:t>Maintenance of cryogenic pumps and valves from the Gran </a:t>
            </a:r>
            <a:r>
              <a:rPr lang="en-US" sz="2000" dirty="0" err="1" smtClean="0">
                <a:solidFill>
                  <a:srgbClr val="000000"/>
                </a:solidFill>
              </a:rPr>
              <a:t>Sasso</a:t>
            </a:r>
            <a:r>
              <a:rPr lang="en-US" sz="2000" dirty="0" smtClean="0">
                <a:solidFill>
                  <a:srgbClr val="000000"/>
                </a:solidFill>
              </a:rPr>
              <a:t> installation was started. </a:t>
            </a:r>
          </a:p>
          <a:p>
            <a:pPr marL="635000" lvl="2" indent="-234950">
              <a:lnSpc>
                <a:spcPct val="120000"/>
              </a:lnSpc>
              <a:buSzPct val="80000"/>
              <a:buFont typeface="Zapf Dingbats" charset="2"/>
              <a:buChar char="l"/>
            </a:pPr>
            <a:endParaRPr lang="en-US" sz="2000" dirty="0">
              <a:solidFill>
                <a:srgbClr val="000000"/>
              </a:solidFill>
            </a:endParaRPr>
          </a:p>
          <a:p>
            <a:pPr marL="635000" lvl="2" indent="-234950">
              <a:lnSpc>
                <a:spcPct val="120000"/>
              </a:lnSpc>
              <a:buSzPct val="80000"/>
              <a:buFont typeface="Zapf Dingbats" charset="2"/>
              <a:buChar char="l"/>
            </a:pPr>
            <a:r>
              <a:rPr lang="en-US" sz="2000" dirty="0" smtClean="0">
                <a:solidFill>
                  <a:srgbClr val="000000"/>
                </a:solidFill>
              </a:rPr>
              <a:t>Tests of the new cold shield have been done. Measurements confirm the numerical model. A complete report is being elaborated.</a:t>
            </a:r>
          </a:p>
          <a:p>
            <a:pPr marL="635000" lvl="2" indent="-234950">
              <a:lnSpc>
                <a:spcPct val="120000"/>
              </a:lnSpc>
              <a:buSzPct val="80000"/>
              <a:buFont typeface="Zapf Dingbats" charset="2"/>
              <a:buChar char="l"/>
            </a:pPr>
            <a:endParaRPr lang="en-US" sz="2000" dirty="0" smtClean="0">
              <a:solidFill>
                <a:srgbClr val="000000"/>
              </a:solidFill>
            </a:endParaRPr>
          </a:p>
          <a:p>
            <a:pPr marL="635000" lvl="2" indent="-234950">
              <a:lnSpc>
                <a:spcPct val="120000"/>
              </a:lnSpc>
              <a:buSzPct val="80000"/>
              <a:buFont typeface="Zapf Dingbats" charset="2"/>
              <a:buChar char="l"/>
            </a:pPr>
            <a:r>
              <a:rPr lang="en-US" sz="2000" dirty="0" smtClean="0">
                <a:solidFill>
                  <a:srgbClr val="000000"/>
                </a:solidFill>
              </a:rPr>
              <a:t>Tests of the new copper filters are under way at B182 with the 50 liters prototype. First results, with purification in the gas phase, show that the purity limit is compatible with our needs (&gt; 10 </a:t>
            </a:r>
            <a:r>
              <a:rPr lang="en-US" sz="2000" dirty="0" err="1" smtClean="0">
                <a:solidFill>
                  <a:srgbClr val="000000"/>
                </a:solidFill>
              </a:rPr>
              <a:t>ms</a:t>
            </a:r>
            <a:r>
              <a:rPr lang="en-US" sz="2000" dirty="0" smtClean="0">
                <a:solidFill>
                  <a:srgbClr val="000000"/>
                </a:solidFill>
              </a:rPr>
              <a:t>, above the sensitivity of the 50 </a:t>
            </a:r>
            <a:r>
              <a:rPr lang="en-US" sz="2000" dirty="0" err="1" smtClean="0">
                <a:solidFill>
                  <a:srgbClr val="000000"/>
                </a:solidFill>
              </a:rPr>
              <a:t>lt</a:t>
            </a:r>
            <a:r>
              <a:rPr lang="en-US" sz="2000" dirty="0" smtClean="0">
                <a:solidFill>
                  <a:srgbClr val="000000"/>
                </a:solidFill>
              </a:rPr>
              <a:t> chamber). Results on the adsorption capacity are somehow contradictory. Further tests are ongoing. Tests of purification in the liquid phase are being prepared in collaboration with WA105 Collaboration.</a:t>
            </a:r>
          </a:p>
          <a:p>
            <a:pPr marL="1092200" lvl="3" indent="-234950">
              <a:lnSpc>
                <a:spcPct val="120000"/>
              </a:lnSpc>
              <a:buSzPct val="80000"/>
              <a:buFont typeface="Zapf Dingbats" charset="2"/>
              <a:buChar char="l"/>
            </a:pPr>
            <a:endParaRPr lang="en-US" sz="2000" dirty="0">
              <a:solidFill>
                <a:srgbClr val="000000"/>
              </a:solidFill>
            </a:endParaRPr>
          </a:p>
          <a:p>
            <a:pPr marL="0" indent="0">
              <a:buSzPct val="80000"/>
              <a:buNone/>
            </a:pPr>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19</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extLst>
      <p:ext uri="{BB962C8B-B14F-4D97-AF65-F5344CB8AC3E}">
        <p14:creationId xmlns:p14="http://schemas.microsoft.com/office/powerpoint/2010/main" val="153311180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Foreword</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sp>
        <p:nvSpPr>
          <p:cNvPr id="5" name="Slide Number Placeholder 4"/>
          <p:cNvSpPr>
            <a:spLocks noGrp="1"/>
          </p:cNvSpPr>
          <p:nvPr>
            <p:ph type="sldNum" sz="quarter" idx="11"/>
          </p:nvPr>
        </p:nvSpPr>
        <p:spPr/>
        <p:txBody>
          <a:bodyPr/>
          <a:lstStyle/>
          <a:p>
            <a:r>
              <a:rPr lang="en-GB" smtClean="0"/>
              <a:t>  </a:t>
            </a:r>
            <a:fld id="{C0367892-4C36-1744-A726-262AF37AA8B7}" type="slidenum">
              <a:rPr lang="en-GB" smtClean="0"/>
              <a:pPr/>
              <a:t>2</a:t>
            </a:fld>
            <a:endParaRPr lang="en-GB" dirty="0">
              <a:solidFill>
                <a:schemeClr val="accent1"/>
              </a:solidFill>
            </a:endParaRPr>
          </a:p>
        </p:txBody>
      </p:sp>
      <p:sp>
        <p:nvSpPr>
          <p:cNvPr id="6" name="Content Placeholder 2"/>
          <p:cNvSpPr txBox="1">
            <a:spLocks/>
          </p:cNvSpPr>
          <p:nvPr/>
        </p:nvSpPr>
        <p:spPr bwMode="auto">
          <a:xfrm>
            <a:off x="0" y="533400"/>
            <a:ext cx="9906000" cy="601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a:lnSpc>
                <a:spcPts val="2880"/>
              </a:lnSpc>
            </a:pPr>
            <a:r>
              <a:rPr lang="en-US" sz="2200" i="0" dirty="0" smtClean="0"/>
              <a:t>In 2013 ICARUS concluded a very successful, long duration run with the T600 detector at the LNGS underground laboratory taking data both with the CNGS neutrino beam and with cosmic rays. Several relevant physics and technical results were achieved.</a:t>
            </a:r>
          </a:p>
          <a:p>
            <a:pPr>
              <a:lnSpc>
                <a:spcPts val="2880"/>
              </a:lnSpc>
            </a:pPr>
            <a:r>
              <a:rPr lang="en-US" sz="2200" i="0" dirty="0" smtClean="0">
                <a:ea typeface="ＭＳ Ｐゴシック" charset="-128"/>
              </a:rPr>
              <a:t>It is mainly thanks to the continuing efforts of the ICARUS Collaboration and to the support of INFN, that the </a:t>
            </a:r>
            <a:r>
              <a:rPr lang="en-US" sz="2200" i="0" dirty="0" err="1" smtClean="0">
                <a:ea typeface="ＭＳ Ｐゴシック" charset="-128"/>
              </a:rPr>
              <a:t>LAr</a:t>
            </a:r>
            <a:r>
              <a:rPr lang="en-US" sz="2200" i="0" dirty="0" smtClean="0">
                <a:ea typeface="ＭＳ Ｐゴシック" charset="-128"/>
              </a:rPr>
              <a:t> TPC technology has been taken to full maturity. The T600, with about 500 ton of sensitive mass, is the largest </a:t>
            </a:r>
            <a:r>
              <a:rPr lang="en-US" sz="2200" i="0" dirty="0" err="1" smtClean="0">
                <a:ea typeface="ＭＳ Ｐゴシック" charset="-128"/>
              </a:rPr>
              <a:t>LAr</a:t>
            </a:r>
            <a:r>
              <a:rPr lang="en-US" sz="2200" i="0" dirty="0" smtClean="0">
                <a:ea typeface="ＭＳ Ｐゴシック" charset="-128"/>
              </a:rPr>
              <a:t> TPC ever constructed.</a:t>
            </a:r>
          </a:p>
          <a:p>
            <a:r>
              <a:rPr lang="en-US" sz="2200" i="0" dirty="0"/>
              <a:t>The T600 detector </a:t>
            </a:r>
            <a:r>
              <a:rPr lang="en-US" sz="2200" i="0" dirty="0" smtClean="0"/>
              <a:t>is now at CERN </a:t>
            </a:r>
            <a:r>
              <a:rPr lang="en-US" sz="2200" i="0" dirty="0"/>
              <a:t>for a significant overhauling in view of </a:t>
            </a:r>
            <a:r>
              <a:rPr lang="en-US" sz="2200" i="0" dirty="0" smtClean="0"/>
              <a:t>the short </a:t>
            </a:r>
            <a:r>
              <a:rPr lang="en-US" sz="2200" i="0" dirty="0"/>
              <a:t>baseline neutrino experiment on the FNAL Booster and NUMI </a:t>
            </a:r>
            <a:r>
              <a:rPr lang="en-US" sz="2200" i="0" dirty="0" smtClean="0"/>
              <a:t>beams</a:t>
            </a:r>
            <a:r>
              <a:rPr lang="en-GB" sz="2200" i="0" dirty="0" smtClean="0">
                <a:ea typeface="ＭＳ Ｐゴシック" charset="-128"/>
              </a:rPr>
              <a:t>. </a:t>
            </a:r>
            <a:r>
              <a:rPr lang="en-GB" sz="2200" i="0" dirty="0">
                <a:ea typeface="ＭＳ Ｐゴシック" charset="-128"/>
              </a:rPr>
              <a:t/>
            </a:r>
            <a:br>
              <a:rPr lang="en-GB" sz="2200" i="0" dirty="0">
                <a:ea typeface="ＭＳ Ｐゴシック" charset="-128"/>
              </a:rPr>
            </a:br>
            <a:r>
              <a:rPr lang="en-GB" sz="2200" i="0" dirty="0">
                <a:solidFill>
                  <a:srgbClr val="0000FF"/>
                </a:solidFill>
                <a:ea typeface="ＭＳ Ｐゴシック" charset="-128"/>
              </a:rPr>
              <a:t>The experiment is expected to start data taking by end 2017.</a:t>
            </a:r>
          </a:p>
        </p:txBody>
      </p:sp>
    </p:spTree>
    <p:extLst>
      <p:ext uri="{BB962C8B-B14F-4D97-AF65-F5344CB8AC3E}">
        <p14:creationId xmlns:p14="http://schemas.microsoft.com/office/powerpoint/2010/main" val="38774046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T600 Warm Vessel</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sp>
        <p:nvSpPr>
          <p:cNvPr id="3" name="TextBox 2"/>
          <p:cNvSpPr txBox="1"/>
          <p:nvPr/>
        </p:nvSpPr>
        <p:spPr>
          <a:xfrm>
            <a:off x="304800" y="609600"/>
            <a:ext cx="4136782" cy="646331"/>
          </a:xfrm>
          <a:prstGeom prst="rect">
            <a:avLst/>
          </a:prstGeom>
          <a:noFill/>
        </p:spPr>
        <p:txBody>
          <a:bodyPr wrap="none" rtlCol="0">
            <a:spAutoFit/>
          </a:bodyPr>
          <a:lstStyle/>
          <a:p>
            <a:r>
              <a:rPr lang="en-US" sz="1800" dirty="0" smtClean="0"/>
              <a:t>Preliminary design is complete</a:t>
            </a:r>
          </a:p>
          <a:p>
            <a:r>
              <a:rPr lang="en-US" sz="1800" dirty="0" smtClean="0"/>
              <a:t>Procurement and production in 2016</a:t>
            </a:r>
            <a:endParaRPr lang="en-US" sz="1800" dirty="0"/>
          </a:p>
        </p:txBody>
      </p:sp>
      <p:sp>
        <p:nvSpPr>
          <p:cNvPr id="5" name="Slide Number Placeholder 4"/>
          <p:cNvSpPr>
            <a:spLocks noGrp="1"/>
          </p:cNvSpPr>
          <p:nvPr>
            <p:ph type="sldNum" sz="quarter" idx="11"/>
          </p:nvPr>
        </p:nvSpPr>
        <p:spPr/>
        <p:txBody>
          <a:bodyPr/>
          <a:lstStyle/>
          <a:p>
            <a:r>
              <a:rPr lang="en-GB" smtClean="0"/>
              <a:t>Slide: </a:t>
            </a:r>
            <a:fld id="{C0367892-4C36-1744-A726-262AF37AA8B7}" type="slidenum">
              <a:rPr lang="en-GB" smtClean="0"/>
              <a:pPr/>
              <a:t>20</a:t>
            </a:fld>
            <a:endParaRPr lang="en-GB" dirty="0">
              <a:solidFill>
                <a:schemeClr val="accent1"/>
              </a:solidFill>
            </a:endParaRPr>
          </a:p>
        </p:txBody>
      </p:sp>
      <p:pic>
        <p:nvPicPr>
          <p:cNvPr id="11" name="Picture 10" descr="warm_vessel_WA104_drawing.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12732" y="-635266"/>
            <a:ext cx="6019801" cy="8509535"/>
          </a:xfrm>
          <a:prstGeom prst="rect">
            <a:avLst/>
          </a:prstGeom>
        </p:spPr>
      </p:pic>
    </p:spTree>
    <p:extLst>
      <p:ext uri="{BB962C8B-B14F-4D97-AF65-F5344CB8AC3E}">
        <p14:creationId xmlns:p14="http://schemas.microsoft.com/office/powerpoint/2010/main" val="26803866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Far Detector Building at FNAL – July 24, 2015</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sp>
        <p:nvSpPr>
          <p:cNvPr id="6" name="Rectangle 5"/>
          <p:cNvSpPr/>
          <p:nvPr/>
        </p:nvSpPr>
        <p:spPr>
          <a:xfrm>
            <a:off x="228600" y="609600"/>
            <a:ext cx="9372600" cy="6001644"/>
          </a:xfrm>
          <a:prstGeom prst="rect">
            <a:avLst/>
          </a:prstGeom>
        </p:spPr>
        <p:txBody>
          <a:bodyPr wrap="square">
            <a:spAutoFit/>
          </a:bodyPr>
          <a:lstStyle/>
          <a:p>
            <a:r>
              <a:rPr lang="en-US" dirty="0"/>
              <a:t>Dear Carlo and </a:t>
            </a:r>
            <a:r>
              <a:rPr lang="en-US" dirty="0" err="1"/>
              <a:t>Sandro</a:t>
            </a:r>
            <a:r>
              <a:rPr lang="en-US" dirty="0"/>
              <a:t>,</a:t>
            </a:r>
          </a:p>
          <a:p>
            <a:r>
              <a:rPr lang="en-US" dirty="0"/>
              <a:t>On Wednesday July 22nd, </a:t>
            </a:r>
            <a:r>
              <a:rPr lang="en-US" dirty="0" err="1"/>
              <a:t>Fermilab</a:t>
            </a:r>
            <a:r>
              <a:rPr lang="en-US" dirty="0"/>
              <a:t> issued the formal notice to the construction contractor for the SBN far detector building that they may begin work on the project.  We expect that the contractor will start on site within the next couple of weeks.   </a:t>
            </a:r>
          </a:p>
          <a:p>
            <a:endParaRPr lang="en-US" dirty="0"/>
          </a:p>
          <a:p>
            <a:r>
              <a:rPr lang="en-US" dirty="0"/>
              <a:t>Included in the notice are the construction milestones agreed to by </a:t>
            </a:r>
            <a:r>
              <a:rPr lang="en-US" dirty="0" err="1"/>
              <a:t>Fermilab</a:t>
            </a:r>
            <a:r>
              <a:rPr lang="en-US" dirty="0"/>
              <a:t> and the contractor.  Below is a summary of some key dates.  As you can see we are on target for being ready for the T600 installation start.</a:t>
            </a:r>
          </a:p>
          <a:p>
            <a:endParaRPr lang="en-US" dirty="0"/>
          </a:p>
          <a:p>
            <a:r>
              <a:rPr lang="en-US" dirty="0"/>
              <a:t>We will make sure to keep you informed regularly as the construction proceeds.</a:t>
            </a:r>
          </a:p>
          <a:p>
            <a:endParaRPr lang="en-US" dirty="0"/>
          </a:p>
          <a:p>
            <a:r>
              <a:rPr lang="en-US" dirty="0"/>
              <a:t>Regards, Peter</a:t>
            </a:r>
          </a:p>
          <a:p>
            <a:endParaRPr lang="en-US" dirty="0"/>
          </a:p>
          <a:p>
            <a:r>
              <a:rPr lang="en-US" b="1" dirty="0"/>
              <a:t>SBN Far </a:t>
            </a:r>
            <a:r>
              <a:rPr lang="en-US" b="1" dirty="0" err="1"/>
              <a:t>Detetor</a:t>
            </a:r>
            <a:r>
              <a:rPr lang="en-US" b="1" dirty="0"/>
              <a:t> Building Milestones</a:t>
            </a:r>
            <a:endParaRPr lang="en-US" dirty="0"/>
          </a:p>
          <a:p>
            <a:r>
              <a:rPr lang="en-US" b="1" dirty="0"/>
              <a:t>0 Calendar Days - Notice to Proceed Issued (22JUL15)</a:t>
            </a:r>
            <a:endParaRPr lang="en-US" dirty="0"/>
          </a:p>
          <a:p>
            <a:endParaRPr lang="en-US" dirty="0"/>
          </a:p>
          <a:p>
            <a:r>
              <a:rPr lang="en-US" b="1" dirty="0"/>
              <a:t>183 Calendar Days – Concrete Work Complete (21JAN16)</a:t>
            </a:r>
            <a:endParaRPr lang="en-US" dirty="0"/>
          </a:p>
          <a:p>
            <a:endParaRPr lang="en-US" dirty="0"/>
          </a:p>
          <a:p>
            <a:r>
              <a:rPr lang="en-US" b="1" dirty="0"/>
              <a:t>319 Calendar Days – Building Envelope Work Complete (05JUN16)</a:t>
            </a:r>
            <a:endParaRPr lang="en-US" dirty="0"/>
          </a:p>
          <a:p>
            <a:endParaRPr lang="en-US" dirty="0"/>
          </a:p>
          <a:p>
            <a:r>
              <a:rPr lang="en-US" b="1" dirty="0"/>
              <a:t>440 Calendar Days – Substantial Completion (04OCT16)</a:t>
            </a:r>
            <a:endParaRPr lang="en-US" dirty="0"/>
          </a:p>
          <a:p>
            <a:endParaRPr lang="en-US" dirty="0"/>
          </a:p>
          <a:p>
            <a:r>
              <a:rPr lang="en-US" dirty="0"/>
              <a:t>-----</a:t>
            </a:r>
          </a:p>
          <a:p>
            <a:r>
              <a:rPr lang="en-US" dirty="0"/>
              <a:t>Peter Wilson - Short Baseline Neutrino Program</a:t>
            </a:r>
          </a:p>
        </p:txBody>
      </p:sp>
      <p:sp>
        <p:nvSpPr>
          <p:cNvPr id="7" name="Slide Number Placeholder 6"/>
          <p:cNvSpPr>
            <a:spLocks noGrp="1"/>
          </p:cNvSpPr>
          <p:nvPr>
            <p:ph type="sldNum" sz="quarter" idx="11"/>
          </p:nvPr>
        </p:nvSpPr>
        <p:spPr/>
        <p:txBody>
          <a:bodyPr/>
          <a:lstStyle/>
          <a:p>
            <a:r>
              <a:rPr lang="en-GB" smtClean="0"/>
              <a:t>Slide: </a:t>
            </a:r>
            <a:fld id="{C0367892-4C36-1744-A726-262AF37AA8B7}" type="slidenum">
              <a:rPr lang="en-GB" smtClean="0"/>
              <a:pPr/>
              <a:t>21</a:t>
            </a:fld>
            <a:endParaRPr lang="en-GB" dirty="0">
              <a:solidFill>
                <a:schemeClr val="accent1"/>
              </a:solidFill>
            </a:endParaRPr>
          </a:p>
        </p:txBody>
      </p:sp>
    </p:spTree>
    <p:extLst>
      <p:ext uri="{BB962C8B-B14F-4D97-AF65-F5344CB8AC3E}">
        <p14:creationId xmlns:p14="http://schemas.microsoft.com/office/powerpoint/2010/main" val="4156337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Cosmic Rays induced backgrounds</a:t>
            </a:r>
            <a:endParaRPr lang="en-US" dirty="0"/>
          </a:p>
        </p:txBody>
      </p:sp>
      <p:sp>
        <p:nvSpPr>
          <p:cNvPr id="3" name="Content Placeholder 2"/>
          <p:cNvSpPr>
            <a:spLocks noGrp="1"/>
          </p:cNvSpPr>
          <p:nvPr>
            <p:ph idx="1"/>
          </p:nvPr>
        </p:nvSpPr>
        <p:spPr>
          <a:xfrm>
            <a:off x="76200" y="533400"/>
            <a:ext cx="9829800" cy="6248400"/>
          </a:xfrm>
        </p:spPr>
        <p:txBody>
          <a:bodyPr/>
          <a:lstStyle/>
          <a:p>
            <a:pPr marL="234950" lvl="1" indent="-234950">
              <a:lnSpc>
                <a:spcPct val="120000"/>
              </a:lnSpc>
              <a:buSzPct val="80000"/>
              <a:buFont typeface="Zapf Dingbats" charset="2"/>
              <a:buChar char="l"/>
            </a:pPr>
            <a:r>
              <a:rPr lang="en-US" sz="2400" dirty="0" smtClean="0">
                <a:solidFill>
                  <a:srgbClr val="000000"/>
                </a:solidFill>
              </a:rPr>
              <a:t>The planned activities at FNAL to settle the LSND / </a:t>
            </a:r>
            <a:r>
              <a:rPr lang="en-US" sz="2400" dirty="0" err="1" smtClean="0">
                <a:solidFill>
                  <a:srgbClr val="000000"/>
                </a:solidFill>
              </a:rPr>
              <a:t>MiniBooNE</a:t>
            </a:r>
            <a:r>
              <a:rPr lang="en-US" sz="2400" dirty="0" smtClean="0">
                <a:solidFill>
                  <a:srgbClr val="000000"/>
                </a:solidFill>
              </a:rPr>
              <a:t> / reactors hints for the possible existence of a new sterile neutrino pose several challenges.</a:t>
            </a:r>
          </a:p>
          <a:p>
            <a:pPr marL="234950" lvl="1" indent="-234950">
              <a:lnSpc>
                <a:spcPct val="120000"/>
              </a:lnSpc>
              <a:buSzPct val="80000"/>
              <a:buFont typeface="Zapf Dingbats" charset="2"/>
              <a:buChar char="l"/>
            </a:pPr>
            <a:r>
              <a:rPr lang="en-US" sz="2400" dirty="0" smtClean="0">
                <a:solidFill>
                  <a:srgbClr val="000000"/>
                </a:solidFill>
              </a:rPr>
              <a:t>The unambiguous identification of CC electron neutrino events to within the overwhelming background from cosmic rays, neutral currents and CC </a:t>
            </a:r>
            <a:r>
              <a:rPr lang="en-US" sz="2400" dirty="0" err="1" smtClean="0">
                <a:solidFill>
                  <a:srgbClr val="000000"/>
                </a:solidFill>
              </a:rPr>
              <a:t>muon</a:t>
            </a:r>
            <a:r>
              <a:rPr lang="en-US" sz="2400" dirty="0" smtClean="0">
                <a:solidFill>
                  <a:srgbClr val="000000"/>
                </a:solidFill>
              </a:rPr>
              <a:t> neutrinos is a must for the successful completion of such an ambitious program.</a:t>
            </a:r>
          </a:p>
          <a:p>
            <a:pPr marL="234950" lvl="1" indent="-234950">
              <a:lnSpc>
                <a:spcPct val="120000"/>
              </a:lnSpc>
              <a:buSzPct val="80000"/>
              <a:buFont typeface="Zapf Dingbats" charset="2"/>
              <a:buChar char="l"/>
            </a:pPr>
            <a:r>
              <a:rPr lang="en-US" sz="2400" dirty="0" smtClean="0">
                <a:solidFill>
                  <a:srgbClr val="000000"/>
                </a:solidFill>
              </a:rPr>
              <a:t>Although the superior characteristics of the </a:t>
            </a:r>
            <a:r>
              <a:rPr lang="en-US" sz="2400" dirty="0" err="1" smtClean="0">
                <a:solidFill>
                  <a:srgbClr val="000000"/>
                </a:solidFill>
              </a:rPr>
              <a:t>LAr</a:t>
            </a:r>
            <a:r>
              <a:rPr lang="en-US" sz="2400" dirty="0" smtClean="0">
                <a:solidFill>
                  <a:srgbClr val="000000"/>
                </a:solidFill>
              </a:rPr>
              <a:t> TPC technology allow us to identify and reject most of the backgrounds, we are all well aware that additional tools are needed to cope with the ones coming from cosmic rays.</a:t>
            </a:r>
          </a:p>
          <a:p>
            <a:pPr marL="234950" lvl="1" indent="-234950">
              <a:lnSpc>
                <a:spcPct val="120000"/>
              </a:lnSpc>
              <a:buSzPct val="80000"/>
              <a:buFont typeface="Zapf Dingbats" charset="2"/>
              <a:buChar char="l"/>
            </a:pPr>
            <a:r>
              <a:rPr lang="en-US" sz="2400" dirty="0" smtClean="0">
                <a:solidFill>
                  <a:srgbClr val="000000"/>
                </a:solidFill>
              </a:rPr>
              <a:t>The intrinsic complexity of the cosmic rays induced events, makes </a:t>
            </a:r>
            <a:r>
              <a:rPr lang="en-US" sz="2400" dirty="0" err="1" smtClean="0">
                <a:solidFill>
                  <a:srgbClr val="000000"/>
                </a:solidFill>
              </a:rPr>
              <a:t>Montecarlo</a:t>
            </a:r>
            <a:r>
              <a:rPr lang="en-US" sz="2400" dirty="0" smtClean="0">
                <a:solidFill>
                  <a:srgbClr val="000000"/>
                </a:solidFill>
              </a:rPr>
              <a:t> estimates largely uncertain.</a:t>
            </a:r>
            <a:endParaRPr lang="en-US" sz="2000" dirty="0" smtClean="0">
              <a:solidFill>
                <a:srgbClr val="000000"/>
              </a:solidFill>
            </a:endParaRP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22</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extLst>
      <p:ext uri="{BB962C8B-B14F-4D97-AF65-F5344CB8AC3E}">
        <p14:creationId xmlns:p14="http://schemas.microsoft.com/office/powerpoint/2010/main" val="60045477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Cosmic Rays induced backgrounds</a:t>
            </a:r>
          </a:p>
        </p:txBody>
      </p:sp>
      <p:sp>
        <p:nvSpPr>
          <p:cNvPr id="3" name="Content Placeholder 2"/>
          <p:cNvSpPr>
            <a:spLocks noGrp="1"/>
          </p:cNvSpPr>
          <p:nvPr>
            <p:ph idx="1"/>
          </p:nvPr>
        </p:nvSpPr>
        <p:spPr>
          <a:xfrm>
            <a:off x="76200" y="533400"/>
            <a:ext cx="9829800" cy="6248400"/>
          </a:xfrm>
        </p:spPr>
        <p:txBody>
          <a:bodyPr/>
          <a:lstStyle/>
          <a:p>
            <a:pPr marL="234950" lvl="1" indent="-234950">
              <a:spcBef>
                <a:spcPts val="600"/>
              </a:spcBef>
              <a:buSzPct val="80000"/>
              <a:buFont typeface="Zapf Dingbats" charset="2"/>
              <a:buChar char="l"/>
            </a:pPr>
            <a:r>
              <a:rPr lang="en-US" sz="2400" dirty="0" smtClean="0">
                <a:solidFill>
                  <a:srgbClr val="000000"/>
                </a:solidFill>
              </a:rPr>
              <a:t>A direct measurement of cosmic rays induced background before the start of operation on the Booster neutrino beam, in our view, can and must be done in order to assess:</a:t>
            </a:r>
          </a:p>
          <a:p>
            <a:pPr marL="635000" lvl="2" indent="-234950">
              <a:spcBef>
                <a:spcPts val="600"/>
              </a:spcBef>
              <a:buSzPct val="80000"/>
              <a:buFont typeface="Zapf Dingbats" charset="2"/>
              <a:buChar char="l"/>
            </a:pPr>
            <a:r>
              <a:rPr lang="en-US" sz="2400" dirty="0" smtClean="0">
                <a:solidFill>
                  <a:srgbClr val="000000"/>
                </a:solidFill>
              </a:rPr>
              <a:t>the correct thickness of the overburden;</a:t>
            </a:r>
          </a:p>
          <a:p>
            <a:pPr marL="635000" lvl="2" indent="-234950">
              <a:spcBef>
                <a:spcPts val="600"/>
              </a:spcBef>
              <a:buSzPct val="80000"/>
              <a:buFont typeface="Zapf Dingbats" charset="2"/>
              <a:buChar char="l"/>
            </a:pPr>
            <a:r>
              <a:rPr lang="en-US" sz="2400" dirty="0" smtClean="0">
                <a:solidFill>
                  <a:srgbClr val="000000"/>
                </a:solidFill>
              </a:rPr>
              <a:t>the correct performance of the Cosmic Rays Tagger;</a:t>
            </a:r>
          </a:p>
          <a:p>
            <a:pPr marL="635000" lvl="2" indent="-234950">
              <a:spcBef>
                <a:spcPts val="600"/>
              </a:spcBef>
              <a:buSzPct val="80000"/>
              <a:buFont typeface="Zapf Dingbats" charset="2"/>
              <a:buChar char="l"/>
            </a:pPr>
            <a:r>
              <a:rPr lang="en-US" sz="2400" dirty="0" smtClean="0">
                <a:solidFill>
                  <a:srgbClr val="000000"/>
                </a:solidFill>
              </a:rPr>
              <a:t>the validity of the reconstruction and event selection algorithms.</a:t>
            </a:r>
          </a:p>
          <a:p>
            <a:pPr marL="234950" lvl="1" indent="-234950">
              <a:spcBef>
                <a:spcPts val="600"/>
              </a:spcBef>
              <a:buSzPct val="80000"/>
              <a:buFont typeface="Zapf Dingbats" charset="2"/>
              <a:buChar char="l"/>
            </a:pPr>
            <a:r>
              <a:rPr lang="en-US" sz="2400" dirty="0" smtClean="0">
                <a:solidFill>
                  <a:srgbClr val="000000"/>
                </a:solidFill>
              </a:rPr>
              <a:t>This measurement can be performed, at CERN, using already existing cryogenic and purification equipment. The existing equipment has to be complemented with a TPC (≈10 m</a:t>
            </a:r>
            <a:r>
              <a:rPr lang="en-US" sz="2400" baseline="30000" dirty="0" smtClean="0">
                <a:solidFill>
                  <a:srgbClr val="000000"/>
                </a:solidFill>
              </a:rPr>
              <a:t>3</a:t>
            </a:r>
            <a:r>
              <a:rPr lang="en-US" sz="2400" dirty="0" smtClean="0">
                <a:solidFill>
                  <a:srgbClr val="000000"/>
                </a:solidFill>
              </a:rPr>
              <a:t> active volume), an adequate shielding using existing concrete blocks and and Cosmic Rays Tagger.</a:t>
            </a:r>
          </a:p>
          <a:p>
            <a:pPr marL="234950" lvl="1" indent="-234950">
              <a:spcBef>
                <a:spcPts val="600"/>
              </a:spcBef>
              <a:buSzPct val="80000"/>
              <a:buFont typeface="Zapf Dingbats" charset="2"/>
              <a:buChar char="l"/>
            </a:pPr>
            <a:r>
              <a:rPr lang="en-US" sz="2400" dirty="0" smtClean="0">
                <a:solidFill>
                  <a:srgbClr val="000000"/>
                </a:solidFill>
              </a:rPr>
              <a:t>The </a:t>
            </a:r>
            <a:r>
              <a:rPr lang="en-US" sz="2400" dirty="0" smtClean="0">
                <a:solidFill>
                  <a:srgbClr val="FF0000"/>
                </a:solidFill>
              </a:rPr>
              <a:t>direct</a:t>
            </a:r>
            <a:r>
              <a:rPr lang="en-US" sz="2400" dirty="0" smtClean="0">
                <a:solidFill>
                  <a:srgbClr val="000000"/>
                </a:solidFill>
              </a:rPr>
              <a:t> availability of data from other detectors like </a:t>
            </a:r>
            <a:r>
              <a:rPr lang="en-US" sz="2400" dirty="0" err="1" smtClean="0">
                <a:solidFill>
                  <a:srgbClr val="000000"/>
                </a:solidFill>
              </a:rPr>
              <a:t>MicroBooNE</a:t>
            </a:r>
            <a:r>
              <a:rPr lang="en-US" sz="2400" dirty="0" smtClean="0">
                <a:solidFill>
                  <a:srgbClr val="000000"/>
                </a:solidFill>
              </a:rPr>
              <a:t>, </a:t>
            </a:r>
            <a:r>
              <a:rPr lang="en-US" sz="2400" dirty="0" err="1" smtClean="0">
                <a:solidFill>
                  <a:srgbClr val="000000"/>
                </a:solidFill>
              </a:rPr>
              <a:t>MiniBooNE</a:t>
            </a:r>
            <a:r>
              <a:rPr lang="en-US" sz="2400" dirty="0" smtClean="0">
                <a:solidFill>
                  <a:srgbClr val="000000"/>
                </a:solidFill>
              </a:rPr>
              <a:t>, ... is also crucial for a correct comparison of data and </a:t>
            </a:r>
            <a:r>
              <a:rPr lang="en-US" sz="2400" dirty="0" err="1" smtClean="0">
                <a:solidFill>
                  <a:srgbClr val="000000"/>
                </a:solidFill>
              </a:rPr>
              <a:t>Montecarlos</a:t>
            </a:r>
            <a:r>
              <a:rPr lang="en-US" sz="2400" dirty="0" smtClean="0">
                <a:solidFill>
                  <a:srgbClr val="000000"/>
                </a:solidFill>
              </a:rPr>
              <a:t>.</a:t>
            </a: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23</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extLst>
      <p:ext uri="{BB962C8B-B14F-4D97-AF65-F5344CB8AC3E}">
        <p14:creationId xmlns:p14="http://schemas.microsoft.com/office/powerpoint/2010/main" val="365199481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3"/>
          <p:cNvSpPr>
            <a:spLocks noGrp="1"/>
          </p:cNvSpPr>
          <p:nvPr>
            <p:ph type="ftr" sz="quarter" idx="4294967295"/>
          </p:nvPr>
        </p:nvSpPr>
        <p:spPr>
          <a:xfrm>
            <a:off x="76200" y="6550025"/>
            <a:ext cx="7842250" cy="307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dirty="0" smtClean="0"/>
              <a:t>SBN Review Meeting, December 15, 2015</a:t>
            </a:r>
            <a:endParaRPr lang="en-US" sz="1200" i="0" dirty="0"/>
          </a:p>
        </p:txBody>
      </p:sp>
      <p:sp>
        <p:nvSpPr>
          <p:cNvPr id="67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8EDFA1AD-0AC8-654D-A3DD-C18E44D21393}" type="slidenum">
              <a:rPr lang="en-US"/>
              <a:pPr/>
              <a:t>24</a:t>
            </a:fld>
            <a:endParaRPr lang="en-US"/>
          </a:p>
        </p:txBody>
      </p:sp>
      <p:pic>
        <p:nvPicPr>
          <p:cNvPr id="67589" name="Picture 3" descr="criostat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2" y="571501"/>
            <a:ext cx="4463648" cy="582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4"/>
          <p:cNvSpPr>
            <a:spLocks noGrp="1" noChangeArrowheads="1"/>
          </p:cNvSpPr>
          <p:nvPr>
            <p:ph type="title"/>
          </p:nvPr>
        </p:nvSpPr>
        <p:spPr>
          <a:xfrm>
            <a:off x="742950" y="0"/>
            <a:ext cx="8420100" cy="533400"/>
          </a:xfrm>
        </p:spPr>
        <p:txBody>
          <a:bodyPr/>
          <a:lstStyle/>
          <a:p>
            <a:pPr algn="ctr" eaLnBrk="1" hangingPunct="1"/>
            <a:r>
              <a:rPr lang="en-GB" sz="3200" dirty="0" smtClean="0">
                <a:latin typeface="Arial" charset="0"/>
              </a:rPr>
              <a:t>Former </a:t>
            </a:r>
            <a:r>
              <a:rPr lang="en-GB" sz="3200" dirty="0" err="1" smtClean="0">
                <a:latin typeface="Arial" charset="0"/>
              </a:rPr>
              <a:t>WArP</a:t>
            </a:r>
            <a:r>
              <a:rPr lang="en-GB" sz="3200" dirty="0" smtClean="0">
                <a:latin typeface="Arial" charset="0"/>
              </a:rPr>
              <a:t> </a:t>
            </a:r>
            <a:r>
              <a:rPr lang="en-GB" sz="3200" dirty="0">
                <a:latin typeface="Arial" charset="0"/>
              </a:rPr>
              <a:t>Cryostat</a:t>
            </a:r>
          </a:p>
        </p:txBody>
      </p:sp>
      <p:graphicFrame>
        <p:nvGraphicFramePr>
          <p:cNvPr id="243718" name="Group 6"/>
          <p:cNvGraphicFramePr>
            <a:graphicFrameLocks noGrp="1"/>
          </p:cNvGraphicFramePr>
          <p:nvPr>
            <p:extLst>
              <p:ext uri="{D42A27DB-BD31-4B8C-83A1-F6EECF244321}">
                <p14:modId xmlns:p14="http://schemas.microsoft.com/office/powerpoint/2010/main" val="1341490958"/>
              </p:ext>
            </p:extLst>
          </p:nvPr>
        </p:nvGraphicFramePr>
        <p:xfrm>
          <a:off x="5255684" y="698501"/>
          <a:ext cx="3946923" cy="4887916"/>
        </p:xfrm>
        <a:graphic>
          <a:graphicData uri="http://schemas.openxmlformats.org/drawingml/2006/table">
            <a:tbl>
              <a:tblPr/>
              <a:tblGrid>
                <a:gridCol w="2732750"/>
                <a:gridCol w="1214173"/>
              </a:tblGrid>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Internal vessel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2900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External vessel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3200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ext vessel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3440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Internal vessel thickness</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6/7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External vessel thickness</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6/10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internal height</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4996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external height</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5090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Cylindrical useful part height</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3755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Cooling worm-pipe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22x1.5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245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LAr recirculation flange from cap flange 170 mm dim.</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2630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Internal vessel volume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29 m</a:t>
                      </a:r>
                      <a:r>
                        <a:rPr kumimoji="0" lang="en-US" sz="1600" b="1" i="0" u="none" strike="noStrike" cap="none" normalizeH="0" baseline="30000">
                          <a:ln>
                            <a:noFill/>
                          </a:ln>
                          <a:solidFill>
                            <a:schemeClr val="accent2"/>
                          </a:solidFill>
                          <a:effectLst/>
                          <a:latin typeface="Arial" charset="0"/>
                          <a:ea typeface="ＭＳ Ｐゴシック" charset="0"/>
                          <a:cs typeface="ＭＳ Ｐゴシック" charset="0"/>
                        </a:rPr>
                        <a:t>3</a:t>
                      </a:r>
                      <a:endParaRPr kumimoji="0" lang="en-US" sz="1600" b="1" i="0" u="none" strike="noStrike" cap="none" normalizeH="0" baseline="0">
                        <a:ln>
                          <a:noFill/>
                        </a:ln>
                        <a:solidFill>
                          <a:schemeClr val="accent2"/>
                        </a:solidFill>
                        <a:effectLst/>
                        <a:latin typeface="Arial" charset="0"/>
                        <a:ea typeface="ＭＳ Ｐゴシック" charset="0"/>
                        <a:cs typeface="ＭＳ Ｐゴシック" charset="0"/>
                      </a:endParaRP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Vacuum insulation volume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6 m</a:t>
                      </a:r>
                      <a:r>
                        <a:rPr kumimoji="0" lang="en-US" sz="1600" b="0" i="0" u="none" strike="noStrike" cap="none" normalizeH="0" baseline="30000">
                          <a:ln>
                            <a:noFill/>
                          </a:ln>
                          <a:solidFill>
                            <a:schemeClr val="tx1"/>
                          </a:solidFill>
                          <a:effectLst/>
                          <a:latin typeface="Arial" charset="0"/>
                          <a:ea typeface="ＭＳ Ｐゴシック" charset="0"/>
                          <a:cs typeface="ＭＳ Ｐゴシック" charset="0"/>
                        </a:rPr>
                        <a:t>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Cryostat mass (empty)</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8800 kg</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LAr level from cap flange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500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LAr level from bottom</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3693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LAr volume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22.8 m</a:t>
                      </a:r>
                      <a:r>
                        <a:rPr kumimoji="0" lang="en-US" sz="1600" b="1" i="0" u="none" strike="noStrike" cap="none" normalizeH="0" baseline="30000">
                          <a:ln>
                            <a:noFill/>
                          </a:ln>
                          <a:solidFill>
                            <a:schemeClr val="accent2"/>
                          </a:solidFill>
                          <a:effectLst/>
                          <a:latin typeface="Arial" charset="0"/>
                          <a:ea typeface="ＭＳ Ｐゴシック" charset="0"/>
                          <a:cs typeface="ＭＳ Ｐゴシック" charset="0"/>
                        </a:rPr>
                        <a:t>3</a:t>
                      </a:r>
                      <a:endParaRPr kumimoji="0" lang="en-US" sz="1600" b="1" i="0" u="none" strike="noStrike" cap="none" normalizeH="0" baseline="0">
                        <a:ln>
                          <a:noFill/>
                        </a:ln>
                        <a:solidFill>
                          <a:schemeClr val="accent2"/>
                        </a:solidFill>
                        <a:effectLst/>
                        <a:latin typeface="Arial" charset="0"/>
                        <a:ea typeface="ＭＳ Ｐゴシック" charset="0"/>
                        <a:cs typeface="ＭＳ Ｐゴシック" charset="0"/>
                      </a:endParaRP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err="1">
                          <a:ln>
                            <a:noFill/>
                          </a:ln>
                          <a:solidFill>
                            <a:schemeClr val="accent2"/>
                          </a:solidFill>
                          <a:effectLst/>
                          <a:latin typeface="Arial" charset="0"/>
                          <a:ea typeface="ＭＳ Ｐゴシック" charset="0"/>
                          <a:cs typeface="ＭＳ Ｐゴシック" charset="0"/>
                        </a:rPr>
                        <a:t>LAr</a:t>
                      </a:r>
                      <a:r>
                        <a:rPr kumimoji="0" lang="en-US" sz="1600" b="1" i="0" u="none" strike="noStrike" cap="none" normalizeH="0" baseline="0" dirty="0">
                          <a:ln>
                            <a:noFill/>
                          </a:ln>
                          <a:solidFill>
                            <a:schemeClr val="accent2"/>
                          </a:solidFill>
                          <a:effectLst/>
                          <a:latin typeface="Arial" charset="0"/>
                          <a:ea typeface="ＭＳ Ｐゴシック" charset="0"/>
                          <a:cs typeface="ＭＳ Ｐゴシック" charset="0"/>
                        </a:rPr>
                        <a:t> mass</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accent2"/>
                          </a:solidFill>
                          <a:effectLst/>
                          <a:latin typeface="Arial" charset="0"/>
                          <a:ea typeface="ＭＳ Ｐゴシック" charset="0"/>
                          <a:cs typeface="ＭＳ Ｐゴシック" charset="0"/>
                        </a:rPr>
                        <a:t>32000 kg</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381094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3"/>
          <p:cNvSpPr>
            <a:spLocks noGrp="1"/>
          </p:cNvSpPr>
          <p:nvPr>
            <p:ph type="ftr" sz="quarter" idx="4294967295"/>
          </p:nvPr>
        </p:nvSpPr>
        <p:spPr>
          <a:xfrm>
            <a:off x="76200" y="6550025"/>
            <a:ext cx="7842250" cy="307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dirty="0" smtClean="0"/>
              <a:t>SBN Review Meeting, December 15, 2015</a:t>
            </a:r>
            <a:endParaRPr lang="en-US" sz="1200" i="0" dirty="0"/>
          </a:p>
        </p:txBody>
      </p:sp>
      <p:sp>
        <p:nvSpPr>
          <p:cNvPr id="67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8EDFA1AD-0AC8-654D-A3DD-C18E44D21393}" type="slidenum">
              <a:rPr lang="en-US"/>
              <a:pPr/>
              <a:t>25</a:t>
            </a:fld>
            <a:endParaRPr lang="en-US"/>
          </a:p>
        </p:txBody>
      </p:sp>
      <p:sp>
        <p:nvSpPr>
          <p:cNvPr id="67590" name="Rectangle 4"/>
          <p:cNvSpPr>
            <a:spLocks noGrp="1" noChangeArrowheads="1"/>
          </p:cNvSpPr>
          <p:nvPr>
            <p:ph type="title"/>
          </p:nvPr>
        </p:nvSpPr>
        <p:spPr>
          <a:xfrm>
            <a:off x="742950" y="0"/>
            <a:ext cx="8420100" cy="533400"/>
          </a:xfrm>
        </p:spPr>
        <p:txBody>
          <a:bodyPr/>
          <a:lstStyle/>
          <a:p>
            <a:pPr algn="ctr" eaLnBrk="1" hangingPunct="1"/>
            <a:r>
              <a:rPr lang="en-GB" sz="3200" dirty="0" smtClean="0">
                <a:latin typeface="Arial" charset="0"/>
              </a:rPr>
              <a:t>Former </a:t>
            </a:r>
            <a:r>
              <a:rPr lang="en-GB" sz="3200" dirty="0" err="1" smtClean="0">
                <a:latin typeface="Arial" charset="0"/>
              </a:rPr>
              <a:t>WArP</a:t>
            </a:r>
            <a:r>
              <a:rPr lang="en-GB" sz="3200" dirty="0" smtClean="0">
                <a:latin typeface="Arial" charset="0"/>
              </a:rPr>
              <a:t> </a:t>
            </a:r>
            <a:r>
              <a:rPr lang="en-GB" sz="3200" dirty="0">
                <a:latin typeface="Arial" charset="0"/>
              </a:rPr>
              <a:t>Cryostat</a:t>
            </a:r>
          </a:p>
        </p:txBody>
      </p:sp>
      <p:pic>
        <p:nvPicPr>
          <p:cNvPr id="2" name="Picture 1" descr="PICT3072.JPG"/>
          <p:cNvPicPr>
            <a:picLocks noChangeAspect="1"/>
          </p:cNvPicPr>
          <p:nvPr/>
        </p:nvPicPr>
        <p:blipFill rotWithShape="1">
          <a:blip r:embed="rId3" cstate="print">
            <a:extLst>
              <a:ext uri="{28A0092B-C50C-407E-A947-70E740481C1C}">
                <a14:useLocalDpi xmlns:a14="http://schemas.microsoft.com/office/drawing/2010/main" val="0"/>
              </a:ext>
            </a:extLst>
          </a:blip>
          <a:srcRect l="12356" r="9088"/>
          <a:stretch/>
        </p:blipFill>
        <p:spPr>
          <a:xfrm rot="16200000">
            <a:off x="415085" y="1032716"/>
            <a:ext cx="5227780" cy="4991148"/>
          </a:xfrm>
          <a:prstGeom prst="rect">
            <a:avLst/>
          </a:prstGeom>
        </p:spPr>
      </p:pic>
      <p:graphicFrame>
        <p:nvGraphicFramePr>
          <p:cNvPr id="6" name="Group 6"/>
          <p:cNvGraphicFramePr>
            <a:graphicFrameLocks noGrp="1"/>
          </p:cNvGraphicFramePr>
          <p:nvPr>
            <p:extLst>
              <p:ext uri="{D42A27DB-BD31-4B8C-83A1-F6EECF244321}">
                <p14:modId xmlns:p14="http://schemas.microsoft.com/office/powerpoint/2010/main" val="1714134326"/>
              </p:ext>
            </p:extLst>
          </p:nvPr>
        </p:nvGraphicFramePr>
        <p:xfrm>
          <a:off x="5791200" y="1066800"/>
          <a:ext cx="3946923" cy="4887916"/>
        </p:xfrm>
        <a:graphic>
          <a:graphicData uri="http://schemas.openxmlformats.org/drawingml/2006/table">
            <a:tbl>
              <a:tblPr/>
              <a:tblGrid>
                <a:gridCol w="2732750"/>
                <a:gridCol w="1214173"/>
              </a:tblGrid>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Internal vessel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2900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External vessel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3200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ext vessel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3440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Internal vessel thickness</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6/7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External vessel thickness</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6/10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internal height</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4996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external height</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5090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Cylindrical useful part height</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3755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Cooling worm-pipe diameter</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22x1.5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245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LAr recirculation flange from cap flange 170 mm dim.</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2630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Internal vessel volume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29 m</a:t>
                      </a:r>
                      <a:r>
                        <a:rPr kumimoji="0" lang="en-US" sz="1600" b="1" i="0" u="none" strike="noStrike" cap="none" normalizeH="0" baseline="30000">
                          <a:ln>
                            <a:noFill/>
                          </a:ln>
                          <a:solidFill>
                            <a:schemeClr val="accent2"/>
                          </a:solidFill>
                          <a:effectLst/>
                          <a:latin typeface="Arial" charset="0"/>
                          <a:ea typeface="ＭＳ Ｐゴシック" charset="0"/>
                          <a:cs typeface="ＭＳ Ｐゴシック" charset="0"/>
                        </a:rPr>
                        <a:t>3</a:t>
                      </a:r>
                      <a:endParaRPr kumimoji="0" lang="en-US" sz="1600" b="1" i="0" u="none" strike="noStrike" cap="none" normalizeH="0" baseline="0">
                        <a:ln>
                          <a:noFill/>
                        </a:ln>
                        <a:solidFill>
                          <a:schemeClr val="accent2"/>
                        </a:solidFill>
                        <a:effectLst/>
                        <a:latin typeface="Arial" charset="0"/>
                        <a:ea typeface="ＭＳ Ｐゴシック" charset="0"/>
                        <a:cs typeface="ＭＳ Ｐゴシック" charset="0"/>
                      </a:endParaRP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Vacuum insulation volume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6 m</a:t>
                      </a:r>
                      <a:r>
                        <a:rPr kumimoji="0" lang="en-US" sz="1600" b="0" i="0" u="none" strike="noStrike" cap="none" normalizeH="0" baseline="30000">
                          <a:ln>
                            <a:noFill/>
                          </a:ln>
                          <a:solidFill>
                            <a:schemeClr val="tx1"/>
                          </a:solidFill>
                          <a:effectLst/>
                          <a:latin typeface="Arial" charset="0"/>
                          <a:ea typeface="ＭＳ Ｐゴシック" charset="0"/>
                          <a:cs typeface="ＭＳ Ｐゴシック" charset="0"/>
                        </a:rPr>
                        <a:t>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Cryostat mass (empty)</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8800 kg</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LAr level from cap flange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accent2"/>
                          </a:solidFill>
                          <a:effectLst/>
                          <a:latin typeface="Arial" charset="0"/>
                          <a:ea typeface="ＭＳ Ｐゴシック" charset="0"/>
                          <a:cs typeface="ＭＳ Ｐゴシック" charset="0"/>
                        </a:rPr>
                        <a:t>500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Max LAr level from bottom</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3693 mm</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LAr volume</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accent2"/>
                          </a:solidFill>
                          <a:effectLst/>
                          <a:latin typeface="Arial" charset="0"/>
                          <a:ea typeface="ＭＳ Ｐゴシック" charset="0"/>
                          <a:cs typeface="ＭＳ Ｐゴシック" charset="0"/>
                        </a:rPr>
                        <a:t>22.8 m</a:t>
                      </a:r>
                      <a:r>
                        <a:rPr kumimoji="0" lang="en-US" sz="1600" b="1" i="0" u="none" strike="noStrike" cap="none" normalizeH="0" baseline="30000">
                          <a:ln>
                            <a:noFill/>
                          </a:ln>
                          <a:solidFill>
                            <a:schemeClr val="accent2"/>
                          </a:solidFill>
                          <a:effectLst/>
                          <a:latin typeface="Arial" charset="0"/>
                          <a:ea typeface="ＭＳ Ｐゴシック" charset="0"/>
                          <a:cs typeface="ＭＳ Ｐゴシック" charset="0"/>
                        </a:rPr>
                        <a:t>3</a:t>
                      </a:r>
                      <a:endParaRPr kumimoji="0" lang="en-US" sz="1600" b="1" i="0" u="none" strike="noStrike" cap="none" normalizeH="0" baseline="0">
                        <a:ln>
                          <a:noFill/>
                        </a:ln>
                        <a:solidFill>
                          <a:schemeClr val="accent2"/>
                        </a:solidFill>
                        <a:effectLst/>
                        <a:latin typeface="Arial" charset="0"/>
                        <a:ea typeface="ＭＳ Ｐゴシック" charset="0"/>
                        <a:cs typeface="ＭＳ Ｐゴシック" charset="0"/>
                      </a:endParaRP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err="1">
                          <a:ln>
                            <a:noFill/>
                          </a:ln>
                          <a:solidFill>
                            <a:schemeClr val="accent2"/>
                          </a:solidFill>
                          <a:effectLst/>
                          <a:latin typeface="Arial" charset="0"/>
                          <a:ea typeface="ＭＳ Ｐゴシック" charset="0"/>
                          <a:cs typeface="ＭＳ Ｐゴシック" charset="0"/>
                        </a:rPr>
                        <a:t>LAr</a:t>
                      </a:r>
                      <a:r>
                        <a:rPr kumimoji="0" lang="en-US" sz="1600" b="1" i="0" u="none" strike="noStrike" cap="none" normalizeH="0" baseline="0" dirty="0">
                          <a:ln>
                            <a:noFill/>
                          </a:ln>
                          <a:solidFill>
                            <a:schemeClr val="accent2"/>
                          </a:solidFill>
                          <a:effectLst/>
                          <a:latin typeface="Arial" charset="0"/>
                          <a:ea typeface="ＭＳ Ｐゴシック" charset="0"/>
                          <a:cs typeface="ＭＳ Ｐゴシック" charset="0"/>
                        </a:rPr>
                        <a:t> mass</a:t>
                      </a:r>
                    </a:p>
                  </a:txBody>
                  <a:tcPr marL="1" marR="1" marT="1" marB="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642938"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accent2"/>
                          </a:solidFill>
                          <a:effectLst/>
                          <a:latin typeface="Arial" charset="0"/>
                          <a:ea typeface="ＭＳ Ｐゴシック" charset="0"/>
                          <a:cs typeface="ＭＳ Ｐゴシック" charset="0"/>
                        </a:rPr>
                        <a:t>32000 kg</a:t>
                      </a:r>
                    </a:p>
                  </a:txBody>
                  <a:tcPr marL="1" marR="1" marT="1" marB="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581776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Cosmic Rays Tagger – Conceptual design</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pic>
        <p:nvPicPr>
          <p:cNvPr id="3" name="Picture 2" descr="Building3DFilled3.pdf"/>
          <p:cNvPicPr>
            <a:picLocks noChangeAspect="1"/>
          </p:cNvPicPr>
          <p:nvPr/>
        </p:nvPicPr>
        <p:blipFill rotWithShape="1">
          <a:blip r:embed="rId2">
            <a:extLst>
              <a:ext uri="{28A0092B-C50C-407E-A947-70E740481C1C}">
                <a14:useLocalDpi xmlns:a14="http://schemas.microsoft.com/office/drawing/2010/main" val="0"/>
              </a:ext>
            </a:extLst>
          </a:blip>
          <a:srcRect l="17928" t="17407" r="17296" b="11667"/>
          <a:stretch/>
        </p:blipFill>
        <p:spPr>
          <a:xfrm>
            <a:off x="838200" y="304800"/>
            <a:ext cx="7924800" cy="6131714"/>
          </a:xfrm>
          <a:prstGeom prst="rect">
            <a:avLst/>
          </a:prstGeom>
        </p:spPr>
      </p:pic>
      <p:sp>
        <p:nvSpPr>
          <p:cNvPr id="6" name="TextBox 5"/>
          <p:cNvSpPr txBox="1"/>
          <p:nvPr/>
        </p:nvSpPr>
        <p:spPr>
          <a:xfrm>
            <a:off x="76201" y="533400"/>
            <a:ext cx="4495800" cy="1631216"/>
          </a:xfrm>
          <a:prstGeom prst="rect">
            <a:avLst/>
          </a:prstGeom>
          <a:noFill/>
        </p:spPr>
        <p:txBody>
          <a:bodyPr wrap="square" rtlCol="0">
            <a:spAutoFit/>
          </a:bodyPr>
          <a:lstStyle/>
          <a:p>
            <a:r>
              <a:rPr lang="en-US" sz="2000" dirty="0" smtClean="0"/>
              <a:t>Largest possible coverage (&gt; 98%)</a:t>
            </a:r>
          </a:p>
          <a:p>
            <a:r>
              <a:rPr lang="en-US" sz="2000" dirty="0" smtClean="0"/>
              <a:t>Timing to recognize particles coming from outside the detector from those coming from the </a:t>
            </a:r>
            <a:r>
              <a:rPr lang="en-US" sz="2000" dirty="0" smtClean="0"/>
              <a:t/>
            </a:r>
            <a:br>
              <a:rPr lang="en-US" sz="2000" dirty="0" smtClean="0"/>
            </a:br>
            <a:r>
              <a:rPr lang="en-US" sz="2000" dirty="0" smtClean="0"/>
              <a:t>inside</a:t>
            </a:r>
            <a:r>
              <a:rPr lang="en-US" sz="2000" dirty="0" smtClean="0"/>
              <a:t>.</a:t>
            </a:r>
          </a:p>
        </p:txBody>
      </p:sp>
      <p:sp>
        <p:nvSpPr>
          <p:cNvPr id="7" name="TextBox 6"/>
          <p:cNvSpPr txBox="1"/>
          <p:nvPr/>
        </p:nvSpPr>
        <p:spPr>
          <a:xfrm>
            <a:off x="1554223" y="4919246"/>
            <a:ext cx="350777" cy="338554"/>
          </a:xfrm>
          <a:prstGeom prst="rect">
            <a:avLst/>
          </a:prstGeom>
          <a:noFill/>
        </p:spPr>
        <p:txBody>
          <a:bodyPr wrap="none" rtlCol="0">
            <a:spAutoFit/>
          </a:bodyPr>
          <a:lstStyle/>
          <a:p>
            <a:r>
              <a:rPr lang="en-US" dirty="0" smtClean="0"/>
              <a:t>1</a:t>
            </a:r>
            <a:endParaRPr lang="en-US" dirty="0"/>
          </a:p>
        </p:txBody>
      </p:sp>
      <p:sp>
        <p:nvSpPr>
          <p:cNvPr id="8" name="TextBox 7"/>
          <p:cNvSpPr txBox="1"/>
          <p:nvPr/>
        </p:nvSpPr>
        <p:spPr>
          <a:xfrm>
            <a:off x="1978561" y="5105400"/>
            <a:ext cx="383639" cy="338554"/>
          </a:xfrm>
          <a:prstGeom prst="rect">
            <a:avLst/>
          </a:prstGeom>
          <a:noFill/>
        </p:spPr>
        <p:txBody>
          <a:bodyPr wrap="none" rtlCol="0">
            <a:spAutoFit/>
          </a:bodyPr>
          <a:lstStyle/>
          <a:p>
            <a:r>
              <a:rPr lang="en-US" dirty="0" smtClean="0"/>
              <a:t>2</a:t>
            </a:r>
            <a:endParaRPr lang="en-US" dirty="0"/>
          </a:p>
        </p:txBody>
      </p:sp>
      <p:sp>
        <p:nvSpPr>
          <p:cNvPr id="9" name="TextBox 8"/>
          <p:cNvSpPr txBox="1"/>
          <p:nvPr/>
        </p:nvSpPr>
        <p:spPr>
          <a:xfrm>
            <a:off x="2286000" y="5334000"/>
            <a:ext cx="383639" cy="338554"/>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2667000" y="5528846"/>
            <a:ext cx="383639" cy="338554"/>
          </a:xfrm>
          <a:prstGeom prst="rect">
            <a:avLst/>
          </a:prstGeom>
          <a:noFill/>
        </p:spPr>
        <p:txBody>
          <a:bodyPr wrap="none" rtlCol="0">
            <a:spAutoFit/>
          </a:bodyPr>
          <a:lstStyle/>
          <a:p>
            <a:r>
              <a:rPr lang="en-US" dirty="0" smtClean="0"/>
              <a:t>4</a:t>
            </a:r>
            <a:endParaRPr lang="en-US" dirty="0"/>
          </a:p>
        </p:txBody>
      </p:sp>
      <p:sp>
        <p:nvSpPr>
          <p:cNvPr id="11" name="TextBox 10"/>
          <p:cNvSpPr txBox="1"/>
          <p:nvPr/>
        </p:nvSpPr>
        <p:spPr>
          <a:xfrm>
            <a:off x="3200400" y="5715000"/>
            <a:ext cx="383639" cy="338554"/>
          </a:xfrm>
          <a:prstGeom prst="rect">
            <a:avLst/>
          </a:prstGeom>
          <a:noFill/>
        </p:spPr>
        <p:txBody>
          <a:bodyPr wrap="none" rtlCol="0">
            <a:spAutoFit/>
          </a:bodyPr>
          <a:lstStyle/>
          <a:p>
            <a:r>
              <a:rPr lang="en-US" dirty="0" smtClean="0"/>
              <a:t>5</a:t>
            </a:r>
            <a:endParaRPr lang="en-US" dirty="0"/>
          </a:p>
        </p:txBody>
      </p:sp>
      <p:sp>
        <p:nvSpPr>
          <p:cNvPr id="12" name="TextBox 11"/>
          <p:cNvSpPr txBox="1"/>
          <p:nvPr/>
        </p:nvSpPr>
        <p:spPr>
          <a:xfrm>
            <a:off x="2359561" y="4766846"/>
            <a:ext cx="383639" cy="338554"/>
          </a:xfrm>
          <a:prstGeom prst="rect">
            <a:avLst/>
          </a:prstGeom>
          <a:noFill/>
        </p:spPr>
        <p:txBody>
          <a:bodyPr wrap="none" rtlCol="0">
            <a:spAutoFit/>
          </a:bodyPr>
          <a:lstStyle/>
          <a:p>
            <a:r>
              <a:rPr lang="en-US" dirty="0" smtClean="0"/>
              <a:t>6</a:t>
            </a:r>
            <a:endParaRPr lang="en-US" dirty="0"/>
          </a:p>
        </p:txBody>
      </p:sp>
      <p:sp>
        <p:nvSpPr>
          <p:cNvPr id="13" name="TextBox 12"/>
          <p:cNvSpPr txBox="1"/>
          <p:nvPr/>
        </p:nvSpPr>
        <p:spPr>
          <a:xfrm>
            <a:off x="4800600" y="4267200"/>
            <a:ext cx="383639" cy="338554"/>
          </a:xfrm>
          <a:prstGeom prst="rect">
            <a:avLst/>
          </a:prstGeom>
          <a:noFill/>
        </p:spPr>
        <p:txBody>
          <a:bodyPr wrap="none" rtlCol="0">
            <a:spAutoFit/>
          </a:bodyPr>
          <a:lstStyle/>
          <a:p>
            <a:r>
              <a:rPr lang="en-US" dirty="0" smtClean="0"/>
              <a:t>7</a:t>
            </a:r>
            <a:endParaRPr lang="en-US" dirty="0"/>
          </a:p>
        </p:txBody>
      </p:sp>
      <p:sp>
        <p:nvSpPr>
          <p:cNvPr id="14" name="TextBox 13"/>
          <p:cNvSpPr txBox="1"/>
          <p:nvPr/>
        </p:nvSpPr>
        <p:spPr>
          <a:xfrm>
            <a:off x="7162800" y="2819400"/>
            <a:ext cx="383639" cy="338554"/>
          </a:xfrm>
          <a:prstGeom prst="rect">
            <a:avLst/>
          </a:prstGeom>
          <a:noFill/>
        </p:spPr>
        <p:txBody>
          <a:bodyPr wrap="none" rtlCol="0">
            <a:spAutoFit/>
          </a:bodyPr>
          <a:lstStyle/>
          <a:p>
            <a:r>
              <a:rPr lang="en-US" dirty="0" smtClean="0"/>
              <a:t>8</a:t>
            </a:r>
            <a:endParaRPr lang="en-US" dirty="0"/>
          </a:p>
        </p:txBody>
      </p:sp>
      <p:sp>
        <p:nvSpPr>
          <p:cNvPr id="15" name="TextBox 14"/>
          <p:cNvSpPr txBox="1"/>
          <p:nvPr/>
        </p:nvSpPr>
        <p:spPr>
          <a:xfrm>
            <a:off x="6172200" y="1981200"/>
            <a:ext cx="383639" cy="338554"/>
          </a:xfrm>
          <a:prstGeom prst="rect">
            <a:avLst/>
          </a:prstGeom>
          <a:noFill/>
        </p:spPr>
        <p:txBody>
          <a:bodyPr wrap="none" rtlCol="0">
            <a:spAutoFit/>
          </a:bodyPr>
          <a:lstStyle/>
          <a:p>
            <a:r>
              <a:rPr lang="en-US" dirty="0" smtClean="0"/>
              <a:t>9</a:t>
            </a:r>
            <a:endParaRPr lang="en-US" dirty="0"/>
          </a:p>
        </p:txBody>
      </p:sp>
      <p:sp>
        <p:nvSpPr>
          <p:cNvPr id="16" name="TextBox 15"/>
          <p:cNvSpPr txBox="1"/>
          <p:nvPr/>
        </p:nvSpPr>
        <p:spPr>
          <a:xfrm>
            <a:off x="3048000" y="3200400"/>
            <a:ext cx="476012" cy="338554"/>
          </a:xfrm>
          <a:prstGeom prst="rect">
            <a:avLst/>
          </a:prstGeom>
          <a:noFill/>
        </p:spPr>
        <p:txBody>
          <a:bodyPr wrap="none" rtlCol="0">
            <a:spAutoFit/>
          </a:bodyPr>
          <a:lstStyle/>
          <a:p>
            <a:r>
              <a:rPr lang="en-US" dirty="0" smtClean="0"/>
              <a:t>10</a:t>
            </a:r>
            <a:endParaRPr lang="en-US" dirty="0"/>
          </a:p>
        </p:txBody>
      </p:sp>
      <p:sp>
        <p:nvSpPr>
          <p:cNvPr id="17" name="TextBox 16"/>
          <p:cNvSpPr txBox="1"/>
          <p:nvPr/>
        </p:nvSpPr>
        <p:spPr>
          <a:xfrm>
            <a:off x="1828800" y="3657600"/>
            <a:ext cx="443150" cy="338554"/>
          </a:xfrm>
          <a:prstGeom prst="rect">
            <a:avLst/>
          </a:prstGeom>
          <a:noFill/>
        </p:spPr>
        <p:txBody>
          <a:bodyPr wrap="none" rtlCol="0">
            <a:spAutoFit/>
          </a:bodyPr>
          <a:lstStyle/>
          <a:p>
            <a:r>
              <a:rPr lang="en-US" dirty="0" smtClean="0"/>
              <a:t>11</a:t>
            </a:r>
            <a:endParaRPr lang="en-US" dirty="0"/>
          </a:p>
        </p:txBody>
      </p:sp>
      <p:sp>
        <p:nvSpPr>
          <p:cNvPr id="18" name="TextBox 17"/>
          <p:cNvSpPr txBox="1"/>
          <p:nvPr/>
        </p:nvSpPr>
        <p:spPr>
          <a:xfrm>
            <a:off x="7543800" y="1905000"/>
            <a:ext cx="476012" cy="338554"/>
          </a:xfrm>
          <a:prstGeom prst="rect">
            <a:avLst/>
          </a:prstGeom>
          <a:noFill/>
        </p:spPr>
        <p:txBody>
          <a:bodyPr wrap="none" rtlCol="0">
            <a:spAutoFit/>
          </a:bodyPr>
          <a:lstStyle/>
          <a:p>
            <a:r>
              <a:rPr lang="en-US" dirty="0" smtClean="0"/>
              <a:t>12</a:t>
            </a:r>
            <a:endParaRPr lang="en-US" dirty="0"/>
          </a:p>
        </p:txBody>
      </p:sp>
      <p:sp>
        <p:nvSpPr>
          <p:cNvPr id="19" name="TextBox 18"/>
          <p:cNvSpPr txBox="1"/>
          <p:nvPr/>
        </p:nvSpPr>
        <p:spPr>
          <a:xfrm>
            <a:off x="7162800" y="1295400"/>
            <a:ext cx="476012" cy="338554"/>
          </a:xfrm>
          <a:prstGeom prst="rect">
            <a:avLst/>
          </a:prstGeom>
          <a:noFill/>
        </p:spPr>
        <p:txBody>
          <a:bodyPr wrap="none" rtlCol="0">
            <a:spAutoFit/>
          </a:bodyPr>
          <a:lstStyle/>
          <a:p>
            <a:r>
              <a:rPr lang="en-US" dirty="0" smtClean="0"/>
              <a:t>13</a:t>
            </a:r>
            <a:endParaRPr lang="en-US" dirty="0"/>
          </a:p>
        </p:txBody>
      </p:sp>
      <p:sp>
        <p:nvSpPr>
          <p:cNvPr id="20" name="TextBox 19"/>
          <p:cNvSpPr txBox="1"/>
          <p:nvPr/>
        </p:nvSpPr>
        <p:spPr>
          <a:xfrm>
            <a:off x="5410200" y="685800"/>
            <a:ext cx="476012" cy="338554"/>
          </a:xfrm>
          <a:prstGeom prst="rect">
            <a:avLst/>
          </a:prstGeom>
          <a:noFill/>
        </p:spPr>
        <p:txBody>
          <a:bodyPr wrap="none" rtlCol="0">
            <a:spAutoFit/>
          </a:bodyPr>
          <a:lstStyle/>
          <a:p>
            <a:r>
              <a:rPr lang="en-US" dirty="0" smtClean="0"/>
              <a:t>14</a:t>
            </a:r>
            <a:endParaRPr lang="en-US" dirty="0"/>
          </a:p>
        </p:txBody>
      </p:sp>
      <p:sp>
        <p:nvSpPr>
          <p:cNvPr id="21" name="TextBox 20"/>
          <p:cNvSpPr txBox="1"/>
          <p:nvPr/>
        </p:nvSpPr>
        <p:spPr>
          <a:xfrm>
            <a:off x="5486400" y="1752600"/>
            <a:ext cx="476012" cy="338554"/>
          </a:xfrm>
          <a:prstGeom prst="rect">
            <a:avLst/>
          </a:prstGeom>
          <a:noFill/>
        </p:spPr>
        <p:txBody>
          <a:bodyPr wrap="none" rtlCol="0">
            <a:spAutoFit/>
          </a:bodyPr>
          <a:lstStyle/>
          <a:p>
            <a:r>
              <a:rPr lang="en-US" dirty="0" smtClean="0"/>
              <a:t>15</a:t>
            </a:r>
            <a:endParaRPr lang="en-US" dirty="0"/>
          </a:p>
        </p:txBody>
      </p:sp>
      <p:sp>
        <p:nvSpPr>
          <p:cNvPr id="25" name="TextBox 24"/>
          <p:cNvSpPr txBox="1"/>
          <p:nvPr/>
        </p:nvSpPr>
        <p:spPr>
          <a:xfrm>
            <a:off x="7696200" y="762000"/>
            <a:ext cx="1897976" cy="707886"/>
          </a:xfrm>
          <a:prstGeom prst="rect">
            <a:avLst/>
          </a:prstGeom>
          <a:noFill/>
        </p:spPr>
        <p:txBody>
          <a:bodyPr wrap="none" rtlCol="0">
            <a:spAutoFit/>
          </a:bodyPr>
          <a:lstStyle/>
          <a:p>
            <a:pPr algn="ctr"/>
            <a:r>
              <a:rPr lang="en-US" sz="2000" dirty="0" smtClean="0">
                <a:solidFill>
                  <a:srgbClr val="FF0000"/>
                </a:solidFill>
              </a:rPr>
              <a:t>Total surface</a:t>
            </a:r>
          </a:p>
          <a:p>
            <a:pPr algn="ctr"/>
            <a:r>
              <a:rPr lang="en-US" sz="2000" dirty="0" smtClean="0">
                <a:solidFill>
                  <a:srgbClr val="FF0000"/>
                </a:solidFill>
              </a:rPr>
              <a:t>≈ 1250 m</a:t>
            </a:r>
            <a:r>
              <a:rPr lang="en-US" sz="2000" baseline="30000" dirty="0" smtClean="0">
                <a:solidFill>
                  <a:srgbClr val="FF0000"/>
                </a:solidFill>
              </a:rPr>
              <a:t>2</a:t>
            </a:r>
            <a:endParaRPr lang="en-US" sz="2000" baseline="30000" dirty="0">
              <a:solidFill>
                <a:srgbClr val="FF0000"/>
              </a:solidFill>
            </a:endParaRPr>
          </a:p>
        </p:txBody>
      </p:sp>
      <p:cxnSp>
        <p:nvCxnSpPr>
          <p:cNvPr id="27" name="Straight Arrow Connector 26"/>
          <p:cNvCxnSpPr/>
          <p:nvPr/>
        </p:nvCxnSpPr>
        <p:spPr bwMode="auto">
          <a:xfrm flipH="1" flipV="1">
            <a:off x="6400800" y="1981200"/>
            <a:ext cx="2514600" cy="1447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rot="1814339">
            <a:off x="7611488" y="3044422"/>
            <a:ext cx="2498200" cy="338554"/>
          </a:xfrm>
          <a:prstGeom prst="rect">
            <a:avLst/>
          </a:prstGeom>
          <a:noFill/>
        </p:spPr>
        <p:txBody>
          <a:bodyPr wrap="none" rtlCol="0">
            <a:spAutoFit/>
          </a:bodyPr>
          <a:lstStyle/>
          <a:p>
            <a:r>
              <a:rPr lang="en-US" dirty="0" smtClean="0"/>
              <a:t>Access to the detector</a:t>
            </a:r>
            <a:endParaRPr lang="en-US" dirty="0"/>
          </a:p>
        </p:txBody>
      </p:sp>
      <p:sp>
        <p:nvSpPr>
          <p:cNvPr id="5" name="Slide Number Placeholder 4"/>
          <p:cNvSpPr>
            <a:spLocks noGrp="1"/>
          </p:cNvSpPr>
          <p:nvPr>
            <p:ph type="sldNum" sz="quarter" idx="11"/>
          </p:nvPr>
        </p:nvSpPr>
        <p:spPr/>
        <p:txBody>
          <a:bodyPr/>
          <a:lstStyle/>
          <a:p>
            <a:r>
              <a:rPr lang="en-GB" smtClean="0"/>
              <a:t>Slide: </a:t>
            </a:r>
            <a:fld id="{C0367892-4C36-1744-A726-262AF37AA8B7}" type="slidenum">
              <a:rPr lang="en-GB" smtClean="0"/>
              <a:pPr/>
              <a:t>26</a:t>
            </a:fld>
            <a:endParaRPr lang="en-GB" dirty="0">
              <a:solidFill>
                <a:schemeClr val="accent1"/>
              </a:solidFill>
            </a:endParaRPr>
          </a:p>
        </p:txBody>
      </p:sp>
      <p:sp>
        <p:nvSpPr>
          <p:cNvPr id="22" name="TextBox 21"/>
          <p:cNvSpPr txBox="1"/>
          <p:nvPr/>
        </p:nvSpPr>
        <p:spPr>
          <a:xfrm>
            <a:off x="5816695" y="4885742"/>
            <a:ext cx="4051109" cy="1754326"/>
          </a:xfrm>
          <a:prstGeom prst="rect">
            <a:avLst/>
          </a:prstGeom>
          <a:solidFill>
            <a:schemeClr val="accent5"/>
          </a:solidFill>
        </p:spPr>
        <p:txBody>
          <a:bodyPr wrap="none" rtlCol="0">
            <a:spAutoFit/>
          </a:bodyPr>
          <a:lstStyle/>
          <a:p>
            <a:pPr marL="285750" indent="-285750">
              <a:buFont typeface="Arial" charset="0"/>
              <a:buChar char="•"/>
            </a:pPr>
            <a:r>
              <a:rPr lang="en-US" sz="1800" dirty="0" smtClean="0"/>
              <a:t>Scintillator + WLF fiber + </a:t>
            </a:r>
            <a:r>
              <a:rPr lang="en-US" sz="1800" dirty="0" err="1" smtClean="0"/>
              <a:t>SiPMs</a:t>
            </a:r>
            <a:r>
              <a:rPr lang="en-US" sz="1800" dirty="0" smtClean="0"/>
              <a:t> </a:t>
            </a:r>
          </a:p>
          <a:p>
            <a:pPr marL="285750" indent="-285750">
              <a:buFont typeface="Arial" charset="0"/>
              <a:buChar char="•"/>
            </a:pPr>
            <a:r>
              <a:rPr lang="en-US" sz="1800" dirty="0" smtClean="0"/>
              <a:t>Two configurations considered</a:t>
            </a:r>
          </a:p>
          <a:p>
            <a:pPr marL="742950" lvl="1" indent="-285750">
              <a:buFont typeface="Arial" charset="0"/>
              <a:buChar char="•"/>
            </a:pPr>
            <a:r>
              <a:rPr lang="en-US" sz="1800" dirty="0" smtClean="0"/>
              <a:t>X-T – single layer</a:t>
            </a:r>
          </a:p>
          <a:p>
            <a:pPr marL="742950" lvl="1" indent="-285750">
              <a:buFont typeface="Arial" charset="0"/>
              <a:buChar char="•"/>
            </a:pPr>
            <a:r>
              <a:rPr lang="en-US" sz="1800" dirty="0" smtClean="0"/>
              <a:t>X-Y double layer</a:t>
            </a:r>
          </a:p>
          <a:p>
            <a:pPr marL="285750" indent="-285750">
              <a:buFont typeface="Arial" charset="0"/>
              <a:buChar char="•"/>
            </a:pPr>
            <a:r>
              <a:rPr lang="en-US" sz="1800" dirty="0" smtClean="0"/>
              <a:t>Physics performance vs. cost</a:t>
            </a:r>
          </a:p>
          <a:p>
            <a:pPr marL="285750" indent="-285750">
              <a:buFont typeface="Arial" charset="0"/>
              <a:buChar char="•"/>
            </a:pPr>
            <a:r>
              <a:rPr lang="en-US" sz="1800" dirty="0" smtClean="0"/>
              <a:t>More details in breakout session</a:t>
            </a:r>
            <a:endParaRPr lang="en-US" sz="1800" dirty="0"/>
          </a:p>
        </p:txBody>
      </p:sp>
    </p:spTree>
    <p:extLst>
      <p:ext uri="{BB962C8B-B14F-4D97-AF65-F5344CB8AC3E}">
        <p14:creationId xmlns:p14="http://schemas.microsoft.com/office/powerpoint/2010/main" val="9167924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03200"/>
            <a:ext cx="9829800" cy="6629400"/>
          </a:xfrm>
        </p:spPr>
        <p:txBody>
          <a:bodyPr/>
          <a:lstStyle/>
          <a:p>
            <a:pPr marL="0" lvl="1" indent="0">
              <a:lnSpc>
                <a:spcPct val="120000"/>
              </a:lnSpc>
              <a:buSzPct val="80000"/>
              <a:buNone/>
            </a:pPr>
            <a:endParaRPr lang="en-US" sz="2000" dirty="0" smtClean="0"/>
          </a:p>
          <a:p>
            <a:pPr marL="635000" lvl="2" indent="-234950">
              <a:lnSpc>
                <a:spcPct val="120000"/>
              </a:lnSpc>
              <a:buSzPct val="80000"/>
              <a:buFont typeface="Zapf Dingbats" charset="2"/>
              <a:buChar char="l"/>
            </a:pPr>
            <a:r>
              <a:rPr lang="en-US" sz="2000" dirty="0" smtClean="0"/>
              <a:t>The overhauling of the T600 is proceeding according to schedule and in line with the budget, with the only exception of the Cosmic Rays Tagger.</a:t>
            </a:r>
          </a:p>
          <a:p>
            <a:pPr marL="635000" lvl="2" indent="-234950">
              <a:lnSpc>
                <a:spcPct val="120000"/>
              </a:lnSpc>
              <a:buSzPct val="80000"/>
              <a:buFont typeface="Zapf Dingbats" charset="2"/>
              <a:buChar char="l"/>
            </a:pPr>
            <a:r>
              <a:rPr lang="en-US" sz="2000" dirty="0" smtClean="0"/>
              <a:t>The first T300 module will be ready in the first months of 2016. The second one will take advantage of all the preparatory work of the first one and will require only six months to be completed. Both modules will be ready for transport in second half 2016.</a:t>
            </a:r>
          </a:p>
          <a:p>
            <a:pPr marL="635000" lvl="2" indent="-234950">
              <a:lnSpc>
                <a:spcPct val="120000"/>
              </a:lnSpc>
              <a:buSzPct val="80000"/>
              <a:buFont typeface="Zapf Dingbats" charset="2"/>
              <a:buChar char="l"/>
            </a:pPr>
            <a:r>
              <a:rPr lang="en-US" sz="2000" dirty="0" smtClean="0">
                <a:solidFill>
                  <a:srgbClr val="FF0000"/>
                </a:solidFill>
              </a:rPr>
              <a:t>Aim of the Collaboration is to start data taking with the BNB during 2017.</a:t>
            </a:r>
          </a:p>
          <a:p>
            <a:pPr marL="635000" lvl="2" indent="-234950">
              <a:lnSpc>
                <a:spcPct val="120000"/>
              </a:lnSpc>
              <a:buSzPct val="80000"/>
              <a:buFont typeface="Zapf Dingbats" charset="2"/>
              <a:buChar char="l"/>
            </a:pPr>
            <a:r>
              <a:rPr lang="en-US" sz="2000" dirty="0" smtClean="0"/>
              <a:t>Preparation for installation and run at FNAL requires some actions:</a:t>
            </a:r>
          </a:p>
          <a:p>
            <a:pPr marL="1092200" lvl="3" indent="-234950">
              <a:lnSpc>
                <a:spcPct val="120000"/>
              </a:lnSpc>
              <a:buSzPct val="80000"/>
              <a:buFont typeface="Zapf Dingbats" charset="2"/>
              <a:buChar char="l"/>
            </a:pPr>
            <a:r>
              <a:rPr lang="en-US" sz="2000" dirty="0" smtClean="0">
                <a:latin typeface="+mn-lt"/>
              </a:rPr>
              <a:t>Formal agreements between INFN and FNAL and between CERN and FNAL;</a:t>
            </a:r>
          </a:p>
          <a:p>
            <a:pPr marL="1092200" lvl="3" indent="-234950">
              <a:lnSpc>
                <a:spcPct val="120000"/>
              </a:lnSpc>
              <a:buSzPct val="80000"/>
              <a:buFont typeface="Zapf Dingbats" charset="2"/>
              <a:buChar char="l"/>
            </a:pPr>
            <a:r>
              <a:rPr lang="en-US" sz="2000" dirty="0" smtClean="0">
                <a:latin typeface="+mn-lt"/>
              </a:rPr>
              <a:t>Exact definition of the onsite work to be done by the Collaboration prior to transportation;</a:t>
            </a:r>
          </a:p>
          <a:p>
            <a:pPr marL="1092200" lvl="3" indent="-234950">
              <a:lnSpc>
                <a:spcPct val="120000"/>
              </a:lnSpc>
              <a:buSzPct val="80000"/>
              <a:buFont typeface="Zapf Dingbats" charset="2"/>
              <a:buChar char="l"/>
            </a:pPr>
            <a:r>
              <a:rPr lang="en-US" sz="2000" dirty="0" smtClean="0">
                <a:latin typeface="+mn-lt"/>
              </a:rPr>
              <a:t>Identification of the missing resources.</a:t>
            </a:r>
          </a:p>
          <a:p>
            <a:pPr marL="1092200" lvl="3" indent="-234950">
              <a:lnSpc>
                <a:spcPct val="120000"/>
              </a:lnSpc>
              <a:buSzPct val="80000"/>
              <a:buFont typeface="Zapf Dingbats" charset="2"/>
              <a:buChar char="l"/>
            </a:pPr>
            <a:r>
              <a:rPr lang="en-US" sz="2000" dirty="0" smtClean="0">
                <a:latin typeface="+mn-lt"/>
              </a:rPr>
              <a:t>The active involvement of US teams is essential.</a:t>
            </a:r>
          </a:p>
          <a:p>
            <a:pPr marL="635000" lvl="2" indent="-234950">
              <a:lnSpc>
                <a:spcPct val="120000"/>
              </a:lnSpc>
              <a:buSzPct val="80000"/>
              <a:buFont typeface="Zapf Dingbats" charset="2"/>
              <a:buChar char="l"/>
            </a:pPr>
            <a:endParaRPr lang="en-US" sz="2000" dirty="0" smtClean="0"/>
          </a:p>
          <a:p>
            <a:pPr marL="1092200" lvl="3" indent="-234950">
              <a:lnSpc>
                <a:spcPct val="120000"/>
              </a:lnSpc>
              <a:buSzPct val="80000"/>
              <a:buFont typeface="Zapf Dingbats" charset="2"/>
              <a:buChar char="l"/>
            </a:pPr>
            <a:endParaRPr lang="en-US" sz="2000" dirty="0" smtClean="0"/>
          </a:p>
          <a:p>
            <a:pPr marL="0" indent="0">
              <a:buSzPct val="80000"/>
              <a:buNone/>
            </a:pPr>
            <a:endParaRPr lang="en-US" dirty="0"/>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27</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2" name="Title 1"/>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255815617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19200" y="1981200"/>
            <a:ext cx="7239000" cy="2057400"/>
          </a:xfrm>
        </p:spPr>
        <p:txBody>
          <a:bodyPr/>
          <a:lstStyle/>
          <a:p>
            <a:r>
              <a:rPr lang="en-US" sz="4400" dirty="0" smtClean="0"/>
              <a:t>Schedules and future activities</a:t>
            </a:r>
            <a:endParaRPr lang="en-US" sz="4400" dirty="0"/>
          </a:p>
        </p:txBody>
      </p:sp>
      <p:sp>
        <p:nvSpPr>
          <p:cNvPr id="5" name="Slide Number Placeholder 2"/>
          <p:cNvSpPr txBox="1">
            <a:spLocks/>
          </p:cNvSpPr>
          <p:nvPr/>
        </p:nvSpPr>
        <p:spPr bwMode="auto">
          <a:xfrm>
            <a:off x="7391400" y="6629400"/>
            <a:ext cx="2557294"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i="1" kern="1200">
                <a:solidFill>
                  <a:schemeClr val="accent2"/>
                </a:solidFill>
                <a:latin typeface="Helvetica" charset="0"/>
                <a:ea typeface="ＭＳ Ｐゴシック" charset="-128"/>
                <a:cs typeface="ＭＳ Ｐゴシック" charset="-128"/>
              </a:defRPr>
            </a:lvl1pPr>
            <a:lvl2pPr marL="4572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2pPr>
            <a:lvl3pPr marL="9144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3pPr>
            <a:lvl4pPr marL="13716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4pPr>
            <a:lvl5pPr marL="18288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5pPr>
            <a:lvl6pPr marL="2286000" algn="l" defTabSz="457200" rtl="0" eaLnBrk="1" latinLnBrk="0" hangingPunct="1">
              <a:defRPr sz="1600" i="1" kern="1200">
                <a:solidFill>
                  <a:schemeClr val="tx1"/>
                </a:solidFill>
                <a:latin typeface="Comic Sans MS" charset="0"/>
                <a:ea typeface="ＭＳ Ｐゴシック" charset="-128"/>
                <a:cs typeface="ＭＳ Ｐゴシック" charset="-128"/>
              </a:defRPr>
            </a:lvl6pPr>
            <a:lvl7pPr marL="2743200" algn="l" defTabSz="457200" rtl="0" eaLnBrk="1" latinLnBrk="0" hangingPunct="1">
              <a:defRPr sz="1600" i="1" kern="1200">
                <a:solidFill>
                  <a:schemeClr val="tx1"/>
                </a:solidFill>
                <a:latin typeface="Comic Sans MS" charset="0"/>
                <a:ea typeface="ＭＳ Ｐゴシック" charset="-128"/>
                <a:cs typeface="ＭＳ Ｐゴシック" charset="-128"/>
              </a:defRPr>
            </a:lvl7pPr>
            <a:lvl8pPr marL="3200400" algn="l" defTabSz="457200" rtl="0" eaLnBrk="1" latinLnBrk="0" hangingPunct="1">
              <a:defRPr sz="1600" i="1" kern="1200">
                <a:solidFill>
                  <a:schemeClr val="tx1"/>
                </a:solidFill>
                <a:latin typeface="Comic Sans MS" charset="0"/>
                <a:ea typeface="ＭＳ Ｐゴシック" charset="-128"/>
                <a:cs typeface="ＭＳ Ｐゴシック" charset="-128"/>
              </a:defRPr>
            </a:lvl8pPr>
            <a:lvl9pPr marL="3657600" algn="l" defTabSz="457200" rtl="0" eaLnBrk="1" latinLnBrk="0" hangingPunct="1">
              <a:defRPr sz="1600" i="1" kern="1200">
                <a:solidFill>
                  <a:schemeClr val="tx1"/>
                </a:solidFill>
                <a:latin typeface="Comic Sans MS" charset="0"/>
                <a:ea typeface="ＭＳ Ｐゴシック" charset="-128"/>
                <a:cs typeface="ＭＳ Ｐゴシック" charset="-128"/>
              </a:defRPr>
            </a:lvl9pPr>
          </a:lstStyle>
          <a:p>
            <a:fld id="{F5398CF2-F50E-41B0-8017-EAD20709726D}" type="slidenum">
              <a:rPr lang="en-US" smtClean="0"/>
              <a:pPr/>
              <a:t>28</a:t>
            </a:fld>
            <a:endParaRPr lang="en-US" dirty="0"/>
          </a:p>
        </p:txBody>
      </p:sp>
      <p:sp>
        <p:nvSpPr>
          <p:cNvPr id="6" name="Footer Placeholder 3"/>
          <p:cNvSpPr txBox="1">
            <a:spLocks/>
          </p:cNvSpPr>
          <p:nvPr/>
        </p:nvSpPr>
        <p:spPr bwMode="auto">
          <a:xfrm>
            <a:off x="0" y="6629400"/>
            <a:ext cx="3962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i="0" kern="1200" smtClean="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2pPr>
            <a:lvl3pPr marL="9144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3pPr>
            <a:lvl4pPr marL="13716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4pPr>
            <a:lvl5pPr marL="18288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5pPr>
            <a:lvl6pPr marL="2286000" algn="l" defTabSz="457200" rtl="0" eaLnBrk="1" latinLnBrk="0" hangingPunct="1">
              <a:defRPr sz="1600" i="1" kern="1200">
                <a:solidFill>
                  <a:schemeClr val="tx1"/>
                </a:solidFill>
                <a:latin typeface="Comic Sans MS" charset="0"/>
                <a:ea typeface="ＭＳ Ｐゴシック" charset="-128"/>
                <a:cs typeface="ＭＳ Ｐゴシック" charset="-128"/>
              </a:defRPr>
            </a:lvl6pPr>
            <a:lvl7pPr marL="2743200" algn="l" defTabSz="457200" rtl="0" eaLnBrk="1" latinLnBrk="0" hangingPunct="1">
              <a:defRPr sz="1600" i="1" kern="1200">
                <a:solidFill>
                  <a:schemeClr val="tx1"/>
                </a:solidFill>
                <a:latin typeface="Comic Sans MS" charset="0"/>
                <a:ea typeface="ＭＳ Ｐゴシック" charset="-128"/>
                <a:cs typeface="ＭＳ Ｐゴシック" charset="-128"/>
              </a:defRPr>
            </a:lvl7pPr>
            <a:lvl8pPr marL="3200400" algn="l" defTabSz="457200" rtl="0" eaLnBrk="1" latinLnBrk="0" hangingPunct="1">
              <a:defRPr sz="1600" i="1" kern="1200">
                <a:solidFill>
                  <a:schemeClr val="tx1"/>
                </a:solidFill>
                <a:latin typeface="Comic Sans MS" charset="0"/>
                <a:ea typeface="ＭＳ Ｐゴシック" charset="-128"/>
                <a:cs typeface="ＭＳ Ｐゴシック" charset="-128"/>
              </a:defRPr>
            </a:lvl8pPr>
            <a:lvl9pPr marL="3657600" algn="l" defTabSz="457200" rtl="0" eaLnBrk="1" latinLnBrk="0" hangingPunct="1">
              <a:defRPr sz="1600" i="1" kern="1200">
                <a:solidFill>
                  <a:schemeClr val="tx1"/>
                </a:solidFill>
                <a:latin typeface="Comic Sans MS" charset="0"/>
                <a:ea typeface="ＭＳ Ｐゴシック" charset="-128"/>
                <a:cs typeface="ＭＳ Ｐゴシック" charset="-128"/>
              </a:defRPr>
            </a:lvl9pPr>
          </a:lstStyle>
          <a:p>
            <a:pPr algn="l"/>
            <a:r>
              <a:rPr lang="en-US" sz="1200" i="1" dirty="0" smtClean="0">
                <a:solidFill>
                  <a:srgbClr val="0000FF"/>
                </a:solidFill>
                <a:latin typeface="+mj-lt"/>
              </a:rPr>
              <a:t>ICARUS Referee Meeting, September 15, 2015</a:t>
            </a:r>
            <a:endParaRPr lang="en-US" sz="1200" i="1" dirty="0">
              <a:solidFill>
                <a:srgbClr val="0000FF"/>
              </a:solidFill>
              <a:latin typeface="+mj-lt"/>
            </a:endParaRPr>
          </a:p>
        </p:txBody>
      </p:sp>
      <p:sp>
        <p:nvSpPr>
          <p:cNvPr id="3" name="Footer Placeholder 2"/>
          <p:cNvSpPr>
            <a:spLocks noGrp="1"/>
          </p:cNvSpPr>
          <p:nvPr>
            <p:ph type="ftr" sz="quarter" idx="11"/>
          </p:nvPr>
        </p:nvSpPr>
        <p:spPr/>
        <p:txBody>
          <a:bodyPr/>
          <a:lstStyle/>
          <a:p>
            <a:pPr>
              <a:defRPr/>
            </a:pPr>
            <a:r>
              <a:rPr lang="en-US" smtClean="0"/>
              <a:t>SBN Review Meeting, December 15, 2015</a:t>
            </a:r>
            <a:endParaRPr lang="en-GB" dirty="0"/>
          </a:p>
        </p:txBody>
      </p:sp>
      <p:sp>
        <p:nvSpPr>
          <p:cNvPr id="4" name="Slide Number Placeholder 3"/>
          <p:cNvSpPr>
            <a:spLocks noGrp="1"/>
          </p:cNvSpPr>
          <p:nvPr>
            <p:ph type="sldNum" sz="quarter" idx="12"/>
          </p:nvPr>
        </p:nvSpPr>
        <p:spPr/>
        <p:txBody>
          <a:bodyPr/>
          <a:lstStyle/>
          <a:p>
            <a:fld id="{BEBFC4ED-8E6F-ED43-A724-E3F24B758230}" type="slidenum">
              <a:rPr lang="en-GB" smtClean="0"/>
              <a:pPr/>
              <a:t>28</a:t>
            </a:fld>
            <a:endParaRPr lang="en-GB" dirty="0"/>
          </a:p>
        </p:txBody>
      </p:sp>
    </p:spTree>
    <p:extLst>
      <p:ext uri="{BB962C8B-B14F-4D97-AF65-F5344CB8AC3E}">
        <p14:creationId xmlns:p14="http://schemas.microsoft.com/office/powerpoint/2010/main" val="3279997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594600" y="6629400"/>
            <a:ext cx="2311400" cy="365125"/>
          </a:xfrm>
          <a:prstGeom prst="rect">
            <a:avLst/>
          </a:prstGeom>
        </p:spPr>
        <p:txBody>
          <a:bodyPr/>
          <a:lstStyle/>
          <a:p>
            <a:fld id="{F5398CF2-F50E-41B0-8017-EAD20709726D}" type="slidenum">
              <a:rPr lang="en-US" smtClean="0"/>
              <a:t>29</a:t>
            </a:fld>
            <a:endParaRPr lang="en-US" dirty="0"/>
          </a:p>
        </p:txBody>
      </p:sp>
      <p:sp>
        <p:nvSpPr>
          <p:cNvPr id="4" name="Footer Placeholder 3"/>
          <p:cNvSpPr>
            <a:spLocks noGrp="1"/>
          </p:cNvSpPr>
          <p:nvPr>
            <p:ph type="ftr" sz="quarter" idx="11"/>
          </p:nvPr>
        </p:nvSpPr>
        <p:spPr>
          <a:xfrm>
            <a:off x="0" y="6629400"/>
            <a:ext cx="3581400" cy="228600"/>
          </a:xfrm>
        </p:spPr>
        <p:txBody>
          <a:bodyPr/>
          <a:lstStyle/>
          <a:p>
            <a:pPr algn="l"/>
            <a:r>
              <a:rPr lang="en-US" smtClean="0"/>
              <a:t>SBN Review Meeting, December 15, 2015</a:t>
            </a:r>
            <a:endParaRPr lang="en-US" dirty="0"/>
          </a:p>
        </p:txBody>
      </p:sp>
      <p:sp>
        <p:nvSpPr>
          <p:cNvPr id="5" name="Title 4"/>
          <p:cNvSpPr>
            <a:spLocks noGrp="1"/>
          </p:cNvSpPr>
          <p:nvPr>
            <p:ph type="title"/>
          </p:nvPr>
        </p:nvSpPr>
        <p:spPr/>
        <p:txBody>
          <a:bodyPr/>
          <a:lstStyle/>
          <a:p>
            <a:r>
              <a:rPr lang="en-US" dirty="0" smtClean="0"/>
              <a:t>First Cold Vessel</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9144000" cy="55446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a:off x="7162800" y="1346558"/>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6705600" y="6451958"/>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15092927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596" y="3816000"/>
            <a:ext cx="4037004" cy="2772000"/>
          </a:xfrm>
          <a:prstGeom prst="rect">
            <a:avLst/>
          </a:prstGeom>
          <a:solidFill>
            <a:schemeClr val="accent2">
              <a:lumMod val="60000"/>
              <a:lumOff val="40000"/>
            </a:schemeClr>
          </a:solidFill>
          <a:ln>
            <a:noFill/>
          </a:ln>
          <a:extLst/>
        </p:spPr>
        <p:txBody>
          <a:bodyPr/>
          <a:lstStyle/>
          <a:p>
            <a:pPr marL="177800" indent="-177800" defTabSz="914400">
              <a:lnSpc>
                <a:spcPct val="70000"/>
              </a:lnSpc>
              <a:spcBef>
                <a:spcPct val="20000"/>
              </a:spcBef>
              <a:spcAft>
                <a:spcPts val="120"/>
              </a:spcAft>
              <a:buClr>
                <a:srgbClr val="B2B2B2"/>
              </a:buClr>
              <a:buSzPct val="60000"/>
              <a:buFont typeface="Wingdings" charset="0"/>
              <a:buChar char="n"/>
            </a:pPr>
            <a:r>
              <a:rPr lang="en-US" sz="2000" dirty="0">
                <a:solidFill>
                  <a:srgbClr val="FF0000"/>
                </a:solidFill>
                <a:latin typeface="Comic Sans MS" charset="0"/>
              </a:rPr>
              <a:t>Two identical </a:t>
            </a:r>
            <a:r>
              <a:rPr lang="en-US" sz="2000" dirty="0" smtClean="0">
                <a:solidFill>
                  <a:srgbClr val="FF0000"/>
                </a:solidFill>
                <a:latin typeface="Comic Sans MS" charset="0"/>
              </a:rPr>
              <a:t>modules (T300)</a:t>
            </a:r>
            <a:endParaRPr lang="en-US" sz="2000" dirty="0">
              <a:solidFill>
                <a:srgbClr val="FF0000"/>
              </a:solidFill>
              <a:latin typeface="Comic Sans MS" charset="0"/>
            </a:endParaRPr>
          </a:p>
          <a:p>
            <a:pPr marL="342900" lvl="1" indent="-171450" defTabSz="914400">
              <a:lnSpc>
                <a:spcPct val="70000"/>
              </a:lnSpc>
              <a:spcBef>
                <a:spcPts val="1000"/>
              </a:spcBef>
              <a:spcAft>
                <a:spcPts val="600"/>
              </a:spcAft>
              <a:buClr>
                <a:srgbClr val="CCCCFF"/>
              </a:buClr>
              <a:buSzPct val="55000"/>
              <a:buFont typeface="Wingdings" charset="0"/>
              <a:buChar char="n"/>
            </a:pPr>
            <a:r>
              <a:rPr lang="en-US" sz="2000" i="0" dirty="0" smtClean="0">
                <a:solidFill>
                  <a:srgbClr val="000000"/>
                </a:solidFill>
                <a:latin typeface="Comic Sans MS" charset="0"/>
              </a:rPr>
              <a:t>3.6x3.9x19.6</a:t>
            </a:r>
            <a:r>
              <a:rPr lang="en-US" sz="2000" i="0" dirty="0" smtClean="0">
                <a:solidFill>
                  <a:srgbClr val="BA242D"/>
                </a:solidFill>
                <a:latin typeface="Comic Sans MS" charset="0"/>
              </a:rPr>
              <a:t> </a:t>
            </a:r>
            <a:r>
              <a:rPr lang="en-US" sz="2000" i="0" dirty="0">
                <a:solidFill>
                  <a:srgbClr val="000000"/>
                </a:solidFill>
              </a:rPr>
              <a:t>=</a:t>
            </a:r>
            <a:r>
              <a:rPr lang="en-US" sz="2000" i="0" dirty="0" smtClean="0">
                <a:solidFill>
                  <a:srgbClr val="000000"/>
                </a:solidFill>
                <a:latin typeface="Comic Sans MS" charset="0"/>
              </a:rPr>
              <a:t> </a:t>
            </a:r>
            <a:r>
              <a:rPr lang="en-US" sz="2000" i="0" dirty="0">
                <a:solidFill>
                  <a:srgbClr val="000000"/>
                </a:solidFill>
                <a:latin typeface="Comic Sans MS" charset="0"/>
              </a:rPr>
              <a:t>275 </a:t>
            </a:r>
            <a:r>
              <a:rPr lang="en-US" sz="2000" i="0" dirty="0" smtClean="0">
                <a:solidFill>
                  <a:srgbClr val="000000"/>
                </a:solidFill>
                <a:latin typeface="Comic Sans MS" charset="0"/>
              </a:rPr>
              <a:t>m</a:t>
            </a:r>
            <a:r>
              <a:rPr lang="en-US" sz="2000" i="0" baseline="30000" dirty="0" smtClean="0">
                <a:solidFill>
                  <a:srgbClr val="000000"/>
                </a:solidFill>
                <a:latin typeface="Comic Sans MS" charset="0"/>
              </a:rPr>
              <a:t>3 </a:t>
            </a:r>
            <a:r>
              <a:rPr lang="en-US" sz="2000" i="0" dirty="0" smtClean="0">
                <a:solidFill>
                  <a:srgbClr val="000000"/>
                </a:solidFill>
                <a:latin typeface="Comic Sans MS" charset="0"/>
              </a:rPr>
              <a:t>each</a:t>
            </a:r>
            <a:endParaRPr lang="en-US" sz="2000" i="0" dirty="0">
              <a:solidFill>
                <a:srgbClr val="000000"/>
              </a:solidFill>
              <a:latin typeface="Comic Sans MS" charset="0"/>
            </a:endParaRPr>
          </a:p>
          <a:p>
            <a:pPr marL="342900" lvl="1" indent="-171450" defTabSz="914400">
              <a:lnSpc>
                <a:spcPct val="60000"/>
              </a:lnSpc>
              <a:spcBef>
                <a:spcPts val="600"/>
              </a:spcBef>
              <a:spcAft>
                <a:spcPts val="0"/>
              </a:spcAft>
              <a:buClr>
                <a:srgbClr val="CCCCFF"/>
              </a:buClr>
              <a:buSzPct val="55000"/>
              <a:buFont typeface="Wingdings" charset="0"/>
              <a:buChar char="n"/>
            </a:pPr>
            <a:r>
              <a:rPr lang="en-US" sz="2000" i="0" dirty="0">
                <a:solidFill>
                  <a:srgbClr val="000000"/>
                </a:solidFill>
                <a:latin typeface="Comic Sans MS" charset="0"/>
              </a:rPr>
              <a:t>Liquid </a:t>
            </a:r>
            <a:r>
              <a:rPr lang="en-US" sz="2000" i="0" dirty="0" err="1">
                <a:solidFill>
                  <a:srgbClr val="000000"/>
                </a:solidFill>
                <a:latin typeface="Comic Sans MS" charset="0"/>
              </a:rPr>
              <a:t>Ar</a:t>
            </a:r>
            <a:r>
              <a:rPr lang="en-US" sz="2000" i="0" dirty="0">
                <a:solidFill>
                  <a:srgbClr val="000000"/>
                </a:solidFill>
                <a:latin typeface="Comic Sans MS" charset="0"/>
              </a:rPr>
              <a:t> active mass:</a:t>
            </a:r>
            <a:r>
              <a:rPr lang="en-US" sz="2000" i="0" dirty="0">
                <a:solidFill>
                  <a:srgbClr val="BA242D"/>
                </a:solidFill>
                <a:latin typeface="Comic Sans MS" charset="0"/>
              </a:rPr>
              <a:t> </a:t>
            </a:r>
            <a:r>
              <a:rPr lang="en-US" sz="2000" i="0" dirty="0" smtClean="0">
                <a:solidFill>
                  <a:srgbClr val="000000"/>
                </a:solidFill>
                <a:latin typeface="Comic Sans MS" charset="0"/>
              </a:rPr>
              <a:t>~476 </a:t>
            </a:r>
            <a:r>
              <a:rPr lang="en-US" sz="2000" i="0" dirty="0">
                <a:solidFill>
                  <a:srgbClr val="000000"/>
                </a:solidFill>
                <a:latin typeface="Comic Sans MS" charset="0"/>
              </a:rPr>
              <a:t>t</a:t>
            </a: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dirty="0" smtClean="0">
                <a:solidFill>
                  <a:srgbClr val="000000"/>
                </a:solidFill>
                <a:latin typeface="Comic Sans MS" charset="0"/>
              </a:rPr>
              <a:t>Drift </a:t>
            </a:r>
            <a:r>
              <a:rPr lang="en-US" sz="2000" i="0" dirty="0">
                <a:solidFill>
                  <a:srgbClr val="000000"/>
                </a:solidFill>
                <a:latin typeface="Comic Sans MS" charset="0"/>
              </a:rPr>
              <a:t>length</a:t>
            </a:r>
            <a:r>
              <a:rPr lang="en-US" sz="2000" i="0" dirty="0">
                <a:solidFill>
                  <a:srgbClr val="BA242D"/>
                </a:solidFill>
                <a:latin typeface="Comic Sans MS" charset="0"/>
              </a:rPr>
              <a:t> </a:t>
            </a:r>
            <a:r>
              <a:rPr lang="en-US" sz="2000" i="0" dirty="0">
                <a:solidFill>
                  <a:srgbClr val="000000"/>
                </a:solidFill>
                <a:latin typeface="Comic Sans MS" charset="0"/>
              </a:rPr>
              <a:t>= 1.5 m (1 </a:t>
            </a:r>
            <a:r>
              <a:rPr lang="en-US" sz="2000" i="0" dirty="0" err="1">
                <a:solidFill>
                  <a:srgbClr val="000000"/>
                </a:solidFill>
                <a:latin typeface="Comic Sans MS" charset="0"/>
              </a:rPr>
              <a:t>ms</a:t>
            </a:r>
            <a:r>
              <a:rPr lang="en-US" sz="2000" i="0" dirty="0">
                <a:solidFill>
                  <a:srgbClr val="000000"/>
                </a:solidFill>
                <a:latin typeface="Comic Sans MS" charset="0"/>
              </a:rPr>
              <a:t>)</a:t>
            </a: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dirty="0">
                <a:latin typeface="Comic Sans MS" charset="0"/>
              </a:rPr>
              <a:t>HV = -75 </a:t>
            </a:r>
            <a:r>
              <a:rPr lang="en-US" sz="2000" i="0" dirty="0" smtClean="0">
                <a:latin typeface="Comic Sans MS" charset="0"/>
              </a:rPr>
              <a:t>kV; E </a:t>
            </a:r>
            <a:r>
              <a:rPr lang="en-US" sz="2000" i="0" dirty="0">
                <a:latin typeface="Comic Sans MS" charset="0"/>
              </a:rPr>
              <a:t>= 0.5 kV/cm </a:t>
            </a: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dirty="0" smtClean="0">
                <a:solidFill>
                  <a:srgbClr val="000000"/>
                </a:solidFill>
                <a:latin typeface="Comic Sans MS" charset="0"/>
              </a:rPr>
              <a:t>drift velocity = </a:t>
            </a:r>
            <a:r>
              <a:rPr lang="en-US" sz="2000" i="0" dirty="0">
                <a:solidFill>
                  <a:srgbClr val="000000"/>
                </a:solidFill>
                <a:latin typeface="Comic Sans MS" charset="0"/>
              </a:rPr>
              <a:t>1.55 </a:t>
            </a:r>
            <a:r>
              <a:rPr lang="en-US" sz="2000" i="0" dirty="0" smtClean="0">
                <a:solidFill>
                  <a:srgbClr val="000000"/>
                </a:solidFill>
                <a:latin typeface="Comic Sans MS" charset="0"/>
              </a:rPr>
              <a:t>mm/</a:t>
            </a:r>
            <a:r>
              <a:rPr lang="en-US" sz="2000" i="0" dirty="0" err="1" smtClean="0">
                <a:solidFill>
                  <a:srgbClr val="000000"/>
                </a:solidFill>
                <a:latin typeface="Comic Sans MS" charset="0"/>
              </a:rPr>
              <a:t>μs</a:t>
            </a:r>
            <a:endParaRPr lang="en-US" sz="2000" i="0" dirty="0" smtClean="0">
              <a:solidFill>
                <a:srgbClr val="000000"/>
              </a:solidFill>
              <a:latin typeface="Comic Sans MS" charset="0"/>
            </a:endParaRP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dirty="0" smtClean="0">
                <a:solidFill>
                  <a:srgbClr val="000000"/>
                </a:solidFill>
                <a:latin typeface="Comic Sans MS" charset="0"/>
              </a:rPr>
              <a:t>Sampling time 0.4 </a:t>
            </a:r>
            <a:r>
              <a:rPr lang="en-US" sz="2000" i="0" dirty="0" err="1" smtClean="0">
                <a:solidFill>
                  <a:srgbClr val="000000"/>
                </a:solidFill>
                <a:latin typeface="Comic Sans MS" charset="0"/>
              </a:rPr>
              <a:t>μs</a:t>
            </a:r>
            <a:r>
              <a:rPr lang="en-US" sz="2000" i="0" dirty="0" smtClean="0">
                <a:solidFill>
                  <a:srgbClr val="000000"/>
                </a:solidFill>
                <a:latin typeface="Comic Sans MS" charset="0"/>
              </a:rPr>
              <a:t> (sub-mm resolution in drift direction)</a:t>
            </a:r>
            <a:endParaRPr lang="en-US" sz="2000" i="0" dirty="0">
              <a:solidFill>
                <a:srgbClr val="000000"/>
              </a:solidFill>
              <a:latin typeface="Comic Sans MS" charset="0"/>
            </a:endParaRPr>
          </a:p>
        </p:txBody>
      </p:sp>
      <p:sp>
        <p:nvSpPr>
          <p:cNvPr id="11" name="Rectangle 8"/>
          <p:cNvSpPr>
            <a:spLocks noChangeArrowheads="1"/>
          </p:cNvSpPr>
          <p:nvPr/>
        </p:nvSpPr>
        <p:spPr bwMode="auto">
          <a:xfrm>
            <a:off x="3963600" y="3816000"/>
            <a:ext cx="6019800" cy="2772000"/>
          </a:xfrm>
          <a:prstGeom prst="rect">
            <a:avLst/>
          </a:prstGeom>
          <a:solidFill>
            <a:schemeClr val="accent2">
              <a:lumMod val="60000"/>
              <a:lumOff val="40000"/>
            </a:schemeClr>
          </a:solidFill>
          <a:ln>
            <a:noFill/>
          </a:ln>
          <a:extLst/>
        </p:spPr>
        <p:txBody>
          <a:bodyPr/>
          <a:lstStyle/>
          <a:p>
            <a:pPr marL="177800" indent="-177800" defTabSz="914400">
              <a:lnSpc>
                <a:spcPct val="90000"/>
              </a:lnSpc>
              <a:spcBef>
                <a:spcPct val="20000"/>
              </a:spcBef>
              <a:spcAft>
                <a:spcPts val="120"/>
              </a:spcAft>
              <a:buClr>
                <a:srgbClr val="B2B2B2"/>
              </a:buClr>
              <a:buSzPct val="60000"/>
              <a:buFont typeface="Wingdings" charset="0"/>
              <a:buChar char="n"/>
            </a:pPr>
            <a:r>
              <a:rPr lang="en-US" sz="2000" dirty="0">
                <a:solidFill>
                  <a:srgbClr val="FF0000"/>
                </a:solidFill>
                <a:latin typeface="Comic Sans MS" charset="0"/>
              </a:rPr>
              <a:t>4 wire </a:t>
            </a:r>
            <a:r>
              <a:rPr lang="en-US" sz="2000" dirty="0" smtClean="0">
                <a:solidFill>
                  <a:srgbClr val="FF0000"/>
                </a:solidFill>
                <a:latin typeface="Comic Sans MS" charset="0"/>
              </a:rPr>
              <a:t>chambers </a:t>
            </a:r>
          </a:p>
          <a:p>
            <a:pPr marL="352425" lvl="1" indent="-180975" defTabSz="914400">
              <a:lnSpc>
                <a:spcPct val="90000"/>
              </a:lnSpc>
              <a:spcBef>
                <a:spcPct val="20000"/>
              </a:spcBef>
              <a:spcAft>
                <a:spcPts val="120"/>
              </a:spcAft>
              <a:buClr>
                <a:srgbClr val="CCCCFF"/>
              </a:buClr>
              <a:buSzPct val="55000"/>
              <a:buFont typeface="Wingdings" charset="0"/>
              <a:buChar char="n"/>
            </a:pPr>
            <a:r>
              <a:rPr lang="en-US" sz="2000" i="0" dirty="0">
                <a:solidFill>
                  <a:srgbClr val="000000"/>
                </a:solidFill>
              </a:rPr>
              <a:t>2 chambers per module </a:t>
            </a:r>
          </a:p>
          <a:p>
            <a:pPr marL="352425" lvl="1" indent="-180975" defTabSz="914400">
              <a:lnSpc>
                <a:spcPct val="90000"/>
              </a:lnSpc>
              <a:spcBef>
                <a:spcPct val="20000"/>
              </a:spcBef>
              <a:spcAft>
                <a:spcPts val="120"/>
              </a:spcAft>
              <a:buClr>
                <a:srgbClr val="CCCCFF"/>
              </a:buClr>
              <a:buSzPct val="55000"/>
              <a:buFont typeface="Wingdings" charset="0"/>
              <a:buChar char="n"/>
            </a:pPr>
            <a:r>
              <a:rPr lang="en-US" sz="2000" i="0" dirty="0" smtClean="0">
                <a:solidFill>
                  <a:srgbClr val="000000"/>
                </a:solidFill>
              </a:rPr>
              <a:t>3 “non-</a:t>
            </a:r>
            <a:r>
              <a:rPr lang="en-US" sz="2000" i="0" dirty="0" err="1" smtClean="0">
                <a:solidFill>
                  <a:srgbClr val="000000"/>
                </a:solidFill>
              </a:rPr>
              <a:t>distructive</a:t>
            </a:r>
            <a:r>
              <a:rPr lang="en-US" sz="2000" i="0" dirty="0" smtClean="0">
                <a:solidFill>
                  <a:srgbClr val="000000"/>
                </a:solidFill>
              </a:rPr>
              <a:t>” readout </a:t>
            </a:r>
            <a:r>
              <a:rPr lang="en-US" sz="2000" i="0" dirty="0">
                <a:solidFill>
                  <a:srgbClr val="000000"/>
                </a:solidFill>
              </a:rPr>
              <a:t>wire planes per </a:t>
            </a:r>
            <a:r>
              <a:rPr lang="en-US" sz="2000" i="0" dirty="0" smtClean="0">
                <a:solidFill>
                  <a:srgbClr val="000000"/>
                </a:solidFill>
              </a:rPr>
              <a:t>chamber wires </a:t>
            </a:r>
            <a:r>
              <a:rPr lang="en-US" sz="2000" i="0" dirty="0">
                <a:solidFill>
                  <a:srgbClr val="000000"/>
                </a:solidFill>
              </a:rPr>
              <a:t>at 0</a:t>
            </a:r>
            <a:r>
              <a:rPr lang="en-US" sz="2000" i="0" dirty="0" smtClean="0">
                <a:solidFill>
                  <a:srgbClr val="000000"/>
                </a:solidFill>
              </a:rPr>
              <a:t>, ±</a:t>
            </a:r>
            <a:r>
              <a:rPr lang="en-US" sz="2000" i="0" dirty="0">
                <a:solidFill>
                  <a:srgbClr val="000000"/>
                </a:solidFill>
              </a:rPr>
              <a:t>60</a:t>
            </a:r>
            <a:r>
              <a:rPr lang="en-US" sz="2000" i="0" dirty="0" smtClean="0">
                <a:solidFill>
                  <a:srgbClr val="000000"/>
                </a:solidFill>
              </a:rPr>
              <a:t>° (ind1, ind2, </a:t>
            </a:r>
            <a:r>
              <a:rPr lang="en-US" sz="2000" i="0" dirty="0" err="1" smtClean="0">
                <a:solidFill>
                  <a:srgbClr val="000000"/>
                </a:solidFill>
              </a:rPr>
              <a:t>coll</a:t>
            </a:r>
            <a:r>
              <a:rPr lang="en-US" sz="2000" i="0" dirty="0" smtClean="0">
                <a:solidFill>
                  <a:srgbClr val="000000"/>
                </a:solidFill>
              </a:rPr>
              <a:t> view)</a:t>
            </a:r>
          </a:p>
          <a:p>
            <a:pPr marL="352425" lvl="1" indent="-180975">
              <a:lnSpc>
                <a:spcPct val="90000"/>
              </a:lnSpc>
              <a:spcBef>
                <a:spcPct val="20000"/>
              </a:spcBef>
              <a:spcAft>
                <a:spcPts val="120"/>
              </a:spcAft>
              <a:buClr>
                <a:srgbClr val="CCCCFF"/>
              </a:buClr>
              <a:buSzPct val="55000"/>
              <a:buFont typeface="Wingdings" charset="0"/>
              <a:buChar char="n"/>
            </a:pPr>
            <a:r>
              <a:rPr lang="en-US" sz="2000" i="0" dirty="0" smtClean="0">
                <a:solidFill>
                  <a:srgbClr val="000000"/>
                </a:solidFill>
              </a:rPr>
              <a:t>~ </a:t>
            </a:r>
            <a:r>
              <a:rPr lang="en-US" sz="2000" i="0" dirty="0">
                <a:solidFill>
                  <a:srgbClr val="000000"/>
                </a:solidFill>
              </a:rPr>
              <a:t>54000 wires, 3 mm pitch and plane spacing</a:t>
            </a:r>
            <a:endParaRPr lang="en-US" sz="2000" i="0" dirty="0">
              <a:solidFill>
                <a:srgbClr val="130C99"/>
              </a:solidFill>
            </a:endParaRPr>
          </a:p>
          <a:p>
            <a:pPr marL="352425" lvl="1" indent="-180975" defTabSz="914400">
              <a:lnSpc>
                <a:spcPct val="90000"/>
              </a:lnSpc>
              <a:spcBef>
                <a:spcPct val="20000"/>
              </a:spcBef>
              <a:spcAft>
                <a:spcPts val="120"/>
              </a:spcAft>
              <a:buClr>
                <a:srgbClr val="CCCCFF"/>
              </a:buClr>
              <a:buSzPct val="55000"/>
              <a:buFont typeface="Wingdings" charset="0"/>
              <a:buChar char="n"/>
            </a:pPr>
            <a:r>
              <a:rPr lang="en-US" sz="2000" i="0" dirty="0" smtClean="0">
                <a:solidFill>
                  <a:srgbClr val="0000FF"/>
                </a:solidFill>
              </a:rPr>
              <a:t>Charge measurement on collection plane</a:t>
            </a:r>
            <a:endParaRPr lang="en-US" sz="2000" i="0" dirty="0">
              <a:solidFill>
                <a:srgbClr val="0000FF"/>
              </a:solidFill>
            </a:endParaRPr>
          </a:p>
          <a:p>
            <a:pPr marL="177800" indent="-177800" defTabSz="914400">
              <a:lnSpc>
                <a:spcPct val="90000"/>
              </a:lnSpc>
              <a:spcBef>
                <a:spcPct val="20000"/>
              </a:spcBef>
              <a:spcAft>
                <a:spcPts val="120"/>
              </a:spcAft>
              <a:buClr>
                <a:srgbClr val="B2B2B2"/>
              </a:buClr>
              <a:buSzPct val="60000"/>
              <a:buFont typeface="Wingdings" charset="0"/>
              <a:buChar char="n"/>
            </a:pPr>
            <a:r>
              <a:rPr lang="en-US" sz="2000" dirty="0" smtClean="0">
                <a:solidFill>
                  <a:srgbClr val="FA012E"/>
                </a:solidFill>
                <a:latin typeface="Comic Sans MS" charset="0"/>
              </a:rPr>
              <a:t>20+54 8</a:t>
            </a:r>
            <a:r>
              <a:rPr lang="ja-JP" altLang="en-US" sz="2000" dirty="0" smtClean="0">
                <a:solidFill>
                  <a:srgbClr val="FA012E"/>
                </a:solidFill>
                <a:latin typeface="Comic Sans MS" charset="0"/>
              </a:rPr>
              <a:t>”</a:t>
            </a:r>
            <a:r>
              <a:rPr lang="en-US" altLang="ja-JP" sz="2000" dirty="0" smtClean="0">
                <a:solidFill>
                  <a:srgbClr val="FA012E"/>
                </a:solidFill>
                <a:latin typeface="Comic Sans MS" charset="0"/>
              </a:rPr>
              <a:t> </a:t>
            </a:r>
            <a:r>
              <a:rPr lang="en-US" sz="2000" dirty="0" smtClean="0">
                <a:solidFill>
                  <a:srgbClr val="FA012E"/>
                </a:solidFill>
                <a:latin typeface="Comic Sans MS" charset="0"/>
              </a:rPr>
              <a:t>PMTs</a:t>
            </a:r>
            <a:r>
              <a:rPr lang="en-US" altLang="ja-JP" sz="2000" dirty="0" smtClean="0">
                <a:solidFill>
                  <a:srgbClr val="FA012E"/>
                </a:solidFill>
                <a:latin typeface="Comic Sans MS" charset="0"/>
              </a:rPr>
              <a:t> </a:t>
            </a:r>
            <a:r>
              <a:rPr lang="en-US" altLang="ja-JP" sz="2000" dirty="0">
                <a:solidFill>
                  <a:srgbClr val="FA012E"/>
                </a:solidFill>
                <a:latin typeface="Comic Sans MS" charset="0"/>
              </a:rPr>
              <a:t>for scintillation light </a:t>
            </a:r>
            <a:r>
              <a:rPr lang="en-US" altLang="ja-JP" sz="2000" dirty="0" smtClean="0">
                <a:solidFill>
                  <a:srgbClr val="FA012E"/>
                </a:solidFill>
                <a:latin typeface="Comic Sans MS" charset="0"/>
              </a:rPr>
              <a:t>detection</a:t>
            </a:r>
            <a:endParaRPr lang="en-US" altLang="ja-JP" sz="2000" dirty="0">
              <a:solidFill>
                <a:srgbClr val="000000"/>
              </a:solidFill>
              <a:latin typeface="Comic Sans MS" charset="0"/>
            </a:endParaRPr>
          </a:p>
          <a:p>
            <a:pPr marL="352425" lvl="1" indent="-123825" defTabSz="914400">
              <a:lnSpc>
                <a:spcPct val="90000"/>
              </a:lnSpc>
              <a:spcBef>
                <a:spcPct val="20000"/>
              </a:spcBef>
              <a:spcAft>
                <a:spcPts val="120"/>
              </a:spcAft>
              <a:buClr>
                <a:srgbClr val="CCCCFF"/>
              </a:buClr>
              <a:buSzPct val="55000"/>
              <a:buFont typeface="Wingdings" charset="0"/>
              <a:buChar char="n"/>
            </a:pPr>
            <a:r>
              <a:rPr lang="en-US" sz="2000" i="0" dirty="0">
                <a:solidFill>
                  <a:srgbClr val="000000"/>
                </a:solidFill>
                <a:latin typeface="Comic Sans MS" charset="0"/>
              </a:rPr>
              <a:t>VUV sensitive (128nm) </a:t>
            </a:r>
            <a:r>
              <a:rPr lang="en-US" sz="2000" i="0" dirty="0" smtClean="0">
                <a:solidFill>
                  <a:srgbClr val="000000"/>
                </a:solidFill>
                <a:latin typeface="Comic Sans MS" charset="0"/>
              </a:rPr>
              <a:t>with TPB wave </a:t>
            </a:r>
            <a:r>
              <a:rPr lang="en-US" sz="2000" i="0" dirty="0">
                <a:solidFill>
                  <a:srgbClr val="000000"/>
                </a:solidFill>
                <a:latin typeface="Comic Sans MS" charset="0"/>
              </a:rPr>
              <a:t>shifter</a:t>
            </a:r>
            <a:r>
              <a:rPr lang="en-US" sz="2000" dirty="0">
                <a:solidFill>
                  <a:srgbClr val="000000"/>
                </a:solidFill>
                <a:latin typeface="Comic Sans MS" charset="0"/>
              </a:rPr>
              <a:t> </a:t>
            </a:r>
          </a:p>
        </p:txBody>
      </p:sp>
      <p:grpSp>
        <p:nvGrpSpPr>
          <p:cNvPr id="12" name="Group 11"/>
          <p:cNvGrpSpPr/>
          <p:nvPr/>
        </p:nvGrpSpPr>
        <p:grpSpPr>
          <a:xfrm>
            <a:off x="0" y="547310"/>
            <a:ext cx="5643847" cy="3189288"/>
            <a:chOff x="4485216" y="581025"/>
            <a:chExt cx="5209705" cy="3189288"/>
          </a:xfrm>
        </p:grpSpPr>
        <p:pic>
          <p:nvPicPr>
            <p:cNvPr id="13" name="Picture 4"/>
            <p:cNvPicPr>
              <a:picLocks noChangeAspect="1" noChangeArrowheads="1"/>
            </p:cNvPicPr>
            <p:nvPr/>
          </p:nvPicPr>
          <p:blipFill>
            <a:blip r:embed="rId2"/>
            <a:srcRect/>
            <a:stretch>
              <a:fillRect/>
            </a:stretch>
          </p:blipFill>
          <p:spPr bwMode="auto">
            <a:xfrm>
              <a:off x="4615920" y="581025"/>
              <a:ext cx="5079001" cy="3189288"/>
            </a:xfrm>
            <a:prstGeom prst="rect">
              <a:avLst/>
            </a:prstGeom>
            <a:noFill/>
            <a:ln w="19050">
              <a:solidFill>
                <a:schemeClr val="tx2">
                  <a:lumMod val="75000"/>
                </a:schemeClr>
              </a:solidFill>
              <a:miter lim="800000"/>
              <a:headEnd/>
              <a:tailEnd/>
            </a:ln>
          </p:spPr>
        </p:pic>
        <p:grpSp>
          <p:nvGrpSpPr>
            <p:cNvPr id="14" name="Grupa 10"/>
            <p:cNvGrpSpPr>
              <a:grpSpLocks/>
            </p:cNvGrpSpPr>
            <p:nvPr/>
          </p:nvGrpSpPr>
          <p:grpSpPr bwMode="auto">
            <a:xfrm>
              <a:off x="4485216" y="746125"/>
              <a:ext cx="3972983" cy="2232025"/>
              <a:chOff x="35496" y="692697"/>
              <a:chExt cx="3341372" cy="2232247"/>
            </a:xfrm>
          </p:grpSpPr>
          <p:sp>
            <p:nvSpPr>
              <p:cNvPr id="15" name="Prostokąt 11"/>
              <p:cNvSpPr/>
              <p:nvPr/>
            </p:nvSpPr>
            <p:spPr>
              <a:xfrm>
                <a:off x="1403792" y="1916782"/>
                <a:ext cx="949235" cy="1008162"/>
              </a:xfrm>
              <a:prstGeom prst="rect">
                <a:avLst/>
              </a:prstGeom>
              <a:solidFill>
                <a:schemeClr val="bg1">
                  <a:alpha val="2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 name="Prostokąt 12"/>
              <p:cNvSpPr/>
              <p:nvPr/>
            </p:nvSpPr>
            <p:spPr>
              <a:xfrm>
                <a:off x="2397473" y="1916782"/>
                <a:ext cx="950823" cy="1008162"/>
              </a:xfrm>
              <a:prstGeom prst="rect">
                <a:avLst/>
              </a:prstGeom>
              <a:solidFill>
                <a:schemeClr val="bg1">
                  <a:alpha val="2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7" name="Prostokąt 13"/>
              <p:cNvSpPr/>
              <p:nvPr/>
            </p:nvSpPr>
            <p:spPr>
              <a:xfrm>
                <a:off x="1403792" y="1340461"/>
                <a:ext cx="1944504" cy="504875"/>
              </a:xfrm>
              <a:prstGeom prst="rect">
                <a:avLst/>
              </a:prstGeom>
              <a:solidFill>
                <a:schemeClr val="bg1">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8" name="Prostokąt 14"/>
              <p:cNvSpPr/>
              <p:nvPr/>
            </p:nvSpPr>
            <p:spPr>
              <a:xfrm>
                <a:off x="1764121" y="837174"/>
                <a:ext cx="1107970" cy="431843"/>
              </a:xfrm>
              <a:prstGeom prst="rect">
                <a:avLst/>
              </a:prstGeom>
              <a:solidFill>
                <a:schemeClr val="bg1">
                  <a:alpha val="2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9" name="pole tekstowe 15"/>
              <p:cNvSpPr txBox="1">
                <a:spLocks noChangeArrowheads="1"/>
              </p:cNvSpPr>
              <p:nvPr/>
            </p:nvSpPr>
            <p:spPr bwMode="auto">
              <a:xfrm>
                <a:off x="1813014" y="764704"/>
                <a:ext cx="1031251" cy="338588"/>
              </a:xfrm>
              <a:prstGeom prst="rect">
                <a:avLst/>
              </a:prstGeom>
              <a:noFill/>
              <a:ln w="9525">
                <a:noFill/>
                <a:miter lim="800000"/>
                <a:headEnd/>
                <a:tailEnd/>
              </a:ln>
            </p:spPr>
            <p:txBody>
              <a:bodyPr wrap="square">
                <a:spAutoFit/>
              </a:bodyPr>
              <a:lstStyle/>
              <a:p>
                <a:r>
                  <a:rPr lang="pl-PL" sz="1600" b="1" dirty="0">
                    <a:solidFill>
                      <a:srgbClr val="C00000"/>
                    </a:solidFill>
                  </a:rPr>
                  <a:t>LN</a:t>
                </a:r>
                <a:r>
                  <a:rPr lang="pl-PL" sz="1600" b="1" baseline="-25000" dirty="0">
                    <a:solidFill>
                      <a:srgbClr val="C00000"/>
                    </a:solidFill>
                  </a:rPr>
                  <a:t>2</a:t>
                </a:r>
                <a:r>
                  <a:rPr lang="pl-PL" sz="1600" b="1" dirty="0">
                    <a:solidFill>
                      <a:srgbClr val="C00000"/>
                    </a:solidFill>
                  </a:rPr>
                  <a:t> vessels</a:t>
                </a:r>
              </a:p>
            </p:txBody>
          </p:sp>
          <p:sp>
            <p:nvSpPr>
              <p:cNvPr id="20" name="pole tekstowe 16"/>
              <p:cNvSpPr txBox="1">
                <a:spLocks noChangeArrowheads="1"/>
              </p:cNvSpPr>
              <p:nvPr/>
            </p:nvSpPr>
            <p:spPr bwMode="auto">
              <a:xfrm>
                <a:off x="1547664" y="1268760"/>
                <a:ext cx="1829204" cy="338554"/>
              </a:xfrm>
              <a:prstGeom prst="rect">
                <a:avLst/>
              </a:prstGeom>
              <a:noFill/>
              <a:ln w="9525">
                <a:noFill/>
                <a:miter lim="800000"/>
                <a:headEnd/>
                <a:tailEnd/>
              </a:ln>
            </p:spPr>
            <p:txBody>
              <a:bodyPr wrap="square">
                <a:spAutoFit/>
              </a:bodyPr>
              <a:lstStyle/>
              <a:p>
                <a:r>
                  <a:rPr lang="pl-PL" sz="1600" b="1"/>
                  <a:t>readout electronics</a:t>
                </a:r>
              </a:p>
            </p:txBody>
          </p:sp>
          <p:sp>
            <p:nvSpPr>
              <p:cNvPr id="21" name="pole tekstowe 17"/>
              <p:cNvSpPr txBox="1">
                <a:spLocks noChangeArrowheads="1"/>
              </p:cNvSpPr>
              <p:nvPr/>
            </p:nvSpPr>
            <p:spPr bwMode="auto">
              <a:xfrm>
                <a:off x="1403648" y="1866310"/>
                <a:ext cx="612747" cy="338554"/>
              </a:xfrm>
              <a:prstGeom prst="rect">
                <a:avLst/>
              </a:prstGeom>
              <a:noFill/>
              <a:ln w="9525">
                <a:noFill/>
                <a:miter lim="800000"/>
                <a:headEnd/>
                <a:tailEnd/>
              </a:ln>
            </p:spPr>
            <p:txBody>
              <a:bodyPr wrap="square">
                <a:spAutoFit/>
              </a:bodyPr>
              <a:lstStyle/>
              <a:p>
                <a:r>
                  <a:rPr lang="pl-PL" sz="1600" b="1">
                    <a:solidFill>
                      <a:schemeClr val="bg1"/>
                    </a:solidFill>
                  </a:rPr>
                  <a:t>T300</a:t>
                </a:r>
              </a:p>
            </p:txBody>
          </p:sp>
          <p:sp>
            <p:nvSpPr>
              <p:cNvPr id="22" name="pole tekstowe 18"/>
              <p:cNvSpPr txBox="1">
                <a:spLocks noChangeArrowheads="1"/>
              </p:cNvSpPr>
              <p:nvPr/>
            </p:nvSpPr>
            <p:spPr bwMode="auto">
              <a:xfrm>
                <a:off x="2375077" y="1866310"/>
                <a:ext cx="612747" cy="338554"/>
              </a:xfrm>
              <a:prstGeom prst="rect">
                <a:avLst/>
              </a:prstGeom>
              <a:noFill/>
              <a:ln w="9525">
                <a:noFill/>
                <a:miter lim="800000"/>
                <a:headEnd/>
                <a:tailEnd/>
              </a:ln>
            </p:spPr>
            <p:txBody>
              <a:bodyPr wrap="square">
                <a:spAutoFit/>
              </a:bodyPr>
              <a:lstStyle/>
              <a:p>
                <a:r>
                  <a:rPr lang="pl-PL" sz="1600" b="1">
                    <a:solidFill>
                      <a:schemeClr val="bg1"/>
                    </a:solidFill>
                  </a:rPr>
                  <a:t>T300</a:t>
                </a:r>
              </a:p>
            </p:txBody>
          </p:sp>
          <p:sp>
            <p:nvSpPr>
              <p:cNvPr id="23" name="Dowolny kształt 19"/>
              <p:cNvSpPr/>
              <p:nvPr/>
            </p:nvSpPr>
            <p:spPr>
              <a:xfrm>
                <a:off x="611705" y="692697"/>
                <a:ext cx="1000030" cy="411204"/>
              </a:xfrm>
              <a:custGeom>
                <a:avLst/>
                <a:gdLst>
                  <a:gd name="connsiteX0" fmla="*/ 0 w 1219200"/>
                  <a:gd name="connsiteY0" fmla="*/ 732287 h 732287"/>
                  <a:gd name="connsiteX1" fmla="*/ 977900 w 1219200"/>
                  <a:gd name="connsiteY1" fmla="*/ 21087 h 732287"/>
                  <a:gd name="connsiteX2" fmla="*/ 1219200 w 1219200"/>
                  <a:gd name="connsiteY2" fmla="*/ 173487 h 732287"/>
                  <a:gd name="connsiteX3" fmla="*/ 1219200 w 1219200"/>
                  <a:gd name="connsiteY3" fmla="*/ 173487 h 732287"/>
                </a:gdLst>
                <a:ahLst/>
                <a:cxnLst>
                  <a:cxn ang="0">
                    <a:pos x="connsiteX0" y="connsiteY0"/>
                  </a:cxn>
                  <a:cxn ang="0">
                    <a:pos x="connsiteX1" y="connsiteY1"/>
                  </a:cxn>
                  <a:cxn ang="0">
                    <a:pos x="connsiteX2" y="connsiteY2"/>
                  </a:cxn>
                  <a:cxn ang="0">
                    <a:pos x="connsiteX3" y="connsiteY3"/>
                  </a:cxn>
                </a:cxnLst>
                <a:rect l="l" t="t" r="r" b="b"/>
                <a:pathLst>
                  <a:path w="1219200" h="732287">
                    <a:moveTo>
                      <a:pt x="0" y="732287"/>
                    </a:moveTo>
                    <a:cubicBezTo>
                      <a:pt x="387350" y="423253"/>
                      <a:pt x="774700" y="114220"/>
                      <a:pt x="977900" y="21087"/>
                    </a:cubicBezTo>
                    <a:cubicBezTo>
                      <a:pt x="1181100" y="-72046"/>
                      <a:pt x="1219200" y="173487"/>
                      <a:pt x="1219200" y="173487"/>
                    </a:cubicBezTo>
                    <a:lnTo>
                      <a:pt x="1219200" y="173487"/>
                    </a:lnTo>
                  </a:path>
                </a:pathLst>
              </a:cu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pl-PL"/>
              </a:p>
            </p:txBody>
          </p:sp>
          <p:sp>
            <p:nvSpPr>
              <p:cNvPr id="24" name="Prostokąt 20"/>
              <p:cNvSpPr/>
              <p:nvPr/>
            </p:nvSpPr>
            <p:spPr>
              <a:xfrm>
                <a:off x="179945" y="1115014"/>
                <a:ext cx="1107970" cy="504875"/>
              </a:xfrm>
              <a:prstGeom prst="rect">
                <a:avLst/>
              </a:prstGeom>
              <a:solidFill>
                <a:schemeClr val="bg1">
                  <a:alpha val="40000"/>
                </a:schemeClr>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solidFill>
                    <a:schemeClr val="accent5">
                      <a:lumMod val="60000"/>
                      <a:lumOff val="40000"/>
                    </a:schemeClr>
                  </a:solidFill>
                </a:endParaRPr>
              </a:p>
            </p:txBody>
          </p:sp>
          <p:sp>
            <p:nvSpPr>
              <p:cNvPr id="25" name="pole tekstowe 21"/>
              <p:cNvSpPr txBox="1">
                <a:spLocks noChangeArrowheads="1"/>
              </p:cNvSpPr>
              <p:nvPr/>
            </p:nvSpPr>
            <p:spPr bwMode="auto">
              <a:xfrm>
                <a:off x="35496" y="1043444"/>
                <a:ext cx="1349232" cy="584775"/>
              </a:xfrm>
              <a:prstGeom prst="rect">
                <a:avLst/>
              </a:prstGeom>
              <a:noFill/>
              <a:ln w="9525">
                <a:noFill/>
                <a:miter lim="800000"/>
                <a:headEnd/>
                <a:tailEnd/>
              </a:ln>
            </p:spPr>
            <p:txBody>
              <a:bodyPr wrap="square">
                <a:spAutoFit/>
              </a:bodyPr>
              <a:lstStyle/>
              <a:p>
                <a:pPr algn="ctr"/>
                <a:r>
                  <a:rPr lang="pl-PL" sz="1600" b="1">
                    <a:solidFill>
                      <a:srgbClr val="0000FF"/>
                    </a:solidFill>
                  </a:rPr>
                  <a:t>cryogenics</a:t>
                </a:r>
              </a:p>
              <a:p>
                <a:pPr algn="ctr"/>
                <a:r>
                  <a:rPr lang="pl-PL" sz="1600" b="1">
                    <a:solidFill>
                      <a:srgbClr val="0000FF"/>
                    </a:solidFill>
                  </a:rPr>
                  <a:t>(behind)</a:t>
                </a:r>
              </a:p>
            </p:txBody>
          </p:sp>
        </p:grpSp>
      </p:grpSp>
      <p:grpSp>
        <p:nvGrpSpPr>
          <p:cNvPr id="26" name="Grupa 37"/>
          <p:cNvGrpSpPr>
            <a:grpSpLocks/>
          </p:cNvGrpSpPr>
          <p:nvPr/>
        </p:nvGrpSpPr>
        <p:grpSpPr bwMode="auto">
          <a:xfrm>
            <a:off x="6005301" y="519856"/>
            <a:ext cx="3662869" cy="3225800"/>
            <a:chOff x="4873138" y="693093"/>
            <a:chExt cx="3587294" cy="3707184"/>
          </a:xfrm>
        </p:grpSpPr>
        <p:pic>
          <p:nvPicPr>
            <p:cNvPr id="27" name="Obraz 23"/>
            <p:cNvPicPr>
              <a:picLocks noChangeAspect="1"/>
            </p:cNvPicPr>
            <p:nvPr/>
          </p:nvPicPr>
          <p:blipFill>
            <a:blip r:embed="rId3"/>
            <a:stretch>
              <a:fillRect/>
            </a:stretch>
          </p:blipFill>
          <p:spPr>
            <a:xfrm>
              <a:off x="4873138" y="693093"/>
              <a:ext cx="3587294" cy="3707184"/>
            </a:xfrm>
            <a:prstGeom prst="rect">
              <a:avLst/>
            </a:prstGeom>
            <a:ln w="28575">
              <a:solidFill>
                <a:schemeClr val="tx2">
                  <a:lumMod val="50000"/>
                </a:schemeClr>
              </a:solidFill>
            </a:ln>
          </p:spPr>
        </p:pic>
        <p:sp>
          <p:nvSpPr>
            <p:cNvPr id="28" name="pole tekstowe 24"/>
            <p:cNvSpPr txBox="1"/>
            <p:nvPr/>
          </p:nvSpPr>
          <p:spPr>
            <a:xfrm>
              <a:off x="5211574" y="727756"/>
              <a:ext cx="770082" cy="353706"/>
            </a:xfrm>
            <a:prstGeom prst="rect">
              <a:avLst/>
            </a:prstGeom>
            <a:solidFill>
              <a:schemeClr val="accent1">
                <a:lumMod val="60000"/>
                <a:lumOff val="40000"/>
                <a:alpha val="70000"/>
              </a:schemeClr>
            </a:solidFill>
            <a:ln>
              <a:solidFill>
                <a:schemeClr val="bg1"/>
              </a:solidFill>
            </a:ln>
            <a:effectLst/>
          </p:spPr>
          <p:txBody>
            <a:bodyPr wrap="none">
              <a:spAutoFit/>
            </a:bodyPr>
            <a:lstStyle/>
            <a:p>
              <a:pPr algn="ctr" fontAlgn="auto">
                <a:spcBef>
                  <a:spcPts val="0"/>
                </a:spcBef>
                <a:spcAft>
                  <a:spcPts val="0"/>
                </a:spcAft>
                <a:defRPr/>
              </a:pPr>
              <a:r>
                <a:rPr lang="pl-PL" sz="1400" b="1" dirty="0" err="1">
                  <a:latin typeface="+mn-lt"/>
                  <a:ea typeface="+mn-ea"/>
                </a:rPr>
                <a:t>cathode</a:t>
              </a:r>
              <a:endParaRPr lang="pl-PL" sz="1400" b="1" dirty="0">
                <a:latin typeface="+mn-lt"/>
                <a:ea typeface="+mn-ea"/>
              </a:endParaRPr>
            </a:p>
          </p:txBody>
        </p:sp>
        <p:cxnSp>
          <p:nvCxnSpPr>
            <p:cNvPr id="29" name="Łącznik prosty ze strzałką 25"/>
            <p:cNvCxnSpPr>
              <a:stCxn id="28" idx="2"/>
            </p:cNvCxnSpPr>
            <p:nvPr/>
          </p:nvCxnSpPr>
          <p:spPr>
            <a:xfrm>
              <a:off x="5596615" y="1081462"/>
              <a:ext cx="1070171" cy="870457"/>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sp>
          <p:nvSpPr>
            <p:cNvPr id="30" name="pole tekstowe 26"/>
            <p:cNvSpPr txBox="1"/>
            <p:nvPr/>
          </p:nvSpPr>
          <p:spPr>
            <a:xfrm>
              <a:off x="5857499" y="4000732"/>
              <a:ext cx="1865695" cy="353706"/>
            </a:xfrm>
            <a:prstGeom prst="rect">
              <a:avLst/>
            </a:prstGeom>
            <a:solidFill>
              <a:schemeClr val="accent1">
                <a:lumMod val="60000"/>
                <a:lumOff val="40000"/>
                <a:alpha val="70000"/>
              </a:schemeClr>
            </a:solidFill>
            <a:ln>
              <a:solidFill>
                <a:schemeClr val="bg1"/>
              </a:solidFill>
            </a:ln>
            <a:effectLst/>
          </p:spPr>
          <p:txBody>
            <a:bodyPr wrap="square">
              <a:spAutoFit/>
            </a:bodyPr>
            <a:lstStyle/>
            <a:p>
              <a:pPr algn="ctr" fontAlgn="auto">
                <a:spcBef>
                  <a:spcPts val="0"/>
                </a:spcBef>
                <a:spcAft>
                  <a:spcPts val="0"/>
                </a:spcAft>
                <a:defRPr/>
              </a:pPr>
              <a:r>
                <a:rPr lang="pl-PL" sz="1400" b="1" dirty="0" err="1">
                  <a:latin typeface="+mn-lt"/>
                  <a:ea typeface="+mn-ea"/>
                </a:rPr>
                <a:t>readout</a:t>
              </a:r>
              <a:r>
                <a:rPr lang="pl-PL" sz="1400" b="1" dirty="0">
                  <a:latin typeface="+mn-lt"/>
                  <a:ea typeface="+mn-ea"/>
                </a:rPr>
                <a:t> </a:t>
              </a:r>
              <a:r>
                <a:rPr lang="pl-PL" sz="1400" b="1" dirty="0" err="1">
                  <a:latin typeface="+mn-lt"/>
                  <a:ea typeface="+mn-ea"/>
                </a:rPr>
                <a:t>wire</a:t>
              </a:r>
              <a:r>
                <a:rPr lang="pl-PL" sz="1400" b="1" dirty="0">
                  <a:latin typeface="+mn-lt"/>
                  <a:ea typeface="+mn-ea"/>
                </a:rPr>
                <a:t> </a:t>
              </a:r>
              <a:r>
                <a:rPr lang="pl-PL" sz="1400" b="1" dirty="0" err="1">
                  <a:latin typeface="+mn-lt"/>
                  <a:ea typeface="+mn-ea"/>
                </a:rPr>
                <a:t>arrays</a:t>
              </a:r>
              <a:endParaRPr lang="pl-PL" sz="1400" b="1" dirty="0">
                <a:latin typeface="+mn-lt"/>
                <a:ea typeface="+mn-ea"/>
              </a:endParaRPr>
            </a:p>
          </p:txBody>
        </p:sp>
        <p:cxnSp>
          <p:nvCxnSpPr>
            <p:cNvPr id="31" name="Łącznik prosty ze strzałką 27"/>
            <p:cNvCxnSpPr/>
            <p:nvPr/>
          </p:nvCxnSpPr>
          <p:spPr>
            <a:xfrm flipH="1" flipV="1">
              <a:off x="5597530" y="3320231"/>
              <a:ext cx="534628" cy="680501"/>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cxnSp>
          <p:nvCxnSpPr>
            <p:cNvPr id="32" name="Łącznik prosty ze strzałką 28"/>
            <p:cNvCxnSpPr/>
            <p:nvPr/>
          </p:nvCxnSpPr>
          <p:spPr>
            <a:xfrm flipV="1">
              <a:off x="7380230" y="3320231"/>
              <a:ext cx="405076" cy="680501"/>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cxnSp>
          <p:nvCxnSpPr>
            <p:cNvPr id="33" name="Łącznik prosty ze strzałką 29"/>
            <p:cNvCxnSpPr/>
            <p:nvPr/>
          </p:nvCxnSpPr>
          <p:spPr>
            <a:xfrm flipH="1">
              <a:off x="7091932" y="2707232"/>
              <a:ext cx="651405" cy="0"/>
            </a:xfrm>
            <a:prstGeom prst="straightConnector1">
              <a:avLst/>
            </a:prstGeom>
            <a:ln w="190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Łącznik prosty ze strzałką 30"/>
            <p:cNvCxnSpPr/>
            <p:nvPr/>
          </p:nvCxnSpPr>
          <p:spPr>
            <a:xfrm>
              <a:off x="5723433" y="2690812"/>
              <a:ext cx="651405" cy="0"/>
            </a:xfrm>
            <a:prstGeom prst="straightConnector1">
              <a:avLst/>
            </a:prstGeom>
            <a:ln w="190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pole tekstowe 31"/>
            <p:cNvSpPr txBox="1">
              <a:spLocks noChangeArrowheads="1"/>
            </p:cNvSpPr>
            <p:nvPr/>
          </p:nvSpPr>
          <p:spPr bwMode="auto">
            <a:xfrm>
              <a:off x="5900425" y="2375191"/>
              <a:ext cx="290751" cy="424447"/>
            </a:xfrm>
            <a:prstGeom prst="rect">
              <a:avLst/>
            </a:prstGeom>
            <a:noFill/>
            <a:ln>
              <a:noFill/>
            </a:ln>
            <a:effectLst>
              <a:outerShdw blurRad="63500" sx="102000" sy="102000" algn="ctr" rotWithShape="0">
                <a:srgbClr val="000000">
                  <a:alpha val="59999"/>
                </a:srgbClr>
              </a:outerShdw>
            </a:effectLst>
            <a:extLst/>
          </p:spPr>
          <p:txBody>
            <a:bodyPr wrap="none">
              <a:spAutoFit/>
            </a:bodyPr>
            <a:lstStyle/>
            <a:p>
              <a:pPr fontAlgn="auto">
                <a:spcBef>
                  <a:spcPts val="0"/>
                </a:spcBef>
                <a:spcAft>
                  <a:spcPts val="0"/>
                </a:spcAft>
                <a:defRPr/>
              </a:pPr>
              <a:r>
                <a:rPr lang="pl-PL" b="1" dirty="0">
                  <a:solidFill>
                    <a:schemeClr val="tx2">
                      <a:lumMod val="40000"/>
                      <a:lumOff val="60000"/>
                    </a:schemeClr>
                  </a:solidFill>
                  <a:latin typeface="+mn-lt"/>
                  <a:ea typeface="+mn-ea"/>
                </a:rPr>
                <a:t>E</a:t>
              </a:r>
            </a:p>
          </p:txBody>
        </p:sp>
        <p:sp>
          <p:nvSpPr>
            <p:cNvPr id="36" name="pole tekstowe 32"/>
            <p:cNvSpPr txBox="1">
              <a:spLocks noChangeArrowheads="1"/>
            </p:cNvSpPr>
            <p:nvPr/>
          </p:nvSpPr>
          <p:spPr bwMode="auto">
            <a:xfrm>
              <a:off x="7268924" y="2375191"/>
              <a:ext cx="290751" cy="424447"/>
            </a:xfrm>
            <a:prstGeom prst="rect">
              <a:avLst/>
            </a:prstGeom>
            <a:noFill/>
            <a:ln>
              <a:noFill/>
            </a:ln>
            <a:effectLst>
              <a:outerShdw blurRad="63500" sx="102000" sy="102000" algn="ctr" rotWithShape="0">
                <a:srgbClr val="000000">
                  <a:alpha val="59999"/>
                </a:srgbClr>
              </a:outerShdw>
            </a:effectLst>
            <a:extLst/>
          </p:spPr>
          <p:txBody>
            <a:bodyPr wrap="none">
              <a:spAutoFit/>
            </a:bodyPr>
            <a:lstStyle/>
            <a:p>
              <a:pPr fontAlgn="auto">
                <a:spcBef>
                  <a:spcPts val="0"/>
                </a:spcBef>
                <a:spcAft>
                  <a:spcPts val="0"/>
                </a:spcAft>
                <a:defRPr/>
              </a:pPr>
              <a:r>
                <a:rPr lang="pl-PL" b="1" dirty="0">
                  <a:solidFill>
                    <a:schemeClr val="tx2">
                      <a:lumMod val="40000"/>
                      <a:lumOff val="60000"/>
                    </a:schemeClr>
                  </a:solidFill>
                  <a:latin typeface="+mn-lt"/>
                  <a:ea typeface="+mn-ea"/>
                </a:rPr>
                <a:t>E</a:t>
              </a:r>
            </a:p>
          </p:txBody>
        </p:sp>
        <p:cxnSp>
          <p:nvCxnSpPr>
            <p:cNvPr id="37" name="Łącznik prosty ze strzałką 34"/>
            <p:cNvCxnSpPr>
              <a:cxnSpLocks noChangeShapeType="1"/>
            </p:cNvCxnSpPr>
            <p:nvPr/>
          </p:nvCxnSpPr>
          <p:spPr bwMode="auto">
            <a:xfrm>
              <a:off x="6666784" y="1448395"/>
              <a:ext cx="1290040" cy="0"/>
            </a:xfrm>
            <a:prstGeom prst="straightConnector1">
              <a:avLst/>
            </a:prstGeom>
            <a:noFill/>
            <a:ln w="19050">
              <a:solidFill>
                <a:schemeClr val="bg1"/>
              </a:solidFill>
              <a:round/>
              <a:headEnd type="arrow" w="med" len="med"/>
              <a:tailEnd type="arrow" w="med" len="med"/>
            </a:ln>
            <a:effectLst>
              <a:outerShdw blurRad="63500" sx="103000" sy="103000" algn="ctr" rotWithShape="0">
                <a:srgbClr val="000000">
                  <a:alpha val="74998"/>
                </a:srgbClr>
              </a:outerShdw>
            </a:effectLst>
            <a:extLst/>
          </p:spPr>
        </p:cxnSp>
        <p:sp>
          <p:nvSpPr>
            <p:cNvPr id="38" name="Prostokąt 35"/>
            <p:cNvSpPr/>
            <p:nvPr/>
          </p:nvSpPr>
          <p:spPr>
            <a:xfrm>
              <a:off x="7020770" y="1160140"/>
              <a:ext cx="613088" cy="288255"/>
            </a:xfrm>
            <a:prstGeom prst="rect">
              <a:avLst/>
            </a:prstGeom>
            <a:solidFill>
              <a:schemeClr val="bg1">
                <a:alpha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9" name="pole tekstowe 36"/>
            <p:cNvSpPr txBox="1">
              <a:spLocks noChangeArrowheads="1"/>
            </p:cNvSpPr>
            <p:nvPr/>
          </p:nvSpPr>
          <p:spPr bwMode="auto">
            <a:xfrm>
              <a:off x="7020272" y="1134656"/>
              <a:ext cx="549789" cy="353706"/>
            </a:xfrm>
            <a:prstGeom prst="rect">
              <a:avLst/>
            </a:prstGeom>
            <a:noFill/>
            <a:ln w="9525">
              <a:noFill/>
              <a:miter lim="800000"/>
              <a:headEnd/>
              <a:tailEnd/>
            </a:ln>
          </p:spPr>
          <p:txBody>
            <a:bodyPr wrap="none">
              <a:spAutoFit/>
            </a:bodyPr>
            <a:lstStyle/>
            <a:p>
              <a:r>
                <a:rPr lang="pl-PL" sz="1400" b="1"/>
                <a:t>1.5m</a:t>
              </a:r>
            </a:p>
          </p:txBody>
        </p:sp>
      </p:grpSp>
      <p:sp>
        <p:nvSpPr>
          <p:cNvPr id="2" name="Title 1"/>
          <p:cNvSpPr>
            <a:spLocks noGrp="1"/>
          </p:cNvSpPr>
          <p:nvPr>
            <p:ph type="title"/>
          </p:nvPr>
        </p:nvSpPr>
        <p:spPr/>
        <p:txBody>
          <a:bodyPr/>
          <a:lstStyle/>
          <a:p>
            <a:r>
              <a:rPr lang="en-US" dirty="0" smtClean="0"/>
              <a:t>ICARUS-T600 detector at LNGS</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sp>
        <p:nvSpPr>
          <p:cNvPr id="5" name="Slide Number Placeholder 4"/>
          <p:cNvSpPr>
            <a:spLocks noGrp="1"/>
          </p:cNvSpPr>
          <p:nvPr>
            <p:ph type="sldNum" sz="quarter" idx="11"/>
          </p:nvPr>
        </p:nvSpPr>
        <p:spPr/>
        <p:txBody>
          <a:bodyPr/>
          <a:lstStyle/>
          <a:p>
            <a:r>
              <a:rPr lang="en-GB" smtClean="0"/>
              <a:t>  </a:t>
            </a:r>
            <a:fld id="{C0367892-4C36-1744-A726-262AF37AA8B7}" type="slidenum">
              <a:rPr lang="en-GB" smtClean="0"/>
              <a:pPr/>
              <a:t>3</a:t>
            </a:fld>
            <a:endParaRPr lang="en-GB" dirty="0">
              <a:solidFill>
                <a:schemeClr val="accent1"/>
              </a:solidFill>
            </a:endParaRPr>
          </a:p>
        </p:txBody>
      </p:sp>
    </p:spTree>
    <p:extLst>
      <p:ext uri="{BB962C8B-B14F-4D97-AF65-F5344CB8AC3E}">
        <p14:creationId xmlns:p14="http://schemas.microsoft.com/office/powerpoint/2010/main" val="39526978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30</a:t>
            </a:fld>
            <a:endParaRPr lang="en-US"/>
          </a:p>
        </p:txBody>
      </p:sp>
      <p:sp>
        <p:nvSpPr>
          <p:cNvPr id="6" name="Title 5"/>
          <p:cNvSpPr>
            <a:spLocks noGrp="1"/>
          </p:cNvSpPr>
          <p:nvPr>
            <p:ph type="title"/>
          </p:nvPr>
        </p:nvSpPr>
        <p:spPr/>
        <p:txBody>
          <a:bodyPr/>
          <a:lstStyle/>
          <a:p>
            <a:r>
              <a:rPr lang="en-US" dirty="0" smtClean="0"/>
              <a:t>Second Cold Vessel</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6858000" y="1323509"/>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6400800" y="6428909"/>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14070327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dirty="0"/>
          </a:p>
        </p:txBody>
      </p:sp>
      <p:sp>
        <p:nvSpPr>
          <p:cNvPr id="5" name="Slide Number Placeholder 4"/>
          <p:cNvSpPr>
            <a:spLocks noGrp="1"/>
          </p:cNvSpPr>
          <p:nvPr>
            <p:ph type="sldNum" sz="quarter" idx="12"/>
          </p:nvPr>
        </p:nvSpPr>
        <p:spPr/>
        <p:txBody>
          <a:bodyPr/>
          <a:lstStyle/>
          <a:p>
            <a:fld id="{F5398CF2-F50E-41B0-8017-EAD20709726D}" type="slidenum">
              <a:rPr lang="en-US" smtClean="0"/>
              <a:t>31</a:t>
            </a:fld>
            <a:endParaRPr lang="en-US"/>
          </a:p>
        </p:txBody>
      </p:sp>
      <p:sp>
        <p:nvSpPr>
          <p:cNvPr id="6" name="Title 5"/>
          <p:cNvSpPr>
            <a:spLocks noGrp="1"/>
          </p:cNvSpPr>
          <p:nvPr>
            <p:ph type="title"/>
          </p:nvPr>
        </p:nvSpPr>
        <p:spPr/>
        <p:txBody>
          <a:bodyPr/>
          <a:lstStyle/>
          <a:p>
            <a:r>
              <a:rPr lang="en-US" dirty="0" smtClean="0"/>
              <a:t>First TPC</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76200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71628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7202776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32</a:t>
            </a:fld>
            <a:endParaRPr lang="en-US"/>
          </a:p>
        </p:txBody>
      </p:sp>
      <p:sp>
        <p:nvSpPr>
          <p:cNvPr id="6" name="Title 5"/>
          <p:cNvSpPr>
            <a:spLocks noGrp="1"/>
          </p:cNvSpPr>
          <p:nvPr>
            <p:ph type="title"/>
          </p:nvPr>
        </p:nvSpPr>
        <p:spPr/>
        <p:txBody>
          <a:bodyPr/>
          <a:lstStyle/>
          <a:p>
            <a:r>
              <a:rPr lang="en-US" dirty="0" smtClean="0"/>
              <a:t>Second TPC</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704"/>
            <a:ext cx="9144000" cy="561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70104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65532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298166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570651" y="6645275"/>
            <a:ext cx="2311400" cy="365125"/>
          </a:xfrm>
          <a:prstGeom prst="rect">
            <a:avLst/>
          </a:prstGeom>
        </p:spPr>
        <p:txBody>
          <a:bodyPr/>
          <a:lstStyle/>
          <a:p>
            <a:fld id="{F5398CF2-F50E-41B0-8017-EAD20709726D}" type="slidenum">
              <a:rPr lang="en-US" smtClean="0"/>
              <a:t>33</a:t>
            </a:fld>
            <a:endParaRPr lang="en-US" dirty="0"/>
          </a:p>
        </p:txBody>
      </p:sp>
      <p:sp>
        <p:nvSpPr>
          <p:cNvPr id="6" name="Footer Placeholder 5"/>
          <p:cNvSpPr>
            <a:spLocks noGrp="1"/>
          </p:cNvSpPr>
          <p:nvPr>
            <p:ph type="ftr" sz="quarter" idx="11"/>
          </p:nvPr>
        </p:nvSpPr>
        <p:spPr>
          <a:xfrm>
            <a:off x="0" y="6629400"/>
            <a:ext cx="4419600" cy="228600"/>
          </a:xfrm>
        </p:spPr>
        <p:txBody>
          <a:bodyPr/>
          <a:lstStyle/>
          <a:p>
            <a:pPr algn="l"/>
            <a:r>
              <a:rPr lang="en-US" smtClean="0"/>
              <a:t>SBN Review Meeting, December 15, 2015</a:t>
            </a:r>
            <a:endParaRPr lang="en-US" dirty="0"/>
          </a:p>
        </p:txBody>
      </p:sp>
      <p:sp>
        <p:nvSpPr>
          <p:cNvPr id="3" name="Title 2"/>
          <p:cNvSpPr>
            <a:spLocks noGrp="1"/>
          </p:cNvSpPr>
          <p:nvPr>
            <p:ph type="title"/>
          </p:nvPr>
        </p:nvSpPr>
        <p:spPr/>
        <p:txBody>
          <a:bodyPr/>
          <a:lstStyle/>
          <a:p>
            <a:r>
              <a:rPr lang="en-US" dirty="0" smtClean="0"/>
              <a:t>Cryogenics</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5400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68580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64008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10005119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34</a:t>
            </a:fld>
            <a:endParaRPr lang="en-US"/>
          </a:p>
        </p:txBody>
      </p:sp>
      <p:sp>
        <p:nvSpPr>
          <p:cNvPr id="6" name="Title 5"/>
          <p:cNvSpPr>
            <a:spLocks noGrp="1"/>
          </p:cNvSpPr>
          <p:nvPr>
            <p:ph type="title"/>
          </p:nvPr>
        </p:nvSpPr>
        <p:spPr/>
        <p:txBody>
          <a:bodyPr/>
          <a:lstStyle/>
          <a:p>
            <a:r>
              <a:rPr lang="en-US" dirty="0" smtClean="0"/>
              <a:t>Warm Vessel</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3999" cy="554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70104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65532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33235785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35</a:t>
            </a:fld>
            <a:endParaRPr lang="en-US"/>
          </a:p>
        </p:txBody>
      </p:sp>
      <p:sp>
        <p:nvSpPr>
          <p:cNvPr id="6" name="Title 5"/>
          <p:cNvSpPr>
            <a:spLocks noGrp="1"/>
          </p:cNvSpPr>
          <p:nvPr>
            <p:ph type="title"/>
          </p:nvPr>
        </p:nvSpPr>
        <p:spPr/>
        <p:txBody>
          <a:bodyPr/>
          <a:lstStyle/>
          <a:p>
            <a:r>
              <a:rPr lang="en-US" dirty="0" smtClean="0"/>
              <a:t>Cosmic Tagger</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08720"/>
            <a:ext cx="9144000" cy="525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54102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49530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3002955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36</a:t>
            </a:fld>
            <a:endParaRPr lang="en-US"/>
          </a:p>
        </p:txBody>
      </p:sp>
      <p:sp>
        <p:nvSpPr>
          <p:cNvPr id="6" name="Title 5"/>
          <p:cNvSpPr>
            <a:spLocks noGrp="1"/>
          </p:cNvSpPr>
          <p:nvPr>
            <p:ph type="title"/>
          </p:nvPr>
        </p:nvSpPr>
        <p:spPr/>
        <p:txBody>
          <a:bodyPr/>
          <a:lstStyle/>
          <a:p>
            <a:r>
              <a:rPr lang="en-US" dirty="0" smtClean="0"/>
              <a:t>Transport to FNAL</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62126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57554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42655075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37</a:t>
            </a:fld>
            <a:endParaRPr lang="en-US"/>
          </a:p>
        </p:txBody>
      </p:sp>
      <p:sp>
        <p:nvSpPr>
          <p:cNvPr id="6" name="Title 5"/>
          <p:cNvSpPr>
            <a:spLocks noGrp="1"/>
          </p:cNvSpPr>
          <p:nvPr>
            <p:ph type="title"/>
          </p:nvPr>
        </p:nvSpPr>
        <p:spPr/>
        <p:txBody>
          <a:bodyPr/>
          <a:lstStyle/>
          <a:p>
            <a:r>
              <a:rPr lang="en-US" dirty="0" smtClean="0"/>
              <a:t>Assembly at FNAL &amp; Commissioning</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55626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51054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14207436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38</a:t>
            </a:fld>
            <a:endParaRPr lang="en-US"/>
          </a:p>
        </p:txBody>
      </p:sp>
      <p:sp>
        <p:nvSpPr>
          <p:cNvPr id="6" name="Title 5"/>
          <p:cNvSpPr>
            <a:spLocks noGrp="1"/>
          </p:cNvSpPr>
          <p:nvPr>
            <p:ph type="title"/>
          </p:nvPr>
        </p:nvSpPr>
        <p:spPr/>
        <p:txBody>
          <a:bodyPr/>
          <a:lstStyle/>
          <a:p>
            <a:r>
              <a:rPr lang="en-US" dirty="0" smtClean="0"/>
              <a:t>All in One</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53340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48768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4565723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438400"/>
            <a:ext cx="9525000" cy="1508105"/>
          </a:xfrm>
          <a:prstGeom prst="rect">
            <a:avLst/>
          </a:prstGeom>
          <a:noFill/>
        </p:spPr>
        <p:txBody>
          <a:bodyPr wrap="square" rtlCol="0">
            <a:spAutoFit/>
          </a:bodyPr>
          <a:lstStyle/>
          <a:p>
            <a:pPr algn="ctr"/>
            <a:endParaRPr lang="en-US" sz="2400" dirty="0" smtClean="0"/>
          </a:p>
          <a:p>
            <a:pPr algn="ctr"/>
            <a:r>
              <a:rPr lang="en-US" sz="4400" dirty="0" smtClean="0">
                <a:solidFill>
                  <a:srgbClr val="FF0000"/>
                </a:solidFill>
              </a:rPr>
              <a:t>BACKUP SLIDES</a:t>
            </a:r>
            <a:endParaRPr lang="en-US" sz="2800" dirty="0" smtClean="0"/>
          </a:p>
          <a:p>
            <a:pPr algn="ctr"/>
            <a:endParaRPr lang="en-GB" sz="2400" dirty="0" smtClean="0">
              <a:solidFill>
                <a:srgbClr val="0000FF"/>
              </a:solidFill>
              <a:ea typeface="Times" charset="0"/>
              <a:cs typeface="Times" charset="0"/>
            </a:endParaRPr>
          </a:p>
        </p:txBody>
      </p:sp>
      <p:sp>
        <p:nvSpPr>
          <p:cNvPr id="2" name="Footer Placeholder 1"/>
          <p:cNvSpPr>
            <a:spLocks noGrp="1"/>
          </p:cNvSpPr>
          <p:nvPr>
            <p:ph type="ftr" sz="quarter" idx="11"/>
          </p:nvPr>
        </p:nvSpPr>
        <p:spPr>
          <a:xfrm>
            <a:off x="3048000" y="6248400"/>
            <a:ext cx="3625850" cy="457200"/>
          </a:xfrm>
        </p:spPr>
        <p:txBody>
          <a:bodyPr/>
          <a:lstStyle/>
          <a:p>
            <a:pPr>
              <a:defRPr/>
            </a:pPr>
            <a:r>
              <a:rPr lang="en-US" dirty="0" smtClean="0"/>
              <a:t>SBN Review Meeting, December 15, 2015</a:t>
            </a:r>
            <a:endParaRPr lang="en-GB" dirty="0"/>
          </a:p>
        </p:txBody>
      </p:sp>
      <p:sp>
        <p:nvSpPr>
          <p:cNvPr id="3" name="Slide Number Placeholder 2"/>
          <p:cNvSpPr>
            <a:spLocks noGrp="1"/>
          </p:cNvSpPr>
          <p:nvPr>
            <p:ph type="sldNum" sz="quarter" idx="12"/>
          </p:nvPr>
        </p:nvSpPr>
        <p:spPr/>
        <p:txBody>
          <a:bodyPr/>
          <a:lstStyle/>
          <a:p>
            <a:fld id="{BEBFC4ED-8E6F-ED43-A724-E3F24B758230}" type="slidenum">
              <a:rPr lang="en-GB" smtClean="0"/>
              <a:pPr/>
              <a:t>39</a:t>
            </a:fld>
            <a:endParaRPr lang="en-GB" dirty="0"/>
          </a:p>
        </p:txBody>
      </p:sp>
    </p:spTree>
    <p:extLst>
      <p:ext uri="{BB962C8B-B14F-4D97-AF65-F5344CB8AC3E}">
        <p14:creationId xmlns:p14="http://schemas.microsoft.com/office/powerpoint/2010/main" val="2325034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T600 overhauling activities in progress</a:t>
            </a:r>
            <a:endParaRPr lang="en-US" dirty="0"/>
          </a:p>
        </p:txBody>
      </p:sp>
      <p:sp>
        <p:nvSpPr>
          <p:cNvPr id="3" name="Content Placeholder 2"/>
          <p:cNvSpPr>
            <a:spLocks noGrp="1"/>
          </p:cNvSpPr>
          <p:nvPr>
            <p:ph idx="1"/>
          </p:nvPr>
        </p:nvSpPr>
        <p:spPr>
          <a:xfrm>
            <a:off x="76200" y="533400"/>
            <a:ext cx="9829800" cy="6248400"/>
          </a:xfrm>
        </p:spPr>
        <p:txBody>
          <a:bodyPr/>
          <a:lstStyle/>
          <a:p>
            <a:pPr marL="234950" lvl="1" indent="-234950">
              <a:lnSpc>
                <a:spcPct val="120000"/>
              </a:lnSpc>
              <a:buSzPct val="80000"/>
              <a:buFont typeface="Zapf Dingbats" charset="2"/>
              <a:buChar char="l"/>
            </a:pPr>
            <a:r>
              <a:rPr lang="en-US" sz="2400" dirty="0" smtClean="0">
                <a:solidFill>
                  <a:srgbClr val="000000"/>
                </a:solidFill>
              </a:rPr>
              <a:t>The following main activities are being developed to setup the ICARUS T600 detector for the SBN run at </a:t>
            </a:r>
            <a:r>
              <a:rPr lang="en-US" sz="2400" dirty="0" err="1" smtClean="0">
                <a:solidFill>
                  <a:srgbClr val="000000"/>
                </a:solidFill>
              </a:rPr>
              <a:t>Fermilab</a:t>
            </a:r>
            <a:r>
              <a:rPr lang="en-US" sz="2400" dirty="0" smtClean="0">
                <a:solidFill>
                  <a:srgbClr val="000000"/>
                </a:solidFill>
              </a:rPr>
              <a:t>:</a:t>
            </a:r>
          </a:p>
          <a:p>
            <a:pPr marL="635000" lvl="2" indent="-234950">
              <a:lnSpc>
                <a:spcPct val="120000"/>
              </a:lnSpc>
              <a:buSzPct val="80000"/>
              <a:buFont typeface="Zapf Dingbats" charset="2"/>
              <a:buChar char="l"/>
            </a:pPr>
            <a:r>
              <a:rPr lang="en-US" sz="2400" dirty="0" smtClean="0">
                <a:solidFill>
                  <a:srgbClr val="000000"/>
                </a:solidFill>
              </a:rPr>
              <a:t>New PMTs system deployment</a:t>
            </a:r>
            <a:r>
              <a:rPr lang="en-US" sz="2400" dirty="0">
                <a:solidFill>
                  <a:srgbClr val="000000"/>
                </a:solidFill>
              </a:rPr>
              <a:t>;</a:t>
            </a:r>
            <a:endParaRPr lang="en-US" sz="2400" dirty="0" smtClean="0">
              <a:solidFill>
                <a:srgbClr val="000000"/>
              </a:solidFill>
            </a:endParaRPr>
          </a:p>
          <a:p>
            <a:pPr marL="635000" lvl="2" indent="-234950">
              <a:lnSpc>
                <a:spcPct val="120000"/>
              </a:lnSpc>
              <a:buSzPct val="80000"/>
              <a:buFont typeface="Zapf Dingbats" charset="2"/>
              <a:buChar char="l"/>
            </a:pPr>
            <a:r>
              <a:rPr lang="en-US" sz="2400" dirty="0" smtClean="0">
                <a:solidFill>
                  <a:srgbClr val="000000"/>
                </a:solidFill>
              </a:rPr>
              <a:t>Cathode substitution/”planarization”;</a:t>
            </a:r>
          </a:p>
          <a:p>
            <a:pPr marL="635000" lvl="2" indent="-234950">
              <a:lnSpc>
                <a:spcPct val="120000"/>
              </a:lnSpc>
              <a:buSzPct val="80000"/>
              <a:buFont typeface="Zapf Dingbats" charset="2"/>
              <a:buChar char="l"/>
            </a:pPr>
            <a:r>
              <a:rPr lang="en-US" sz="2400" dirty="0">
                <a:solidFill>
                  <a:srgbClr val="000000"/>
                </a:solidFill>
              </a:rPr>
              <a:t>Detector re-</a:t>
            </a:r>
            <a:r>
              <a:rPr lang="en-US" sz="2400" dirty="0" smtClean="0">
                <a:solidFill>
                  <a:srgbClr val="000000"/>
                </a:solidFill>
              </a:rPr>
              <a:t>cabling</a:t>
            </a:r>
            <a:r>
              <a:rPr lang="en-US" sz="2400" dirty="0" smtClean="0">
                <a:solidFill>
                  <a:srgbClr val="000000"/>
                </a:solidFill>
              </a:rPr>
              <a:t>;</a:t>
            </a:r>
          </a:p>
          <a:p>
            <a:pPr marL="635000" lvl="2" indent="-234950">
              <a:lnSpc>
                <a:spcPct val="120000"/>
              </a:lnSpc>
              <a:buSzPct val="80000"/>
              <a:buFont typeface="Zapf Dingbats" charset="2"/>
              <a:buChar char="l"/>
            </a:pPr>
            <a:r>
              <a:rPr lang="en-US" sz="2400" dirty="0" smtClean="0">
                <a:solidFill>
                  <a:srgbClr val="000000"/>
                </a:solidFill>
              </a:rPr>
              <a:t>New readout electronics;</a:t>
            </a:r>
            <a:endParaRPr lang="en-US" sz="2400" dirty="0">
              <a:solidFill>
                <a:srgbClr val="000000"/>
              </a:solidFill>
            </a:endParaRPr>
          </a:p>
          <a:p>
            <a:pPr marL="635000" lvl="2" indent="-234950">
              <a:lnSpc>
                <a:spcPct val="120000"/>
              </a:lnSpc>
              <a:buSzPct val="80000"/>
              <a:buFont typeface="Zapf Dingbats" charset="2"/>
              <a:buChar char="l"/>
            </a:pPr>
            <a:r>
              <a:rPr lang="en-US" sz="2400" dirty="0" smtClean="0">
                <a:solidFill>
                  <a:srgbClr val="000000"/>
                </a:solidFill>
              </a:rPr>
              <a:t>New </a:t>
            </a:r>
            <a:r>
              <a:rPr lang="en-US" sz="2400" dirty="0">
                <a:solidFill>
                  <a:srgbClr val="000000"/>
                </a:solidFill>
              </a:rPr>
              <a:t>cold vessels </a:t>
            </a:r>
            <a:r>
              <a:rPr lang="en-US" sz="2400" dirty="0" smtClean="0">
                <a:solidFill>
                  <a:srgbClr val="000000"/>
                </a:solidFill>
              </a:rPr>
              <a:t>construction;</a:t>
            </a:r>
          </a:p>
          <a:p>
            <a:pPr marL="635000" lvl="2" indent="-234950">
              <a:lnSpc>
                <a:spcPct val="120000"/>
              </a:lnSpc>
              <a:buSzPct val="80000"/>
              <a:buFont typeface="Zapf Dingbats" charset="2"/>
              <a:buChar char="l"/>
            </a:pPr>
            <a:r>
              <a:rPr lang="en-US" sz="2400" dirty="0" smtClean="0">
                <a:solidFill>
                  <a:srgbClr val="000000"/>
                </a:solidFill>
              </a:rPr>
              <a:t>New thermal insulation;</a:t>
            </a:r>
            <a:endParaRPr lang="en-US" sz="2400" dirty="0">
              <a:solidFill>
                <a:srgbClr val="000000"/>
              </a:solidFill>
            </a:endParaRPr>
          </a:p>
          <a:p>
            <a:pPr marL="635000" lvl="2" indent="-234950">
              <a:lnSpc>
                <a:spcPct val="120000"/>
              </a:lnSpc>
              <a:buSzPct val="80000"/>
              <a:buFont typeface="Zapf Dingbats" charset="2"/>
              <a:buChar char="l"/>
            </a:pPr>
            <a:r>
              <a:rPr lang="en-US" sz="2400" dirty="0" smtClean="0">
                <a:solidFill>
                  <a:srgbClr val="000000"/>
                </a:solidFill>
              </a:rPr>
              <a:t>Maintenance and partial replacement of cryogenics and purification systems;</a:t>
            </a:r>
          </a:p>
          <a:p>
            <a:pPr marL="635000" lvl="2" indent="-234950">
              <a:lnSpc>
                <a:spcPct val="120000"/>
              </a:lnSpc>
              <a:buSzPct val="80000"/>
              <a:buFont typeface="Zapf Dingbats" charset="2"/>
              <a:buChar char="l"/>
            </a:pPr>
            <a:r>
              <a:rPr lang="en-US" sz="2400" dirty="0" smtClean="0">
                <a:solidFill>
                  <a:srgbClr val="000000"/>
                </a:solidFill>
              </a:rPr>
              <a:t>Construction of the Cosmic Rays Tagger.</a:t>
            </a:r>
          </a:p>
          <a:p>
            <a:pPr marL="635000" lvl="2" indent="-234950">
              <a:lnSpc>
                <a:spcPct val="120000"/>
              </a:lnSpc>
              <a:buSzPct val="80000"/>
              <a:buFont typeface="Zapf Dingbats" charset="2"/>
              <a:buChar char="l"/>
            </a:pPr>
            <a:endParaRPr lang="en-US" sz="2000" dirty="0" smtClean="0">
              <a:solidFill>
                <a:srgbClr val="000000"/>
              </a:solidFill>
            </a:endParaRP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4</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extLst>
      <p:ext uri="{BB962C8B-B14F-4D97-AF65-F5344CB8AC3E}">
        <p14:creationId xmlns:p14="http://schemas.microsoft.com/office/powerpoint/2010/main" val="375713261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PMTs mechanics</a:t>
            </a:r>
            <a:endParaRPr lang="en-US" dirty="0"/>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40</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6" name="TextBox 5"/>
          <p:cNvSpPr txBox="1"/>
          <p:nvPr/>
        </p:nvSpPr>
        <p:spPr>
          <a:xfrm>
            <a:off x="7010400" y="990600"/>
            <a:ext cx="1934544" cy="400110"/>
          </a:xfrm>
          <a:prstGeom prst="rect">
            <a:avLst/>
          </a:prstGeom>
          <a:noFill/>
        </p:spPr>
        <p:txBody>
          <a:bodyPr wrap="none" rtlCol="0">
            <a:spAutoFit/>
          </a:bodyPr>
          <a:lstStyle/>
          <a:p>
            <a:r>
              <a:rPr lang="en-US" sz="2000" dirty="0" smtClean="0"/>
              <a:t>Shielding grid</a:t>
            </a:r>
            <a:endParaRPr lang="en-US" sz="2000" dirty="0"/>
          </a:p>
        </p:txBody>
      </p:sp>
      <p:pic>
        <p:nvPicPr>
          <p:cNvPr id="8" name="Picture 7" descr="T600PM_9900030_revA_ensemble.pdf"/>
          <p:cNvPicPr>
            <a:picLocks noChangeAspect="1"/>
          </p:cNvPicPr>
          <p:nvPr/>
        </p:nvPicPr>
        <p:blipFill rotWithShape="1">
          <a:blip r:embed="rId2" cstate="print">
            <a:extLst>
              <a:ext uri="{28A0092B-C50C-407E-A947-70E740481C1C}">
                <a14:useLocalDpi xmlns:a14="http://schemas.microsoft.com/office/drawing/2010/main" val="0"/>
              </a:ext>
            </a:extLst>
          </a:blip>
          <a:srcRect l="7021" t="10556" r="4926" b="22222"/>
          <a:stretch/>
        </p:blipFill>
        <p:spPr>
          <a:xfrm>
            <a:off x="5410200" y="2247900"/>
            <a:ext cx="4267200" cy="4610100"/>
          </a:xfrm>
          <a:prstGeom prst="rect">
            <a:avLst/>
          </a:prstGeom>
        </p:spPr>
      </p:pic>
      <p:cxnSp>
        <p:nvCxnSpPr>
          <p:cNvPr id="9" name="Straight Arrow Connector 8"/>
          <p:cNvCxnSpPr/>
          <p:nvPr/>
        </p:nvCxnSpPr>
        <p:spPr bwMode="auto">
          <a:xfrm>
            <a:off x="7772400" y="1447800"/>
            <a:ext cx="762000" cy="1676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1" name="Picture 10" descr="T600PM_9900040_ensemble_5PM.pdf"/>
          <p:cNvPicPr>
            <a:picLocks noChangeAspect="1"/>
          </p:cNvPicPr>
          <p:nvPr/>
        </p:nvPicPr>
        <p:blipFill rotWithShape="1">
          <a:blip r:embed="rId3" cstate="print">
            <a:extLst>
              <a:ext uri="{28A0092B-C50C-407E-A947-70E740481C1C}">
                <a14:useLocalDpi xmlns:a14="http://schemas.microsoft.com/office/drawing/2010/main" val="0"/>
              </a:ext>
            </a:extLst>
          </a:blip>
          <a:srcRect l="20703" b="15926"/>
          <a:stretch/>
        </p:blipFill>
        <p:spPr>
          <a:xfrm>
            <a:off x="1003300" y="711200"/>
            <a:ext cx="3842911" cy="5765800"/>
          </a:xfrm>
          <a:prstGeom prst="rect">
            <a:avLst/>
          </a:prstGeom>
        </p:spPr>
      </p:pic>
      <p:sp>
        <p:nvSpPr>
          <p:cNvPr id="12" name="TextBox 11"/>
          <p:cNvSpPr txBox="1"/>
          <p:nvPr/>
        </p:nvSpPr>
        <p:spPr>
          <a:xfrm>
            <a:off x="291885" y="990600"/>
            <a:ext cx="2609433" cy="707886"/>
          </a:xfrm>
          <a:prstGeom prst="rect">
            <a:avLst/>
          </a:prstGeom>
          <a:noFill/>
        </p:spPr>
        <p:txBody>
          <a:bodyPr wrap="none" rtlCol="0">
            <a:spAutoFit/>
          </a:bodyPr>
          <a:lstStyle/>
          <a:p>
            <a:pPr algn="ctr"/>
            <a:r>
              <a:rPr lang="en-US" sz="2000" dirty="0" smtClean="0"/>
              <a:t>Basic Unit</a:t>
            </a:r>
          </a:p>
          <a:p>
            <a:pPr algn="ctr"/>
            <a:r>
              <a:rPr lang="en-US" sz="2000" dirty="0" smtClean="0"/>
              <a:t>(36 / T300 module)</a:t>
            </a:r>
            <a:endParaRPr lang="en-US" sz="2000" dirty="0"/>
          </a:p>
        </p:txBody>
      </p:sp>
    </p:spTree>
    <p:extLst>
      <p:ext uri="{BB962C8B-B14F-4D97-AF65-F5344CB8AC3E}">
        <p14:creationId xmlns:p14="http://schemas.microsoft.com/office/powerpoint/2010/main" val="84021099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0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4" y="1447800"/>
            <a:ext cx="6477000" cy="4857750"/>
          </a:xfrm>
          <a:prstGeom prst="rect">
            <a:avLst/>
          </a:prstGeom>
        </p:spPr>
      </p:pic>
      <p:sp>
        <p:nvSpPr>
          <p:cNvPr id="2" name="Title 1"/>
          <p:cNvSpPr>
            <a:spLocks noGrp="1"/>
          </p:cNvSpPr>
          <p:nvPr>
            <p:ph type="title"/>
          </p:nvPr>
        </p:nvSpPr>
        <p:spPr/>
        <p:txBody>
          <a:bodyPr/>
          <a:lstStyle/>
          <a:p>
            <a:r>
              <a:rPr lang="en-US" dirty="0" smtClean="0"/>
              <a:t>PMTs mechanics</a:t>
            </a:r>
            <a:endParaRPr lang="en-US" dirty="0"/>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41</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6" name="TextBox 5"/>
          <p:cNvSpPr txBox="1"/>
          <p:nvPr/>
        </p:nvSpPr>
        <p:spPr>
          <a:xfrm>
            <a:off x="7010400" y="990600"/>
            <a:ext cx="1934544" cy="400110"/>
          </a:xfrm>
          <a:prstGeom prst="rect">
            <a:avLst/>
          </a:prstGeom>
          <a:noFill/>
        </p:spPr>
        <p:txBody>
          <a:bodyPr wrap="none" rtlCol="0">
            <a:spAutoFit/>
          </a:bodyPr>
          <a:lstStyle/>
          <a:p>
            <a:r>
              <a:rPr lang="en-US" sz="2000" dirty="0" smtClean="0"/>
              <a:t>Shielding grid</a:t>
            </a:r>
            <a:endParaRPr lang="en-US" sz="2000" dirty="0"/>
          </a:p>
        </p:txBody>
      </p:sp>
      <p:pic>
        <p:nvPicPr>
          <p:cNvPr id="13" name="Picture 12" descr="IMG_0209.JPG"/>
          <p:cNvPicPr>
            <a:picLocks noChangeAspect="1"/>
          </p:cNvPicPr>
          <p:nvPr/>
        </p:nvPicPr>
        <p:blipFill rotWithShape="1">
          <a:blip r:embed="rId2" cstate="print">
            <a:extLst>
              <a:ext uri="{28A0092B-C50C-407E-A947-70E740481C1C}">
                <a14:useLocalDpi xmlns:a14="http://schemas.microsoft.com/office/drawing/2010/main" val="0"/>
              </a:ext>
            </a:extLst>
          </a:blip>
          <a:srcRect l="55854" t="26170" r="24539" b="45049"/>
          <a:stretch/>
        </p:blipFill>
        <p:spPr>
          <a:xfrm>
            <a:off x="5638800" y="2133600"/>
            <a:ext cx="4154682" cy="4574038"/>
          </a:xfrm>
          <a:prstGeom prst="rect">
            <a:avLst/>
          </a:prstGeom>
        </p:spPr>
      </p:pic>
      <p:cxnSp>
        <p:nvCxnSpPr>
          <p:cNvPr id="9" name="Straight Arrow Connector 8"/>
          <p:cNvCxnSpPr/>
          <p:nvPr/>
        </p:nvCxnSpPr>
        <p:spPr bwMode="auto">
          <a:xfrm flipH="1">
            <a:off x="4572000" y="1447800"/>
            <a:ext cx="3200400" cy="1600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7772400" y="1447800"/>
            <a:ext cx="533400" cy="1600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34352633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rol_room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33800"/>
            <a:ext cx="4893733" cy="2752725"/>
          </a:xfrm>
          <a:prstGeom prst="rect">
            <a:avLst/>
          </a:prstGeom>
        </p:spPr>
      </p:pic>
      <p:sp>
        <p:nvSpPr>
          <p:cNvPr id="9" name="Title 8"/>
          <p:cNvSpPr>
            <a:spLocks noGrp="1"/>
          </p:cNvSpPr>
          <p:nvPr>
            <p:ph type="title"/>
          </p:nvPr>
        </p:nvSpPr>
        <p:spPr>
          <a:xfrm>
            <a:off x="0" y="0"/>
            <a:ext cx="9906000" cy="1325563"/>
          </a:xfrm>
        </p:spPr>
        <p:txBody>
          <a:bodyPr/>
          <a:lstStyle/>
          <a:p>
            <a:pPr algn="ctr"/>
            <a:r>
              <a:rPr lang="en-US" dirty="0" smtClean="0"/>
              <a:t>Preparation of the dark room for PMT testing (I)</a:t>
            </a:r>
            <a:endParaRPr lang="en-GB" dirty="0"/>
          </a:p>
        </p:txBody>
      </p:sp>
      <p:pic>
        <p:nvPicPr>
          <p:cNvPr id="3" name="Picture 2" descr="dark_room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1" y="980264"/>
            <a:ext cx="4217841" cy="2372535"/>
          </a:xfrm>
          <a:prstGeom prst="rect">
            <a:avLst/>
          </a:prstGeom>
        </p:spPr>
      </p:pic>
      <p:grpSp>
        <p:nvGrpSpPr>
          <p:cNvPr id="13" name="Group 12"/>
          <p:cNvGrpSpPr/>
          <p:nvPr/>
        </p:nvGrpSpPr>
        <p:grpSpPr>
          <a:xfrm>
            <a:off x="4995257" y="1752600"/>
            <a:ext cx="4224943" cy="4408624"/>
            <a:chOff x="3523258" y="2197678"/>
            <a:chExt cx="4867547" cy="4211196"/>
          </a:xfrm>
        </p:grpSpPr>
        <p:pic>
          <p:nvPicPr>
            <p:cNvPr id="2" name="Picture 1"/>
            <p:cNvPicPr>
              <a:picLocks noChangeAspect="1"/>
            </p:cNvPicPr>
            <p:nvPr/>
          </p:nvPicPr>
          <p:blipFill rotWithShape="1">
            <a:blip r:embed="rId4"/>
            <a:srcRect r="28484" b="19792"/>
            <a:stretch/>
          </p:blipFill>
          <p:spPr>
            <a:xfrm>
              <a:off x="3523258" y="2197678"/>
              <a:ext cx="4867547" cy="4211196"/>
            </a:xfrm>
            <a:prstGeom prst="rect">
              <a:avLst/>
            </a:prstGeom>
          </p:spPr>
        </p:pic>
        <p:sp>
          <p:nvSpPr>
            <p:cNvPr id="10" name="TextBox 9"/>
            <p:cNvSpPr txBox="1"/>
            <p:nvPr/>
          </p:nvSpPr>
          <p:spPr>
            <a:xfrm>
              <a:off x="5957032" y="3858339"/>
              <a:ext cx="1447004" cy="323393"/>
            </a:xfrm>
            <a:prstGeom prst="rect">
              <a:avLst/>
            </a:prstGeom>
            <a:noFill/>
          </p:spPr>
          <p:txBody>
            <a:bodyPr wrap="none" rtlCol="0">
              <a:spAutoFit/>
            </a:bodyPr>
            <a:lstStyle/>
            <a:p>
              <a:r>
                <a:rPr lang="en-US" dirty="0" smtClean="0"/>
                <a:t>Dark room</a:t>
              </a:r>
              <a:endParaRPr lang="en-GB" dirty="0"/>
            </a:p>
          </p:txBody>
        </p:sp>
        <p:sp>
          <p:nvSpPr>
            <p:cNvPr id="11" name="TextBox 10"/>
            <p:cNvSpPr txBox="1"/>
            <p:nvPr/>
          </p:nvSpPr>
          <p:spPr>
            <a:xfrm>
              <a:off x="5600716" y="5437099"/>
              <a:ext cx="1998855" cy="323393"/>
            </a:xfrm>
            <a:prstGeom prst="rect">
              <a:avLst/>
            </a:prstGeom>
            <a:noFill/>
          </p:spPr>
          <p:txBody>
            <a:bodyPr wrap="none" rtlCol="0">
              <a:spAutoFit/>
            </a:bodyPr>
            <a:lstStyle/>
            <a:p>
              <a:r>
                <a:rPr lang="en-US" dirty="0" smtClean="0"/>
                <a:t>Electronics Lab</a:t>
              </a:r>
              <a:endParaRPr lang="en-GB" dirty="0"/>
            </a:p>
          </p:txBody>
        </p:sp>
      </p:grpSp>
      <p:cxnSp>
        <p:nvCxnSpPr>
          <p:cNvPr id="16" name="Straight Arrow Connector 15"/>
          <p:cNvCxnSpPr/>
          <p:nvPr/>
        </p:nvCxnSpPr>
        <p:spPr>
          <a:xfrm>
            <a:off x="3570290" y="2558859"/>
            <a:ext cx="2828391" cy="68916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30935" y="4962452"/>
            <a:ext cx="3081102" cy="11952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90600" y="2895600"/>
            <a:ext cx="1255973" cy="338554"/>
          </a:xfrm>
          <a:prstGeom prst="rect">
            <a:avLst/>
          </a:prstGeom>
          <a:noFill/>
        </p:spPr>
        <p:txBody>
          <a:bodyPr wrap="none" rtlCol="0">
            <a:spAutoFit/>
          </a:bodyPr>
          <a:lstStyle/>
          <a:p>
            <a:r>
              <a:rPr lang="en-US" dirty="0" smtClean="0"/>
              <a:t>Dark room</a:t>
            </a:r>
            <a:endParaRPr lang="en-GB" dirty="0"/>
          </a:p>
        </p:txBody>
      </p:sp>
      <p:sp>
        <p:nvSpPr>
          <p:cNvPr id="20" name="TextBox 19"/>
          <p:cNvSpPr txBox="1"/>
          <p:nvPr/>
        </p:nvSpPr>
        <p:spPr>
          <a:xfrm>
            <a:off x="1447800" y="5943600"/>
            <a:ext cx="1734970" cy="338554"/>
          </a:xfrm>
          <a:prstGeom prst="rect">
            <a:avLst/>
          </a:prstGeom>
          <a:noFill/>
        </p:spPr>
        <p:txBody>
          <a:bodyPr wrap="none" rtlCol="0">
            <a:spAutoFit/>
          </a:bodyPr>
          <a:lstStyle/>
          <a:p>
            <a:r>
              <a:rPr lang="en-US" dirty="0" smtClean="0">
                <a:solidFill>
                  <a:srgbClr val="FFFF00"/>
                </a:solidFill>
              </a:rPr>
              <a:t>Electronics Lab</a:t>
            </a:r>
            <a:endParaRPr lang="en-GB" dirty="0">
              <a:solidFill>
                <a:srgbClr val="FFFF00"/>
              </a:solidFill>
            </a:endParaRPr>
          </a:p>
        </p:txBody>
      </p:sp>
      <p:sp>
        <p:nvSpPr>
          <p:cNvPr id="14" name="TextBox 13"/>
          <p:cNvSpPr txBox="1"/>
          <p:nvPr/>
        </p:nvSpPr>
        <p:spPr>
          <a:xfrm>
            <a:off x="5496774" y="6183000"/>
            <a:ext cx="4065135" cy="707886"/>
          </a:xfrm>
          <a:prstGeom prst="rect">
            <a:avLst/>
          </a:prstGeom>
          <a:noFill/>
        </p:spPr>
        <p:txBody>
          <a:bodyPr wrap="none" rtlCol="0">
            <a:spAutoFit/>
          </a:bodyPr>
          <a:lstStyle/>
          <a:p>
            <a:r>
              <a:rPr lang="en-US" sz="4000" dirty="0" err="1" smtClean="0"/>
              <a:t>Ideasquare</a:t>
            </a:r>
            <a:r>
              <a:rPr lang="en-US" sz="4000" dirty="0" smtClean="0"/>
              <a:t> Lab</a:t>
            </a:r>
            <a:endParaRPr lang="en-GB" sz="4000" dirty="0"/>
          </a:p>
        </p:txBody>
      </p:sp>
      <p:sp>
        <p:nvSpPr>
          <p:cNvPr id="5" name="TextBox 4"/>
          <p:cNvSpPr txBox="1"/>
          <p:nvPr/>
        </p:nvSpPr>
        <p:spPr>
          <a:xfrm>
            <a:off x="453549" y="1335410"/>
            <a:ext cx="2277386" cy="584776"/>
          </a:xfrm>
          <a:prstGeom prst="rect">
            <a:avLst/>
          </a:prstGeom>
          <a:noFill/>
        </p:spPr>
        <p:txBody>
          <a:bodyPr wrap="none" rtlCol="0">
            <a:spAutoFit/>
          </a:bodyPr>
          <a:lstStyle/>
          <a:p>
            <a:r>
              <a:rPr lang="en-US" sz="3200" dirty="0" smtClean="0">
                <a:solidFill>
                  <a:srgbClr val="FFFF00"/>
                </a:solidFill>
              </a:rPr>
              <a:t>Test Area</a:t>
            </a:r>
            <a:endParaRPr lang="en-GB" sz="3200" dirty="0">
              <a:solidFill>
                <a:srgbClr val="FFFF00"/>
              </a:solidFill>
            </a:endParaRPr>
          </a:p>
        </p:txBody>
      </p:sp>
      <p:sp>
        <p:nvSpPr>
          <p:cNvPr id="18" name="TextBox 17"/>
          <p:cNvSpPr txBox="1"/>
          <p:nvPr/>
        </p:nvSpPr>
        <p:spPr>
          <a:xfrm>
            <a:off x="228600" y="4114800"/>
            <a:ext cx="2777123" cy="584776"/>
          </a:xfrm>
          <a:prstGeom prst="rect">
            <a:avLst/>
          </a:prstGeom>
          <a:noFill/>
        </p:spPr>
        <p:txBody>
          <a:bodyPr wrap="none" rtlCol="0">
            <a:spAutoFit/>
          </a:bodyPr>
          <a:lstStyle/>
          <a:p>
            <a:r>
              <a:rPr lang="en-US" sz="3200" dirty="0" smtClean="0">
                <a:solidFill>
                  <a:schemeClr val="accent1">
                    <a:lumMod val="50000"/>
                  </a:schemeClr>
                </a:solidFill>
              </a:rPr>
              <a:t>Control Area</a:t>
            </a:r>
            <a:endParaRPr lang="en-GB" sz="3200" dirty="0">
              <a:solidFill>
                <a:schemeClr val="accent1">
                  <a:lumMod val="50000"/>
                </a:schemeClr>
              </a:solidFill>
            </a:endParaRPr>
          </a:p>
        </p:txBody>
      </p:sp>
      <p:sp>
        <p:nvSpPr>
          <p:cNvPr id="7" name="Slide Number Placeholder 6"/>
          <p:cNvSpPr>
            <a:spLocks noGrp="1"/>
          </p:cNvSpPr>
          <p:nvPr>
            <p:ph type="sldNum" sz="quarter" idx="12"/>
          </p:nvPr>
        </p:nvSpPr>
        <p:spPr/>
        <p:txBody>
          <a:bodyPr/>
          <a:lstStyle/>
          <a:p>
            <a:fld id="{AB8C0ECA-CA96-402A-8EA7-CFEC3EADC30E}" type="slidenum">
              <a:rPr lang="en-GB" smtClean="0"/>
              <a:t>42</a:t>
            </a:fld>
            <a:endParaRPr lang="en-GB"/>
          </a:p>
        </p:txBody>
      </p:sp>
      <p:sp>
        <p:nvSpPr>
          <p:cNvPr id="21" name="Segnaposto piè di pagina 20"/>
          <p:cNvSpPr>
            <a:spLocks noGrp="1"/>
          </p:cNvSpPr>
          <p:nvPr>
            <p:ph type="ftr" sz="quarter" idx="11"/>
          </p:nvPr>
        </p:nvSpPr>
        <p:spPr/>
        <p:txBody>
          <a:bodyPr/>
          <a:lstStyle/>
          <a:p>
            <a:r>
              <a:rPr lang="en-US" smtClean="0"/>
              <a:t>SBN Review Meeting, December 15, 2015</a:t>
            </a:r>
            <a:endParaRPr lang="en-GB"/>
          </a:p>
        </p:txBody>
      </p:sp>
    </p:spTree>
    <p:extLst>
      <p:ext uri="{BB962C8B-B14F-4D97-AF65-F5344CB8AC3E}">
        <p14:creationId xmlns:p14="http://schemas.microsoft.com/office/powerpoint/2010/main" val="5003876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vi_dark_room_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991600" cy="5057775"/>
          </a:xfrm>
          <a:prstGeom prst="rect">
            <a:avLst/>
          </a:prstGeom>
        </p:spPr>
      </p:pic>
      <p:sp>
        <p:nvSpPr>
          <p:cNvPr id="9" name="Title 8"/>
          <p:cNvSpPr>
            <a:spLocks noGrp="1"/>
          </p:cNvSpPr>
          <p:nvPr>
            <p:ph type="title"/>
          </p:nvPr>
        </p:nvSpPr>
        <p:spPr>
          <a:xfrm>
            <a:off x="0" y="0"/>
            <a:ext cx="9906000" cy="1325563"/>
          </a:xfrm>
        </p:spPr>
        <p:txBody>
          <a:bodyPr/>
          <a:lstStyle/>
          <a:p>
            <a:pPr algn="ctr"/>
            <a:r>
              <a:rPr lang="en-US" dirty="0" smtClean="0"/>
              <a:t>Preparation of the dark room for PMT testing (II)</a:t>
            </a:r>
            <a:endParaRPr lang="en-GB" dirty="0"/>
          </a:p>
        </p:txBody>
      </p:sp>
      <p:sp>
        <p:nvSpPr>
          <p:cNvPr id="8" name="TextBox 7"/>
          <p:cNvSpPr txBox="1"/>
          <p:nvPr/>
        </p:nvSpPr>
        <p:spPr>
          <a:xfrm>
            <a:off x="533996" y="2514600"/>
            <a:ext cx="5766473" cy="400110"/>
          </a:xfrm>
          <a:prstGeom prst="rect">
            <a:avLst/>
          </a:prstGeom>
          <a:noFill/>
        </p:spPr>
        <p:txBody>
          <a:bodyPr wrap="none" rtlCol="0">
            <a:spAutoFit/>
          </a:bodyPr>
          <a:lstStyle/>
          <a:p>
            <a:r>
              <a:rPr lang="en-US" sz="2000" dirty="0">
                <a:solidFill>
                  <a:srgbClr val="FF0000"/>
                </a:solidFill>
              </a:rPr>
              <a:t>E</a:t>
            </a:r>
            <a:r>
              <a:rPr lang="en-US" sz="2000" dirty="0" smtClean="0">
                <a:solidFill>
                  <a:srgbClr val="FF0000"/>
                </a:solidFill>
              </a:rPr>
              <a:t>quipped for simultaneous testing of 16 PMTs</a:t>
            </a:r>
            <a:endParaRPr lang="en-GB" sz="2000" dirty="0">
              <a:solidFill>
                <a:srgbClr val="FF0000"/>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1290643041"/>
              </p:ext>
            </p:extLst>
          </p:nvPr>
        </p:nvGraphicFramePr>
        <p:xfrm>
          <a:off x="1362075" y="5029200"/>
          <a:ext cx="8265319" cy="1562100"/>
        </p:xfrm>
        <a:graphic>
          <a:graphicData uri="http://schemas.openxmlformats.org/drawingml/2006/table">
            <a:tbl>
              <a:tblPr/>
              <a:tblGrid>
                <a:gridCol w="5139185"/>
                <a:gridCol w="3126134"/>
              </a:tblGrid>
              <a:tr h="236220">
                <a:tc>
                  <a:txBody>
                    <a:bodyPr/>
                    <a:lstStyle/>
                    <a:p>
                      <a:pPr algn="l" fontAlgn="b"/>
                      <a:r>
                        <a:rPr lang="en-GB" sz="2000" b="0" i="0" u="none" strike="noStrike" dirty="0">
                          <a:solidFill>
                            <a:srgbClr val="000000"/>
                          </a:solidFill>
                          <a:effectLst/>
                          <a:latin typeface="Calibri" panose="020F0502020204030204" pitchFamily="34" charset="0"/>
                        </a:rPr>
                        <a:t>items</a:t>
                      </a: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2000" b="0" i="0" u="none" strike="noStrike" dirty="0">
                          <a:solidFill>
                            <a:srgbClr val="000000"/>
                          </a:solidFill>
                          <a:effectLst/>
                          <a:latin typeface="Calibri" panose="020F0502020204030204" pitchFamily="34" charset="0"/>
                        </a:rPr>
                        <a:t>status</a:t>
                      </a: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8600">
                <a:tc>
                  <a:txBody>
                    <a:bodyPr/>
                    <a:lstStyle/>
                    <a:p>
                      <a:pPr algn="l" fontAlgn="b"/>
                      <a:r>
                        <a:rPr lang="en-GB" sz="2000" b="0" i="0" u="none" strike="noStrike" dirty="0" smtClean="0">
                          <a:solidFill>
                            <a:srgbClr val="000000"/>
                          </a:solidFill>
                          <a:effectLst/>
                          <a:latin typeface="Calibri" panose="020F0502020204030204" pitchFamily="34" charset="0"/>
                        </a:rPr>
                        <a:t>Furniture</a:t>
                      </a:r>
                      <a:endParaRPr lang="en-GB" sz="2000" b="0" i="0" u="none" strike="noStrike" dirty="0">
                        <a:solidFill>
                          <a:srgbClr val="000000"/>
                        </a:solidFill>
                        <a:effectLst/>
                        <a:latin typeface="Calibri" panose="020F0502020204030204" pitchFamily="34" charset="0"/>
                      </a:endParaRP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GB" sz="2000" b="0" i="0" u="none" strike="noStrike" dirty="0" smtClean="0">
                          <a:solidFill>
                            <a:srgbClr val="000000"/>
                          </a:solidFill>
                          <a:effectLst/>
                          <a:latin typeface="Calibri" panose="020F0502020204030204" pitchFamily="34" charset="0"/>
                        </a:rPr>
                        <a:t>Installed</a:t>
                      </a:r>
                      <a:endParaRPr lang="en-GB" sz="2000" b="0" i="0" u="none" strike="noStrike" dirty="0">
                        <a:solidFill>
                          <a:srgbClr val="000000"/>
                        </a:solidFill>
                        <a:effectLst/>
                        <a:latin typeface="Calibri" panose="020F0502020204030204" pitchFamily="34" charset="0"/>
                      </a:endParaRP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28600">
                <a:tc>
                  <a:txBody>
                    <a:bodyPr/>
                    <a:lstStyle/>
                    <a:p>
                      <a:pPr algn="l" fontAlgn="b"/>
                      <a:r>
                        <a:rPr lang="en-GB" sz="2000" b="0" i="0" u="none" strike="noStrike" dirty="0">
                          <a:solidFill>
                            <a:srgbClr val="000000"/>
                          </a:solidFill>
                          <a:effectLst/>
                          <a:latin typeface="Calibri" panose="020F0502020204030204" pitchFamily="34" charset="0"/>
                        </a:rPr>
                        <a:t>Cabling </a:t>
                      </a: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n-GB" sz="2000" b="0" i="0" u="none" strike="noStrike" dirty="0" smtClean="0">
                          <a:solidFill>
                            <a:srgbClr val="000000"/>
                          </a:solidFill>
                          <a:effectLst/>
                          <a:latin typeface="Calibri" panose="020F0502020204030204" pitchFamily="34" charset="0"/>
                        </a:rPr>
                        <a:t>Installed</a:t>
                      </a:r>
                      <a:endParaRPr lang="en-GB" sz="2000" b="0" i="0" u="none" strike="noStrike" dirty="0">
                        <a:solidFill>
                          <a:srgbClr val="000000"/>
                        </a:solidFill>
                        <a:effectLst/>
                        <a:latin typeface="Calibri" panose="020F0502020204030204" pitchFamily="34" charset="0"/>
                      </a:endParaRP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r>
              <a:tr h="228600">
                <a:tc>
                  <a:txBody>
                    <a:bodyPr/>
                    <a:lstStyle/>
                    <a:p>
                      <a:pPr algn="l" fontAlgn="b"/>
                      <a:r>
                        <a:rPr lang="en-GB" sz="2000" b="0" i="0" u="none" strike="noStrike" smtClean="0">
                          <a:solidFill>
                            <a:srgbClr val="000000"/>
                          </a:solidFill>
                          <a:effectLst/>
                          <a:latin typeface="Calibri" panose="020F0502020204030204" pitchFamily="34" charset="0"/>
                        </a:rPr>
                        <a:t>Feedthroughs electronics </a:t>
                      </a:r>
                      <a:r>
                        <a:rPr lang="en-GB" sz="2000" b="0" i="0" u="none" strike="noStrike" dirty="0">
                          <a:solidFill>
                            <a:srgbClr val="000000"/>
                          </a:solidFill>
                          <a:effectLst/>
                          <a:latin typeface="Calibri" panose="020F0502020204030204" pitchFamily="34" charset="0"/>
                        </a:rPr>
                        <a:t>lab </a:t>
                      </a:r>
                      <a:r>
                        <a:rPr lang="en-GB" sz="2000" b="0" i="0" u="none" strike="noStrike" dirty="0" smtClean="0">
                          <a:solidFill>
                            <a:srgbClr val="000000"/>
                          </a:solidFill>
                          <a:effectLst/>
                          <a:latin typeface="Calibri" panose="020F0502020204030204" pitchFamily="34" charset="0"/>
                        </a:rPr>
                        <a:t>to dark room</a:t>
                      </a:r>
                      <a:endParaRPr lang="en-GB" sz="2000" b="0" i="0" u="none" strike="noStrike" dirty="0">
                        <a:solidFill>
                          <a:srgbClr val="000000"/>
                        </a:solidFill>
                        <a:effectLst/>
                        <a:latin typeface="Calibri" panose="020F0502020204030204" pitchFamily="34" charset="0"/>
                      </a:endParaRP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n-GB" sz="2000" b="0" i="0" u="none" strike="noStrike" dirty="0" smtClean="0">
                          <a:solidFill>
                            <a:srgbClr val="000000"/>
                          </a:solidFill>
                          <a:effectLst/>
                          <a:latin typeface="Calibri" panose="020F0502020204030204" pitchFamily="34" charset="0"/>
                        </a:rPr>
                        <a:t>Installed</a:t>
                      </a:r>
                      <a:endParaRPr lang="en-GB" sz="2000" b="0" i="0" u="none" strike="noStrike" dirty="0">
                        <a:solidFill>
                          <a:srgbClr val="000000"/>
                        </a:solidFill>
                        <a:effectLst/>
                        <a:latin typeface="Calibri" panose="020F0502020204030204" pitchFamily="34" charset="0"/>
                      </a:endParaRP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r>
              <a:tr h="228600">
                <a:tc>
                  <a:txBody>
                    <a:bodyPr/>
                    <a:lstStyle/>
                    <a:p>
                      <a:pPr algn="l" fontAlgn="b"/>
                      <a:r>
                        <a:rPr lang="en-GB" sz="2000" b="0" i="0" u="none" strike="noStrike" dirty="0" smtClean="0">
                          <a:solidFill>
                            <a:srgbClr val="000000"/>
                          </a:solidFill>
                          <a:effectLst/>
                          <a:latin typeface="Calibri" panose="020F0502020204030204" pitchFamily="34" charset="0"/>
                        </a:rPr>
                        <a:t>Access and environmental </a:t>
                      </a:r>
                      <a:r>
                        <a:rPr lang="en-GB" sz="2000" b="0" i="0" u="none" strike="noStrike" dirty="0">
                          <a:solidFill>
                            <a:srgbClr val="000000"/>
                          </a:solidFill>
                          <a:effectLst/>
                          <a:latin typeface="Calibri" panose="020F0502020204030204" pitchFamily="34" charset="0"/>
                        </a:rPr>
                        <a:t>monitoring</a:t>
                      </a: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2000" b="0" i="0" u="none" strike="noStrike" dirty="0" smtClean="0">
                          <a:solidFill>
                            <a:srgbClr val="000000"/>
                          </a:solidFill>
                          <a:effectLst/>
                          <a:latin typeface="Calibri" panose="020F0502020204030204" pitchFamily="34" charset="0"/>
                        </a:rPr>
                        <a:t>Being</a:t>
                      </a:r>
                      <a:r>
                        <a:rPr lang="en-GB" sz="2000" b="0" i="0" u="none" strike="noStrike" baseline="0" dirty="0" smtClean="0">
                          <a:solidFill>
                            <a:srgbClr val="000000"/>
                          </a:solidFill>
                          <a:effectLst/>
                          <a:latin typeface="Calibri" panose="020F0502020204030204" pitchFamily="34" charset="0"/>
                        </a:rPr>
                        <a:t> i</a:t>
                      </a:r>
                      <a:r>
                        <a:rPr lang="en-GB" sz="2000" b="0" i="0" u="none" strike="noStrike" dirty="0" smtClean="0">
                          <a:solidFill>
                            <a:srgbClr val="000000"/>
                          </a:solidFill>
                          <a:effectLst/>
                          <a:latin typeface="Calibri" panose="020F0502020204030204" pitchFamily="34" charset="0"/>
                        </a:rPr>
                        <a:t>mplemented</a:t>
                      </a:r>
                      <a:endParaRPr lang="en-GB" sz="2000" b="0" i="0" u="none" strike="noStrike" dirty="0">
                        <a:solidFill>
                          <a:srgbClr val="000000"/>
                        </a:solidFill>
                        <a:effectLst/>
                        <a:latin typeface="Calibri" panose="020F0502020204030204" pitchFamily="34" charset="0"/>
                      </a:endParaRPr>
                    </a:p>
                  </a:txBody>
                  <a:tcPr marL="6191" marR="6191"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2" name="Footer Placeholder 1"/>
          <p:cNvSpPr>
            <a:spLocks noGrp="1"/>
          </p:cNvSpPr>
          <p:nvPr>
            <p:ph type="ftr" sz="quarter" idx="11"/>
          </p:nvPr>
        </p:nvSpPr>
        <p:spPr/>
        <p:txBody>
          <a:bodyPr/>
          <a:lstStyle/>
          <a:p>
            <a:r>
              <a:rPr lang="en-US" smtClean="0"/>
              <a:t>SBN Review Meeting, December 15, 2015</a:t>
            </a:r>
            <a:endParaRPr lang="en-GB"/>
          </a:p>
        </p:txBody>
      </p:sp>
      <p:sp>
        <p:nvSpPr>
          <p:cNvPr id="4" name="Slide Number Placeholder 3"/>
          <p:cNvSpPr>
            <a:spLocks noGrp="1"/>
          </p:cNvSpPr>
          <p:nvPr>
            <p:ph type="sldNum" sz="quarter" idx="12"/>
          </p:nvPr>
        </p:nvSpPr>
        <p:spPr/>
        <p:txBody>
          <a:bodyPr/>
          <a:lstStyle/>
          <a:p>
            <a:fld id="{AB8C0ECA-CA96-402A-8EA7-CFEC3EADC30E}" type="slidenum">
              <a:rPr lang="en-GB" smtClean="0"/>
              <a:t>43</a:t>
            </a:fld>
            <a:endParaRPr lang="en-GB"/>
          </a:p>
        </p:txBody>
      </p:sp>
    </p:spTree>
    <p:extLst>
      <p:ext uri="{BB962C8B-B14F-4D97-AF65-F5344CB8AC3E}">
        <p14:creationId xmlns:p14="http://schemas.microsoft.com/office/powerpoint/2010/main" val="32789370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9906000" cy="762000"/>
          </a:xfrm>
        </p:spPr>
        <p:txBody>
          <a:bodyPr/>
          <a:lstStyle/>
          <a:p>
            <a:pPr algn="ctr"/>
            <a:r>
              <a:rPr lang="en-US" dirty="0" smtClean="0"/>
              <a:t>TPB Evaporation – B169</a:t>
            </a:r>
            <a:endParaRPr lang="en-GB" dirty="0"/>
          </a:p>
        </p:txBody>
      </p:sp>
      <p:sp>
        <p:nvSpPr>
          <p:cNvPr id="2" name="Footer Placeholder 1"/>
          <p:cNvSpPr>
            <a:spLocks noGrp="1"/>
          </p:cNvSpPr>
          <p:nvPr>
            <p:ph type="ftr" sz="quarter" idx="11"/>
          </p:nvPr>
        </p:nvSpPr>
        <p:spPr/>
        <p:txBody>
          <a:bodyPr/>
          <a:lstStyle/>
          <a:p>
            <a:r>
              <a:rPr lang="en-US" smtClean="0"/>
              <a:t>SBN Review Meeting, December 15, 2015</a:t>
            </a:r>
            <a:endParaRPr lang="en-GB"/>
          </a:p>
        </p:txBody>
      </p:sp>
      <p:sp>
        <p:nvSpPr>
          <p:cNvPr id="4" name="Slide Number Placeholder 3"/>
          <p:cNvSpPr>
            <a:spLocks noGrp="1"/>
          </p:cNvSpPr>
          <p:nvPr>
            <p:ph type="sldNum" sz="quarter" idx="12"/>
          </p:nvPr>
        </p:nvSpPr>
        <p:spPr/>
        <p:txBody>
          <a:bodyPr/>
          <a:lstStyle/>
          <a:p>
            <a:fld id="{AB8C0ECA-CA96-402A-8EA7-CFEC3EADC30E}" type="slidenum">
              <a:rPr lang="en-GB" smtClean="0"/>
              <a:t>44</a:t>
            </a:fld>
            <a:endParaRPr lang="en-GB"/>
          </a:p>
        </p:txBody>
      </p:sp>
      <p:sp>
        <p:nvSpPr>
          <p:cNvPr id="6" name="TextBox 5"/>
          <p:cNvSpPr txBox="1"/>
          <p:nvPr/>
        </p:nvSpPr>
        <p:spPr>
          <a:xfrm>
            <a:off x="228600" y="990600"/>
            <a:ext cx="9524999" cy="1231106"/>
          </a:xfrm>
          <a:prstGeom prst="rect">
            <a:avLst/>
          </a:prstGeom>
          <a:noFill/>
        </p:spPr>
        <p:txBody>
          <a:bodyPr wrap="square" rtlCol="0">
            <a:spAutoFit/>
          </a:bodyPr>
          <a:lstStyle/>
          <a:p>
            <a:pPr>
              <a:spcAft>
                <a:spcPts val="1200"/>
              </a:spcAft>
            </a:pPr>
            <a:r>
              <a:rPr lang="en-US" sz="1800" dirty="0" smtClean="0"/>
              <a:t>The evaporator is installed in B169.</a:t>
            </a:r>
          </a:p>
          <a:p>
            <a:pPr>
              <a:spcAft>
                <a:spcPts val="1200"/>
              </a:spcAft>
            </a:pPr>
            <a:r>
              <a:rPr lang="en-US" sz="1800" dirty="0" smtClean="0"/>
              <a:t>Protocols for PMTs cleaning and evaporation have been established after several tests.</a:t>
            </a:r>
          </a:p>
          <a:p>
            <a:pPr>
              <a:spcAft>
                <a:spcPts val="1200"/>
              </a:spcAft>
            </a:pPr>
            <a:r>
              <a:rPr lang="en-US" sz="1800" dirty="0" smtClean="0"/>
              <a:t>Production is ongoing. </a:t>
            </a:r>
            <a:endParaRPr lang="en-US" sz="1800" dirty="0"/>
          </a:p>
        </p:txBody>
      </p:sp>
      <p:pic>
        <p:nvPicPr>
          <p:cNvPr id="3" name="Picture 2" descr="IMG_11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286000"/>
            <a:ext cx="5715000" cy="4286250"/>
          </a:xfrm>
          <a:prstGeom prst="rect">
            <a:avLst/>
          </a:prstGeom>
        </p:spPr>
      </p:pic>
    </p:spTree>
    <p:extLst>
      <p:ext uri="{BB962C8B-B14F-4D97-AF65-F5344CB8AC3E}">
        <p14:creationId xmlns:p14="http://schemas.microsoft.com/office/powerpoint/2010/main" val="7771319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New cold vessels construction – Materials I</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45</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975359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03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New cold vessels construction – Materials II</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46</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97558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38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35550" y="2338836"/>
            <a:ext cx="4622800" cy="2423664"/>
          </a:xfrm>
          <a:ln>
            <a:noFill/>
          </a:ln>
        </p:spPr>
        <p:style>
          <a:lnRef idx="1">
            <a:schemeClr val="accent1"/>
          </a:lnRef>
          <a:fillRef idx="2">
            <a:schemeClr val="accent1"/>
          </a:fillRef>
          <a:effectRef idx="1">
            <a:schemeClr val="accent1"/>
          </a:effectRef>
          <a:fontRef idx="minor">
            <a:schemeClr val="dk1"/>
          </a:fontRef>
        </p:style>
        <p:txBody>
          <a:bodyPr/>
          <a:lstStyle/>
          <a:p>
            <a:pPr marL="0" indent="0">
              <a:lnSpc>
                <a:spcPct val="150000"/>
              </a:lnSpc>
              <a:buNone/>
            </a:pPr>
            <a:r>
              <a:rPr lang="en-US" sz="1600" dirty="0">
                <a:effectLst>
                  <a:outerShdw blurRad="38100" dist="38100" dir="2700000" algn="tl">
                    <a:srgbClr val="000000">
                      <a:alpha val="43137"/>
                    </a:srgbClr>
                  </a:outerShdw>
                </a:effectLst>
              </a:rPr>
              <a:t>Design of a specific </a:t>
            </a:r>
            <a:r>
              <a:rPr lang="en-US" sz="1600" dirty="0" smtClean="0">
                <a:effectLst>
                  <a:outerShdw blurRad="38100" dist="38100" dir="2700000" algn="tl">
                    <a:srgbClr val="000000">
                      <a:alpha val="43137"/>
                    </a:srgbClr>
                  </a:outerShdw>
                </a:effectLst>
              </a:rPr>
              <a:t>tooling</a:t>
            </a:r>
            <a:endParaRPr lang="en-US" sz="1600" dirty="0">
              <a:effectLst>
                <a:outerShdw blurRad="38100" dist="38100" dir="2700000" algn="tl">
                  <a:srgbClr val="000000">
                    <a:alpha val="43137"/>
                  </a:srgbClr>
                </a:outerShdw>
              </a:effectLst>
            </a:endParaRPr>
          </a:p>
          <a:p>
            <a:pPr lvl="1">
              <a:spcBef>
                <a:spcPts val="0"/>
              </a:spcBef>
            </a:pPr>
            <a:endParaRPr lang="en-US" sz="1200" dirty="0"/>
          </a:p>
          <a:p>
            <a:pPr lvl="1">
              <a:spcBef>
                <a:spcPts val="0"/>
              </a:spcBef>
            </a:pPr>
            <a:r>
              <a:rPr lang="en-US" sz="1200" dirty="0"/>
              <a:t>To ensure an appropriate positioning and clamping of the parts in order to achieve the thigh tolerances required</a:t>
            </a:r>
          </a:p>
          <a:p>
            <a:pPr lvl="1">
              <a:spcBef>
                <a:spcPts val="0"/>
              </a:spcBef>
            </a:pPr>
            <a:endParaRPr lang="en-US" sz="1200" dirty="0"/>
          </a:p>
          <a:p>
            <a:pPr lvl="1">
              <a:spcBef>
                <a:spcPts val="0"/>
              </a:spcBef>
            </a:pPr>
            <a:r>
              <a:rPr lang="en-US" sz="1200" dirty="0"/>
              <a:t>To allow the welding in flat position which is mandatory to achieve the quality level required</a:t>
            </a:r>
          </a:p>
          <a:p>
            <a:pPr lvl="1">
              <a:spcBef>
                <a:spcPts val="0"/>
              </a:spcBef>
            </a:pPr>
            <a:endParaRPr lang="en-US" sz="1200" dirty="0"/>
          </a:p>
          <a:p>
            <a:pPr marL="0" indent="0">
              <a:lnSpc>
                <a:spcPct val="150000"/>
              </a:lnSpc>
              <a:buNone/>
            </a:pPr>
            <a:r>
              <a:rPr lang="en-US" sz="1600" dirty="0" smtClean="0">
                <a:effectLst>
                  <a:outerShdw blurRad="38100" dist="38100" dir="2700000" algn="tl">
                    <a:srgbClr val="000000">
                      <a:alpha val="43137"/>
                    </a:srgbClr>
                  </a:outerShdw>
                </a:effectLst>
              </a:rPr>
              <a:t>Delivered: </a:t>
            </a:r>
            <a:r>
              <a:rPr lang="en-US" sz="1600" dirty="0">
                <a:effectLst>
                  <a:outerShdw blurRad="38100" dist="38100" dir="2700000" algn="tl">
                    <a:srgbClr val="000000">
                      <a:alpha val="43137"/>
                    </a:srgbClr>
                  </a:outerShdw>
                </a:effectLst>
              </a:rPr>
              <a:t>end </a:t>
            </a:r>
            <a:r>
              <a:rPr lang="en-US" sz="1600" dirty="0" smtClean="0">
                <a:effectLst>
                  <a:outerShdw blurRad="38100" dist="38100" dir="2700000" algn="tl">
                    <a:srgbClr val="000000">
                      <a:alpha val="43137"/>
                    </a:srgbClr>
                  </a:outerShdw>
                </a:effectLst>
              </a:rPr>
              <a:t>October</a:t>
            </a:r>
            <a:endParaRPr lang="en-US" sz="1600" dirty="0">
              <a:effectLst>
                <a:outerShdw blurRad="38100" dist="38100" dir="2700000" algn="tl">
                  <a:srgbClr val="000000">
                    <a:alpha val="43137"/>
                  </a:srgbClr>
                </a:outerShdw>
              </a:effectLst>
            </a:endParaRPr>
          </a:p>
          <a:p>
            <a:pPr marL="0" indent="0">
              <a:lnSpc>
                <a:spcPct val="150000"/>
              </a:lnSpc>
              <a:buNone/>
            </a:pPr>
            <a:endParaRPr lang="en-US" sz="1600" dirty="0">
              <a:effectLst>
                <a:outerShdw blurRad="38100" dist="38100" dir="2700000" algn="tl">
                  <a:srgbClr val="000000">
                    <a:alpha val="43137"/>
                  </a:srgbClr>
                </a:outerShdw>
              </a:effectLst>
            </a:endParaRPr>
          </a:p>
        </p:txBody>
      </p:sp>
      <p:sp>
        <p:nvSpPr>
          <p:cNvPr id="3" name="Title 2"/>
          <p:cNvSpPr>
            <a:spLocks noGrp="1"/>
          </p:cNvSpPr>
          <p:nvPr>
            <p:ph type="title"/>
          </p:nvPr>
        </p:nvSpPr>
        <p:spPr>
          <a:xfrm>
            <a:off x="412750" y="76200"/>
            <a:ext cx="8915400" cy="990600"/>
          </a:xfrm>
        </p:spPr>
        <p:txBody>
          <a:bodyPr/>
          <a:lstStyle/>
          <a:p>
            <a:r>
              <a:rPr lang="en-GB" dirty="0" smtClean="0"/>
              <a:t>U-frames</a:t>
            </a:r>
            <a:br>
              <a:rPr lang="en-GB" dirty="0" smtClean="0"/>
            </a:br>
            <a:r>
              <a:rPr lang="en-GB" sz="2800" dirty="0">
                <a:effectLst/>
              </a:rPr>
              <a:t>Assembly tooling</a:t>
            </a:r>
          </a:p>
        </p:txBody>
      </p:sp>
      <p:sp>
        <p:nvSpPr>
          <p:cNvPr id="5" name="Footer Placeholder 4"/>
          <p:cNvSpPr>
            <a:spLocks noGrp="1"/>
          </p:cNvSpPr>
          <p:nvPr>
            <p:ph type="ftr" sz="quarter" idx="3"/>
          </p:nvPr>
        </p:nvSpPr>
        <p:spPr/>
        <p:txBody>
          <a:bodyPr/>
          <a:lstStyle/>
          <a:p>
            <a:pPr algn="r" fontAlgn="auto">
              <a:spcBef>
                <a:spcPts val="0"/>
              </a:spcBef>
              <a:spcAft>
                <a:spcPts val="0"/>
              </a:spcAft>
            </a:pPr>
            <a:r>
              <a:rPr lang="en-GB" smtClean="0">
                <a:solidFill>
                  <a:prstClr val="black">
                    <a:lumMod val="50000"/>
                    <a:lumOff val="50000"/>
                  </a:prstClr>
                </a:solidFill>
              </a:rPr>
              <a:t>SBN Review Meeting, December 15, 2015</a:t>
            </a:r>
            <a:endParaRPr lang="en-GB" dirty="0">
              <a:solidFill>
                <a:prstClr val="black">
                  <a:lumMod val="50000"/>
                  <a:lumOff val="50000"/>
                </a:prstClr>
              </a:solidFill>
            </a:endParaRPr>
          </a:p>
        </p:txBody>
      </p:sp>
      <p:sp>
        <p:nvSpPr>
          <p:cNvPr id="6" name="Slide Number Placeholder 5"/>
          <p:cNvSpPr>
            <a:spLocks noGrp="1"/>
          </p:cNvSpPr>
          <p:nvPr>
            <p:ph type="sldNum" sz="quarter" idx="4294967295"/>
          </p:nvPr>
        </p:nvSpPr>
        <p:spPr>
          <a:xfrm>
            <a:off x="4210050" y="6546998"/>
            <a:ext cx="1155700" cy="180000"/>
          </a:xfrm>
          <a:prstGeom prst="rect">
            <a:avLst/>
          </a:prstGeom>
        </p:spPr>
        <p:txBody>
          <a:bodyPr/>
          <a:lstStyle/>
          <a:p>
            <a:fld id="{C4A691AD-322C-42CD-8EC8-21A760F6E850}" type="slidenum">
              <a:rPr lang="en-GB" smtClean="0"/>
              <a:pPr/>
              <a:t>47</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828" y="1843537"/>
            <a:ext cx="4464051" cy="3414263"/>
          </a:xfrm>
          <a:prstGeom prst="rect">
            <a:avLst/>
          </a:prstGeom>
          <a:effectLst>
            <a:outerShdw blurRad="254000" dist="177800" dir="2700000" algn="tl" rotWithShape="0">
              <a:prstClr val="black">
                <a:alpha val="40000"/>
              </a:prstClr>
            </a:outerShdw>
          </a:effectLst>
        </p:spPr>
      </p:pic>
    </p:spTree>
    <p:extLst>
      <p:ext uri="{BB962C8B-B14F-4D97-AF65-F5344CB8AC3E}">
        <p14:creationId xmlns:p14="http://schemas.microsoft.com/office/powerpoint/2010/main" val="6853076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2750" y="76200"/>
            <a:ext cx="8915400" cy="990600"/>
          </a:xfrm>
        </p:spPr>
        <p:txBody>
          <a:bodyPr/>
          <a:lstStyle/>
          <a:p>
            <a:r>
              <a:rPr lang="en-GB" dirty="0" smtClean="0"/>
              <a:t>U-frames - </a:t>
            </a:r>
            <a:r>
              <a:rPr lang="en-GB" sz="2800" dirty="0" smtClean="0">
                <a:effectLst/>
              </a:rPr>
              <a:t>Assembly tooling</a:t>
            </a:r>
            <a:br>
              <a:rPr lang="en-GB" sz="2800" dirty="0" smtClean="0">
                <a:effectLst/>
              </a:rPr>
            </a:br>
            <a:r>
              <a:rPr lang="en-GB" dirty="0" smtClean="0"/>
              <a:t>Assembled and aligned in B156</a:t>
            </a:r>
            <a:endParaRPr lang="en-GB" sz="2800" dirty="0">
              <a:effectLst/>
            </a:endParaRPr>
          </a:p>
        </p:txBody>
      </p:sp>
      <p:sp>
        <p:nvSpPr>
          <p:cNvPr id="5" name="Footer Placeholder 4"/>
          <p:cNvSpPr>
            <a:spLocks noGrp="1"/>
          </p:cNvSpPr>
          <p:nvPr>
            <p:ph type="ftr" sz="quarter" idx="3"/>
          </p:nvPr>
        </p:nvSpPr>
        <p:spPr/>
        <p:txBody>
          <a:bodyPr/>
          <a:lstStyle/>
          <a:p>
            <a:pPr algn="r" fontAlgn="auto">
              <a:spcBef>
                <a:spcPts val="0"/>
              </a:spcBef>
              <a:spcAft>
                <a:spcPts val="0"/>
              </a:spcAft>
            </a:pPr>
            <a:r>
              <a:rPr lang="en-GB" smtClean="0">
                <a:solidFill>
                  <a:prstClr val="black">
                    <a:lumMod val="50000"/>
                    <a:lumOff val="50000"/>
                  </a:prstClr>
                </a:solidFill>
              </a:rPr>
              <a:t>SBN Review Meeting, December 15, 2015</a:t>
            </a:r>
            <a:endParaRPr lang="en-GB" dirty="0">
              <a:solidFill>
                <a:prstClr val="black">
                  <a:lumMod val="50000"/>
                  <a:lumOff val="50000"/>
                </a:prstClr>
              </a:solidFill>
            </a:endParaRPr>
          </a:p>
        </p:txBody>
      </p:sp>
      <p:sp>
        <p:nvSpPr>
          <p:cNvPr id="6" name="Slide Number Placeholder 5"/>
          <p:cNvSpPr>
            <a:spLocks noGrp="1"/>
          </p:cNvSpPr>
          <p:nvPr>
            <p:ph type="sldNum" sz="quarter" idx="4294967295"/>
          </p:nvPr>
        </p:nvSpPr>
        <p:spPr>
          <a:xfrm>
            <a:off x="4210050" y="6546998"/>
            <a:ext cx="1155700" cy="180000"/>
          </a:xfrm>
          <a:prstGeom prst="rect">
            <a:avLst/>
          </a:prstGeom>
        </p:spPr>
        <p:txBody>
          <a:bodyPr/>
          <a:lstStyle/>
          <a:p>
            <a:fld id="{C4A691AD-322C-42CD-8EC8-21A760F6E850}" type="slidenum">
              <a:rPr lang="en-GB" smtClean="0"/>
              <a:pPr/>
              <a:t>48</a:t>
            </a:fld>
            <a:endParaRPr lang="en-GB" dirty="0"/>
          </a:p>
        </p:txBody>
      </p:sp>
      <p:pic>
        <p:nvPicPr>
          <p:cNvPr id="9" name="Picture 8" descr="IMG_66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43000"/>
            <a:ext cx="7162800" cy="5372100"/>
          </a:xfrm>
          <a:prstGeom prst="rect">
            <a:avLst/>
          </a:prstGeom>
        </p:spPr>
      </p:pic>
    </p:spTree>
    <p:extLst>
      <p:ext uri="{BB962C8B-B14F-4D97-AF65-F5344CB8AC3E}">
        <p14:creationId xmlns:p14="http://schemas.microsoft.com/office/powerpoint/2010/main" val="24091694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_09(SEPT)_14_ICARUS.pdf"/>
          <p:cNvPicPr>
            <a:picLocks noChangeAspect="1"/>
          </p:cNvPicPr>
          <p:nvPr/>
        </p:nvPicPr>
        <p:blipFill rotWithShape="1">
          <a:blip r:embed="rId2">
            <a:extLst>
              <a:ext uri="{28A0092B-C50C-407E-A947-70E740481C1C}">
                <a14:useLocalDpi xmlns:a14="http://schemas.microsoft.com/office/drawing/2010/main" val="0"/>
              </a:ext>
            </a:extLst>
          </a:blip>
          <a:srcRect b="24074"/>
          <a:stretch/>
        </p:blipFill>
        <p:spPr>
          <a:xfrm>
            <a:off x="381000" y="812800"/>
            <a:ext cx="9144000" cy="5207000"/>
          </a:xfrm>
          <a:prstGeom prst="rect">
            <a:avLst/>
          </a:prstGeom>
        </p:spPr>
      </p:pic>
      <p:sp>
        <p:nvSpPr>
          <p:cNvPr id="2" name="Titolo 1"/>
          <p:cNvSpPr>
            <a:spLocks noGrp="1"/>
          </p:cNvSpPr>
          <p:nvPr>
            <p:ph type="title"/>
          </p:nvPr>
        </p:nvSpPr>
        <p:spPr/>
        <p:txBody>
          <a:bodyPr/>
          <a:lstStyle/>
          <a:p>
            <a:r>
              <a:rPr lang="en-US" dirty="0" smtClean="0"/>
              <a:t>Assembly strategy - 1</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49</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spTree>
    <p:extLst>
      <p:ext uri="{BB962C8B-B14F-4D97-AF65-F5344CB8AC3E}">
        <p14:creationId xmlns:p14="http://schemas.microsoft.com/office/powerpoint/2010/main" val="369105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SBN Review Meeting, December 15, 2015</a:t>
            </a:r>
            <a:endParaRPr lang="en-US"/>
          </a:p>
        </p:txBody>
      </p:sp>
      <p:sp>
        <p:nvSpPr>
          <p:cNvPr id="5" name="Slide Number Placeholder 4"/>
          <p:cNvSpPr>
            <a:spLocks noGrp="1"/>
          </p:cNvSpPr>
          <p:nvPr>
            <p:ph type="sldNum" sz="quarter" idx="12"/>
          </p:nvPr>
        </p:nvSpPr>
        <p:spPr/>
        <p:txBody>
          <a:bodyPr/>
          <a:lstStyle/>
          <a:p>
            <a:fld id="{F5398CF2-F50E-41B0-8017-EAD20709726D}" type="slidenum">
              <a:rPr lang="en-US" smtClean="0"/>
              <a:t>5</a:t>
            </a:fld>
            <a:endParaRPr lang="en-US"/>
          </a:p>
        </p:txBody>
      </p:sp>
      <p:sp>
        <p:nvSpPr>
          <p:cNvPr id="6" name="Title 5"/>
          <p:cNvSpPr>
            <a:spLocks noGrp="1"/>
          </p:cNvSpPr>
          <p:nvPr>
            <p:ph type="title"/>
          </p:nvPr>
        </p:nvSpPr>
        <p:spPr/>
        <p:txBody>
          <a:bodyPr/>
          <a:lstStyle/>
          <a:p>
            <a:r>
              <a:rPr lang="en-US" dirty="0" smtClean="0"/>
              <a:t>General schedule</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bwMode="auto">
          <a:xfrm>
            <a:off x="5334000" y="1295400"/>
            <a:ext cx="0" cy="5105400"/>
          </a:xfrm>
          <a:prstGeom prst="line">
            <a:avLst/>
          </a:prstGeom>
          <a:ln>
            <a:headEnd type="none" w="med" len="med"/>
            <a:tailEnd type="none" w="med" len="med"/>
          </a:ln>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4876800" y="6400800"/>
            <a:ext cx="950200" cy="400110"/>
          </a:xfrm>
          <a:prstGeom prst="rect">
            <a:avLst/>
          </a:prstGeom>
          <a:noFill/>
        </p:spPr>
        <p:txBody>
          <a:bodyPr wrap="none" rtlCol="0">
            <a:spAutoFit/>
          </a:bodyPr>
          <a:lstStyle/>
          <a:p>
            <a:r>
              <a:rPr lang="en-US" sz="2000" b="1" dirty="0" smtClean="0">
                <a:solidFill>
                  <a:srgbClr val="0000FF"/>
                </a:solidFill>
              </a:rPr>
              <a:t>NOW</a:t>
            </a:r>
            <a:endParaRPr lang="en-US" sz="2000" b="1" dirty="0">
              <a:solidFill>
                <a:srgbClr val="0000FF"/>
              </a:solidFill>
            </a:endParaRPr>
          </a:p>
        </p:txBody>
      </p:sp>
    </p:spTree>
    <p:extLst>
      <p:ext uri="{BB962C8B-B14F-4D97-AF65-F5344CB8AC3E}">
        <p14:creationId xmlns:p14="http://schemas.microsoft.com/office/powerpoint/2010/main" val="31538007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Assembly strategy - 2</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50</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grpSp>
        <p:nvGrpSpPr>
          <p:cNvPr id="10" name="Gruppo 9"/>
          <p:cNvGrpSpPr/>
          <p:nvPr/>
        </p:nvGrpSpPr>
        <p:grpSpPr>
          <a:xfrm>
            <a:off x="95663" y="631490"/>
            <a:ext cx="9810337" cy="6120555"/>
            <a:chOff x="19463" y="-330919"/>
            <a:chExt cx="12132430" cy="7159164"/>
          </a:xfrm>
        </p:grpSpPr>
        <p:pic>
          <p:nvPicPr>
            <p:cNvPr id="7"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46" y="0"/>
              <a:ext cx="12100347" cy="6828245"/>
            </a:xfrm>
            <a:prstGeom prst="rect">
              <a:avLst/>
            </a:prstGeom>
          </p:spPr>
        </p:pic>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252" y="4490409"/>
              <a:ext cx="4142885" cy="2337835"/>
            </a:xfrm>
            <a:prstGeom prst="rect">
              <a:avLst/>
            </a:prstGeom>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63" y="-330919"/>
              <a:ext cx="3745389" cy="2113528"/>
            </a:xfrm>
            <a:prstGeom prst="rect">
              <a:avLst/>
            </a:prstGeom>
          </p:spPr>
        </p:pic>
      </p:grpSp>
    </p:spTree>
    <p:extLst>
      <p:ext uri="{BB962C8B-B14F-4D97-AF65-F5344CB8AC3E}">
        <p14:creationId xmlns:p14="http://schemas.microsoft.com/office/powerpoint/2010/main" val="1551528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Assembly strategy - 3</a:t>
            </a:r>
            <a:endParaRPr lang="en-US" dirty="0"/>
          </a:p>
        </p:txBody>
      </p:sp>
      <p:sp>
        <p:nvSpPr>
          <p:cNvPr id="4" name="Segnaposto numero diapositiva 3"/>
          <p:cNvSpPr>
            <a:spLocks noGrp="1"/>
          </p:cNvSpPr>
          <p:nvPr>
            <p:ph type="sldNum" sz="quarter" idx="11"/>
          </p:nvPr>
        </p:nvSpPr>
        <p:spPr/>
        <p:txBody>
          <a:bodyPr/>
          <a:lstStyle/>
          <a:p>
            <a:r>
              <a:rPr lang="en-GB" smtClean="0"/>
              <a:t>Slide: </a:t>
            </a:r>
            <a:fld id="{C0367892-4C36-1744-A726-262AF37AA8B7}" type="slidenum">
              <a:rPr lang="en-GB" smtClean="0"/>
              <a:pPr/>
              <a:t>51</a:t>
            </a:fld>
            <a:endParaRPr lang="en-GB" dirty="0">
              <a:solidFill>
                <a:schemeClr val="accent1"/>
              </a:solidFill>
            </a:endParaRPr>
          </a:p>
        </p:txBody>
      </p:sp>
      <p:sp>
        <p:nvSpPr>
          <p:cNvPr id="5" name="Segnaposto piè di pagina 4"/>
          <p:cNvSpPr>
            <a:spLocks noGrp="1"/>
          </p:cNvSpPr>
          <p:nvPr>
            <p:ph type="ftr" sz="quarter" idx="3"/>
          </p:nvPr>
        </p:nvSpPr>
        <p:spPr/>
        <p:txBody>
          <a:bodyPr/>
          <a:lstStyle/>
          <a:p>
            <a:pPr>
              <a:defRPr/>
            </a:pPr>
            <a:r>
              <a:rPr lang="en-US" smtClean="0"/>
              <a:t>SBN Review Meeting, December 15, 2015</a:t>
            </a:r>
            <a:endParaRPr lang="en-GB" dirty="0"/>
          </a:p>
        </p:txBody>
      </p:sp>
      <p:pic>
        <p:nvPicPr>
          <p:cNvPr id="6"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486955"/>
            <a:ext cx="7239117" cy="4085045"/>
          </a:xfrm>
          <a:prstGeom prst="rect">
            <a:avLst/>
          </a:prstGeom>
          <a:ln>
            <a:noFill/>
          </a:ln>
        </p:spPr>
      </p:pic>
      <p:pic>
        <p:nvPicPr>
          <p:cNvPr id="9"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8331"/>
          <a:stretch/>
        </p:blipFill>
        <p:spPr>
          <a:xfrm>
            <a:off x="3269952" y="2286000"/>
            <a:ext cx="6636048" cy="4085045"/>
          </a:xfrm>
          <a:prstGeom prst="rect">
            <a:avLst/>
          </a:prstGeom>
        </p:spPr>
      </p:pic>
      <p:sp>
        <p:nvSpPr>
          <p:cNvPr id="10" name="CasellaDiTesto 9"/>
          <p:cNvSpPr txBox="1"/>
          <p:nvPr/>
        </p:nvSpPr>
        <p:spPr>
          <a:xfrm>
            <a:off x="6477000" y="857071"/>
            <a:ext cx="3352800" cy="1015663"/>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dirty="0" smtClean="0"/>
              <a:t>Start from the roof</a:t>
            </a:r>
          </a:p>
          <a:p>
            <a:pPr marL="285750" indent="-285750">
              <a:buFont typeface="Arial" panose="020B0604020202020204" pitchFamily="34" charset="0"/>
              <a:buChar char="•"/>
            </a:pPr>
            <a:r>
              <a:rPr lang="en-US" sz="2000" dirty="0" smtClean="0"/>
              <a:t>Vessel assembled “on a side”</a:t>
            </a:r>
            <a:endParaRPr lang="en-US" sz="2000" dirty="0"/>
          </a:p>
        </p:txBody>
      </p:sp>
      <p:sp>
        <p:nvSpPr>
          <p:cNvPr id="11" name="CasellaDiTesto 10"/>
          <p:cNvSpPr txBox="1"/>
          <p:nvPr/>
        </p:nvSpPr>
        <p:spPr>
          <a:xfrm>
            <a:off x="6781800" y="5512526"/>
            <a:ext cx="2965152" cy="1015663"/>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dirty="0" smtClean="0"/>
              <a:t>As many final welds during installation as possible.</a:t>
            </a:r>
            <a:endParaRPr lang="en-US" sz="2000" dirty="0"/>
          </a:p>
        </p:txBody>
      </p:sp>
      <p:sp>
        <p:nvSpPr>
          <p:cNvPr id="12" name="CasellaDiTesto 11"/>
          <p:cNvSpPr txBox="1"/>
          <p:nvPr/>
        </p:nvSpPr>
        <p:spPr>
          <a:xfrm>
            <a:off x="304800" y="4850806"/>
            <a:ext cx="2965152" cy="1323439"/>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dirty="0" smtClean="0"/>
              <a:t>Rotation of the whole vessel, in the end, to complete welding.</a:t>
            </a:r>
            <a:endParaRPr lang="en-US" sz="2000" dirty="0"/>
          </a:p>
        </p:txBody>
      </p:sp>
      <p:sp>
        <p:nvSpPr>
          <p:cNvPr id="13" name="CasellaDiTesto 12"/>
          <p:cNvSpPr txBox="1"/>
          <p:nvPr/>
        </p:nvSpPr>
        <p:spPr>
          <a:xfrm>
            <a:off x="1675254" y="1229380"/>
            <a:ext cx="381000" cy="523220"/>
          </a:xfrm>
          <a:prstGeom prst="rect">
            <a:avLst/>
          </a:prstGeom>
          <a:noFill/>
        </p:spPr>
        <p:txBody>
          <a:bodyPr wrap="square" rtlCol="0">
            <a:spAutoFit/>
          </a:bodyPr>
          <a:lstStyle/>
          <a:p>
            <a:r>
              <a:rPr lang="en-US" sz="2800" dirty="0" smtClean="0">
                <a:solidFill>
                  <a:srgbClr val="FF0000"/>
                </a:solidFill>
              </a:rPr>
              <a:t>1</a:t>
            </a:r>
            <a:endParaRPr lang="en-US" dirty="0">
              <a:solidFill>
                <a:srgbClr val="FF0000"/>
              </a:solidFill>
            </a:endParaRPr>
          </a:p>
        </p:txBody>
      </p:sp>
      <p:sp>
        <p:nvSpPr>
          <p:cNvPr id="14" name="CasellaDiTesto 13"/>
          <p:cNvSpPr txBox="1"/>
          <p:nvPr/>
        </p:nvSpPr>
        <p:spPr>
          <a:xfrm>
            <a:off x="7291252" y="2398506"/>
            <a:ext cx="381000" cy="523220"/>
          </a:xfrm>
          <a:prstGeom prst="rect">
            <a:avLst/>
          </a:prstGeom>
          <a:noFill/>
        </p:spPr>
        <p:txBody>
          <a:bodyPr wrap="square" rtlCol="0">
            <a:spAutoFit/>
          </a:bodyPr>
          <a:lstStyle/>
          <a:p>
            <a:r>
              <a:rPr lang="en-US" sz="2800" dirty="0">
                <a:solidFill>
                  <a:srgbClr val="FF0000"/>
                </a:solidFill>
              </a:rPr>
              <a:t>2</a:t>
            </a:r>
            <a:endParaRPr lang="en-US" dirty="0">
              <a:solidFill>
                <a:srgbClr val="FF0000"/>
              </a:solidFill>
            </a:endParaRPr>
          </a:p>
        </p:txBody>
      </p:sp>
    </p:spTree>
    <p:extLst>
      <p:ext uri="{BB962C8B-B14F-4D97-AF65-F5344CB8AC3E}">
        <p14:creationId xmlns:p14="http://schemas.microsoft.com/office/powerpoint/2010/main" val="838548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60401"/>
            <a:ext cx="9906000" cy="5522839"/>
          </a:xfrm>
          <a:prstGeom prst="rect">
            <a:avLst/>
          </a:prstGeom>
        </p:spPr>
      </p:pic>
      <p:sp>
        <p:nvSpPr>
          <p:cNvPr id="2" name="Footer Placeholder 1"/>
          <p:cNvSpPr>
            <a:spLocks noGrp="1"/>
          </p:cNvSpPr>
          <p:nvPr>
            <p:ph type="ftr" sz="quarter" idx="3"/>
          </p:nvPr>
        </p:nvSpPr>
        <p:spPr/>
        <p:txBody>
          <a:bodyPr/>
          <a:lstStyle/>
          <a:p>
            <a:pPr>
              <a:defRPr/>
            </a:pPr>
            <a:r>
              <a:rPr lang="en-US" smtClean="0"/>
              <a:t>SBN Review Meeting, December 15, 2015</a:t>
            </a:r>
            <a:endParaRPr lang="en-GB" dirty="0"/>
          </a:p>
        </p:txBody>
      </p:sp>
      <p:sp>
        <p:nvSpPr>
          <p:cNvPr id="3" name="Slide Number Placeholder 2"/>
          <p:cNvSpPr>
            <a:spLocks noGrp="1"/>
          </p:cNvSpPr>
          <p:nvPr>
            <p:ph type="sldNum" sz="quarter" idx="11"/>
          </p:nvPr>
        </p:nvSpPr>
        <p:spPr/>
        <p:txBody>
          <a:bodyPr/>
          <a:lstStyle/>
          <a:p>
            <a:r>
              <a:rPr lang="en-GB" smtClean="0"/>
              <a:t>Slide: </a:t>
            </a:r>
            <a:fld id="{C0367892-4C36-1744-A726-262AF37AA8B7}" type="slidenum">
              <a:rPr lang="en-GB" smtClean="0"/>
              <a:pPr/>
              <a:t>52</a:t>
            </a:fld>
            <a:endParaRPr lang="en-GB" dirty="0">
              <a:solidFill>
                <a:schemeClr val="accent1"/>
              </a:solidFill>
            </a:endParaRPr>
          </a:p>
        </p:txBody>
      </p:sp>
      <p:sp>
        <p:nvSpPr>
          <p:cNvPr id="5" name="Titolo 1"/>
          <p:cNvSpPr>
            <a:spLocks noGrp="1"/>
          </p:cNvSpPr>
          <p:nvPr>
            <p:ph type="title"/>
          </p:nvPr>
        </p:nvSpPr>
        <p:spPr>
          <a:xfrm>
            <a:off x="0" y="0"/>
            <a:ext cx="9906000" cy="533400"/>
          </a:xfrm>
        </p:spPr>
        <p:txBody>
          <a:bodyPr/>
          <a:lstStyle/>
          <a:p>
            <a:r>
              <a:rPr lang="en-US" dirty="0" smtClean="0"/>
              <a:t>Assembly strategy – Tool for cold vessels rotation</a:t>
            </a:r>
            <a:endParaRPr lang="en-US" dirty="0"/>
          </a:p>
        </p:txBody>
      </p:sp>
    </p:spTree>
    <p:extLst>
      <p:ext uri="{BB962C8B-B14F-4D97-AF65-F5344CB8AC3E}">
        <p14:creationId xmlns:p14="http://schemas.microsoft.com/office/powerpoint/2010/main" val="3412444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Test of copper-based filter</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sp>
        <p:nvSpPr>
          <p:cNvPr id="5" name="Slide Number Placeholder 4"/>
          <p:cNvSpPr>
            <a:spLocks noGrp="1"/>
          </p:cNvSpPr>
          <p:nvPr>
            <p:ph type="sldNum" sz="quarter" idx="11"/>
          </p:nvPr>
        </p:nvSpPr>
        <p:spPr/>
        <p:txBody>
          <a:bodyPr/>
          <a:lstStyle/>
          <a:p>
            <a:r>
              <a:rPr lang="en-GB" smtClean="0"/>
              <a:t>Slide: </a:t>
            </a:r>
            <a:fld id="{C0367892-4C36-1744-A726-262AF37AA8B7}" type="slidenum">
              <a:rPr lang="en-GB" smtClean="0"/>
              <a:pPr/>
              <a:t>53</a:t>
            </a:fld>
            <a:endParaRPr lang="en-GB" dirty="0">
              <a:solidFill>
                <a:schemeClr val="accent1"/>
              </a:solidFill>
            </a:endParaRPr>
          </a:p>
        </p:txBody>
      </p:sp>
      <p:pic>
        <p:nvPicPr>
          <p:cNvPr id="8" name="Picture 7" descr="CopperPurityPlo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2000"/>
            <a:ext cx="8293100" cy="5549900"/>
          </a:xfrm>
          <a:prstGeom prst="rect">
            <a:avLst/>
          </a:prstGeom>
        </p:spPr>
      </p:pic>
    </p:spTree>
    <p:extLst>
      <p:ext uri="{BB962C8B-B14F-4D97-AF65-F5344CB8AC3E}">
        <p14:creationId xmlns:p14="http://schemas.microsoft.com/office/powerpoint/2010/main" val="18684513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CRT_warm_vessel_mounting-Warner-07oct15-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6200"/>
            <a:ext cx="8915400" cy="6686550"/>
          </a:xfrm>
          <a:prstGeom prst="rect">
            <a:avLst/>
          </a:prstGeom>
        </p:spPr>
      </p:pic>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54</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5" name="TextBox 4"/>
          <p:cNvSpPr txBox="1"/>
          <p:nvPr/>
        </p:nvSpPr>
        <p:spPr>
          <a:xfrm rot="20023413">
            <a:off x="352868" y="3254174"/>
            <a:ext cx="8569373" cy="369332"/>
          </a:xfrm>
          <a:prstGeom prst="rect">
            <a:avLst/>
          </a:prstGeom>
          <a:noFill/>
        </p:spPr>
        <p:txBody>
          <a:bodyPr wrap="none" rtlCol="0">
            <a:spAutoFit/>
          </a:bodyPr>
          <a:lstStyle/>
          <a:p>
            <a:r>
              <a:rPr lang="en-US" sz="1800" dirty="0" smtClean="0"/>
              <a:t>Drawing to be replaced with the new design by D. </a:t>
            </a:r>
            <a:r>
              <a:rPr lang="en-US" sz="1800" dirty="0" err="1" smtClean="0"/>
              <a:t>Smargianaki</a:t>
            </a:r>
            <a:r>
              <a:rPr lang="en-US" sz="1800" dirty="0" smtClean="0"/>
              <a:t> and D. Warner </a:t>
            </a:r>
            <a:endParaRPr lang="en-US" sz="1800" dirty="0"/>
          </a:p>
        </p:txBody>
      </p:sp>
    </p:spTree>
    <p:extLst>
      <p:ext uri="{BB962C8B-B14F-4D97-AF65-F5344CB8AC3E}">
        <p14:creationId xmlns:p14="http://schemas.microsoft.com/office/powerpoint/2010/main" val="279510777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55</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pic>
        <p:nvPicPr>
          <p:cNvPr id="3" name="Picture 2" descr="Pages from CRT_warm_vessel_mounting-Warner-07oct15-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8458200" cy="6343650"/>
          </a:xfrm>
          <a:prstGeom prst="rect">
            <a:avLst/>
          </a:prstGeom>
        </p:spPr>
      </p:pic>
    </p:spTree>
    <p:extLst>
      <p:ext uri="{BB962C8B-B14F-4D97-AF65-F5344CB8AC3E}">
        <p14:creationId xmlns:p14="http://schemas.microsoft.com/office/powerpoint/2010/main" val="304964606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56</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pic>
        <p:nvPicPr>
          <p:cNvPr id="2" name="Picture 1" descr="Pages from CRT_warm_vessel_mounting-Warner-07oct15-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5250"/>
            <a:ext cx="8610600" cy="6457950"/>
          </a:xfrm>
          <a:prstGeom prst="rect">
            <a:avLst/>
          </a:prstGeom>
        </p:spPr>
      </p:pic>
    </p:spTree>
    <p:extLst>
      <p:ext uri="{BB962C8B-B14F-4D97-AF65-F5344CB8AC3E}">
        <p14:creationId xmlns:p14="http://schemas.microsoft.com/office/powerpoint/2010/main" val="341431195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from CRT_warm_vessel_mounting-Warner-07oct1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9144000" cy="6858000"/>
          </a:xfrm>
          <a:prstGeom prst="rect">
            <a:avLst/>
          </a:prstGeom>
        </p:spPr>
      </p:pic>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57</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extLst>
      <p:ext uri="{BB962C8B-B14F-4D97-AF65-F5344CB8AC3E}">
        <p14:creationId xmlns:p14="http://schemas.microsoft.com/office/powerpoint/2010/main" val="158674410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58</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pic>
        <p:nvPicPr>
          <p:cNvPr id="2" name="Picture 1" descr="WA104_install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26" y="585787"/>
            <a:ext cx="9525000" cy="5357813"/>
          </a:xfrm>
          <a:prstGeom prst="rect">
            <a:avLst/>
          </a:prstGeom>
        </p:spPr>
      </p:pic>
      <p:sp>
        <p:nvSpPr>
          <p:cNvPr id="5" name="Title 1"/>
          <p:cNvSpPr>
            <a:spLocks noGrp="1"/>
          </p:cNvSpPr>
          <p:nvPr>
            <p:ph type="title"/>
          </p:nvPr>
        </p:nvSpPr>
        <p:spPr>
          <a:xfrm>
            <a:off x="0" y="0"/>
            <a:ext cx="9906000" cy="533400"/>
          </a:xfrm>
        </p:spPr>
        <p:txBody>
          <a:bodyPr/>
          <a:lstStyle/>
          <a:p>
            <a:pPr marL="635000" lvl="2" indent="-234950">
              <a:lnSpc>
                <a:spcPct val="120000"/>
              </a:lnSpc>
            </a:pPr>
            <a:r>
              <a:rPr lang="en-US" dirty="0" smtClean="0">
                <a:solidFill>
                  <a:srgbClr val="FFFFFF"/>
                </a:solidFill>
              </a:rPr>
              <a:t>Installation area</a:t>
            </a:r>
            <a:endParaRPr lang="en-US" dirty="0">
              <a:solidFill>
                <a:srgbClr val="FFFFFF"/>
              </a:solidFill>
            </a:endParaRPr>
          </a:p>
        </p:txBody>
      </p:sp>
      <p:sp>
        <p:nvSpPr>
          <p:cNvPr id="3" name="CasellaDiTesto 2"/>
          <p:cNvSpPr txBox="1"/>
          <p:nvPr/>
        </p:nvSpPr>
        <p:spPr>
          <a:xfrm>
            <a:off x="4191000" y="1828800"/>
            <a:ext cx="2590800" cy="646331"/>
          </a:xfrm>
          <a:prstGeom prst="rect">
            <a:avLst/>
          </a:prstGeom>
          <a:noFill/>
        </p:spPr>
        <p:txBody>
          <a:bodyPr wrap="square" rtlCol="0">
            <a:spAutoFit/>
          </a:bodyPr>
          <a:lstStyle/>
          <a:p>
            <a:r>
              <a:rPr lang="en-US" sz="1800" dirty="0" smtClean="0"/>
              <a:t>Second T300 module in transport vessel.</a:t>
            </a:r>
            <a:endParaRPr lang="en-US" sz="1800" dirty="0"/>
          </a:p>
        </p:txBody>
      </p:sp>
      <p:sp>
        <p:nvSpPr>
          <p:cNvPr id="8" name="CasellaDiTesto 7"/>
          <p:cNvSpPr txBox="1"/>
          <p:nvPr/>
        </p:nvSpPr>
        <p:spPr>
          <a:xfrm rot="16200000">
            <a:off x="1529025" y="2940093"/>
            <a:ext cx="2312682" cy="646331"/>
          </a:xfrm>
          <a:prstGeom prst="rect">
            <a:avLst/>
          </a:prstGeom>
          <a:noFill/>
        </p:spPr>
        <p:txBody>
          <a:bodyPr wrap="square" rtlCol="0">
            <a:spAutoFit/>
          </a:bodyPr>
          <a:lstStyle/>
          <a:p>
            <a:r>
              <a:rPr lang="en-US" sz="1800" dirty="0" smtClean="0"/>
              <a:t>Clean room with  first T300 module</a:t>
            </a:r>
            <a:endParaRPr lang="en-US" sz="1800" dirty="0"/>
          </a:p>
        </p:txBody>
      </p:sp>
      <p:sp>
        <p:nvSpPr>
          <p:cNvPr id="9" name="CasellaDiTesto 2"/>
          <p:cNvSpPr txBox="1"/>
          <p:nvPr/>
        </p:nvSpPr>
        <p:spPr>
          <a:xfrm>
            <a:off x="762000" y="5943600"/>
            <a:ext cx="8229600" cy="646331"/>
          </a:xfrm>
          <a:prstGeom prst="rect">
            <a:avLst/>
          </a:prstGeom>
          <a:noFill/>
        </p:spPr>
        <p:txBody>
          <a:bodyPr wrap="square" rtlCol="0">
            <a:spAutoFit/>
          </a:bodyPr>
          <a:lstStyle/>
          <a:p>
            <a:r>
              <a:rPr lang="en-US" sz="1800" dirty="0" smtClean="0"/>
              <a:t>First cold vessel assembled in B156. Second cold vessel assembled in B185. This allows to recover about 2 months in the construction procedure.</a:t>
            </a:r>
            <a:endParaRPr lang="en-US" sz="1800" dirty="0"/>
          </a:p>
        </p:txBody>
      </p:sp>
    </p:spTree>
    <p:extLst>
      <p:ext uri="{BB962C8B-B14F-4D97-AF65-F5344CB8AC3E}">
        <p14:creationId xmlns:p14="http://schemas.microsoft.com/office/powerpoint/2010/main" val="146115255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T600 Warm Vessel and Cryogenics envelope </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pic>
        <p:nvPicPr>
          <p:cNvPr id="3" name="Picture 2" descr="WarmVessel3DSide.pdf"/>
          <p:cNvPicPr>
            <a:picLocks noChangeAspect="1"/>
          </p:cNvPicPr>
          <p:nvPr/>
        </p:nvPicPr>
        <p:blipFill rotWithShape="1">
          <a:blip r:embed="rId2">
            <a:extLst>
              <a:ext uri="{28A0092B-C50C-407E-A947-70E740481C1C}">
                <a14:useLocalDpi xmlns:a14="http://schemas.microsoft.com/office/drawing/2010/main" val="0"/>
              </a:ext>
            </a:extLst>
          </a:blip>
          <a:srcRect l="13478" t="30926" r="13370" b="34629"/>
          <a:stretch/>
        </p:blipFill>
        <p:spPr>
          <a:xfrm>
            <a:off x="0" y="2120900"/>
            <a:ext cx="9885583" cy="3289300"/>
          </a:xfrm>
          <a:prstGeom prst="rect">
            <a:avLst/>
          </a:prstGeom>
        </p:spPr>
      </p:pic>
      <p:sp>
        <p:nvSpPr>
          <p:cNvPr id="5" name="TextBox 4"/>
          <p:cNvSpPr txBox="1"/>
          <p:nvPr/>
        </p:nvSpPr>
        <p:spPr>
          <a:xfrm>
            <a:off x="3581400" y="914400"/>
            <a:ext cx="2714655" cy="461665"/>
          </a:xfrm>
          <a:prstGeom prst="rect">
            <a:avLst/>
          </a:prstGeom>
          <a:noFill/>
        </p:spPr>
        <p:txBody>
          <a:bodyPr wrap="none" rtlCol="0">
            <a:spAutoFit/>
          </a:bodyPr>
          <a:lstStyle/>
          <a:p>
            <a:r>
              <a:rPr lang="en-US" sz="2400" dirty="0" smtClean="0"/>
              <a:t>Longitudinal view</a:t>
            </a:r>
            <a:endParaRPr lang="en-US" sz="2400" dirty="0"/>
          </a:p>
        </p:txBody>
      </p:sp>
      <p:sp>
        <p:nvSpPr>
          <p:cNvPr id="10" name="TextBox 9"/>
          <p:cNvSpPr txBox="1"/>
          <p:nvPr/>
        </p:nvSpPr>
        <p:spPr>
          <a:xfrm>
            <a:off x="3200400" y="5334000"/>
            <a:ext cx="2168082" cy="461665"/>
          </a:xfrm>
          <a:prstGeom prst="rect">
            <a:avLst/>
          </a:prstGeom>
          <a:noFill/>
        </p:spPr>
        <p:txBody>
          <a:bodyPr wrap="none" rtlCol="0">
            <a:spAutoFit/>
          </a:bodyPr>
          <a:lstStyle/>
          <a:p>
            <a:r>
              <a:rPr lang="en-US" sz="2400" dirty="0" smtClean="0"/>
              <a:t>Warm Vessel</a:t>
            </a:r>
            <a:endParaRPr lang="en-US" sz="2400" dirty="0"/>
          </a:p>
        </p:txBody>
      </p:sp>
      <p:sp>
        <p:nvSpPr>
          <p:cNvPr id="8" name="TextBox 7"/>
          <p:cNvSpPr txBox="1"/>
          <p:nvPr/>
        </p:nvSpPr>
        <p:spPr>
          <a:xfrm>
            <a:off x="7772400" y="5181600"/>
            <a:ext cx="2286000" cy="1200328"/>
          </a:xfrm>
          <a:prstGeom prst="rect">
            <a:avLst/>
          </a:prstGeom>
          <a:noFill/>
        </p:spPr>
        <p:txBody>
          <a:bodyPr wrap="square" rtlCol="0">
            <a:spAutoFit/>
          </a:bodyPr>
          <a:lstStyle/>
          <a:p>
            <a:pPr algn="ctr"/>
            <a:r>
              <a:rPr lang="en-US" sz="2400" dirty="0" err="1" smtClean="0"/>
              <a:t>Cryo</a:t>
            </a:r>
            <a:endParaRPr lang="en-US" sz="2400" dirty="0" smtClean="0"/>
          </a:p>
          <a:p>
            <a:pPr algn="ctr"/>
            <a:r>
              <a:rPr lang="en-US" sz="2400" dirty="0" smtClean="0"/>
              <a:t>and purification</a:t>
            </a:r>
            <a:endParaRPr lang="en-US" sz="2400" dirty="0"/>
          </a:p>
        </p:txBody>
      </p:sp>
      <p:sp>
        <p:nvSpPr>
          <p:cNvPr id="6" name="Slide Number Placeholder 5"/>
          <p:cNvSpPr>
            <a:spLocks noGrp="1"/>
          </p:cNvSpPr>
          <p:nvPr>
            <p:ph type="sldNum" sz="quarter" idx="11"/>
          </p:nvPr>
        </p:nvSpPr>
        <p:spPr/>
        <p:txBody>
          <a:bodyPr/>
          <a:lstStyle/>
          <a:p>
            <a:r>
              <a:rPr lang="en-GB" smtClean="0"/>
              <a:t>Slide: </a:t>
            </a:r>
            <a:fld id="{C0367892-4C36-1744-A726-262AF37AA8B7}" type="slidenum">
              <a:rPr lang="en-GB" smtClean="0"/>
              <a:pPr/>
              <a:t>59</a:t>
            </a:fld>
            <a:endParaRPr lang="en-GB" dirty="0">
              <a:solidFill>
                <a:schemeClr val="accent1"/>
              </a:solidFill>
            </a:endParaRPr>
          </a:p>
        </p:txBody>
      </p:sp>
      <p:sp>
        <p:nvSpPr>
          <p:cNvPr id="9" name="TextBox 8"/>
          <p:cNvSpPr txBox="1"/>
          <p:nvPr/>
        </p:nvSpPr>
        <p:spPr>
          <a:xfrm rot="19169815">
            <a:off x="1201581" y="3254174"/>
            <a:ext cx="6871943" cy="369332"/>
          </a:xfrm>
          <a:prstGeom prst="rect">
            <a:avLst/>
          </a:prstGeom>
          <a:noFill/>
        </p:spPr>
        <p:txBody>
          <a:bodyPr wrap="none" rtlCol="0">
            <a:spAutoFit/>
          </a:bodyPr>
          <a:lstStyle/>
          <a:p>
            <a:r>
              <a:rPr lang="en-US" sz="1800" dirty="0" smtClean="0"/>
              <a:t>Drawing to be replaced with the new design by D. </a:t>
            </a:r>
            <a:r>
              <a:rPr lang="en-US" sz="1800" dirty="0" err="1" smtClean="0"/>
              <a:t>Smargianaki</a:t>
            </a:r>
            <a:r>
              <a:rPr lang="en-US" sz="1800" dirty="0" smtClean="0"/>
              <a:t> </a:t>
            </a:r>
            <a:endParaRPr lang="en-US" sz="1800" dirty="0"/>
          </a:p>
        </p:txBody>
      </p:sp>
    </p:spTree>
    <p:extLst>
      <p:ext uri="{BB962C8B-B14F-4D97-AF65-F5344CB8AC3E}">
        <p14:creationId xmlns:p14="http://schemas.microsoft.com/office/powerpoint/2010/main" val="38534565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PMTs system deployment</a:t>
            </a:r>
          </a:p>
        </p:txBody>
      </p:sp>
      <p:sp>
        <p:nvSpPr>
          <p:cNvPr id="3" name="Content Placeholder 2"/>
          <p:cNvSpPr>
            <a:spLocks noGrp="1"/>
          </p:cNvSpPr>
          <p:nvPr>
            <p:ph idx="1"/>
          </p:nvPr>
        </p:nvSpPr>
        <p:spPr>
          <a:xfrm>
            <a:off x="76200" y="76200"/>
            <a:ext cx="9829800" cy="6629400"/>
          </a:xfrm>
        </p:spPr>
        <p:txBody>
          <a:bodyPr/>
          <a:lstStyle/>
          <a:p>
            <a:pPr marL="0" lvl="1" indent="0">
              <a:lnSpc>
                <a:spcPct val="110000"/>
              </a:lnSpc>
              <a:spcBef>
                <a:spcPts val="0"/>
              </a:spcBef>
              <a:spcAft>
                <a:spcPts val="600"/>
              </a:spcAft>
              <a:buSzPct val="80000"/>
              <a:buNone/>
            </a:pPr>
            <a:endParaRPr lang="en-US" sz="2000" dirty="0" smtClean="0"/>
          </a:p>
          <a:p>
            <a:pPr marL="635000" lvl="2" indent="-234950">
              <a:lnSpc>
                <a:spcPct val="110000"/>
              </a:lnSpc>
              <a:spcBef>
                <a:spcPts val="0"/>
              </a:spcBef>
              <a:spcAft>
                <a:spcPts val="600"/>
              </a:spcAft>
              <a:buSzPct val="80000"/>
              <a:buFont typeface="Zapf Dingbats" charset="2"/>
              <a:buChar char="l"/>
            </a:pPr>
            <a:r>
              <a:rPr lang="en-US" sz="2000" dirty="0" smtClean="0"/>
              <a:t>The mechanical design of the new scintillation light collection system has been completed for the chosen configuration. All the components have been delivered to CERN.</a:t>
            </a:r>
          </a:p>
          <a:p>
            <a:pPr marL="635000" lvl="2" indent="-234950">
              <a:lnSpc>
                <a:spcPct val="110000"/>
              </a:lnSpc>
              <a:spcBef>
                <a:spcPts val="0"/>
              </a:spcBef>
              <a:spcAft>
                <a:spcPts val="600"/>
              </a:spcAft>
              <a:buSzPct val="80000"/>
              <a:buFont typeface="Zapf Dingbats" charset="2"/>
              <a:buChar char="l"/>
            </a:pPr>
            <a:r>
              <a:rPr lang="en-US" sz="2000" dirty="0" smtClean="0"/>
              <a:t>The PMTs are being produced by Hamamatsu. The 20 pre-series samples arrived at CERN at the end of September. All units have been tested and certified both at room temperature and in </a:t>
            </a:r>
            <a:r>
              <a:rPr lang="en-US" sz="2000" dirty="0" err="1" smtClean="0"/>
              <a:t>LAr</a:t>
            </a:r>
            <a:r>
              <a:rPr lang="en-US" sz="2000" dirty="0" smtClean="0"/>
              <a:t>.</a:t>
            </a:r>
          </a:p>
          <a:p>
            <a:pPr marL="635000" lvl="2" indent="-234950">
              <a:lnSpc>
                <a:spcPct val="110000"/>
              </a:lnSpc>
              <a:spcBef>
                <a:spcPts val="0"/>
              </a:spcBef>
              <a:spcAft>
                <a:spcPts val="600"/>
              </a:spcAft>
              <a:buSzPct val="80000"/>
              <a:buFont typeface="Zapf Dingbats" charset="2"/>
              <a:buChar char="l"/>
            </a:pPr>
            <a:r>
              <a:rPr lang="en-US" sz="2000" dirty="0" smtClean="0"/>
              <a:t>The first production batch of 80 PMTs has been delivered and is presently under test (room temperature and </a:t>
            </a:r>
            <a:r>
              <a:rPr lang="en-US" sz="2000" dirty="0" err="1" smtClean="0"/>
              <a:t>LAr</a:t>
            </a:r>
            <a:r>
              <a:rPr lang="en-US" sz="2000" dirty="0" smtClean="0"/>
              <a:t>). The second production batch of 100 PMTs is being delivered.</a:t>
            </a:r>
          </a:p>
          <a:p>
            <a:pPr marL="635000" lvl="2" indent="-234950">
              <a:lnSpc>
                <a:spcPct val="110000"/>
              </a:lnSpc>
              <a:spcBef>
                <a:spcPts val="0"/>
              </a:spcBef>
              <a:spcAft>
                <a:spcPts val="600"/>
              </a:spcAft>
              <a:buSzPct val="80000"/>
              <a:buFont typeface="Zapf Dingbats" charset="2"/>
              <a:buChar char="l"/>
            </a:pPr>
            <a:r>
              <a:rPr lang="en-US" sz="2000" dirty="0" smtClean="0"/>
              <a:t>Design of a second version of new bases has been completed. The full production has been ordered and a pre-series has been delivered.</a:t>
            </a:r>
          </a:p>
          <a:p>
            <a:pPr marL="635000" lvl="2" indent="-234950">
              <a:lnSpc>
                <a:spcPct val="110000"/>
              </a:lnSpc>
              <a:spcBef>
                <a:spcPts val="0"/>
              </a:spcBef>
              <a:spcAft>
                <a:spcPts val="600"/>
              </a:spcAft>
              <a:buSzPct val="80000"/>
              <a:buFont typeface="Zapf Dingbats" charset="2"/>
              <a:buChar char="l"/>
            </a:pPr>
            <a:r>
              <a:rPr lang="en-US" sz="2000" dirty="0" smtClean="0"/>
              <a:t>The setup for testing and pre-assembling of the PMTs is operational: two locations, B182 for cold tests and </a:t>
            </a:r>
            <a:r>
              <a:rPr lang="en-US" sz="2000" dirty="0" err="1" smtClean="0"/>
              <a:t>Ideasquare</a:t>
            </a:r>
            <a:r>
              <a:rPr lang="en-US" sz="2000" dirty="0" smtClean="0"/>
              <a:t> for warm tests and pre-assembly. </a:t>
            </a:r>
          </a:p>
          <a:p>
            <a:pPr marL="635000" lvl="2" indent="-234950">
              <a:lnSpc>
                <a:spcPct val="110000"/>
              </a:lnSpc>
              <a:spcBef>
                <a:spcPts val="0"/>
              </a:spcBef>
              <a:spcAft>
                <a:spcPts val="600"/>
              </a:spcAft>
              <a:buSzPct val="80000"/>
              <a:buFont typeface="Zapf Dingbats" charset="2"/>
              <a:buChar char="l"/>
            </a:pPr>
            <a:r>
              <a:rPr lang="en-US" sz="2000" dirty="0" smtClean="0"/>
              <a:t>The TPB evaporator is installed in B169. Evaporation protocol was established after several tests. Production is ongoing (4 evaporations/day).</a:t>
            </a:r>
          </a:p>
          <a:p>
            <a:pPr marL="635000" lvl="2" indent="-234950">
              <a:lnSpc>
                <a:spcPct val="110000"/>
              </a:lnSpc>
              <a:spcBef>
                <a:spcPts val="0"/>
              </a:spcBef>
              <a:spcAft>
                <a:spcPts val="600"/>
              </a:spcAft>
              <a:buSzPct val="80000"/>
              <a:buFont typeface="Zapf Dingbats" charset="2"/>
              <a:buChar char="l"/>
            </a:pPr>
            <a:r>
              <a:rPr lang="en-US" sz="2000" dirty="0" smtClean="0"/>
              <a:t>See G.L. </a:t>
            </a:r>
            <a:r>
              <a:rPr lang="en-US" sz="2000" dirty="0" err="1" smtClean="0"/>
              <a:t>Raselli</a:t>
            </a:r>
            <a:r>
              <a:rPr lang="en-US" sz="2000" dirty="0" smtClean="0"/>
              <a:t> presentation in the </a:t>
            </a:r>
            <a:r>
              <a:rPr lang="en-US" sz="2000" dirty="0" err="1" smtClean="0"/>
              <a:t>breakuot</a:t>
            </a:r>
            <a:r>
              <a:rPr lang="en-US" sz="2000" dirty="0" smtClean="0"/>
              <a:t> session for additional details.</a:t>
            </a:r>
            <a:endParaRPr lang="en-US" dirty="0"/>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6</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Tree>
    <p:extLst>
      <p:ext uri="{BB962C8B-B14F-4D97-AF65-F5344CB8AC3E}">
        <p14:creationId xmlns:p14="http://schemas.microsoft.com/office/powerpoint/2010/main" val="347239883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T600 Warm Vessel and Cryogenics envelope </a:t>
            </a:r>
            <a:endParaRPr lang="en-US" dirty="0"/>
          </a:p>
        </p:txBody>
      </p:sp>
      <p:sp>
        <p:nvSpPr>
          <p:cNvPr id="4" name="Footer Placeholder 3"/>
          <p:cNvSpPr>
            <a:spLocks noGrp="1"/>
          </p:cNvSpPr>
          <p:nvPr>
            <p:ph type="ftr" sz="quarter" idx="4294967295"/>
          </p:nvPr>
        </p:nvSpPr>
        <p:spPr>
          <a:xfrm>
            <a:off x="5962" y="6553200"/>
            <a:ext cx="6547238" cy="304800"/>
          </a:xfrm>
          <a:prstGeom prst="rect">
            <a:avLst/>
          </a:prstGeom>
        </p:spPr>
        <p:txBody>
          <a:bodyPr/>
          <a:lstStyle/>
          <a:p>
            <a:pPr>
              <a:defRPr/>
            </a:pPr>
            <a:r>
              <a:rPr lang="en-US" smtClean="0"/>
              <a:t>SBN Review Meeting, December 15, 2015</a:t>
            </a:r>
            <a:endParaRPr lang="en-GB" dirty="0"/>
          </a:p>
        </p:txBody>
      </p:sp>
      <p:pic>
        <p:nvPicPr>
          <p:cNvPr id="6" name="Picture 5" descr="WarmVessel3DFront.pdf"/>
          <p:cNvPicPr>
            <a:picLocks noChangeAspect="1"/>
          </p:cNvPicPr>
          <p:nvPr/>
        </p:nvPicPr>
        <p:blipFill rotWithShape="1">
          <a:blip r:embed="rId2">
            <a:extLst>
              <a:ext uri="{28A0092B-C50C-407E-A947-70E740481C1C}">
                <a14:useLocalDpi xmlns:a14="http://schemas.microsoft.com/office/drawing/2010/main" val="0"/>
              </a:ext>
            </a:extLst>
          </a:blip>
          <a:srcRect l="15572" t="19629" r="20306" b="18148"/>
          <a:stretch/>
        </p:blipFill>
        <p:spPr>
          <a:xfrm>
            <a:off x="762000" y="685800"/>
            <a:ext cx="8534400" cy="5852160"/>
          </a:xfrm>
          <a:prstGeom prst="rect">
            <a:avLst/>
          </a:prstGeom>
        </p:spPr>
      </p:pic>
      <p:sp>
        <p:nvSpPr>
          <p:cNvPr id="7" name="TextBox 6"/>
          <p:cNvSpPr txBox="1"/>
          <p:nvPr/>
        </p:nvSpPr>
        <p:spPr>
          <a:xfrm>
            <a:off x="3429000" y="6248400"/>
            <a:ext cx="4418397" cy="461665"/>
          </a:xfrm>
          <a:prstGeom prst="rect">
            <a:avLst/>
          </a:prstGeom>
          <a:noFill/>
        </p:spPr>
        <p:txBody>
          <a:bodyPr wrap="none" rtlCol="0">
            <a:spAutoFit/>
          </a:bodyPr>
          <a:lstStyle/>
          <a:p>
            <a:r>
              <a:rPr lang="en-US" sz="2400" dirty="0" smtClean="0"/>
              <a:t>Detector supports (I beams)</a:t>
            </a:r>
            <a:endParaRPr lang="en-US" sz="2400" dirty="0"/>
          </a:p>
        </p:txBody>
      </p:sp>
      <p:cxnSp>
        <p:nvCxnSpPr>
          <p:cNvPr id="11" name="Straight Arrow Connector 10"/>
          <p:cNvCxnSpPr/>
          <p:nvPr/>
        </p:nvCxnSpPr>
        <p:spPr bwMode="auto">
          <a:xfrm flipH="1" flipV="1">
            <a:off x="2667000" y="5943600"/>
            <a:ext cx="609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V="1">
            <a:off x="4724400" y="5943600"/>
            <a:ext cx="2286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H="1" flipV="1">
            <a:off x="5638800" y="5943600"/>
            <a:ext cx="1524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V="1">
            <a:off x="7162800" y="5943600"/>
            <a:ext cx="7620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Slide Number Placeholder 2"/>
          <p:cNvSpPr>
            <a:spLocks noGrp="1"/>
          </p:cNvSpPr>
          <p:nvPr>
            <p:ph type="sldNum" sz="quarter" idx="11"/>
          </p:nvPr>
        </p:nvSpPr>
        <p:spPr/>
        <p:txBody>
          <a:bodyPr/>
          <a:lstStyle/>
          <a:p>
            <a:r>
              <a:rPr lang="en-GB" smtClean="0"/>
              <a:t>Slide: </a:t>
            </a:r>
            <a:fld id="{C0367892-4C36-1744-A726-262AF37AA8B7}" type="slidenum">
              <a:rPr lang="en-GB" smtClean="0"/>
              <a:pPr/>
              <a:t>60</a:t>
            </a:fld>
            <a:endParaRPr lang="en-GB" dirty="0">
              <a:solidFill>
                <a:schemeClr val="accent1"/>
              </a:solidFill>
            </a:endParaRPr>
          </a:p>
        </p:txBody>
      </p:sp>
      <p:sp>
        <p:nvSpPr>
          <p:cNvPr id="13" name="TextBox 12"/>
          <p:cNvSpPr txBox="1"/>
          <p:nvPr/>
        </p:nvSpPr>
        <p:spPr>
          <a:xfrm rot="19169815">
            <a:off x="1201581" y="3254174"/>
            <a:ext cx="6871943" cy="369332"/>
          </a:xfrm>
          <a:prstGeom prst="rect">
            <a:avLst/>
          </a:prstGeom>
          <a:noFill/>
        </p:spPr>
        <p:txBody>
          <a:bodyPr wrap="none" rtlCol="0">
            <a:spAutoFit/>
          </a:bodyPr>
          <a:lstStyle/>
          <a:p>
            <a:r>
              <a:rPr lang="en-US" sz="1800" dirty="0" smtClean="0"/>
              <a:t>Drawing to be replaced with the new design by D. </a:t>
            </a:r>
            <a:r>
              <a:rPr lang="en-US" sz="1800" dirty="0" err="1" smtClean="0"/>
              <a:t>Smargianaki</a:t>
            </a:r>
            <a:r>
              <a:rPr lang="en-US" sz="1800" dirty="0" smtClean="0"/>
              <a:t> </a:t>
            </a:r>
            <a:endParaRPr lang="en-US" sz="1800" dirty="0"/>
          </a:p>
        </p:txBody>
      </p:sp>
    </p:spTree>
    <p:extLst>
      <p:ext uri="{BB962C8B-B14F-4D97-AF65-F5344CB8AC3E}">
        <p14:creationId xmlns:p14="http://schemas.microsoft.com/office/powerpoint/2010/main" val="36523791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3"/>
          <p:cNvSpPr>
            <a:spLocks noGrp="1"/>
          </p:cNvSpPr>
          <p:nvPr>
            <p:ph type="ftr" sz="quarter" idx="4294967295"/>
          </p:nvPr>
        </p:nvSpPr>
        <p:spPr>
          <a:xfrm>
            <a:off x="660400" y="6405564"/>
            <a:ext cx="7842250" cy="307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smtClean="0"/>
              <a:t>SBN Review Meeting, December 15, 2015</a:t>
            </a:r>
            <a:endParaRPr lang="en-US" sz="1200" i="0"/>
          </a:p>
        </p:txBody>
      </p:sp>
      <p:sp>
        <p:nvSpPr>
          <p:cNvPr id="67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8EDFA1AD-0AC8-654D-A3DD-C18E44D21393}" type="slidenum">
              <a:rPr lang="en-US"/>
              <a:pPr/>
              <a:t>61</a:t>
            </a:fld>
            <a:endParaRPr lang="en-US"/>
          </a:p>
        </p:txBody>
      </p:sp>
      <p:sp>
        <p:nvSpPr>
          <p:cNvPr id="67590" name="Rectangle 4"/>
          <p:cNvSpPr>
            <a:spLocks noGrp="1" noChangeArrowheads="1"/>
          </p:cNvSpPr>
          <p:nvPr>
            <p:ph type="title"/>
          </p:nvPr>
        </p:nvSpPr>
        <p:spPr>
          <a:xfrm>
            <a:off x="742950" y="0"/>
            <a:ext cx="8420100" cy="533400"/>
          </a:xfrm>
        </p:spPr>
        <p:txBody>
          <a:bodyPr/>
          <a:lstStyle/>
          <a:p>
            <a:pPr algn="ctr" eaLnBrk="1" hangingPunct="1"/>
            <a:r>
              <a:rPr lang="en-GB" sz="3200" dirty="0" smtClean="0">
                <a:latin typeface="Arial" charset="0"/>
              </a:rPr>
              <a:t>Existing cryogenic plant</a:t>
            </a:r>
            <a:endParaRPr lang="en-GB" sz="3200" dirty="0">
              <a:latin typeface="Arial" charset="0"/>
            </a:endParaRPr>
          </a:p>
        </p:txBody>
      </p:sp>
      <p:pic>
        <p:nvPicPr>
          <p:cNvPr id="3" name="Picture 2" descr="criostato+linee_warp.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84" y="647700"/>
            <a:ext cx="4198416" cy="5943600"/>
          </a:xfrm>
          <a:prstGeom prst="rect">
            <a:avLst/>
          </a:prstGeom>
        </p:spPr>
      </p:pic>
      <p:sp>
        <p:nvSpPr>
          <p:cNvPr id="4" name="TextBox 3"/>
          <p:cNvSpPr txBox="1"/>
          <p:nvPr/>
        </p:nvSpPr>
        <p:spPr>
          <a:xfrm>
            <a:off x="3581400" y="685800"/>
            <a:ext cx="2176948" cy="461665"/>
          </a:xfrm>
          <a:prstGeom prst="rect">
            <a:avLst/>
          </a:prstGeom>
          <a:noFill/>
        </p:spPr>
        <p:txBody>
          <a:bodyPr wrap="none" rtlCol="0">
            <a:spAutoFit/>
          </a:bodyPr>
          <a:lstStyle/>
          <a:p>
            <a:r>
              <a:rPr lang="en-US" sz="2400" dirty="0" smtClean="0"/>
              <a:t>Main purifier</a:t>
            </a:r>
            <a:endParaRPr lang="en-US" sz="2400" dirty="0"/>
          </a:p>
        </p:txBody>
      </p:sp>
      <p:sp>
        <p:nvSpPr>
          <p:cNvPr id="11" name="TextBox 10"/>
          <p:cNvSpPr txBox="1"/>
          <p:nvPr/>
        </p:nvSpPr>
        <p:spPr>
          <a:xfrm>
            <a:off x="4419600" y="1371600"/>
            <a:ext cx="1849034" cy="461665"/>
          </a:xfrm>
          <a:prstGeom prst="rect">
            <a:avLst/>
          </a:prstGeom>
          <a:noFill/>
        </p:spPr>
        <p:txBody>
          <a:bodyPr wrap="none" rtlCol="0">
            <a:spAutoFit/>
          </a:bodyPr>
          <a:lstStyle/>
          <a:p>
            <a:r>
              <a:rPr lang="en-US" sz="2400" dirty="0" err="1" smtClean="0"/>
              <a:t>GAr</a:t>
            </a:r>
            <a:r>
              <a:rPr lang="en-US" sz="2400" dirty="0" smtClean="0"/>
              <a:t> </a:t>
            </a:r>
            <a:r>
              <a:rPr lang="en-US" sz="2400" dirty="0" err="1" smtClean="0"/>
              <a:t>Fiters</a:t>
            </a:r>
            <a:endParaRPr lang="en-US" sz="2400" dirty="0"/>
          </a:p>
        </p:txBody>
      </p:sp>
      <p:sp>
        <p:nvSpPr>
          <p:cNvPr id="12" name="TextBox 11"/>
          <p:cNvSpPr txBox="1"/>
          <p:nvPr/>
        </p:nvSpPr>
        <p:spPr>
          <a:xfrm>
            <a:off x="4953000" y="1981200"/>
            <a:ext cx="2867191" cy="461665"/>
          </a:xfrm>
          <a:prstGeom prst="rect">
            <a:avLst/>
          </a:prstGeom>
          <a:noFill/>
        </p:spPr>
        <p:txBody>
          <a:bodyPr wrap="none" rtlCol="0">
            <a:spAutoFit/>
          </a:bodyPr>
          <a:lstStyle/>
          <a:p>
            <a:r>
              <a:rPr lang="en-US" sz="2400" dirty="0" err="1" smtClean="0"/>
              <a:t>GAr</a:t>
            </a:r>
            <a:r>
              <a:rPr lang="en-US" sz="2400" dirty="0" smtClean="0"/>
              <a:t> re-condenser</a:t>
            </a:r>
            <a:endParaRPr lang="en-US" sz="2400" dirty="0"/>
          </a:p>
        </p:txBody>
      </p:sp>
      <p:sp>
        <p:nvSpPr>
          <p:cNvPr id="13" name="TextBox 12"/>
          <p:cNvSpPr txBox="1"/>
          <p:nvPr/>
        </p:nvSpPr>
        <p:spPr>
          <a:xfrm>
            <a:off x="4267200" y="4343400"/>
            <a:ext cx="3568104" cy="461665"/>
          </a:xfrm>
          <a:prstGeom prst="rect">
            <a:avLst/>
          </a:prstGeom>
          <a:noFill/>
        </p:spPr>
        <p:txBody>
          <a:bodyPr wrap="none" rtlCol="0">
            <a:spAutoFit/>
          </a:bodyPr>
          <a:lstStyle/>
          <a:p>
            <a:r>
              <a:rPr lang="en-US" sz="2400" dirty="0" err="1" smtClean="0"/>
              <a:t>LAr</a:t>
            </a:r>
            <a:r>
              <a:rPr lang="en-US" sz="2400" dirty="0" smtClean="0"/>
              <a:t> recirculation pump</a:t>
            </a:r>
            <a:endParaRPr lang="en-US" sz="2400" dirty="0"/>
          </a:p>
        </p:txBody>
      </p:sp>
      <p:cxnSp>
        <p:nvCxnSpPr>
          <p:cNvPr id="6" name="Straight Arrow Connector 5"/>
          <p:cNvCxnSpPr/>
          <p:nvPr/>
        </p:nvCxnSpPr>
        <p:spPr bwMode="auto">
          <a:xfrm flipH="1">
            <a:off x="2514600" y="990600"/>
            <a:ext cx="9906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flipH="1">
            <a:off x="2895600" y="1600200"/>
            <a:ext cx="16002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H="1" flipV="1">
            <a:off x="3581400" y="2133600"/>
            <a:ext cx="1447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H="1">
            <a:off x="2971800" y="4572000"/>
            <a:ext cx="12954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56216288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3"/>
          <p:cNvSpPr>
            <a:spLocks noGrp="1"/>
          </p:cNvSpPr>
          <p:nvPr>
            <p:ph type="ftr" sz="quarter" idx="4294967295"/>
          </p:nvPr>
        </p:nvSpPr>
        <p:spPr>
          <a:xfrm>
            <a:off x="76200" y="6550025"/>
            <a:ext cx="7842250" cy="307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dirty="0" smtClean="0"/>
              <a:t>SBN Review Meeting, December 15, 2015</a:t>
            </a:r>
            <a:endParaRPr lang="en-US" sz="1200" i="0" dirty="0"/>
          </a:p>
        </p:txBody>
      </p:sp>
      <p:sp>
        <p:nvSpPr>
          <p:cNvPr id="67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8EDFA1AD-0AC8-654D-A3DD-C18E44D21393}" type="slidenum">
              <a:rPr lang="en-US"/>
              <a:pPr/>
              <a:t>62</a:t>
            </a:fld>
            <a:endParaRPr lang="en-US"/>
          </a:p>
        </p:txBody>
      </p:sp>
      <p:sp>
        <p:nvSpPr>
          <p:cNvPr id="67590" name="Rectangle 4"/>
          <p:cNvSpPr>
            <a:spLocks noGrp="1" noChangeArrowheads="1"/>
          </p:cNvSpPr>
          <p:nvPr>
            <p:ph type="title"/>
          </p:nvPr>
        </p:nvSpPr>
        <p:spPr>
          <a:xfrm>
            <a:off x="742950" y="0"/>
            <a:ext cx="8420100" cy="533400"/>
          </a:xfrm>
        </p:spPr>
        <p:txBody>
          <a:bodyPr/>
          <a:lstStyle/>
          <a:p>
            <a:pPr algn="ctr" eaLnBrk="1" hangingPunct="1"/>
            <a:r>
              <a:rPr lang="en-GB" sz="3200" dirty="0" smtClean="0">
                <a:latin typeface="Arial" charset="0"/>
              </a:rPr>
              <a:t>Existing cryogenic plant (Top part)</a:t>
            </a:r>
            <a:endParaRPr lang="en-GB" sz="3200" dirty="0">
              <a:latin typeface="Arial" charset="0"/>
            </a:endParaRPr>
          </a:p>
        </p:txBody>
      </p:sp>
      <p:pic>
        <p:nvPicPr>
          <p:cNvPr id="3" name="Picture 2" descr="IMG_16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62000"/>
            <a:ext cx="7315200" cy="5486400"/>
          </a:xfrm>
          <a:prstGeom prst="rect">
            <a:avLst/>
          </a:prstGeom>
        </p:spPr>
      </p:pic>
    </p:spTree>
    <p:extLst>
      <p:ext uri="{BB962C8B-B14F-4D97-AF65-F5344CB8AC3E}">
        <p14:creationId xmlns:p14="http://schemas.microsoft.com/office/powerpoint/2010/main" val="392827995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3"/>
          <p:cNvSpPr>
            <a:spLocks noGrp="1"/>
          </p:cNvSpPr>
          <p:nvPr>
            <p:ph type="ftr" sz="quarter" idx="4294967295"/>
          </p:nvPr>
        </p:nvSpPr>
        <p:spPr>
          <a:xfrm>
            <a:off x="76200" y="6550025"/>
            <a:ext cx="7842250" cy="307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r>
              <a:rPr lang="en-US" sz="1200" dirty="0" smtClean="0"/>
              <a:t>SBN Review Meeting, December 15, 2015</a:t>
            </a:r>
            <a:endParaRPr lang="en-US" sz="1200" i="0" dirty="0"/>
          </a:p>
        </p:txBody>
      </p:sp>
      <p:sp>
        <p:nvSpPr>
          <p:cNvPr id="675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fld id="{8EDFA1AD-0AC8-654D-A3DD-C18E44D21393}" type="slidenum">
              <a:rPr lang="en-US"/>
              <a:pPr/>
              <a:t>63</a:t>
            </a:fld>
            <a:endParaRPr lang="en-US"/>
          </a:p>
        </p:txBody>
      </p:sp>
      <p:sp>
        <p:nvSpPr>
          <p:cNvPr id="67590" name="Rectangle 4"/>
          <p:cNvSpPr>
            <a:spLocks noGrp="1" noChangeArrowheads="1"/>
          </p:cNvSpPr>
          <p:nvPr>
            <p:ph type="title"/>
          </p:nvPr>
        </p:nvSpPr>
        <p:spPr>
          <a:xfrm>
            <a:off x="742950" y="0"/>
            <a:ext cx="8420100" cy="533400"/>
          </a:xfrm>
        </p:spPr>
        <p:txBody>
          <a:bodyPr/>
          <a:lstStyle/>
          <a:p>
            <a:pPr algn="ctr" eaLnBrk="1" hangingPunct="1"/>
            <a:r>
              <a:rPr lang="en-GB" sz="3200" dirty="0" smtClean="0">
                <a:latin typeface="Arial" charset="0"/>
              </a:rPr>
              <a:t>Detector conceptual layout</a:t>
            </a:r>
            <a:endParaRPr lang="en-GB" sz="3200" dirty="0">
              <a:latin typeface="Arial" charset="0"/>
            </a:endParaRPr>
          </a:p>
        </p:txBody>
      </p:sp>
      <p:pic>
        <p:nvPicPr>
          <p:cNvPr id="3" name="Picture 2" descr="WarpDet.pdf"/>
          <p:cNvPicPr>
            <a:picLocks noChangeAspect="1"/>
          </p:cNvPicPr>
          <p:nvPr/>
        </p:nvPicPr>
        <p:blipFill rotWithShape="1">
          <a:blip r:embed="rId3">
            <a:extLst>
              <a:ext uri="{28A0092B-C50C-407E-A947-70E740481C1C}">
                <a14:useLocalDpi xmlns:a14="http://schemas.microsoft.com/office/drawing/2010/main" val="0"/>
              </a:ext>
            </a:extLst>
          </a:blip>
          <a:srcRect l="30964" t="16189" r="31995" b="15235"/>
          <a:stretch/>
        </p:blipFill>
        <p:spPr>
          <a:xfrm>
            <a:off x="685800" y="914399"/>
            <a:ext cx="4038600" cy="5283479"/>
          </a:xfrm>
          <a:prstGeom prst="rect">
            <a:avLst/>
          </a:prstGeom>
        </p:spPr>
      </p:pic>
      <p:pic>
        <p:nvPicPr>
          <p:cNvPr id="4" name="Picture 3" descr="WarpDet2.pdf"/>
          <p:cNvPicPr>
            <a:picLocks noChangeAspect="1"/>
          </p:cNvPicPr>
          <p:nvPr/>
        </p:nvPicPr>
        <p:blipFill rotWithShape="1">
          <a:blip r:embed="rId4">
            <a:extLst>
              <a:ext uri="{28A0092B-C50C-407E-A947-70E740481C1C}">
                <a14:useLocalDpi xmlns:a14="http://schemas.microsoft.com/office/drawing/2010/main" val="0"/>
              </a:ext>
            </a:extLst>
          </a:blip>
          <a:srcRect l="27803" t="53668" r="37107" b="5061"/>
          <a:stretch/>
        </p:blipFill>
        <p:spPr>
          <a:xfrm>
            <a:off x="6019800" y="1066800"/>
            <a:ext cx="2971800" cy="4946208"/>
          </a:xfrm>
          <a:prstGeom prst="rect">
            <a:avLst/>
          </a:prstGeom>
        </p:spPr>
      </p:pic>
      <p:cxnSp>
        <p:nvCxnSpPr>
          <p:cNvPr id="6" name="Straight Arrow Connector 5"/>
          <p:cNvCxnSpPr/>
          <p:nvPr/>
        </p:nvCxnSpPr>
        <p:spPr bwMode="auto">
          <a:xfrm flipV="1">
            <a:off x="2895600" y="5181600"/>
            <a:ext cx="1524000" cy="91440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8" name="Straight Arrow Connector 7"/>
          <p:cNvCxnSpPr/>
          <p:nvPr/>
        </p:nvCxnSpPr>
        <p:spPr bwMode="auto">
          <a:xfrm flipV="1">
            <a:off x="4495800" y="2057400"/>
            <a:ext cx="0" cy="297180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0" name="Straight Arrow Connector 9"/>
          <p:cNvCxnSpPr/>
          <p:nvPr/>
        </p:nvCxnSpPr>
        <p:spPr bwMode="auto">
          <a:xfrm flipH="1" flipV="1">
            <a:off x="1143000" y="5105400"/>
            <a:ext cx="7620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1981200" y="5562600"/>
            <a:ext cx="6858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H="1">
            <a:off x="4419600" y="914400"/>
            <a:ext cx="1828800" cy="1066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flipH="1">
            <a:off x="2819400" y="914400"/>
            <a:ext cx="34290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flipH="1">
            <a:off x="3505200" y="762000"/>
            <a:ext cx="9144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H="1" flipV="1">
            <a:off x="4114800" y="5181600"/>
            <a:ext cx="533400" cy="914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TextBox 30"/>
          <p:cNvSpPr txBox="1"/>
          <p:nvPr/>
        </p:nvSpPr>
        <p:spPr>
          <a:xfrm>
            <a:off x="6225170" y="762000"/>
            <a:ext cx="3528430" cy="338554"/>
          </a:xfrm>
          <a:prstGeom prst="rect">
            <a:avLst/>
          </a:prstGeom>
          <a:noFill/>
        </p:spPr>
        <p:txBody>
          <a:bodyPr wrap="none" rtlCol="0">
            <a:spAutoFit/>
          </a:bodyPr>
          <a:lstStyle/>
          <a:p>
            <a:r>
              <a:rPr lang="en-US" dirty="0" smtClean="0"/>
              <a:t>Wire Chambers (3 planes 0, ± 60°)</a:t>
            </a:r>
            <a:endParaRPr lang="en-US" dirty="0"/>
          </a:p>
        </p:txBody>
      </p:sp>
      <p:sp>
        <p:nvSpPr>
          <p:cNvPr id="67584" name="TextBox 67583"/>
          <p:cNvSpPr txBox="1"/>
          <p:nvPr/>
        </p:nvSpPr>
        <p:spPr>
          <a:xfrm>
            <a:off x="4419600" y="533400"/>
            <a:ext cx="2338100" cy="338554"/>
          </a:xfrm>
          <a:prstGeom prst="rect">
            <a:avLst/>
          </a:prstGeom>
          <a:noFill/>
        </p:spPr>
        <p:txBody>
          <a:bodyPr wrap="none" rtlCol="0">
            <a:spAutoFit/>
          </a:bodyPr>
          <a:lstStyle/>
          <a:p>
            <a:r>
              <a:rPr lang="en-US" dirty="0" smtClean="0"/>
              <a:t>Central cathode plane</a:t>
            </a:r>
            <a:endParaRPr lang="en-US" dirty="0"/>
          </a:p>
        </p:txBody>
      </p:sp>
      <p:sp>
        <p:nvSpPr>
          <p:cNvPr id="67585" name="TextBox 67584"/>
          <p:cNvSpPr txBox="1"/>
          <p:nvPr/>
        </p:nvSpPr>
        <p:spPr>
          <a:xfrm>
            <a:off x="4419600" y="6172200"/>
            <a:ext cx="3015870" cy="338554"/>
          </a:xfrm>
          <a:prstGeom prst="rect">
            <a:avLst/>
          </a:prstGeom>
          <a:noFill/>
        </p:spPr>
        <p:txBody>
          <a:bodyPr wrap="none" rtlCol="0">
            <a:spAutoFit/>
          </a:bodyPr>
          <a:lstStyle/>
          <a:p>
            <a:r>
              <a:rPr lang="en-US" dirty="0" smtClean="0"/>
              <a:t>Cryogenic 3” PMTs (existing)</a:t>
            </a:r>
            <a:endParaRPr lang="en-US" dirty="0"/>
          </a:p>
        </p:txBody>
      </p:sp>
      <p:sp>
        <p:nvSpPr>
          <p:cNvPr id="67588" name="TextBox 67587"/>
          <p:cNvSpPr txBox="1"/>
          <p:nvPr/>
        </p:nvSpPr>
        <p:spPr>
          <a:xfrm rot="19592209">
            <a:off x="3505200" y="5566909"/>
            <a:ext cx="670175" cy="338554"/>
          </a:xfrm>
          <a:prstGeom prst="rect">
            <a:avLst/>
          </a:prstGeom>
          <a:noFill/>
        </p:spPr>
        <p:txBody>
          <a:bodyPr wrap="none" rtlCol="0">
            <a:spAutoFit/>
          </a:bodyPr>
          <a:lstStyle/>
          <a:p>
            <a:r>
              <a:rPr lang="en-US" dirty="0" smtClean="0"/>
              <a:t>≈2m</a:t>
            </a:r>
            <a:endParaRPr lang="en-US" dirty="0"/>
          </a:p>
        </p:txBody>
      </p:sp>
      <p:sp>
        <p:nvSpPr>
          <p:cNvPr id="67589" name="TextBox 67588"/>
          <p:cNvSpPr txBox="1"/>
          <p:nvPr/>
        </p:nvSpPr>
        <p:spPr>
          <a:xfrm rot="2164210">
            <a:off x="1677015" y="5882780"/>
            <a:ext cx="1237538" cy="338554"/>
          </a:xfrm>
          <a:prstGeom prst="rect">
            <a:avLst/>
          </a:prstGeom>
          <a:noFill/>
        </p:spPr>
        <p:txBody>
          <a:bodyPr wrap="none" rtlCol="0">
            <a:spAutoFit/>
          </a:bodyPr>
          <a:lstStyle/>
          <a:p>
            <a:r>
              <a:rPr lang="en-US" dirty="0" smtClean="0"/>
              <a:t>≈1 m drift</a:t>
            </a:r>
            <a:endParaRPr lang="en-US" dirty="0"/>
          </a:p>
        </p:txBody>
      </p:sp>
      <p:sp>
        <p:nvSpPr>
          <p:cNvPr id="39" name="TextBox 38"/>
          <p:cNvSpPr txBox="1"/>
          <p:nvPr/>
        </p:nvSpPr>
        <p:spPr>
          <a:xfrm rot="2164210">
            <a:off x="743047" y="5208666"/>
            <a:ext cx="1237538" cy="338554"/>
          </a:xfrm>
          <a:prstGeom prst="rect">
            <a:avLst/>
          </a:prstGeom>
          <a:noFill/>
        </p:spPr>
        <p:txBody>
          <a:bodyPr wrap="none" rtlCol="0">
            <a:spAutoFit/>
          </a:bodyPr>
          <a:lstStyle/>
          <a:p>
            <a:r>
              <a:rPr lang="en-US" dirty="0" smtClean="0"/>
              <a:t>≈1 m drift</a:t>
            </a:r>
            <a:endParaRPr lang="en-US" dirty="0"/>
          </a:p>
        </p:txBody>
      </p:sp>
      <p:sp>
        <p:nvSpPr>
          <p:cNvPr id="67591" name="TextBox 67590"/>
          <p:cNvSpPr txBox="1"/>
          <p:nvPr/>
        </p:nvSpPr>
        <p:spPr>
          <a:xfrm rot="5400000">
            <a:off x="4350936" y="3345264"/>
            <a:ext cx="780682" cy="338554"/>
          </a:xfrm>
          <a:prstGeom prst="rect">
            <a:avLst/>
          </a:prstGeom>
          <a:noFill/>
        </p:spPr>
        <p:txBody>
          <a:bodyPr wrap="none" rtlCol="0">
            <a:spAutoFit/>
          </a:bodyPr>
          <a:lstStyle/>
          <a:p>
            <a:r>
              <a:rPr lang="en-US" dirty="0" smtClean="0"/>
              <a:t>3.2 m</a:t>
            </a:r>
            <a:endParaRPr lang="en-US" dirty="0"/>
          </a:p>
        </p:txBody>
      </p:sp>
      <p:sp>
        <p:nvSpPr>
          <p:cNvPr id="67592" name="TextBox 67591"/>
          <p:cNvSpPr txBox="1"/>
          <p:nvPr/>
        </p:nvSpPr>
        <p:spPr>
          <a:xfrm>
            <a:off x="152400" y="609600"/>
            <a:ext cx="3085700" cy="400110"/>
          </a:xfrm>
          <a:prstGeom prst="rect">
            <a:avLst/>
          </a:prstGeom>
          <a:noFill/>
        </p:spPr>
        <p:txBody>
          <a:bodyPr wrap="none" rtlCol="0">
            <a:spAutoFit/>
          </a:bodyPr>
          <a:lstStyle/>
          <a:p>
            <a:r>
              <a:rPr lang="en-US" sz="2000" b="1" dirty="0" smtClean="0">
                <a:solidFill>
                  <a:srgbClr val="FF0000"/>
                </a:solidFill>
              </a:rPr>
              <a:t>≈ 10 m3 active volume</a:t>
            </a:r>
            <a:endParaRPr lang="en-US" sz="2000" b="1" dirty="0">
              <a:solidFill>
                <a:srgbClr val="FF0000"/>
              </a:solidFill>
            </a:endParaRPr>
          </a:p>
        </p:txBody>
      </p:sp>
    </p:spTree>
    <p:extLst>
      <p:ext uri="{BB962C8B-B14F-4D97-AF65-F5344CB8AC3E}">
        <p14:creationId xmlns:p14="http://schemas.microsoft.com/office/powerpoint/2010/main" val="8763510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3"/>
            <a:ext cx="9906000" cy="474663"/>
          </a:xfrm>
        </p:spPr>
        <p:txBody>
          <a:bodyPr anchor="t"/>
          <a:lstStyle/>
          <a:p>
            <a:r>
              <a:rPr lang="en-US" dirty="0" smtClean="0">
                <a:ea typeface="ＭＳ Ｐゴシック" pitchFamily="34" charset="-128"/>
              </a:rPr>
              <a:t>New T600 layout</a:t>
            </a:r>
          </a:p>
        </p:txBody>
      </p:sp>
      <p:sp>
        <p:nvSpPr>
          <p:cNvPr id="14" name="Footer Placeholder 13"/>
          <p:cNvSpPr>
            <a:spLocks noGrp="1"/>
          </p:cNvSpPr>
          <p:nvPr>
            <p:ph type="ftr" sz="quarter" idx="4294967295"/>
          </p:nvPr>
        </p:nvSpPr>
        <p:spPr>
          <a:xfrm>
            <a:off x="5962" y="6553200"/>
            <a:ext cx="3136900" cy="228600"/>
          </a:xfrm>
          <a:prstGeom prst="rect">
            <a:avLst/>
          </a:prstGeom>
        </p:spPr>
        <p:txBody>
          <a:bodyPr/>
          <a:lstStyle/>
          <a:p>
            <a:pPr>
              <a:defRPr/>
            </a:pPr>
            <a:r>
              <a:rPr lang="en-US" smtClean="0"/>
              <a:t>SBN Review Meeting, December 15, 2015</a:t>
            </a:r>
            <a:endParaRPr lang="en-GB" dirty="0"/>
          </a:p>
        </p:txBody>
      </p:sp>
      <p:pic>
        <p:nvPicPr>
          <p:cNvPr id="4" name="Picture 3" descr="T600WarmVessel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961" y="990600"/>
            <a:ext cx="3657600" cy="2587236"/>
          </a:xfrm>
          <a:prstGeom prst="rect">
            <a:avLst/>
          </a:prstGeom>
        </p:spPr>
      </p:pic>
      <p:pic>
        <p:nvPicPr>
          <p:cNvPr id="6" name="Picture 5" descr="T600WarmVessel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161" y="990600"/>
            <a:ext cx="3662639" cy="2590800"/>
          </a:xfrm>
          <a:prstGeom prst="rect">
            <a:avLst/>
          </a:prstGeom>
        </p:spPr>
      </p:pic>
      <p:pic>
        <p:nvPicPr>
          <p:cNvPr id="7" name="Picture 6" descr="T600WarmVessel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042165"/>
            <a:ext cx="3657600" cy="2587235"/>
          </a:xfrm>
          <a:prstGeom prst="rect">
            <a:avLst/>
          </a:prstGeom>
        </p:spPr>
      </p:pic>
      <p:pic>
        <p:nvPicPr>
          <p:cNvPr id="8" name="Picture 7" descr="T600WarmVessel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1" y="4038600"/>
            <a:ext cx="3657600" cy="2587235"/>
          </a:xfrm>
          <a:prstGeom prst="rect">
            <a:avLst/>
          </a:prstGeom>
        </p:spPr>
      </p:pic>
      <p:sp>
        <p:nvSpPr>
          <p:cNvPr id="9" name="TextBox 8"/>
          <p:cNvSpPr txBox="1"/>
          <p:nvPr/>
        </p:nvSpPr>
        <p:spPr>
          <a:xfrm>
            <a:off x="1524000" y="533400"/>
            <a:ext cx="2413441" cy="400110"/>
          </a:xfrm>
          <a:prstGeom prst="rect">
            <a:avLst/>
          </a:prstGeom>
          <a:noFill/>
        </p:spPr>
        <p:txBody>
          <a:bodyPr wrap="none" rtlCol="0">
            <a:spAutoFit/>
          </a:bodyPr>
          <a:lstStyle/>
          <a:p>
            <a:r>
              <a:rPr lang="en-US" sz="2000" dirty="0" smtClean="0"/>
              <a:t>Warm vessel cage</a:t>
            </a:r>
            <a:endParaRPr lang="en-US" sz="2000" dirty="0"/>
          </a:p>
        </p:txBody>
      </p:sp>
      <p:sp>
        <p:nvSpPr>
          <p:cNvPr id="12" name="TextBox 11"/>
          <p:cNvSpPr txBox="1"/>
          <p:nvPr/>
        </p:nvSpPr>
        <p:spPr>
          <a:xfrm>
            <a:off x="6448433" y="533400"/>
            <a:ext cx="1852515" cy="400110"/>
          </a:xfrm>
          <a:prstGeom prst="rect">
            <a:avLst/>
          </a:prstGeom>
          <a:noFill/>
        </p:spPr>
        <p:txBody>
          <a:bodyPr wrap="none" rtlCol="0">
            <a:spAutoFit/>
          </a:bodyPr>
          <a:lstStyle/>
          <a:p>
            <a:r>
              <a:rPr lang="en-US" sz="2000" dirty="0" smtClean="0"/>
              <a:t>External skin</a:t>
            </a:r>
            <a:endParaRPr lang="en-US" sz="2000" dirty="0"/>
          </a:p>
        </p:txBody>
      </p:sp>
      <p:sp>
        <p:nvSpPr>
          <p:cNvPr id="15" name="TextBox 14"/>
          <p:cNvSpPr txBox="1"/>
          <p:nvPr/>
        </p:nvSpPr>
        <p:spPr>
          <a:xfrm>
            <a:off x="1524000" y="3569732"/>
            <a:ext cx="2285326" cy="400110"/>
          </a:xfrm>
          <a:prstGeom prst="rect">
            <a:avLst/>
          </a:prstGeom>
          <a:noFill/>
        </p:spPr>
        <p:txBody>
          <a:bodyPr wrap="none" rtlCol="0">
            <a:spAutoFit/>
          </a:bodyPr>
          <a:lstStyle/>
          <a:p>
            <a:r>
              <a:rPr lang="en-US" sz="2000" dirty="0" smtClean="0"/>
              <a:t>Insulation panels</a:t>
            </a:r>
            <a:endParaRPr lang="en-US" sz="2000" dirty="0"/>
          </a:p>
        </p:txBody>
      </p:sp>
      <p:sp>
        <p:nvSpPr>
          <p:cNvPr id="16" name="TextBox 15"/>
          <p:cNvSpPr txBox="1"/>
          <p:nvPr/>
        </p:nvSpPr>
        <p:spPr>
          <a:xfrm>
            <a:off x="6437958" y="3569732"/>
            <a:ext cx="1948821" cy="400110"/>
          </a:xfrm>
          <a:prstGeom prst="rect">
            <a:avLst/>
          </a:prstGeom>
          <a:noFill/>
        </p:spPr>
        <p:txBody>
          <a:bodyPr wrap="none" rtlCol="0">
            <a:spAutoFit/>
          </a:bodyPr>
          <a:lstStyle/>
          <a:p>
            <a:r>
              <a:rPr lang="en-US" sz="2000" dirty="0" smtClean="0"/>
              <a:t>T600 modules</a:t>
            </a:r>
            <a:endParaRPr lang="en-US" sz="2000" dirty="0"/>
          </a:p>
        </p:txBody>
      </p:sp>
      <p:sp>
        <p:nvSpPr>
          <p:cNvPr id="17" name="Slide Number Placeholder 3"/>
          <p:cNvSpPr>
            <a:spLocks noGrp="1"/>
          </p:cNvSpPr>
          <p:nvPr>
            <p:ph type="sldNum" sz="quarter" idx="4294967295"/>
          </p:nvPr>
        </p:nvSpPr>
        <p:spPr>
          <a:xfrm>
            <a:off x="7594600" y="6492875"/>
            <a:ext cx="2311400" cy="365125"/>
          </a:xfrm>
          <a:prstGeom prst="rect">
            <a:avLst/>
          </a:prstGeom>
        </p:spPr>
        <p:txBody>
          <a:bodyPr/>
          <a:lstStyle/>
          <a:p>
            <a:fld id="{32E078FD-697A-2C4E-8882-8A2428AF562E}" type="slidenum">
              <a:rPr lang="en-US" smtClean="0"/>
              <a:pPr/>
              <a:t>64</a:t>
            </a:fld>
            <a:endParaRPr lang="en-US" dirty="0"/>
          </a:p>
        </p:txBody>
      </p:sp>
    </p:spTree>
    <p:extLst>
      <p:ext uri="{BB962C8B-B14F-4D97-AF65-F5344CB8AC3E}">
        <p14:creationId xmlns:p14="http://schemas.microsoft.com/office/powerpoint/2010/main" val="8247575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3"/>
            <a:ext cx="9906000" cy="474663"/>
          </a:xfrm>
        </p:spPr>
        <p:txBody>
          <a:bodyPr anchor="t"/>
          <a:lstStyle/>
          <a:p>
            <a:r>
              <a:rPr lang="en-US" dirty="0" smtClean="0">
                <a:ea typeface="ＭＳ Ｐゴシック" pitchFamily="34" charset="-128"/>
              </a:rPr>
              <a:t>New T600 layout</a:t>
            </a:r>
          </a:p>
        </p:txBody>
      </p:sp>
      <p:sp>
        <p:nvSpPr>
          <p:cNvPr id="14" name="Footer Placeholder 13"/>
          <p:cNvSpPr>
            <a:spLocks noGrp="1"/>
          </p:cNvSpPr>
          <p:nvPr>
            <p:ph type="ftr" sz="quarter" idx="4294967295"/>
          </p:nvPr>
        </p:nvSpPr>
        <p:spPr>
          <a:xfrm>
            <a:off x="5962" y="6553200"/>
            <a:ext cx="3136900" cy="228600"/>
          </a:xfrm>
          <a:prstGeom prst="rect">
            <a:avLst/>
          </a:prstGeom>
        </p:spPr>
        <p:txBody>
          <a:bodyPr/>
          <a:lstStyle/>
          <a:p>
            <a:pPr>
              <a:defRPr/>
            </a:pPr>
            <a:r>
              <a:rPr lang="en-US" smtClean="0"/>
              <a:t>SBN Review Meeting, December 15, 2015</a:t>
            </a:r>
            <a:endParaRPr lang="en-GB" dirty="0"/>
          </a:p>
        </p:txBody>
      </p:sp>
      <p:sp>
        <p:nvSpPr>
          <p:cNvPr id="9" name="TextBox 8"/>
          <p:cNvSpPr txBox="1"/>
          <p:nvPr/>
        </p:nvSpPr>
        <p:spPr>
          <a:xfrm>
            <a:off x="1641471" y="1307068"/>
            <a:ext cx="1939929" cy="400110"/>
          </a:xfrm>
          <a:prstGeom prst="rect">
            <a:avLst/>
          </a:prstGeom>
          <a:noFill/>
        </p:spPr>
        <p:txBody>
          <a:bodyPr wrap="none" rtlCol="0">
            <a:spAutoFit/>
          </a:bodyPr>
          <a:lstStyle/>
          <a:p>
            <a:r>
              <a:rPr lang="en-US" sz="2000" dirty="0" smtClean="0"/>
              <a:t>Insulation top</a:t>
            </a:r>
            <a:endParaRPr lang="en-US" sz="2000" dirty="0"/>
          </a:p>
        </p:txBody>
      </p:sp>
      <p:sp>
        <p:nvSpPr>
          <p:cNvPr id="12" name="TextBox 11"/>
          <p:cNvSpPr txBox="1"/>
          <p:nvPr/>
        </p:nvSpPr>
        <p:spPr>
          <a:xfrm>
            <a:off x="5723308" y="1307068"/>
            <a:ext cx="3268292" cy="400110"/>
          </a:xfrm>
          <a:prstGeom prst="rect">
            <a:avLst/>
          </a:prstGeom>
          <a:noFill/>
        </p:spPr>
        <p:txBody>
          <a:bodyPr wrap="none" rtlCol="0">
            <a:spAutoFit/>
          </a:bodyPr>
          <a:lstStyle/>
          <a:p>
            <a:r>
              <a:rPr lang="en-US" sz="2000" dirty="0" smtClean="0"/>
              <a:t>Top flanges (final layout)</a:t>
            </a:r>
            <a:endParaRPr lang="en-US" sz="2000" dirty="0"/>
          </a:p>
        </p:txBody>
      </p:sp>
      <p:pic>
        <p:nvPicPr>
          <p:cNvPr id="3" name="Picture 2" descr="T600WarmVessel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203" y="1756164"/>
            <a:ext cx="4519397" cy="3196836"/>
          </a:xfrm>
          <a:prstGeom prst="rect">
            <a:avLst/>
          </a:prstGeom>
        </p:spPr>
      </p:pic>
      <p:pic>
        <p:nvPicPr>
          <p:cNvPr id="5" name="Picture 4" descr="T600WarmVessel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752600"/>
            <a:ext cx="4524436" cy="3200400"/>
          </a:xfrm>
          <a:prstGeom prst="rect">
            <a:avLst/>
          </a:prstGeom>
        </p:spPr>
      </p:pic>
      <p:sp>
        <p:nvSpPr>
          <p:cNvPr id="10" name="Slide Number Placeholder 3"/>
          <p:cNvSpPr>
            <a:spLocks noGrp="1"/>
          </p:cNvSpPr>
          <p:nvPr>
            <p:ph type="sldNum" sz="quarter" idx="4294967295"/>
          </p:nvPr>
        </p:nvSpPr>
        <p:spPr>
          <a:xfrm>
            <a:off x="7594600" y="6492875"/>
            <a:ext cx="2311400" cy="365125"/>
          </a:xfrm>
          <a:prstGeom prst="rect">
            <a:avLst/>
          </a:prstGeom>
        </p:spPr>
        <p:txBody>
          <a:bodyPr/>
          <a:lstStyle/>
          <a:p>
            <a:fld id="{32E078FD-697A-2C4E-8882-8A2428AF562E}" type="slidenum">
              <a:rPr lang="en-US" smtClean="0"/>
              <a:pPr/>
              <a:t>65</a:t>
            </a:fld>
            <a:endParaRPr lang="en-US" dirty="0"/>
          </a:p>
        </p:txBody>
      </p:sp>
    </p:spTree>
    <p:extLst>
      <p:ext uri="{BB962C8B-B14F-4D97-AF65-F5344CB8AC3E}">
        <p14:creationId xmlns:p14="http://schemas.microsoft.com/office/powerpoint/2010/main" val="103856613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66</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6" name="TextBox 4"/>
          <p:cNvSpPr txBox="1"/>
          <p:nvPr/>
        </p:nvSpPr>
        <p:spPr>
          <a:xfrm>
            <a:off x="2101106" y="-1"/>
            <a:ext cx="5626861" cy="461665"/>
          </a:xfrm>
          <a:prstGeom prst="rect">
            <a:avLst/>
          </a:prstGeom>
          <a:noFill/>
        </p:spPr>
        <p:txBody>
          <a:bodyPr wrap="none" rtlCol="0">
            <a:spAutoFit/>
          </a:bodyPr>
          <a:lstStyle/>
          <a:p>
            <a:r>
              <a:rPr lang="en-US" sz="2400" dirty="0" smtClean="0"/>
              <a:t>Cosmic Rays Tagger – US contribution</a:t>
            </a:r>
            <a:endParaRPr lang="en-US" sz="2400" dirty="0"/>
          </a:p>
        </p:txBody>
      </p:sp>
      <p:pic>
        <p:nvPicPr>
          <p:cNvPr id="3" name="Picture 2" descr="Pages from Wilson-JointCosmicTaskForce-CRT-15Dec15a.pdf"/>
          <p:cNvPicPr>
            <a:picLocks noChangeAspect="1"/>
          </p:cNvPicPr>
          <p:nvPr/>
        </p:nvPicPr>
        <p:blipFill rotWithShape="1">
          <a:blip r:embed="rId2">
            <a:extLst>
              <a:ext uri="{28A0092B-C50C-407E-A947-70E740481C1C}">
                <a14:useLocalDpi xmlns:a14="http://schemas.microsoft.com/office/drawing/2010/main" val="0"/>
              </a:ext>
            </a:extLst>
          </a:blip>
          <a:srcRect l="-182" t="6202" r="182" b="-388"/>
          <a:stretch/>
        </p:blipFill>
        <p:spPr>
          <a:xfrm>
            <a:off x="685800" y="76200"/>
            <a:ext cx="8737600" cy="6172200"/>
          </a:xfrm>
          <a:prstGeom prst="rect">
            <a:avLst/>
          </a:prstGeom>
        </p:spPr>
      </p:pic>
      <p:sp>
        <p:nvSpPr>
          <p:cNvPr id="2" name="TextBox 1"/>
          <p:cNvSpPr txBox="1"/>
          <p:nvPr/>
        </p:nvSpPr>
        <p:spPr>
          <a:xfrm>
            <a:off x="457200" y="6324600"/>
            <a:ext cx="7381849" cy="338554"/>
          </a:xfrm>
          <a:prstGeom prst="rect">
            <a:avLst/>
          </a:prstGeom>
          <a:noFill/>
        </p:spPr>
        <p:txBody>
          <a:bodyPr wrap="none" rtlCol="0">
            <a:spAutoFit/>
          </a:bodyPr>
          <a:lstStyle/>
          <a:p>
            <a:r>
              <a:rPr lang="en-US" dirty="0" smtClean="0"/>
              <a:t>See Bob Wilson presentation in the breakout session for additional details</a:t>
            </a:r>
            <a:endParaRPr lang="en-US" dirty="0"/>
          </a:p>
        </p:txBody>
      </p:sp>
    </p:spTree>
    <p:extLst>
      <p:ext uri="{BB962C8B-B14F-4D97-AF65-F5344CB8AC3E}">
        <p14:creationId xmlns:p14="http://schemas.microsoft.com/office/powerpoint/2010/main" val="31484768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PMTs system </a:t>
            </a:r>
            <a:r>
              <a:rPr lang="en-US" dirty="0" smtClean="0"/>
              <a:t>deployment and mechanics</a:t>
            </a:r>
            <a:endParaRPr lang="en-US" dirty="0"/>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7</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pic>
        <p:nvPicPr>
          <p:cNvPr id="16" name="Picture 15" descr="T600_9804622_revA_strutturasostegnoperPMT_Expl.pdf"/>
          <p:cNvPicPr>
            <a:picLocks noChangeAspect="1"/>
          </p:cNvPicPr>
          <p:nvPr/>
        </p:nvPicPr>
        <p:blipFill rotWithShape="1">
          <a:blip r:embed="rId2" cstate="print">
            <a:extLst>
              <a:ext uri="{28A0092B-C50C-407E-A947-70E740481C1C}">
                <a14:useLocalDpi xmlns:a14="http://schemas.microsoft.com/office/drawing/2010/main" val="0"/>
              </a:ext>
            </a:extLst>
          </a:blip>
          <a:srcRect l="17975" r="8647" b="14445"/>
          <a:stretch/>
        </p:blipFill>
        <p:spPr>
          <a:xfrm rot="16200000">
            <a:off x="2511740" y="-73340"/>
            <a:ext cx="4914902" cy="8109582"/>
          </a:xfrm>
          <a:prstGeom prst="rect">
            <a:avLst/>
          </a:prstGeom>
        </p:spPr>
      </p:pic>
      <p:sp>
        <p:nvSpPr>
          <p:cNvPr id="3" name="TextBox 2"/>
          <p:cNvSpPr txBox="1"/>
          <p:nvPr/>
        </p:nvSpPr>
        <p:spPr>
          <a:xfrm>
            <a:off x="1371600" y="914400"/>
            <a:ext cx="7191993" cy="461665"/>
          </a:xfrm>
          <a:prstGeom prst="rect">
            <a:avLst/>
          </a:prstGeom>
          <a:noFill/>
        </p:spPr>
        <p:txBody>
          <a:bodyPr wrap="none" rtlCol="0">
            <a:spAutoFit/>
          </a:bodyPr>
          <a:lstStyle/>
          <a:p>
            <a:r>
              <a:rPr lang="en-US" sz="2400" dirty="0" smtClean="0"/>
              <a:t>90 PMTs per wires chamber – 360 PMTs in total</a:t>
            </a:r>
            <a:endParaRPr lang="en-US" sz="2400" dirty="0"/>
          </a:p>
        </p:txBody>
      </p:sp>
    </p:spTree>
    <p:extLst>
      <p:ext uri="{BB962C8B-B14F-4D97-AF65-F5344CB8AC3E}">
        <p14:creationId xmlns:p14="http://schemas.microsoft.com/office/powerpoint/2010/main" val="292909462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Cathode substitution/”planarization”</a:t>
            </a:r>
          </a:p>
        </p:txBody>
      </p:sp>
      <p:sp>
        <p:nvSpPr>
          <p:cNvPr id="3" name="Content Placeholder 2"/>
          <p:cNvSpPr>
            <a:spLocks noGrp="1"/>
          </p:cNvSpPr>
          <p:nvPr>
            <p:ph idx="1"/>
          </p:nvPr>
        </p:nvSpPr>
        <p:spPr>
          <a:xfrm>
            <a:off x="0" y="228600"/>
            <a:ext cx="4343400" cy="6477000"/>
          </a:xfrm>
        </p:spPr>
        <p:txBody>
          <a:bodyPr/>
          <a:lstStyle/>
          <a:p>
            <a:pPr marL="400050" lvl="2" indent="0">
              <a:lnSpc>
                <a:spcPct val="120000"/>
              </a:lnSpc>
              <a:buSzPct val="80000"/>
              <a:buNone/>
            </a:pPr>
            <a:endParaRPr lang="en-US" sz="2000" dirty="0" smtClean="0">
              <a:solidFill>
                <a:srgbClr val="000000"/>
              </a:solidFill>
            </a:endParaRPr>
          </a:p>
          <a:p>
            <a:pPr marL="635000" lvl="2" indent="-234950">
              <a:lnSpc>
                <a:spcPct val="120000"/>
              </a:lnSpc>
              <a:buSzPct val="80000"/>
              <a:buFont typeface="Zapf Dingbats" charset="2"/>
              <a:buChar char="l"/>
            </a:pPr>
            <a:r>
              <a:rPr lang="en-US" sz="2000" dirty="0" smtClean="0">
                <a:solidFill>
                  <a:srgbClr val="000000"/>
                </a:solidFill>
              </a:rPr>
              <a:t>The intervention on the cathode panels of the first T300 module by personnel of the CERN Main Workshop was successful: the residual non-planarity is within few mm.</a:t>
            </a:r>
            <a:endParaRPr lang="en-US" sz="2000" dirty="0" smtClean="0"/>
          </a:p>
          <a:p>
            <a:pPr marL="635000" lvl="2" indent="-234950">
              <a:buSzPct val="80000"/>
              <a:buFont typeface="Zapf Dingbats" charset="2"/>
              <a:buChar char="l"/>
            </a:pPr>
            <a:r>
              <a:rPr lang="en-US" sz="2000" dirty="0" smtClean="0"/>
              <a:t>The “flattening” operation was </a:t>
            </a:r>
            <a:r>
              <a:rPr lang="en-US" sz="2000" dirty="0"/>
              <a:t>completed </a:t>
            </a:r>
            <a:r>
              <a:rPr lang="en-US" sz="2000" dirty="0" smtClean="0"/>
              <a:t>at the </a:t>
            </a:r>
            <a:r>
              <a:rPr lang="en-US" sz="2000" dirty="0"/>
              <a:t>end of September. The panels </a:t>
            </a:r>
            <a:r>
              <a:rPr lang="en-US" sz="2000" dirty="0" smtClean="0"/>
              <a:t>were taken to an external company for cleaning and electro</a:t>
            </a:r>
            <a:r>
              <a:rPr lang="en-US" sz="2000" dirty="0"/>
              <a:t>-</a:t>
            </a:r>
            <a:r>
              <a:rPr lang="en-US" sz="2000" dirty="0" smtClean="0"/>
              <a:t>polishing. All the pales have been re-installed in the first T300 module. Survey of the present planarity is ongoing.</a:t>
            </a:r>
          </a:p>
          <a:p>
            <a:pPr marL="635000" lvl="2" indent="-234950">
              <a:buSzPct val="80000"/>
              <a:buFont typeface="Zapf Dingbats" charset="2"/>
              <a:buChar char="l"/>
            </a:pPr>
            <a:endParaRPr lang="en-US" sz="2000" dirty="0" smtClean="0"/>
          </a:p>
          <a:p>
            <a:pPr marL="0" indent="0">
              <a:buSzPct val="80000"/>
              <a:buNone/>
            </a:pPr>
            <a:endParaRPr lang="en-US" dirty="0">
              <a:solidFill>
                <a:srgbClr val="000000"/>
              </a:solidFill>
            </a:endParaRP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8</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6" name="TextBox 5"/>
          <p:cNvSpPr txBox="1"/>
          <p:nvPr/>
        </p:nvSpPr>
        <p:spPr>
          <a:xfrm>
            <a:off x="4501575" y="609600"/>
            <a:ext cx="5252025" cy="707886"/>
          </a:xfrm>
          <a:prstGeom prst="rect">
            <a:avLst/>
          </a:prstGeom>
          <a:noFill/>
        </p:spPr>
        <p:txBody>
          <a:bodyPr wrap="square" rtlCol="0">
            <a:spAutoFit/>
          </a:bodyPr>
          <a:lstStyle/>
          <a:p>
            <a:pPr algn="ctr"/>
            <a:r>
              <a:rPr lang="en-US" sz="2000" dirty="0" smtClean="0"/>
              <a:t>Cathode panels after flattening and electro-polishing</a:t>
            </a:r>
            <a:endParaRPr lang="en-US" sz="2000" dirty="0"/>
          </a:p>
        </p:txBody>
      </p:sp>
      <p:pic>
        <p:nvPicPr>
          <p:cNvPr id="8" name="Picture 7" descr="IMG_66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295400"/>
            <a:ext cx="5181600" cy="3886200"/>
          </a:xfrm>
          <a:prstGeom prst="rect">
            <a:avLst/>
          </a:prstGeom>
        </p:spPr>
      </p:pic>
    </p:spTree>
    <p:extLst>
      <p:ext uri="{BB962C8B-B14F-4D97-AF65-F5344CB8AC3E}">
        <p14:creationId xmlns:p14="http://schemas.microsoft.com/office/powerpoint/2010/main" val="236416696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35000" lvl="2" indent="-234950">
              <a:lnSpc>
                <a:spcPct val="120000"/>
              </a:lnSpc>
            </a:pPr>
            <a:r>
              <a:rPr lang="en-US" dirty="0">
                <a:solidFill>
                  <a:srgbClr val="FFFFFF"/>
                </a:solidFill>
              </a:rPr>
              <a:t>Detector re-</a:t>
            </a:r>
            <a:r>
              <a:rPr lang="en-US" dirty="0" smtClean="0">
                <a:solidFill>
                  <a:srgbClr val="FFFFFF"/>
                </a:solidFill>
              </a:rPr>
              <a:t>cabling</a:t>
            </a:r>
            <a:endParaRPr lang="en-US" dirty="0">
              <a:solidFill>
                <a:srgbClr val="FFFFFF"/>
              </a:solidFill>
            </a:endParaRPr>
          </a:p>
        </p:txBody>
      </p:sp>
      <p:sp>
        <p:nvSpPr>
          <p:cNvPr id="4" name="Slide Number Placeholder 3"/>
          <p:cNvSpPr>
            <a:spLocks noGrp="1"/>
          </p:cNvSpPr>
          <p:nvPr>
            <p:ph type="sldNum" sz="quarter" idx="11"/>
          </p:nvPr>
        </p:nvSpPr>
        <p:spPr/>
        <p:txBody>
          <a:bodyPr/>
          <a:lstStyle/>
          <a:p>
            <a:r>
              <a:rPr lang="en-GB" smtClean="0"/>
              <a:t>Slide: </a:t>
            </a:r>
            <a:fld id="{C0367892-4C36-1744-A726-262AF37AA8B7}" type="slidenum">
              <a:rPr lang="en-GB" smtClean="0"/>
              <a:pPr/>
              <a:t>9</a:t>
            </a:fld>
            <a:endParaRPr lang="en-GB" dirty="0">
              <a:solidFill>
                <a:schemeClr val="accent1"/>
              </a:solidFill>
            </a:endParaRPr>
          </a:p>
        </p:txBody>
      </p:sp>
      <p:sp>
        <p:nvSpPr>
          <p:cNvPr id="7" name="Rectangle 5"/>
          <p:cNvSpPr>
            <a:spLocks noGrp="1" noChangeArrowheads="1"/>
          </p:cNvSpPr>
          <p:nvPr>
            <p:ph type="ftr" sz="quarter" idx="3"/>
          </p:nvPr>
        </p:nvSpPr>
        <p:spPr bwMode="auto">
          <a:xfrm>
            <a:off x="5962" y="6629400"/>
            <a:ext cx="45660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smtClean="0"/>
              <a:t>SBN Review Meeting, December 15, 2015</a:t>
            </a:r>
            <a:endParaRPr lang="en-GB" dirty="0"/>
          </a:p>
        </p:txBody>
      </p:sp>
      <p:sp>
        <p:nvSpPr>
          <p:cNvPr id="8" name="Content Placeholder 2"/>
          <p:cNvSpPr>
            <a:spLocks noGrp="1"/>
          </p:cNvSpPr>
          <p:nvPr>
            <p:ph idx="1"/>
          </p:nvPr>
        </p:nvSpPr>
        <p:spPr>
          <a:xfrm>
            <a:off x="76200" y="76200"/>
            <a:ext cx="9829800" cy="3657600"/>
          </a:xfrm>
        </p:spPr>
        <p:txBody>
          <a:bodyPr/>
          <a:lstStyle/>
          <a:p>
            <a:pPr marL="0" lvl="1" indent="0">
              <a:lnSpc>
                <a:spcPct val="120000"/>
              </a:lnSpc>
              <a:buSzPct val="80000"/>
              <a:buNone/>
            </a:pPr>
            <a:endParaRPr lang="en-US" sz="2000" dirty="0" smtClean="0">
              <a:solidFill>
                <a:srgbClr val="000000"/>
              </a:solidFill>
            </a:endParaRPr>
          </a:p>
          <a:p>
            <a:r>
              <a:rPr lang="en-US" sz="2000" dirty="0" smtClean="0">
                <a:solidFill>
                  <a:srgbClr val="000000"/>
                </a:solidFill>
              </a:rPr>
              <a:t>The design of the decoupling boards is complete and the components selection for the biasing chain is also complete.</a:t>
            </a:r>
            <a:endParaRPr lang="en-US" dirty="0"/>
          </a:p>
          <a:p>
            <a:r>
              <a:rPr lang="en-US" sz="2000" dirty="0" smtClean="0">
                <a:solidFill>
                  <a:srgbClr val="000000"/>
                </a:solidFill>
              </a:rPr>
              <a:t>Prototypes have been installed in the TPC to check for mechanical interferences and to fix the details of the mechanical supports.</a:t>
            </a:r>
            <a:endParaRPr lang="en-US" dirty="0"/>
          </a:p>
          <a:p>
            <a:r>
              <a:rPr lang="en-US" sz="2000" dirty="0" smtClean="0">
                <a:solidFill>
                  <a:srgbClr val="000000"/>
                </a:solidFill>
              </a:rPr>
              <a:t>Pre-series have been delivered; a second batch was also produced and delivered.</a:t>
            </a:r>
            <a:endParaRPr lang="en-US" dirty="0"/>
          </a:p>
          <a:p>
            <a:r>
              <a:rPr lang="en-US" sz="2000" dirty="0" smtClean="0">
                <a:solidFill>
                  <a:srgbClr val="000000"/>
                </a:solidFill>
              </a:rPr>
              <a:t>New cables have been selected and tested in </a:t>
            </a:r>
            <a:r>
              <a:rPr lang="en-US" sz="2000" dirty="0" err="1" smtClean="0">
                <a:solidFill>
                  <a:srgbClr val="000000"/>
                </a:solidFill>
              </a:rPr>
              <a:t>LAr</a:t>
            </a:r>
            <a:r>
              <a:rPr lang="en-US" sz="2000" dirty="0" smtClean="0">
                <a:solidFill>
                  <a:srgbClr val="000000"/>
                </a:solidFill>
              </a:rPr>
              <a:t>. Order for the cables procurement and assembly was done. Production of the cable bundles is ongoing.</a:t>
            </a:r>
            <a:endParaRPr lang="en-US" dirty="0"/>
          </a:p>
        </p:txBody>
      </p:sp>
      <p:pic>
        <p:nvPicPr>
          <p:cNvPr id="6" name="Picture 5" descr="PCB_MECCANICS_V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114800"/>
            <a:ext cx="3157354" cy="2461959"/>
          </a:xfrm>
          <a:prstGeom prst="rect">
            <a:avLst/>
          </a:prstGeom>
        </p:spPr>
      </p:pic>
      <p:pic>
        <p:nvPicPr>
          <p:cNvPr id="9" name="Picture 8" descr="PCB_meccanics_V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4114800"/>
            <a:ext cx="3127141" cy="2438400"/>
          </a:xfrm>
          <a:prstGeom prst="rect">
            <a:avLst/>
          </a:prstGeom>
        </p:spPr>
      </p:pic>
      <p:pic>
        <p:nvPicPr>
          <p:cNvPr id="10" name="Picture 9" descr="PCB_MECANICS_V3.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4114800"/>
            <a:ext cx="3352800" cy="2614358"/>
          </a:xfrm>
          <a:prstGeom prst="rect">
            <a:avLst/>
          </a:prstGeom>
        </p:spPr>
      </p:pic>
      <p:sp>
        <p:nvSpPr>
          <p:cNvPr id="11" name="TextBox 10"/>
          <p:cNvSpPr txBox="1"/>
          <p:nvPr/>
        </p:nvSpPr>
        <p:spPr>
          <a:xfrm>
            <a:off x="1676400" y="3700046"/>
            <a:ext cx="484127" cy="338554"/>
          </a:xfrm>
          <a:prstGeom prst="rect">
            <a:avLst/>
          </a:prstGeom>
          <a:noFill/>
        </p:spPr>
        <p:txBody>
          <a:bodyPr wrap="none" rtlCol="0">
            <a:spAutoFit/>
          </a:bodyPr>
          <a:lstStyle/>
          <a:p>
            <a:r>
              <a:rPr lang="en-US" dirty="0" smtClean="0"/>
              <a:t>V1</a:t>
            </a:r>
            <a:endParaRPr lang="en-US" dirty="0"/>
          </a:p>
        </p:txBody>
      </p:sp>
      <p:sp>
        <p:nvSpPr>
          <p:cNvPr id="12" name="TextBox 11"/>
          <p:cNvSpPr txBox="1"/>
          <p:nvPr/>
        </p:nvSpPr>
        <p:spPr>
          <a:xfrm>
            <a:off x="4876800" y="3700046"/>
            <a:ext cx="516988" cy="338554"/>
          </a:xfrm>
          <a:prstGeom prst="rect">
            <a:avLst/>
          </a:prstGeom>
          <a:noFill/>
        </p:spPr>
        <p:txBody>
          <a:bodyPr wrap="none" rtlCol="0">
            <a:spAutoFit/>
          </a:bodyPr>
          <a:lstStyle/>
          <a:p>
            <a:r>
              <a:rPr lang="en-US" dirty="0" smtClean="0"/>
              <a:t>V2</a:t>
            </a:r>
            <a:endParaRPr lang="en-US" dirty="0"/>
          </a:p>
        </p:txBody>
      </p:sp>
      <p:sp>
        <p:nvSpPr>
          <p:cNvPr id="13" name="TextBox 12"/>
          <p:cNvSpPr txBox="1"/>
          <p:nvPr/>
        </p:nvSpPr>
        <p:spPr>
          <a:xfrm>
            <a:off x="7924800" y="3700046"/>
            <a:ext cx="516988" cy="338554"/>
          </a:xfrm>
          <a:prstGeom prst="rect">
            <a:avLst/>
          </a:prstGeom>
          <a:noFill/>
        </p:spPr>
        <p:txBody>
          <a:bodyPr wrap="none" rtlCol="0">
            <a:spAutoFit/>
          </a:bodyPr>
          <a:lstStyle/>
          <a:p>
            <a:r>
              <a:rPr lang="en-US" dirty="0" smtClean="0"/>
              <a:t>V3</a:t>
            </a:r>
            <a:endParaRPr lang="en-US" dirty="0"/>
          </a:p>
        </p:txBody>
      </p:sp>
    </p:spTree>
    <p:extLst>
      <p:ext uri="{BB962C8B-B14F-4D97-AF65-F5344CB8AC3E}">
        <p14:creationId xmlns:p14="http://schemas.microsoft.com/office/powerpoint/2010/main" val="292219941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ECD_TALK">
  <a:themeElements>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ECD_TALK">
      <a:majorFont>
        <a:latin typeface="Helvetic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1" charset="0"/>
          </a:defRPr>
        </a:defPPr>
      </a:lstStyle>
    </a:lnDef>
  </a:objectDefaults>
  <a:extraClrSchemeLst>
    <a:extraClrScheme>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ECD_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ECD_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ECD_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ECD_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ECD_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ECD_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42366</TotalTime>
  <Words>3356</Words>
  <Application>Microsoft Macintosh PowerPoint</Application>
  <PresentationFormat>A4 Paper (210x297 mm)</PresentationFormat>
  <Paragraphs>527</Paragraphs>
  <Slides>66</Slides>
  <Notes>10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OECD_TALK</vt:lpstr>
      <vt:lpstr>PowerPoint Presentation</vt:lpstr>
      <vt:lpstr>Foreword</vt:lpstr>
      <vt:lpstr>ICARUS-T600 detector at LNGS</vt:lpstr>
      <vt:lpstr>T600 overhauling activities in progress</vt:lpstr>
      <vt:lpstr>General schedule</vt:lpstr>
      <vt:lpstr>New PMTs system deployment</vt:lpstr>
      <vt:lpstr>New PMTs system deployment and mechanics</vt:lpstr>
      <vt:lpstr>Cathode substitution/”planarization”</vt:lpstr>
      <vt:lpstr>Detector re-cabling</vt:lpstr>
      <vt:lpstr>Detector re-cabling</vt:lpstr>
      <vt:lpstr>The need for an electronics upgrade</vt:lpstr>
      <vt:lpstr>New simplified analogue/digital integration</vt:lpstr>
      <vt:lpstr>The flange as electronics backplane</vt:lpstr>
      <vt:lpstr>Some examples at FNAL (MC) – ev.150 (0.7GeV)</vt:lpstr>
      <vt:lpstr>New cold vessels construction</vt:lpstr>
      <vt:lpstr>New cold vessels</vt:lpstr>
      <vt:lpstr>Assembly Tool in B156</vt:lpstr>
      <vt:lpstr>New Thermal Insulation</vt:lpstr>
      <vt:lpstr>Cryogenics and purification systems</vt:lpstr>
      <vt:lpstr>T600 Warm Vessel</vt:lpstr>
      <vt:lpstr>Far Detector Building at FNAL – July 24, 2015</vt:lpstr>
      <vt:lpstr>Understanding the Cosmic Rays induced backgrounds</vt:lpstr>
      <vt:lpstr>Understanding the Cosmic Rays induced backgrounds</vt:lpstr>
      <vt:lpstr>Former WArP Cryostat</vt:lpstr>
      <vt:lpstr>Former WArP Cryostat</vt:lpstr>
      <vt:lpstr>Cosmic Rays Tagger – Conceptual design</vt:lpstr>
      <vt:lpstr>Conclusions</vt:lpstr>
      <vt:lpstr>PowerPoint Presentation</vt:lpstr>
      <vt:lpstr>First Cold Vessel</vt:lpstr>
      <vt:lpstr>Second Cold Vessel</vt:lpstr>
      <vt:lpstr>First TPC</vt:lpstr>
      <vt:lpstr>Second TPC</vt:lpstr>
      <vt:lpstr>Cryogenics</vt:lpstr>
      <vt:lpstr>Warm Vessel</vt:lpstr>
      <vt:lpstr>Cosmic Tagger</vt:lpstr>
      <vt:lpstr>Transport to FNAL</vt:lpstr>
      <vt:lpstr>Assembly at FNAL &amp; Commissioning</vt:lpstr>
      <vt:lpstr>All in One</vt:lpstr>
      <vt:lpstr>PowerPoint Presentation</vt:lpstr>
      <vt:lpstr>PMTs mechanics</vt:lpstr>
      <vt:lpstr>PMTs mechanics</vt:lpstr>
      <vt:lpstr>Preparation of the dark room for PMT testing (I)</vt:lpstr>
      <vt:lpstr>Preparation of the dark room for PMT testing (II)</vt:lpstr>
      <vt:lpstr>TPB Evaporation – B169</vt:lpstr>
      <vt:lpstr>New cold vessels construction – Materials I</vt:lpstr>
      <vt:lpstr>New cold vessels construction – Materials II</vt:lpstr>
      <vt:lpstr>U-frames Assembly tooling</vt:lpstr>
      <vt:lpstr>U-frames - Assembly tooling Assembled and aligned in B156</vt:lpstr>
      <vt:lpstr>Assembly strategy - 1</vt:lpstr>
      <vt:lpstr>Assembly strategy - 2</vt:lpstr>
      <vt:lpstr>Assembly strategy - 3</vt:lpstr>
      <vt:lpstr>Assembly strategy – Tool for cold vessels rotation</vt:lpstr>
      <vt:lpstr>Test of copper-based filter</vt:lpstr>
      <vt:lpstr>PowerPoint Presentation</vt:lpstr>
      <vt:lpstr>PowerPoint Presentation</vt:lpstr>
      <vt:lpstr>PowerPoint Presentation</vt:lpstr>
      <vt:lpstr>PowerPoint Presentation</vt:lpstr>
      <vt:lpstr>Installation area</vt:lpstr>
      <vt:lpstr>T600 Warm Vessel and Cryogenics envelope </vt:lpstr>
      <vt:lpstr>T600 Warm Vessel and Cryogenics envelope </vt:lpstr>
      <vt:lpstr>Existing cryogenic plant</vt:lpstr>
      <vt:lpstr>Existing cryogenic plant (Top part)</vt:lpstr>
      <vt:lpstr>Detector conceptual layout</vt:lpstr>
      <vt:lpstr>New T600 layout</vt:lpstr>
      <vt:lpstr>New T600 layout</vt:lpstr>
      <vt:lpstr>PowerPoint Presentation</vt:lpstr>
    </vt:vector>
  </TitlesOfParts>
  <Company>Carlo Rubbia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optical astronomy to astro-particle physics    Carlo Rubbia CERN, Geneva, Switzerland</dc:title>
  <dc:creator>Carlo Rubbia</dc:creator>
  <cp:lastModifiedBy>Claudio Montanari</cp:lastModifiedBy>
  <cp:revision>887</cp:revision>
  <cp:lastPrinted>2014-03-19T14:44:10Z</cp:lastPrinted>
  <dcterms:created xsi:type="dcterms:W3CDTF">2014-01-31T11:06:17Z</dcterms:created>
  <dcterms:modified xsi:type="dcterms:W3CDTF">2015-12-14T07:25:40Z</dcterms:modified>
</cp:coreProperties>
</file>