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Default Extension="rels" ContentType="application/vnd.openxmlformats-package.relationships+xml"/>
  <Override PartName="/ppt/slides/slide5.xml" ContentType="application/vnd.openxmlformats-officedocument.presentationml.slide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82" r:id="rId1"/>
  </p:sldMasterIdLst>
  <p:notesMasterIdLst>
    <p:notesMasterId r:id="rId32"/>
  </p:notesMasterIdLst>
  <p:handoutMasterIdLst>
    <p:handoutMasterId r:id="rId33"/>
  </p:handoutMasterIdLst>
  <p:sldIdLst>
    <p:sldId id="294" r:id="rId2"/>
    <p:sldId id="275" r:id="rId3"/>
    <p:sldId id="284" r:id="rId4"/>
    <p:sldId id="331" r:id="rId5"/>
    <p:sldId id="298" r:id="rId6"/>
    <p:sldId id="300" r:id="rId7"/>
    <p:sldId id="296" r:id="rId8"/>
    <p:sldId id="299" r:id="rId9"/>
    <p:sldId id="305" r:id="rId10"/>
    <p:sldId id="334" r:id="rId11"/>
    <p:sldId id="308" r:id="rId12"/>
    <p:sldId id="309" r:id="rId13"/>
    <p:sldId id="310" r:id="rId14"/>
    <p:sldId id="335" r:id="rId15"/>
    <p:sldId id="311" r:id="rId16"/>
    <p:sldId id="316" r:id="rId17"/>
    <p:sldId id="314" r:id="rId18"/>
    <p:sldId id="317" r:id="rId19"/>
    <p:sldId id="319" r:id="rId20"/>
    <p:sldId id="332" r:id="rId21"/>
    <p:sldId id="333" r:id="rId22"/>
    <p:sldId id="321" r:id="rId23"/>
    <p:sldId id="320" r:id="rId24"/>
    <p:sldId id="323" r:id="rId25"/>
    <p:sldId id="324" r:id="rId26"/>
    <p:sldId id="325" r:id="rId27"/>
    <p:sldId id="315" r:id="rId28"/>
    <p:sldId id="336" r:id="rId29"/>
    <p:sldId id="330" r:id="rId30"/>
    <p:sldId id="318" r:id="rId3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3784" autoAdjust="0"/>
    <p:restoredTop sz="99860" autoAdjust="0"/>
  </p:normalViewPr>
  <p:slideViewPr>
    <p:cSldViewPr snapToGrid="0" snapToObjects="1" showGuides="1">
      <p:cViewPr>
        <p:scale>
          <a:sx n="103" d="100"/>
          <a:sy n="103" d="100"/>
        </p:scale>
        <p:origin x="-560" y="-240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12/14/15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12/13/15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Relationship Id="rId3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11" name="Picture 10" descr="Aerial Diagram (low res)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-17762" y="750871"/>
            <a:ext cx="9183407" cy="3152332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86F391D-6FD5-6C49-95C6-AB950E97D8AB}" type="datetime1">
              <a:rPr lang="en-GB" smtClean="0"/>
              <a:pPr>
                <a:defRPr/>
              </a:pPr>
              <a:t>12/13/15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Kostas Mavrokoridis (University of Liverpool) | SBND TPC Status | Directors’ Review 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B57ABEE-7DEB-064B-9D5E-3A33C7CF2F29}" type="datetime1">
              <a:rPr lang="en-GB" smtClean="0"/>
              <a:pPr>
                <a:defRPr/>
              </a:pPr>
              <a:t>12/13/15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Kostas Mavrokoridis (University of Liverpool) | SBND TPC Status | Directors’ Review 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4163927A-B86E-C34C-B160-6758C0C1AA5D}" type="datetime1">
              <a:rPr lang="en-GB" smtClean="0"/>
              <a:pPr>
                <a:defRPr/>
              </a:pPr>
              <a:t>12/13/15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Kostas Mavrokoridis (University of Liverpool) | SBND TPC Status | Directors’ Review 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9518BF6C-E84B-8E40-853D-F574A4DC9713}" type="datetime1">
              <a:rPr lang="en-GB" smtClean="0"/>
              <a:pPr>
                <a:defRPr/>
              </a:pPr>
              <a:t>12/13/15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Kostas Mavrokoridis (University of Liverpool) | SBND TPC Status | Directors’ Review 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00FC6A22-6942-5E4B-9896-89734FE2CFFA}" type="datetime1">
              <a:rPr lang="en-GB" smtClean="0"/>
              <a:pPr>
                <a:defRPr/>
              </a:pPr>
              <a:t>12/13/15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Kostas Mavrokoridis (University of Liverpool) | SBND TPC Status | Directors’ Review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CD3C85-6F54-5545-8A38-E817DA4535AA}" type="datetime1">
              <a:rPr lang="en-GB" smtClean="0"/>
              <a:pPr>
                <a:defRPr/>
              </a:pPr>
              <a:t>12/13/15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Kostas Mavrokoridis (University of Liverpool) | SBND TPC Status | Directors’ Review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7500B1F-5E87-C04E-8AA8-BFDCBF256BB4}" type="datetime1">
              <a:rPr lang="en-GB" smtClean="0"/>
              <a:pPr>
                <a:defRPr/>
              </a:pPr>
              <a:t>12/13/15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Kostas Mavrokoridis (University of Liverpool) | SBND TPC Status | Directors’ Review 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215900" y="6258863"/>
            <a:ext cx="526286" cy="245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5630" y="6190317"/>
            <a:ext cx="6178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4C97"/>
                </a:solidFill>
                <a:latin typeface="Helvetica"/>
                <a:cs typeface="Helvetica"/>
              </a:rPr>
              <a:t>SBN</a:t>
            </a:r>
            <a:endParaRPr lang="en-US" sz="1600" b="1" dirty="0">
              <a:solidFill>
                <a:srgbClr val="004C97"/>
              </a:solidFill>
              <a:latin typeface="Helvetica"/>
              <a:cs typeface="Helvetica"/>
            </a:endParaRPr>
          </a:p>
        </p:txBody>
      </p:sp>
      <p:pic>
        <p:nvPicPr>
          <p:cNvPr id="5" name="Picture 4" descr="SBND-color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8310205" y="123290"/>
            <a:ext cx="722846" cy="72284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df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df"/><Relationship Id="rId4" Type="http://schemas.openxmlformats.org/officeDocument/2006/relationships/image" Target="../media/image29.png"/><Relationship Id="rId5" Type="http://schemas.openxmlformats.org/officeDocument/2006/relationships/image" Target="../media/image30.pdf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d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df"/><Relationship Id="rId3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png"/><Relationship Id="rId12" Type="http://schemas.openxmlformats.org/officeDocument/2006/relationships/image" Target="../media/image47.pdf"/><Relationship Id="rId13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df"/><Relationship Id="rId3" Type="http://schemas.openxmlformats.org/officeDocument/2006/relationships/image" Target="../media/image38.png"/><Relationship Id="rId4" Type="http://schemas.openxmlformats.org/officeDocument/2006/relationships/image" Target="../media/image39.pdf"/><Relationship Id="rId5" Type="http://schemas.openxmlformats.org/officeDocument/2006/relationships/image" Target="../media/image40.png"/><Relationship Id="rId6" Type="http://schemas.openxmlformats.org/officeDocument/2006/relationships/image" Target="../media/image41.pdf"/><Relationship Id="rId7" Type="http://schemas.openxmlformats.org/officeDocument/2006/relationships/image" Target="../media/image42.png"/><Relationship Id="rId8" Type="http://schemas.openxmlformats.org/officeDocument/2006/relationships/image" Target="../media/image43.pdf"/><Relationship Id="rId9" Type="http://schemas.openxmlformats.org/officeDocument/2006/relationships/image" Target="../media/image44.png"/><Relationship Id="rId10" Type="http://schemas.openxmlformats.org/officeDocument/2006/relationships/image" Target="../media/image45.pd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bn-docdb.fnal.gov:8080/cgi-bin/RetrieveFile?docid=613&amp;filename=sbnd-tpc-PDR-review.pdf&amp;version=1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4" Type="http://schemas.openxmlformats.org/officeDocument/2006/relationships/image" Target="../media/image51.png"/><Relationship Id="rId5" Type="http://schemas.openxmlformats.org/officeDocument/2006/relationships/image" Target="../media/image52.pdf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df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df"/><Relationship Id="rId5" Type="http://schemas.openxmlformats.org/officeDocument/2006/relationships/image" Target="../media/image58.png"/><Relationship Id="rId6" Type="http://schemas.openxmlformats.org/officeDocument/2006/relationships/image" Target="../media/image59.pdf"/><Relationship Id="rId7" Type="http://schemas.openxmlformats.org/officeDocument/2006/relationships/image" Target="../media/image60.png"/><Relationship Id="rId8" Type="http://schemas.openxmlformats.org/officeDocument/2006/relationships/image" Target="../media/image61.pdf"/><Relationship Id="rId9" Type="http://schemas.openxmlformats.org/officeDocument/2006/relationships/image" Target="../media/image62.png"/><Relationship Id="rId10" Type="http://schemas.openxmlformats.org/officeDocument/2006/relationships/image" Target="../media/image63.pdf"/><Relationship Id="rId11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d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5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d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df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df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d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df"/><Relationship Id="rId6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802076" cy="1390219"/>
          </a:xfrm>
        </p:spPr>
        <p:txBody>
          <a:bodyPr/>
          <a:lstStyle/>
          <a:p>
            <a:r>
              <a:rPr lang="en-US" sz="2400" dirty="0" smtClean="0"/>
              <a:t>Kostas </a:t>
            </a:r>
            <a:r>
              <a:rPr lang="en-US" sz="2400" dirty="0" err="1" smtClean="0"/>
              <a:t>Mavrokoridis</a:t>
            </a:r>
            <a:r>
              <a:rPr lang="en-US" sz="2400" dirty="0" smtClean="0"/>
              <a:t> -TPC Manager </a:t>
            </a:r>
            <a:r>
              <a:rPr lang="en-US" i="1" dirty="0" smtClean="0"/>
              <a:t>(k.mavrokoridis@liverpool.ac.uk</a:t>
            </a:r>
            <a:r>
              <a:rPr lang="en-US" dirty="0" smtClean="0"/>
              <a:t> )</a:t>
            </a:r>
          </a:p>
          <a:p>
            <a:r>
              <a:rPr lang="en-US" sz="2400" dirty="0" smtClean="0"/>
              <a:t>Directors’ Progress Review of SBN</a:t>
            </a:r>
          </a:p>
          <a:p>
            <a:r>
              <a:rPr lang="en-US" sz="2400" dirty="0" smtClean="0"/>
              <a:t>15-17 Dec 2015, </a:t>
            </a:r>
            <a:r>
              <a:rPr lang="en-US" sz="2400" dirty="0" err="1" smtClean="0"/>
              <a:t>Fermilab</a:t>
            </a:r>
            <a:endParaRPr lang="en-US" sz="2400" dirty="0" smtClean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1" cy="1003049"/>
          </a:xfrm>
        </p:spPr>
        <p:txBody>
          <a:bodyPr>
            <a:noAutofit/>
          </a:bodyPr>
          <a:lstStyle/>
          <a:p>
            <a:r>
              <a:rPr lang="en-US" dirty="0" smtClean="0"/>
              <a:t>SBND TPC Status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959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239423"/>
            <a:ext cx="8686800" cy="427877"/>
          </a:xfrm>
        </p:spPr>
        <p:txBody>
          <a:bodyPr/>
          <a:lstStyle/>
          <a:p>
            <a:r>
              <a:rPr lang="en-US" dirty="0" smtClean="0"/>
              <a:t>APA Frame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175CBEC-FF95-9C46-8EF0-5E979EA22632}" type="datetime1">
              <a:rPr lang="en-GB" smtClean="0"/>
              <a:pPr>
                <a:defRPr/>
              </a:pPr>
              <a:t>12/14/15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Kostas Mavrokoridis (University of Liverpool) | SBND TPC Status | Directors’ Review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28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650" y="1459941"/>
            <a:ext cx="6194863" cy="3668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61650" y="958850"/>
            <a:ext cx="7514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Prototyping levelling plates -deformation check at Sheffield</a:t>
            </a:r>
            <a:endParaRPr lang="en-GB" dirty="0"/>
          </a:p>
        </p:txBody>
      </p:sp>
      <p:pic>
        <p:nvPicPr>
          <p:cNvPr id="30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3764" y="3325317"/>
            <a:ext cx="2491636" cy="2599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7727779" y="2894430"/>
            <a:ext cx="8629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 smtClean="0"/>
              <a:t>Shims</a:t>
            </a:r>
            <a:endParaRPr lang="en-GB" sz="22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46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4950" y="-11503"/>
            <a:ext cx="8686800" cy="427877"/>
          </a:xfrm>
        </p:spPr>
        <p:txBody>
          <a:bodyPr/>
          <a:lstStyle/>
          <a:p>
            <a:r>
              <a:rPr lang="en-US" dirty="0" smtClean="0"/>
              <a:t>APA Frame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175CBEC-FF95-9C46-8EF0-5E979EA22632}" type="datetime1">
              <a:rPr lang="en-GB" smtClean="0"/>
              <a:pPr>
                <a:defRPr/>
              </a:pPr>
              <a:t>12/14/15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Kostas Mavrokoridis (University of Liverpool) | SBND TPC Status | Directors’ Review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744641" y="381001"/>
            <a:ext cx="3243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University of Sheffield &amp; Chicago</a:t>
            </a:r>
            <a:endParaRPr lang="en-US" sz="1800" dirty="0"/>
          </a:p>
        </p:txBody>
      </p:sp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01220" y="503862"/>
            <a:ext cx="7980362" cy="628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46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4950" y="-11503"/>
            <a:ext cx="8686800" cy="427877"/>
          </a:xfrm>
        </p:spPr>
        <p:txBody>
          <a:bodyPr/>
          <a:lstStyle/>
          <a:p>
            <a:r>
              <a:rPr lang="en-US" dirty="0" smtClean="0"/>
              <a:t>APA Frame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175CBEC-FF95-9C46-8EF0-5E979EA22632}" type="datetime1">
              <a:rPr lang="en-GB" smtClean="0"/>
              <a:pPr>
                <a:defRPr/>
              </a:pPr>
              <a:t>12/14/15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Kostas Mavrokoridis (University of Liverpool) | SBND TPC Status | Directors’ Review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8039100" cy="5550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47086" y="76200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Full Assembly Deflection</a:t>
            </a:r>
          </a:p>
          <a:p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752537" y="1282015"/>
            <a:ext cx="2576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Top &amp; Bottom inserts plus 9  12mm bolts</a:t>
            </a:r>
            <a:endParaRPr lang="en-US" sz="18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46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673707" y="1314361"/>
            <a:ext cx="3190145" cy="4534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5292" y="1558719"/>
            <a:ext cx="4610081" cy="231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4950" y="-11503"/>
            <a:ext cx="8686800" cy="427877"/>
          </a:xfrm>
        </p:spPr>
        <p:txBody>
          <a:bodyPr/>
          <a:lstStyle/>
          <a:p>
            <a:r>
              <a:rPr lang="en-US" dirty="0" smtClean="0"/>
              <a:t>APA Frame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175CBEC-FF95-9C46-8EF0-5E979EA22632}" type="datetime1">
              <a:rPr lang="en-GB" smtClean="0"/>
              <a:pPr>
                <a:defRPr/>
              </a:pPr>
              <a:t>12/14/15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Kostas Mavrokoridis (University of Liverpool) | SBND TPC Status | Directors’ Review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993596" y="3505795"/>
            <a:ext cx="1411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Tack welded </a:t>
            </a:r>
          </a:p>
          <a:p>
            <a:r>
              <a:rPr lang="en-US" sz="1800" dirty="0" smtClean="0"/>
              <a:t>Tube attachments</a:t>
            </a:r>
            <a:endParaRPr lang="en-US" sz="1800" dirty="0"/>
          </a:p>
        </p:txBody>
      </p:sp>
      <p:cxnSp>
        <p:nvCxnSpPr>
          <p:cNvPr id="16" name="Straight Connector 15"/>
          <p:cNvCxnSpPr/>
          <p:nvPr/>
        </p:nvCxnSpPr>
        <p:spPr>
          <a:xfrm rot="10800000">
            <a:off x="2126449" y="1676742"/>
            <a:ext cx="2867146" cy="20589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V="1">
            <a:off x="3520204" y="2262294"/>
            <a:ext cx="1749421" cy="11973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3643747" y="4498592"/>
            <a:ext cx="2112754" cy="5869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71888" y="3509667"/>
            <a:ext cx="1565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Screw mounted attachment  -  8  M6 screws</a:t>
            </a:r>
            <a:endParaRPr lang="en-US" sz="1800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1530603" y="4178388"/>
            <a:ext cx="59584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648273" y="186375"/>
            <a:ext cx="2919794" cy="137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5691412" y="272678"/>
            <a:ext cx="1427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Lifting fixture</a:t>
            </a:r>
            <a:endParaRPr lang="en-GB" sz="1800" dirty="0"/>
          </a:p>
        </p:txBody>
      </p:sp>
      <p:sp>
        <p:nvSpPr>
          <p:cNvPr id="21" name="TextBox 20"/>
          <p:cNvSpPr txBox="1"/>
          <p:nvPr/>
        </p:nvSpPr>
        <p:spPr>
          <a:xfrm>
            <a:off x="6958991" y="3873041"/>
            <a:ext cx="2425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Deformation while lifting at horizontal position 0.7 mm</a:t>
            </a:r>
            <a:endParaRPr lang="en-GB" sz="2000" dirty="0"/>
          </a:p>
        </p:txBody>
      </p:sp>
      <p:cxnSp>
        <p:nvCxnSpPr>
          <p:cNvPr id="43" name="Straight Connector 42"/>
          <p:cNvCxnSpPr/>
          <p:nvPr/>
        </p:nvCxnSpPr>
        <p:spPr>
          <a:xfrm flipV="1">
            <a:off x="5316538" y="1373786"/>
            <a:ext cx="2010335" cy="15481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6200000" flipV="1">
            <a:off x="6272148" y="2428515"/>
            <a:ext cx="2135883" cy="2642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0800000">
            <a:off x="7326874" y="1373785"/>
            <a:ext cx="1494864" cy="101830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6605214" y="1373785"/>
            <a:ext cx="721659" cy="30295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46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4950" y="826"/>
            <a:ext cx="8686800" cy="427877"/>
          </a:xfrm>
        </p:spPr>
        <p:txBody>
          <a:bodyPr/>
          <a:lstStyle/>
          <a:p>
            <a:r>
              <a:rPr lang="en-US" dirty="0" smtClean="0"/>
              <a:t>APA Frame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175CBEC-FF95-9C46-8EF0-5E979EA22632}" type="datetime1">
              <a:rPr lang="en-GB" smtClean="0"/>
              <a:pPr>
                <a:defRPr/>
              </a:pPr>
              <a:t>12/14/15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Kostas Mavrokoridis (University of Liverpool) | SBND TPC Status | Directors’ Review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174234" y="1569199"/>
            <a:ext cx="2950776" cy="1938992"/>
          </a:xfrm>
          <a:prstGeom prst="rect">
            <a:avLst/>
          </a:prstGeom>
          <a:solidFill>
            <a:schemeClr val="bg1"/>
          </a:solidFill>
          <a:ln>
            <a:solidFill>
              <a:srgbClr val="50504E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APA bare frame and jig review on Dec 17</a:t>
            </a:r>
            <a:r>
              <a:rPr lang="en-GB" baseline="30000" dirty="0" smtClean="0"/>
              <a:t>th</a:t>
            </a:r>
            <a:r>
              <a:rPr lang="en-GB" dirty="0" smtClean="0"/>
              <a:t> </a:t>
            </a:r>
          </a:p>
          <a:p>
            <a:endParaRPr lang="en-GB" dirty="0" smtClean="0"/>
          </a:p>
          <a:p>
            <a:r>
              <a:rPr lang="en-GB" dirty="0" smtClean="0"/>
              <a:t>Almost ready to place an order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86564" y="3539543"/>
            <a:ext cx="29877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 smtClean="0">
                <a:solidFill>
                  <a:srgbClr val="FF0000"/>
                </a:solidFill>
              </a:rPr>
              <a:t>Quote from Portobello:</a:t>
            </a:r>
          </a:p>
          <a:p>
            <a:r>
              <a:rPr lang="en-GB" sz="2000" i="1" dirty="0" smtClean="0">
                <a:solidFill>
                  <a:srgbClr val="FF0000"/>
                </a:solidFill>
              </a:rPr>
              <a:t>4 </a:t>
            </a:r>
            <a:r>
              <a:rPr lang="en-GB" sz="2000" i="1" dirty="0" err="1" smtClean="0">
                <a:solidFill>
                  <a:srgbClr val="FF0000"/>
                </a:solidFill>
              </a:rPr>
              <a:t>APAs</a:t>
            </a:r>
            <a:r>
              <a:rPr lang="en-GB" sz="2000" i="1" dirty="0" smtClean="0">
                <a:solidFill>
                  <a:srgbClr val="FF0000"/>
                </a:solidFill>
              </a:rPr>
              <a:t> and Jig 129k GBP</a:t>
            </a:r>
          </a:p>
          <a:p>
            <a:endParaRPr lang="en-GB" sz="2000" i="1" dirty="0" smtClean="0">
              <a:solidFill>
                <a:srgbClr val="FF0000"/>
              </a:solidFill>
            </a:endParaRPr>
          </a:p>
          <a:p>
            <a:r>
              <a:rPr lang="en-GB" sz="2000" i="1" dirty="0" smtClean="0">
                <a:solidFill>
                  <a:srgbClr val="FF0000"/>
                </a:solidFill>
              </a:rPr>
              <a:t>Levelling bars and laser surveys 43k GBP</a:t>
            </a:r>
            <a:endParaRPr lang="en-GB" sz="2000" i="1" dirty="0">
              <a:solidFill>
                <a:srgbClr val="FF0000"/>
              </a:solidFill>
            </a:endParaRPr>
          </a:p>
        </p:txBody>
      </p:sp>
      <p:pic>
        <p:nvPicPr>
          <p:cNvPr id="9" name="Picture 8" descr="APAframeWeldment2rev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110970" y="689288"/>
            <a:ext cx="6559393" cy="50686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54969" y="330071"/>
            <a:ext cx="3114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Final bare frame design</a:t>
            </a:r>
            <a:endParaRPr lang="en-GB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846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4950" y="-11503"/>
            <a:ext cx="8686800" cy="427877"/>
          </a:xfrm>
        </p:spPr>
        <p:txBody>
          <a:bodyPr/>
          <a:lstStyle/>
          <a:p>
            <a:r>
              <a:rPr lang="en-US" dirty="0" smtClean="0"/>
              <a:t>APA Construction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175CBEC-FF95-9C46-8EF0-5E979EA22632}" type="datetime1">
              <a:rPr lang="en-GB" smtClean="0"/>
              <a:pPr>
                <a:defRPr/>
              </a:pPr>
              <a:t>12/14/15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Kostas Mavrokoridis (University of Liverpool) | SBND TPC Status | Directors’ Review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23" name="Picture 22" descr="leveling_plat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65100" y="385081"/>
            <a:ext cx="3911600" cy="2719700"/>
          </a:xfrm>
          <a:prstGeom prst="rect">
            <a:avLst/>
          </a:prstGeom>
        </p:spPr>
      </p:pic>
      <p:pic>
        <p:nvPicPr>
          <p:cNvPr id="24" name="Picture 23" descr="geometry_board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42900" y="3496952"/>
            <a:ext cx="3568700" cy="260176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2250" y="2943645"/>
            <a:ext cx="467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APA leveling plates to achieve flat surface for the </a:t>
            </a:r>
            <a:r>
              <a:rPr lang="en-US" sz="1800" dirty="0"/>
              <a:t>g</a:t>
            </a:r>
            <a:r>
              <a:rPr lang="en-US" sz="1800" dirty="0" smtClean="0"/>
              <a:t>eometry boards (</a:t>
            </a:r>
            <a:r>
              <a:rPr lang="en-US" sz="1800" dirty="0"/>
              <a:t>±</a:t>
            </a:r>
            <a:r>
              <a:rPr lang="en-US" sz="1800" dirty="0" smtClean="0"/>
              <a:t> 0.5 mm adjustment)</a:t>
            </a:r>
            <a:endParaRPr lang="en-US" sz="1800" dirty="0"/>
          </a:p>
        </p:txBody>
      </p:sp>
      <p:sp>
        <p:nvSpPr>
          <p:cNvPr id="26" name="TextBox 25"/>
          <p:cNvSpPr txBox="1"/>
          <p:nvPr/>
        </p:nvSpPr>
        <p:spPr>
          <a:xfrm>
            <a:off x="342900" y="5991841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Three layers of the Geometry Boards</a:t>
            </a:r>
            <a:endParaRPr lang="en-US" sz="1800" dirty="0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900530" y="1827076"/>
            <a:ext cx="3443692" cy="167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087365" y="3496952"/>
            <a:ext cx="3256857" cy="2454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4912860" y="5926586"/>
            <a:ext cx="38759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Total Estimate for all boards: ~80k$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610657" y="265451"/>
            <a:ext cx="38090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§"/>
            </a:pPr>
            <a:r>
              <a:rPr lang="en-US" dirty="0" smtClean="0"/>
              <a:t>All geometry boards are modeled in 3D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 Layout of the </a:t>
            </a:r>
            <a:r>
              <a:rPr lang="en-US" dirty="0" err="1" smtClean="0"/>
              <a:t>Y_top</a:t>
            </a:r>
            <a:r>
              <a:rPr lang="en-US" dirty="0" smtClean="0"/>
              <a:t> Geometry Board Complete</a:t>
            </a:r>
            <a:endParaRPr lang="en-GB" dirty="0" smtClean="0"/>
          </a:p>
          <a:p>
            <a:pPr>
              <a:buFont typeface="Wingdings" charset="2"/>
              <a:buChar char="§"/>
            </a:pPr>
            <a:endParaRPr lang="en-US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46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4950" y="-11503"/>
            <a:ext cx="8686800" cy="427877"/>
          </a:xfrm>
        </p:spPr>
        <p:txBody>
          <a:bodyPr/>
          <a:lstStyle/>
          <a:p>
            <a:r>
              <a:rPr lang="en-US" dirty="0" smtClean="0"/>
              <a:t>APA Construction –Electron Deflector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175CBEC-FF95-9C46-8EF0-5E979EA22632}" type="datetime1">
              <a:rPr lang="en-GB" smtClean="0"/>
              <a:pPr>
                <a:defRPr/>
              </a:pPr>
              <a:t>12/14/15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Kostas Mavrokoridis (University of Liverpool) | SBND TPC Status | Directors’ Review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13" name="Picture 12" descr="deflecto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36588" y="709276"/>
            <a:ext cx="3222602" cy="431161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5788" y="5082538"/>
            <a:ext cx="3613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Electron deflector to recover the “dead” region (15mm) between the two interconnected APAs 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4674927" y="659960"/>
            <a:ext cx="4615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§"/>
            </a:pPr>
            <a:r>
              <a:rPr lang="en-GB" dirty="0" smtClean="0"/>
              <a:t> To be tested in 35t </a:t>
            </a:r>
          </a:p>
          <a:p>
            <a:pPr>
              <a:buFont typeface="Wingdings" charset="2"/>
              <a:buChar char="§"/>
            </a:pPr>
            <a:r>
              <a:rPr lang="en-GB" dirty="0" smtClean="0"/>
              <a:t> Preliminary studies with the Liverpool camera readout TPC</a:t>
            </a:r>
          </a:p>
          <a:p>
            <a:r>
              <a:rPr lang="en-GB" dirty="0" smtClean="0"/>
              <a:t>in gas</a:t>
            </a:r>
            <a:endParaRPr lang="en-GB" dirty="0"/>
          </a:p>
        </p:txBody>
      </p:sp>
      <p:pic>
        <p:nvPicPr>
          <p:cNvPr id="16" name="Picture 15" descr="tpcdeflectorphoto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634787" y="1869293"/>
            <a:ext cx="2647906" cy="1948459"/>
          </a:xfrm>
          <a:prstGeom prst="rect">
            <a:avLst/>
          </a:prstGeom>
        </p:spPr>
      </p:pic>
      <p:pic>
        <p:nvPicPr>
          <p:cNvPr id="17" name="Picture 16" descr="photodeflectortrack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746597" y="3820300"/>
            <a:ext cx="2449666" cy="244966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733427" y="4219532"/>
            <a:ext cx="1553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FF0000"/>
                </a:solidFill>
              </a:rPr>
              <a:t>Alpha tracks 1s exposure</a:t>
            </a:r>
            <a:endParaRPr lang="en-GB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46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4950" y="-11503"/>
            <a:ext cx="8686800" cy="427877"/>
          </a:xfrm>
        </p:spPr>
        <p:txBody>
          <a:bodyPr/>
          <a:lstStyle/>
          <a:p>
            <a:r>
              <a:rPr lang="en-US" dirty="0" smtClean="0"/>
              <a:t>APA Winding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175CBEC-FF95-9C46-8EF0-5E979EA22632}" type="datetime1">
              <a:rPr lang="en-GB" smtClean="0"/>
              <a:pPr>
                <a:defRPr/>
              </a:pPr>
              <a:t>12/14/15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Kostas Mavrokoridis (University of Liverpool) | SBND TPC Status | Directors’ Review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2250" y="829460"/>
            <a:ext cx="2923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Two winding Facilities </a:t>
            </a:r>
            <a:endParaRPr lang="en-GB" dirty="0"/>
          </a:p>
        </p:txBody>
      </p:sp>
      <p:sp>
        <p:nvSpPr>
          <p:cNvPr id="9" name="Left Brace 8"/>
          <p:cNvSpPr/>
          <p:nvPr/>
        </p:nvSpPr>
        <p:spPr>
          <a:xfrm>
            <a:off x="3137903" y="780143"/>
            <a:ext cx="480858" cy="623587"/>
          </a:xfrm>
          <a:prstGeom prst="leftBrace">
            <a:avLst/>
          </a:prstGeom>
          <a:ln>
            <a:solidFill>
              <a:srgbClr val="004C9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3655386" y="523917"/>
            <a:ext cx="4540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Daresbury</a:t>
            </a:r>
            <a:r>
              <a:rPr lang="en-GB" dirty="0" smtClean="0"/>
              <a:t>, UK (Manchester group)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3711565" y="1044545"/>
            <a:ext cx="3654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Yale, USA (Syracuse group)</a:t>
            </a:r>
            <a:endParaRPr lang="en-GB" dirty="0"/>
          </a:p>
        </p:txBody>
      </p:sp>
      <p:pic>
        <p:nvPicPr>
          <p:cNvPr id="12" name="Picture 11" descr="daresburyspac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410436" y="1917829"/>
            <a:ext cx="6733564" cy="42849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270" y="1403730"/>
            <a:ext cx="2702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UK </a:t>
            </a:r>
            <a:r>
              <a:rPr lang="en-GB" dirty="0" err="1" smtClean="0"/>
              <a:t>Daresbury</a:t>
            </a:r>
            <a:r>
              <a:rPr lang="en-GB" dirty="0" smtClean="0"/>
              <a:t> Space </a:t>
            </a:r>
            <a:endParaRPr lang="en-GB" dirty="0"/>
          </a:p>
        </p:txBody>
      </p:sp>
      <p:pic>
        <p:nvPicPr>
          <p:cNvPr id="15" name="Picture 14" descr="daresbur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0" y="1943506"/>
            <a:ext cx="2453742" cy="3271656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46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4950" y="-11503"/>
            <a:ext cx="8686800" cy="427877"/>
          </a:xfrm>
        </p:spPr>
        <p:txBody>
          <a:bodyPr/>
          <a:lstStyle/>
          <a:p>
            <a:r>
              <a:rPr lang="en-US" dirty="0" smtClean="0"/>
              <a:t>APA Winding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175CBEC-FF95-9C46-8EF0-5E979EA22632}" type="datetime1">
              <a:rPr lang="en-GB" smtClean="0"/>
              <a:pPr>
                <a:defRPr/>
              </a:pPr>
              <a:t>12/14/15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Kostas Mavrokoridis (University of Liverpool) | SBND TPC Status | Directors’ Review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62923" y="728017"/>
            <a:ext cx="4866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UK </a:t>
            </a:r>
            <a:r>
              <a:rPr lang="en-GB" dirty="0" err="1" smtClean="0"/>
              <a:t>Daresbury</a:t>
            </a:r>
            <a:r>
              <a:rPr lang="en-GB" dirty="0" smtClean="0"/>
              <a:t> space ready to be used </a:t>
            </a:r>
            <a:endParaRPr lang="en-GB" dirty="0"/>
          </a:p>
        </p:txBody>
      </p:sp>
      <p:pic>
        <p:nvPicPr>
          <p:cNvPr id="20" name="Picture 19" descr="cleantenddaresbur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82600" y="1187450"/>
            <a:ext cx="8178800" cy="44831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46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4950" y="-11503"/>
            <a:ext cx="8686800" cy="427877"/>
          </a:xfrm>
        </p:spPr>
        <p:txBody>
          <a:bodyPr/>
          <a:lstStyle/>
          <a:p>
            <a:r>
              <a:rPr lang="en-US" dirty="0" smtClean="0"/>
              <a:t>APA Winding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175CBEC-FF95-9C46-8EF0-5E979EA22632}" type="datetime1">
              <a:rPr lang="en-GB" smtClean="0"/>
              <a:pPr>
                <a:defRPr/>
              </a:pPr>
              <a:t>12/14/15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Kostas Mavrokoridis (University of Liverpool) | SBND TPC Status | Directors’ Review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62923" y="534171"/>
            <a:ext cx="5219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Winding Procedure UK: Semi automated</a:t>
            </a:r>
            <a:endParaRPr lang="en-GB" dirty="0"/>
          </a:p>
        </p:txBody>
      </p:sp>
      <p:pic>
        <p:nvPicPr>
          <p:cNvPr id="8" name="Picture 7" descr="manchestertable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22250" y="1147245"/>
            <a:ext cx="4165600" cy="2603500"/>
          </a:xfrm>
          <a:prstGeom prst="rect">
            <a:avLst/>
          </a:prstGeom>
        </p:spPr>
      </p:pic>
      <p:pic>
        <p:nvPicPr>
          <p:cNvPr id="9" name="Picture 8" descr="manchestertable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74650" y="4022365"/>
            <a:ext cx="4013200" cy="2120900"/>
          </a:xfrm>
          <a:prstGeom prst="rect">
            <a:avLst/>
          </a:prstGeom>
        </p:spPr>
      </p:pic>
      <p:pic>
        <p:nvPicPr>
          <p:cNvPr id="10" name="Picture 9" descr="manchestertable2tex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490349" y="938213"/>
            <a:ext cx="4262760" cy="2264591"/>
          </a:xfrm>
          <a:prstGeom prst="rect">
            <a:avLst/>
          </a:prstGeom>
        </p:spPr>
      </p:pic>
      <p:pic>
        <p:nvPicPr>
          <p:cNvPr id="11" name="Picture 10" descr="text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505368" y="3215133"/>
            <a:ext cx="3788471" cy="1589805"/>
          </a:xfrm>
          <a:prstGeom prst="rect">
            <a:avLst/>
          </a:prstGeom>
        </p:spPr>
      </p:pic>
      <p:pic>
        <p:nvPicPr>
          <p:cNvPr id="12" name="Picture 11" descr="text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4387850" y="4587074"/>
            <a:ext cx="4365259" cy="61683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608990" y="5734203"/>
            <a:ext cx="4262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/>
              <a:t>Turntable framework and bridge design is complete</a:t>
            </a:r>
            <a:endParaRPr lang="en-GB" sz="1800" dirty="0"/>
          </a:p>
        </p:txBody>
      </p:sp>
      <p:pic>
        <p:nvPicPr>
          <p:cNvPr id="16" name="Picture 15" descr="text5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4417101" y="5216232"/>
            <a:ext cx="4705907" cy="60618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46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-Key TPC Components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175CBEC-FF95-9C46-8EF0-5E979EA22632}" type="datetime1">
              <a:rPr lang="en-GB" smtClean="0"/>
              <a:pPr>
                <a:defRPr/>
              </a:pPr>
              <a:t>12/14/15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Kostas Mavrokoridis (University of Liverpool) | SBND TPC Status | Directors’ Review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876800" y="956235"/>
            <a:ext cx="4191000" cy="563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Field Cage</a:t>
            </a:r>
          </a:p>
          <a:p>
            <a:pPr lvl="1"/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Field cage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panels</a:t>
            </a:r>
          </a:p>
          <a:p>
            <a:pPr lvl="1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Roll-formed metallic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profiles</a:t>
            </a:r>
          </a:p>
          <a:p>
            <a:pPr lvl="1"/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Resistor divider board</a:t>
            </a:r>
          </a:p>
          <a:p>
            <a:pPr lvl="1"/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Supporting beams</a:t>
            </a:r>
          </a:p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HV Feedthrough</a:t>
            </a:r>
          </a:p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TPC Integration</a:t>
            </a:r>
          </a:p>
          <a:p>
            <a:pPr lvl="1"/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APA Interconnect and alignment</a:t>
            </a:r>
          </a:p>
          <a:p>
            <a:pPr lvl="1"/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TPC suspension features</a:t>
            </a:r>
          </a:p>
          <a:p>
            <a:pPr lvl="1"/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TPC assembly procedure and tooling</a:t>
            </a:r>
          </a:p>
          <a:p>
            <a:pPr lvl="1"/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28600" y="1007035"/>
            <a:ext cx="4572000" cy="56388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+mn-lt"/>
                <a:cs typeface=""/>
              </a:rPr>
              <a:t>APA</a:t>
            </a:r>
          </a:p>
          <a:p>
            <a:pPr lvl="1"/>
            <a:r>
              <a:rPr lang="en-US" sz="1800" dirty="0" smtClean="0">
                <a:latin typeface="+mn-lt"/>
                <a:cs typeface=""/>
              </a:rPr>
              <a:t>APA frames</a:t>
            </a:r>
          </a:p>
          <a:p>
            <a:pPr lvl="1"/>
            <a:r>
              <a:rPr lang="en-US" sz="1800" dirty="0" smtClean="0">
                <a:latin typeface="+mn-lt"/>
                <a:cs typeface=""/>
              </a:rPr>
              <a:t>Geometry boards, mounting platforms</a:t>
            </a:r>
          </a:p>
          <a:p>
            <a:pPr lvl="1"/>
            <a:r>
              <a:rPr lang="en-US" sz="1800" dirty="0" smtClean="0">
                <a:latin typeface="+mn-lt"/>
                <a:cs typeface=""/>
              </a:rPr>
              <a:t>Wire mesh, wire support, E-diverter</a:t>
            </a:r>
          </a:p>
          <a:p>
            <a:pPr lvl="1"/>
            <a:r>
              <a:rPr lang="en-US" sz="1800" dirty="0" smtClean="0">
                <a:latin typeface="+mn-lt"/>
                <a:cs typeface=""/>
              </a:rPr>
              <a:t>APA assembly procedure and tooling </a:t>
            </a:r>
          </a:p>
          <a:p>
            <a:pPr lvl="1"/>
            <a:r>
              <a:rPr lang="en-US" sz="1800" dirty="0" smtClean="0">
                <a:latin typeface="+mn-lt"/>
                <a:cs typeface=""/>
              </a:rPr>
              <a:t>Interface to electronics; faraday cage</a:t>
            </a:r>
          </a:p>
          <a:p>
            <a:pPr lvl="1"/>
            <a:r>
              <a:rPr lang="en-US" sz="1800" dirty="0" smtClean="0">
                <a:latin typeface="+mn-lt"/>
                <a:cs typeface=""/>
              </a:rPr>
              <a:t>APA winding</a:t>
            </a:r>
          </a:p>
          <a:p>
            <a:r>
              <a:rPr lang="en-US" dirty="0" smtClean="0">
                <a:latin typeface="+mn-lt"/>
                <a:cs typeface=""/>
              </a:rPr>
              <a:t>CPA</a:t>
            </a:r>
          </a:p>
          <a:p>
            <a:pPr lvl="1"/>
            <a:r>
              <a:rPr lang="en-US" sz="1800" dirty="0" smtClean="0">
                <a:latin typeface="+mn-lt"/>
                <a:cs typeface=""/>
              </a:rPr>
              <a:t>CPA frames &amp; panels</a:t>
            </a:r>
          </a:p>
          <a:p>
            <a:pPr lvl="1"/>
            <a:r>
              <a:rPr lang="en-US" sz="1800" dirty="0" smtClean="0">
                <a:latin typeface="+mn-lt"/>
                <a:cs typeface=""/>
              </a:rPr>
              <a:t>HV Cup</a:t>
            </a:r>
          </a:p>
          <a:p>
            <a:pPr lvl="1"/>
            <a:r>
              <a:rPr lang="en-US" sz="1800" dirty="0" smtClean="0">
                <a:latin typeface="+mn-lt"/>
                <a:cs typeface=""/>
              </a:rPr>
              <a:t>CPA suspension features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6588" y="5502810"/>
            <a:ext cx="772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hlinkClick r:id="rId2"/>
              </a:rPr>
              <a:t>http://sbn-docdb.fnal.gov:8080/cgi-bin/RetrieveFile?docid=613&amp;filename=sbnd-tpc-PDR-review.pdf&amp;version=</a:t>
            </a:r>
            <a:r>
              <a:rPr lang="en-US" sz="1800" dirty="0" smtClean="0">
                <a:hlinkClick r:id="rId2"/>
              </a:rPr>
              <a:t>1</a:t>
            </a:r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685804" y="5158136"/>
            <a:ext cx="419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smtClean="0"/>
              <a:t>Preliminary Design Report (</a:t>
            </a:r>
            <a:r>
              <a:rPr lang="en-US" sz="1800" b="1" i="1" dirty="0" err="1" smtClean="0"/>
              <a:t>docdb</a:t>
            </a:r>
            <a:r>
              <a:rPr lang="en-US" sz="1800" b="1" i="1" dirty="0" smtClean="0"/>
              <a:t> ID 613)</a:t>
            </a:r>
            <a:endParaRPr lang="en-US" sz="1800" b="1" i="1" dirty="0"/>
          </a:p>
        </p:txBody>
      </p:sp>
      <p:sp>
        <p:nvSpPr>
          <p:cNvPr id="16" name="Rounded Rectangle 15"/>
          <p:cNvSpPr/>
          <p:nvPr/>
        </p:nvSpPr>
        <p:spPr>
          <a:xfrm>
            <a:off x="439211" y="5195123"/>
            <a:ext cx="8000996" cy="1033566"/>
          </a:xfrm>
          <a:prstGeom prst="round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Box 11"/>
          <p:cNvSpPr txBox="1"/>
          <p:nvPr/>
        </p:nvSpPr>
        <p:spPr>
          <a:xfrm>
            <a:off x="4994823" y="5164435"/>
            <a:ext cx="2789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 smtClean="0"/>
              <a:t>Review was held Sept 2015</a:t>
            </a:r>
            <a:endParaRPr lang="en-GB" sz="1800" b="1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46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175CBEC-FF95-9C46-8EF0-5E979EA22632}" type="datetime1">
              <a:rPr lang="en-GB" smtClean="0"/>
              <a:pPr>
                <a:defRPr/>
              </a:pPr>
              <a:t>12/14/15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Kostas Mavrokoridis (University of Liverpool) | SBND TPC Status | Directors’ Review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12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52" y="-11503"/>
            <a:ext cx="9137948" cy="3318491"/>
          </a:xfrm>
          <a:prstGeom prst="rect">
            <a:avLst/>
          </a:prstGeom>
          <a:ln w="12700"/>
        </p:spPr>
      </p:pic>
      <p:sp>
        <p:nvSpPr>
          <p:cNvPr id="13" name="Shape 333"/>
          <p:cNvSpPr txBox="1">
            <a:spLocks/>
          </p:cNvSpPr>
          <p:nvPr/>
        </p:nvSpPr>
        <p:spPr>
          <a:xfrm>
            <a:off x="2215654" y="12329"/>
            <a:ext cx="5980609" cy="121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50800" tIns="50800" rIns="50800" bIns="50800" anchor="ctr"/>
          <a:lstStyle>
            <a:lvl1pPr>
              <a:defRPr sz="2400" b="1">
                <a:solidFill>
                  <a:srgbClr val="0433FF"/>
                </a:solidFill>
              </a:defRPr>
            </a:lvl1pPr>
          </a:lstStyle>
          <a:p>
            <a:pPr marL="40631" marR="40631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433FF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 The New Wright Laboratory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433FF"/>
              </a:solidFill>
              <a:effectLst/>
              <a:uLnTx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14" name="pasted-image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 t="2733"/>
          <a:stretch>
            <a:fillRect/>
          </a:stretch>
        </p:blipFill>
        <p:spPr>
          <a:xfrm>
            <a:off x="55371" y="3045260"/>
            <a:ext cx="5396533" cy="3421577"/>
          </a:xfrm>
          <a:prstGeom prst="rect">
            <a:avLst/>
          </a:prstGeom>
          <a:ln w="12700"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4950" y="-11503"/>
            <a:ext cx="8686800" cy="427877"/>
          </a:xfrm>
        </p:spPr>
        <p:txBody>
          <a:bodyPr/>
          <a:lstStyle/>
          <a:p>
            <a:r>
              <a:rPr lang="en-US" dirty="0" smtClean="0"/>
              <a:t>APA Winding</a:t>
            </a:r>
            <a:endParaRPr lang="en-US" dirty="0"/>
          </a:p>
        </p:txBody>
      </p:sp>
      <p:sp>
        <p:nvSpPr>
          <p:cNvPr id="31" name="Shape 358"/>
          <p:cNvSpPr/>
          <p:nvPr/>
        </p:nvSpPr>
        <p:spPr>
          <a:xfrm rot="19493724">
            <a:off x="3303952" y="4127301"/>
            <a:ext cx="3136901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700" b="1">
                <a:solidFill>
                  <a:srgbClr val="0433FF"/>
                </a:solidFill>
              </a:defRPr>
            </a:lvl1pPr>
          </a:lstStyle>
          <a:p>
            <a:r>
              <a:rPr dirty="0"/>
              <a:t>space for SBND assembly</a:t>
            </a:r>
          </a:p>
        </p:txBody>
      </p:sp>
      <p:pic>
        <p:nvPicPr>
          <p:cNvPr id="32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70057" y="428703"/>
            <a:ext cx="786912" cy="342901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hape 339"/>
          <p:cNvSpPr/>
          <p:nvPr/>
        </p:nvSpPr>
        <p:spPr>
          <a:xfrm>
            <a:off x="5723164" y="3688335"/>
            <a:ext cx="7529414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1400" b="1">
                <a:solidFill>
                  <a:srgbClr val="0433FF"/>
                </a:solidFill>
              </a:defRPr>
            </a:pPr>
            <a:r>
              <a:rPr dirty="0"/>
              <a:t>Facilities</a:t>
            </a:r>
          </a:p>
          <a:p>
            <a:pPr>
              <a:defRPr sz="1400" i="1"/>
            </a:pPr>
            <a:r>
              <a:rPr dirty="0"/>
              <a:t>85,200 sf of lab and office space include</a:t>
            </a:r>
          </a:p>
          <a:p>
            <a:pPr>
              <a:defRPr sz="1400"/>
            </a:pPr>
            <a:r>
              <a:rPr dirty="0"/>
              <a:t>- PI laboratories</a:t>
            </a:r>
          </a:p>
          <a:p>
            <a:pPr>
              <a:defRPr sz="1400"/>
            </a:pPr>
            <a:r>
              <a:rPr dirty="0"/>
              <a:t>- Specialized </a:t>
            </a:r>
            <a:r>
              <a:rPr dirty="0" smtClean="0"/>
              <a:t>laboratories </a:t>
            </a:r>
          </a:p>
          <a:p>
            <a:pPr>
              <a:defRPr sz="1400"/>
            </a:pPr>
            <a:r>
              <a:rPr dirty="0" smtClean="0"/>
              <a:t>- </a:t>
            </a:r>
            <a:r>
              <a:rPr dirty="0"/>
              <a:t>Prototyping, teaching, fabrication </a:t>
            </a:r>
            <a:r>
              <a:rPr dirty="0" smtClean="0"/>
              <a:t>shops</a:t>
            </a:r>
            <a:endParaRPr dirty="0"/>
          </a:p>
        </p:txBody>
      </p:sp>
      <p:pic>
        <p:nvPicPr>
          <p:cNvPr id="35" name="Picture 34" descr="uswindingful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462339" y="4537068"/>
            <a:ext cx="579683" cy="33107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46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4950" y="-11503"/>
            <a:ext cx="8686800" cy="427877"/>
          </a:xfrm>
        </p:spPr>
        <p:txBody>
          <a:bodyPr/>
          <a:lstStyle/>
          <a:p>
            <a:r>
              <a:rPr lang="en-US" dirty="0" smtClean="0"/>
              <a:t>APA Winding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175CBEC-FF95-9C46-8EF0-5E979EA22632}" type="datetime1">
              <a:rPr lang="en-GB" smtClean="0"/>
              <a:pPr>
                <a:defRPr/>
              </a:pPr>
              <a:t>12/14/15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Kostas Mavrokoridis (University of Liverpool) | SBND TPC Status | Directors’ Review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6827" y="5443923"/>
            <a:ext cx="29124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Syracuse group works </a:t>
            </a:r>
          </a:p>
          <a:p>
            <a:r>
              <a:rPr lang="en-GB" dirty="0" smtClean="0"/>
              <a:t>with PSL</a:t>
            </a:r>
            <a:endParaRPr lang="en-GB" dirty="0"/>
          </a:p>
        </p:txBody>
      </p:sp>
      <p:pic>
        <p:nvPicPr>
          <p:cNvPr id="12" name="IMG_0322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24660" y="416374"/>
            <a:ext cx="6637646" cy="4978233"/>
          </a:xfrm>
          <a:prstGeom prst="rect">
            <a:avLst/>
          </a:prstGeom>
          <a:ln w="12700"/>
        </p:spPr>
      </p:pic>
      <p:sp>
        <p:nvSpPr>
          <p:cNvPr id="13" name="Shape 363"/>
          <p:cNvSpPr/>
          <p:nvPr/>
        </p:nvSpPr>
        <p:spPr>
          <a:xfrm>
            <a:off x="36990" y="4191856"/>
            <a:ext cx="5672620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800" i="1">
                <a:solidFill>
                  <a:srgbClr val="FFFFFF"/>
                </a:solidFill>
              </a:defRPr>
            </a:pPr>
            <a:r>
              <a:rPr dirty="0"/>
              <a:t>Detector assembly and staging areas.</a:t>
            </a:r>
          </a:p>
          <a:p>
            <a:pPr>
              <a:defRPr sz="1800" i="1">
                <a:solidFill>
                  <a:srgbClr val="FFFFFF"/>
                </a:solidFill>
              </a:defRPr>
            </a:pPr>
            <a:r>
              <a:rPr dirty="0"/>
              <a:t>Currently undergoing renovations.</a:t>
            </a:r>
          </a:p>
          <a:p>
            <a:pPr>
              <a:defRPr sz="1800" i="1">
                <a:solidFill>
                  <a:srgbClr val="FFFFFF"/>
                </a:solidFill>
              </a:defRPr>
            </a:pPr>
            <a:r>
              <a:rPr dirty="0"/>
              <a:t>Available in summer 2016 </a:t>
            </a:r>
          </a:p>
        </p:txBody>
      </p:sp>
      <p:sp>
        <p:nvSpPr>
          <p:cNvPr id="14" name="Shape 365"/>
          <p:cNvSpPr/>
          <p:nvPr/>
        </p:nvSpPr>
        <p:spPr>
          <a:xfrm>
            <a:off x="222250" y="455301"/>
            <a:ext cx="598060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50800" tIns="50800" rIns="50800" bIns="50800" anchor="ctr"/>
          <a:lstStyle>
            <a:lvl1pPr marL="40631" marR="40631">
              <a:defRPr b="1">
                <a:solidFill>
                  <a:srgbClr val="0433FF"/>
                </a:solidFill>
              </a:defRPr>
            </a:lvl1pPr>
          </a:lstStyle>
          <a:p>
            <a:r>
              <a:rPr dirty="0"/>
              <a:t> The New Wright Laboratory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64285" y="2880510"/>
            <a:ext cx="4107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Winding Procedure US: Manual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17" name="Picture 16" descr="uswindingful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735894" y="3407011"/>
            <a:ext cx="5408106" cy="308875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46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4950" y="37813"/>
            <a:ext cx="8686800" cy="427877"/>
          </a:xfrm>
        </p:spPr>
        <p:txBody>
          <a:bodyPr/>
          <a:lstStyle/>
          <a:p>
            <a:r>
              <a:rPr lang="en-US" dirty="0" smtClean="0"/>
              <a:t>APA Winding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175CBEC-FF95-9C46-8EF0-5E979EA22632}" type="datetime1">
              <a:rPr lang="en-GB" smtClean="0"/>
              <a:pPr>
                <a:defRPr/>
              </a:pPr>
              <a:t>12/14/15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Kostas Mavrokoridis (University of Liverpool) | SBND TPC Status | Directors’ Review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670291" y="47454"/>
            <a:ext cx="4107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Winding Procedure US: Manual</a:t>
            </a:r>
            <a:endParaRPr lang="en-GB" dirty="0"/>
          </a:p>
        </p:txBody>
      </p:sp>
      <p:pic>
        <p:nvPicPr>
          <p:cNvPr id="17" name="Picture 16" descr="windingyale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30559" y="3861992"/>
            <a:ext cx="2285836" cy="159976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30559" y="5705728"/>
            <a:ext cx="1955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1. Starting position</a:t>
            </a:r>
            <a:endParaRPr lang="en-GB" sz="1800" dirty="0"/>
          </a:p>
        </p:txBody>
      </p:sp>
      <p:pic>
        <p:nvPicPr>
          <p:cNvPr id="19" name="Picture 18" descr="windingyale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239004" y="3861992"/>
            <a:ext cx="2067276" cy="155472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697346" y="5407888"/>
            <a:ext cx="3023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2. The</a:t>
            </a:r>
            <a:r>
              <a:rPr lang="en-GB" sz="1800" dirty="0" smtClean="0"/>
              <a:t> 1</a:t>
            </a:r>
            <a:r>
              <a:rPr lang="en-GB" sz="1800" baseline="30000" dirty="0" smtClean="0"/>
              <a:t>st</a:t>
            </a:r>
            <a:r>
              <a:rPr lang="en-GB" sz="1800" dirty="0" smtClean="0"/>
              <a:t> fold </a:t>
            </a:r>
            <a:r>
              <a:rPr lang="en-GB" sz="1800" dirty="0" smtClean="0"/>
              <a:t>brings the wire outside the APA perpendicular to the side </a:t>
            </a:r>
            <a:endParaRPr lang="en-GB" sz="1800" dirty="0"/>
          </a:p>
        </p:txBody>
      </p:sp>
      <p:pic>
        <p:nvPicPr>
          <p:cNvPr id="21" name="Picture 20" descr="windingyale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6266305" y="3874961"/>
            <a:ext cx="2173989" cy="152751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646992" y="5407888"/>
            <a:ext cx="3699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3. The</a:t>
            </a:r>
            <a:r>
              <a:rPr lang="en-GB" sz="1800" dirty="0" smtClean="0"/>
              <a:t> </a:t>
            </a:r>
            <a:r>
              <a:rPr lang="en-GB" sz="1800" dirty="0" smtClean="0"/>
              <a:t>2</a:t>
            </a:r>
            <a:r>
              <a:rPr lang="en-GB" sz="1800" baseline="30000" dirty="0" smtClean="0"/>
              <a:t>nd</a:t>
            </a:r>
            <a:r>
              <a:rPr lang="en-GB" sz="1800" dirty="0" smtClean="0"/>
              <a:t> </a:t>
            </a:r>
            <a:r>
              <a:rPr lang="en-GB" sz="1800" dirty="0" smtClean="0"/>
              <a:t>fold brings the wires down along the edge geometry boards where they are then soldered</a:t>
            </a:r>
            <a:endParaRPr lang="en-GB" sz="1800" dirty="0"/>
          </a:p>
        </p:txBody>
      </p:sp>
      <p:pic>
        <p:nvPicPr>
          <p:cNvPr id="16" name="Picture 15" descr="wires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292085" y="1069811"/>
            <a:ext cx="4368535" cy="2516476"/>
          </a:xfrm>
          <a:prstGeom prst="rect">
            <a:avLst/>
          </a:prstGeom>
        </p:spPr>
      </p:pic>
      <p:pic>
        <p:nvPicPr>
          <p:cNvPr id="26" name="Picture 25" descr="wires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4909674" y="1030611"/>
            <a:ext cx="3962076" cy="246695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235652" y="447474"/>
            <a:ext cx="3117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i="1" dirty="0" smtClean="0">
                <a:solidFill>
                  <a:srgbClr val="FF0000"/>
                </a:solidFill>
              </a:rPr>
              <a:t>Cost prototype ~40k USD</a:t>
            </a:r>
          </a:p>
          <a:p>
            <a:r>
              <a:rPr lang="en-GB" sz="1800" i="1" dirty="0" smtClean="0">
                <a:solidFill>
                  <a:srgbClr val="FF0000"/>
                </a:solidFill>
              </a:rPr>
              <a:t>Cost for full machine ~50k USD</a:t>
            </a:r>
            <a:endParaRPr lang="en-GB" sz="1800" i="1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9019" y="522612"/>
            <a:ext cx="42814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/>
              <a:t>Prototype expected delivery February 2016</a:t>
            </a:r>
            <a:endParaRPr lang="en-GB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268287" y="3509893"/>
            <a:ext cx="5157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Procedure for wires to be placed over the edge:</a:t>
            </a:r>
            <a:endParaRPr lang="en-GB" sz="20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46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sutclif\Documents\proe\LBNE\27-7-15-01.jpg"/>
          <p:cNvPicPr>
            <a:picLocks noChangeAspect="1" noChangeArrowheads="1"/>
          </p:cNvPicPr>
          <p:nvPr/>
        </p:nvPicPr>
        <p:blipFill>
          <a:blip r:embed="rId2" cstate="print"/>
          <a:srcRect l="25550" t="7026" r="29320" b="11743"/>
          <a:stretch>
            <a:fillRect/>
          </a:stretch>
        </p:blipFill>
        <p:spPr bwMode="auto">
          <a:xfrm>
            <a:off x="13478" y="531852"/>
            <a:ext cx="3707661" cy="5156848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4950" y="-11503"/>
            <a:ext cx="8686800" cy="427877"/>
          </a:xfrm>
        </p:spPr>
        <p:txBody>
          <a:bodyPr/>
          <a:lstStyle/>
          <a:p>
            <a:r>
              <a:rPr lang="en-US" dirty="0" smtClean="0"/>
              <a:t>CPA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175CBEC-FF95-9C46-8EF0-5E979EA22632}" type="datetime1">
              <a:rPr lang="en-GB" smtClean="0"/>
              <a:pPr>
                <a:defRPr/>
              </a:pPr>
              <a:t>12/15/15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Kostas Mavrokoridis (University of Liverpool) | SBND TPC Status | Directors’ Review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9" name="Picture 3" descr="C:\Users\sutclif\Documents\proe\LBNE\10-6-15-02.jpg"/>
          <p:cNvPicPr>
            <a:picLocks noChangeAspect="1" noChangeArrowheads="1"/>
          </p:cNvPicPr>
          <p:nvPr/>
        </p:nvPicPr>
        <p:blipFill>
          <a:blip r:embed="rId3" cstate="print"/>
          <a:srcRect l="5897" t="11248" b="8261"/>
          <a:stretch>
            <a:fillRect/>
          </a:stretch>
        </p:blipFill>
        <p:spPr bwMode="auto">
          <a:xfrm>
            <a:off x="4064718" y="919965"/>
            <a:ext cx="2979798" cy="196949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269646" y="2887021"/>
            <a:ext cx="3350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Baseline design transparent </a:t>
            </a:r>
            <a:r>
              <a:rPr lang="en-US" sz="1800" dirty="0"/>
              <a:t>m</a:t>
            </a:r>
            <a:r>
              <a:rPr lang="en-US" sz="1800" dirty="0" smtClean="0"/>
              <a:t>esh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4129389" y="416374"/>
            <a:ext cx="3633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Construction University of Liverpool</a:t>
            </a:r>
            <a:endParaRPr lang="en-US" sz="1800" b="1" dirty="0"/>
          </a:p>
        </p:txBody>
      </p:sp>
      <p:sp>
        <p:nvSpPr>
          <p:cNvPr id="12" name="Rectangle 11"/>
          <p:cNvSpPr/>
          <p:nvPr/>
        </p:nvSpPr>
        <p:spPr>
          <a:xfrm>
            <a:off x="427048" y="56887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800" dirty="0"/>
              <a:t>CPA Made up of a Stainless steel frame and 8 stainless steel wire mesh smaller frames.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17386" y="1734928"/>
            <a:ext cx="2266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800" dirty="0" smtClean="0"/>
              <a:t>5 mm aperture</a:t>
            </a:r>
            <a:endParaRPr lang="en-US" sz="1800" dirty="0"/>
          </a:p>
          <a:p>
            <a:pPr marL="285750" indent="-285750">
              <a:buFont typeface="Wingdings" charset="2"/>
              <a:buChar char="§"/>
            </a:pPr>
            <a:r>
              <a:rPr lang="en-US" sz="1800" dirty="0" smtClean="0"/>
              <a:t> 1 mm wire ID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800" dirty="0" smtClean="0"/>
              <a:t>70% transparency</a:t>
            </a:r>
            <a:endParaRPr lang="en-US" sz="1800" dirty="0"/>
          </a:p>
        </p:txBody>
      </p:sp>
      <p:sp>
        <p:nvSpPr>
          <p:cNvPr id="15" name="Rectangle 14"/>
          <p:cNvSpPr/>
          <p:nvPr/>
        </p:nvSpPr>
        <p:spPr>
          <a:xfrm>
            <a:off x="2251978" y="452869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800" dirty="0" smtClean="0"/>
              <a:t>	Weight</a:t>
            </a:r>
            <a:r>
              <a:rPr lang="en-GB" sz="1800" dirty="0"/>
              <a:t>: </a:t>
            </a:r>
          </a:p>
          <a:p>
            <a:pPr lvl="1"/>
            <a:r>
              <a:rPr lang="en-GB" sz="1800" dirty="0" smtClean="0"/>
              <a:t>half </a:t>
            </a:r>
            <a:r>
              <a:rPr lang="en-GB" sz="1800" dirty="0"/>
              <a:t>CPA Frame 130Kg</a:t>
            </a:r>
          </a:p>
          <a:p>
            <a:pPr lvl="1"/>
            <a:r>
              <a:rPr lang="en-GB" sz="1800" dirty="0" smtClean="0"/>
              <a:t>each </a:t>
            </a:r>
            <a:r>
              <a:rPr lang="en-GB" sz="1800" dirty="0"/>
              <a:t>Mesh Panel 8.5Kg</a:t>
            </a:r>
          </a:p>
          <a:p>
            <a:pPr lvl="1"/>
            <a:r>
              <a:rPr lang="en-GB" sz="1800" dirty="0"/>
              <a:t>Total for 2 CPAs  around 440Kg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6218" y="1486593"/>
            <a:ext cx="877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HV Cup</a:t>
            </a:r>
            <a:endParaRPr lang="en-US" sz="1800" dirty="0"/>
          </a:p>
        </p:txBody>
      </p:sp>
      <p:pic>
        <p:nvPicPr>
          <p:cNvPr id="17" name="Picture 2" descr="H:\cpa-withfieldcage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2382" y="3639228"/>
            <a:ext cx="3113003" cy="2341256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5609219" y="5949557"/>
            <a:ext cx="2608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i="1" dirty="0" smtClean="0"/>
              <a:t>FEA: Deflection </a:t>
            </a:r>
            <a:r>
              <a:rPr lang="en-GB" sz="1800" i="1" dirty="0"/>
              <a:t>0.116 mm</a:t>
            </a:r>
            <a:endParaRPr lang="en-US" sz="1800" dirty="0"/>
          </a:p>
        </p:txBody>
      </p:sp>
      <p:sp>
        <p:nvSpPr>
          <p:cNvPr id="19" name="TextBox 18"/>
          <p:cNvSpPr txBox="1"/>
          <p:nvPr/>
        </p:nvSpPr>
        <p:spPr>
          <a:xfrm>
            <a:off x="7291413" y="958850"/>
            <a:ext cx="1647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i="1" dirty="0" smtClean="0">
                <a:solidFill>
                  <a:srgbClr val="FF0000"/>
                </a:solidFill>
              </a:rPr>
              <a:t>Cost </a:t>
            </a:r>
            <a:r>
              <a:rPr lang="en-GB" sz="2000" b="1" i="1" dirty="0" smtClean="0">
                <a:solidFill>
                  <a:srgbClr val="FF0000"/>
                </a:solidFill>
              </a:rPr>
              <a:t>39k </a:t>
            </a:r>
            <a:r>
              <a:rPr lang="en-GB" sz="2000" b="1" i="1" dirty="0" smtClean="0">
                <a:solidFill>
                  <a:srgbClr val="FF0000"/>
                </a:solidFill>
              </a:rPr>
              <a:t>GBP</a:t>
            </a:r>
            <a:endParaRPr lang="en-GB" sz="2000" b="1" i="1" dirty="0">
              <a:solidFill>
                <a:srgbClr val="FF0000"/>
              </a:solidFill>
            </a:endParaRPr>
          </a:p>
        </p:txBody>
      </p:sp>
      <p:pic>
        <p:nvPicPr>
          <p:cNvPr id="20" name="Picture 2" descr="C:\Users\sutclif\Documents\proe\LBNE\sept-review-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799" t="10302" r="4437" b="11486"/>
          <a:stretch/>
        </p:blipFill>
        <p:spPr bwMode="auto">
          <a:xfrm>
            <a:off x="3542176" y="3404301"/>
            <a:ext cx="2071439" cy="137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46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4950" y="-11503"/>
            <a:ext cx="8686800" cy="427877"/>
          </a:xfrm>
        </p:spPr>
        <p:txBody>
          <a:bodyPr/>
          <a:lstStyle/>
          <a:p>
            <a:r>
              <a:rPr lang="en-US" dirty="0" smtClean="0"/>
              <a:t>HV supply &amp; </a:t>
            </a:r>
            <a:r>
              <a:rPr lang="en-US" dirty="0" err="1" smtClean="0"/>
              <a:t>Feedthrough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175CBEC-FF95-9C46-8EF0-5E979EA22632}" type="datetime1">
              <a:rPr lang="en-GB" smtClean="0"/>
              <a:pPr>
                <a:defRPr/>
              </a:pPr>
              <a:t>12/14/15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Kostas Mavrokoridis (University of Liverpool) | SBND TPC Status | Directors’ Review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8" name="Shape 10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4950" y="764397"/>
            <a:ext cx="5610367" cy="321955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184950" y="95885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100 kV FT, Spring loaded tip based on 35ton design </a:t>
            </a:r>
            <a:endParaRPr lang="en-GB" sz="2000" dirty="0"/>
          </a:p>
        </p:txBody>
      </p:sp>
      <p:pic>
        <p:nvPicPr>
          <p:cNvPr id="10" name="Shape 1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63418" y="958850"/>
            <a:ext cx="3457652" cy="2071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9837" y="4689634"/>
            <a:ext cx="2774426" cy="148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7812" y="4689634"/>
            <a:ext cx="2774426" cy="148339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92600" y="4812924"/>
            <a:ext cx="329805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68300"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●"/>
            </a:pPr>
            <a:r>
              <a:rPr lang="en-US" sz="2200" dirty="0" smtClean="0">
                <a:latin typeface="Times New Roman"/>
                <a:ea typeface="Times New Roman"/>
                <a:cs typeface="Times New Roman"/>
                <a:sym typeface="Times New Roman"/>
              </a:rPr>
              <a:t>Simulations:</a:t>
            </a:r>
          </a:p>
          <a:p>
            <a:pPr marL="914400" lvl="1" indent="-368300"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○"/>
            </a:pPr>
            <a:r>
              <a:rPr lang="en-US" sz="2200" dirty="0" smtClean="0">
                <a:latin typeface="Times New Roman"/>
                <a:ea typeface="Times New Roman"/>
                <a:cs typeface="Times New Roman"/>
                <a:sym typeface="Times New Roman"/>
              </a:rPr>
              <a:t>electric field</a:t>
            </a:r>
          </a:p>
          <a:p>
            <a:pPr marL="914400" lvl="1" indent="-368300"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○"/>
            </a:pPr>
            <a:r>
              <a:rPr lang="en-US" sz="2200" dirty="0" smtClean="0">
                <a:latin typeface="Times New Roman"/>
                <a:ea typeface="Times New Roman"/>
                <a:cs typeface="Times New Roman"/>
                <a:sym typeface="Times New Roman"/>
              </a:rPr>
              <a:t>thermal</a:t>
            </a:r>
            <a:endParaRPr lang="en-US" sz="22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56950" y="323971"/>
            <a:ext cx="2734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Yale and UCL groups</a:t>
            </a:r>
            <a:endParaRPr lang="en-GB" dirty="0"/>
          </a:p>
        </p:txBody>
      </p:sp>
      <p:sp>
        <p:nvSpPr>
          <p:cNvPr id="16" name="Shape 183"/>
          <p:cNvSpPr txBox="1"/>
          <p:nvPr/>
        </p:nvSpPr>
        <p:spPr>
          <a:xfrm>
            <a:off x="5336593" y="3030244"/>
            <a:ext cx="3784014" cy="6024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400" b="1" i="0" u="none" strike="noStrike" cap="none" baseline="0" dirty="0" err="1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Heinzinger</a:t>
            </a:r>
            <a:r>
              <a:rPr lang="en-US" sz="1400" b="1" i="0" u="none" strike="noStrike" cap="none" baseline="0" dirty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strike="noStrike" cap="none" baseline="0" dirty="0" err="1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PNChp</a:t>
            </a:r>
            <a:r>
              <a:rPr lang="en-US" sz="1400" b="1" i="0" u="none" strike="noStrike" cap="none" baseline="0" dirty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150000 – 1 </a:t>
            </a:r>
            <a:r>
              <a:rPr lang="en-US" sz="1400" b="1" i="0" u="none" strike="noStrike" cap="none" baseline="0" dirty="0" err="1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neg</a:t>
            </a:r>
            <a:endParaRPr lang="en-US" sz="1400" b="1" i="0" u="none" strike="noStrike" cap="none" baseline="0" dirty="0">
              <a:solidFill>
                <a:schemeClr val="accent6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400" b="0" i="0" u="none" strike="noStrike" cap="none" baseline="0" dirty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High Precision – </a:t>
            </a:r>
            <a:r>
              <a:rPr lang="en-US" sz="1400" b="0" i="0" u="none" strike="noStrike" cap="none" baseline="0" dirty="0" err="1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HighVoltage</a:t>
            </a:r>
            <a:r>
              <a:rPr lang="en-US" sz="1400" b="0" i="0" u="none" strike="noStrike" cap="none" baseline="0" dirty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– Power Supply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27519" y="4001297"/>
            <a:ext cx="25075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000" i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Material cost is 67k $</a:t>
            </a:r>
          </a:p>
          <a:p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46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4950" y="37813"/>
            <a:ext cx="8686800" cy="427877"/>
          </a:xfrm>
        </p:spPr>
        <p:txBody>
          <a:bodyPr/>
          <a:lstStyle/>
          <a:p>
            <a:r>
              <a:rPr lang="en-US" dirty="0" smtClean="0"/>
              <a:t>Field Cage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175CBEC-FF95-9C46-8EF0-5E979EA22632}" type="datetime1">
              <a:rPr lang="en-GB" smtClean="0"/>
              <a:pPr>
                <a:defRPr/>
              </a:pPr>
              <a:t>12/14/15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Kostas Mavrokoridis (University of Liverpool) | SBND TPC Status | Directors’ Review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25100" y="898916"/>
            <a:ext cx="4405124" cy="402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257961" y="1453321"/>
            <a:ext cx="301752" cy="739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408837" y="4023617"/>
            <a:ext cx="252620" cy="868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83728" y="4238376"/>
            <a:ext cx="0" cy="2346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712325" y="4928859"/>
            <a:ext cx="0" cy="1884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2543961" y="899417"/>
            <a:ext cx="202804" cy="249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31301" y="912359"/>
            <a:ext cx="2112660" cy="5752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12084" y="1000181"/>
            <a:ext cx="4999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5m</a:t>
            </a:r>
            <a:endParaRPr lang="en-US" sz="11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451727" y="1527305"/>
            <a:ext cx="83420" cy="249631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70162" y="2638861"/>
            <a:ext cx="3930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4m</a:t>
            </a:r>
            <a:endParaRPr lang="en-US" sz="1100" dirty="0"/>
          </a:p>
        </p:txBody>
      </p:sp>
      <p:sp>
        <p:nvSpPr>
          <p:cNvPr id="19" name="TextBox 18"/>
          <p:cNvSpPr txBox="1"/>
          <p:nvPr/>
        </p:nvSpPr>
        <p:spPr>
          <a:xfrm>
            <a:off x="1242273" y="4604427"/>
            <a:ext cx="4837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4m</a:t>
            </a:r>
            <a:endParaRPr lang="en-US" sz="1100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83728" y="4355724"/>
            <a:ext cx="1884510" cy="64748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5990"/>
          <a:stretch/>
        </p:blipFill>
        <p:spPr bwMode="auto">
          <a:xfrm>
            <a:off x="4930224" y="2098127"/>
            <a:ext cx="4120075" cy="3975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162248" y="418068"/>
            <a:ext cx="2906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Work led by BNL and Yale</a:t>
            </a:r>
            <a:endParaRPr lang="en-US" sz="20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431301" y="5003207"/>
            <a:ext cx="2062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PCB based design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5524135" y="1261791"/>
            <a:ext cx="3179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</a:t>
            </a:r>
            <a:r>
              <a:rPr lang="en-US" sz="2000" dirty="0" smtClean="0"/>
              <a:t>oll</a:t>
            </a:r>
            <a:r>
              <a:rPr lang="en-US" sz="2000" dirty="0"/>
              <a:t>-formed metallic </a:t>
            </a:r>
            <a:r>
              <a:rPr lang="en-US" sz="2000" dirty="0" smtClean="0"/>
              <a:t>profiles</a:t>
            </a:r>
          </a:p>
          <a:p>
            <a:r>
              <a:rPr lang="en-US" sz="2000" dirty="0" smtClean="0"/>
              <a:t>Field cage Design</a:t>
            </a:r>
            <a:endParaRPr lang="en-US" sz="20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46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fieldcagecorner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580138" y="3721726"/>
            <a:ext cx="1563862" cy="159887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4950" y="37813"/>
            <a:ext cx="8686800" cy="427877"/>
          </a:xfrm>
        </p:spPr>
        <p:txBody>
          <a:bodyPr/>
          <a:lstStyle/>
          <a:p>
            <a:r>
              <a:rPr lang="en-US" dirty="0" smtClean="0"/>
              <a:t>Field Cage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175CBEC-FF95-9C46-8EF0-5E979EA22632}" type="datetime1">
              <a:rPr lang="en-GB" smtClean="0"/>
              <a:pPr>
                <a:defRPr/>
              </a:pPr>
              <a:t>12/15/15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Kostas Mavrokoridis (University of Liverpool) | SBND TPC Status | Directors’ Review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26" name="Picture 3" descr="C:\Users\yubo.BNL\Documents\LAr1ND\TPC\FieldCage\RollFormModul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262610" y="1820755"/>
            <a:ext cx="3860800" cy="180233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506639" y="3719415"/>
            <a:ext cx="3286082" cy="2076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511572" y="789573"/>
            <a:ext cx="33551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 pre-assembled module:</a:t>
            </a:r>
          </a:p>
          <a:p>
            <a:r>
              <a:rPr lang="en-US" sz="1600" dirty="0" smtClean="0"/>
              <a:t>32 bars @ 6cm pitch to cover 2m drift.</a:t>
            </a:r>
          </a:p>
          <a:p>
            <a:r>
              <a:rPr lang="en-US" sz="1600" dirty="0" smtClean="0"/>
              <a:t>There is no electrical connection between adjacent field cage modules.  Each module has its own </a:t>
            </a:r>
            <a:br>
              <a:rPr lang="en-US" sz="1600" dirty="0" smtClean="0"/>
            </a:br>
            <a:r>
              <a:rPr lang="en-US" sz="1600" dirty="0" smtClean="0"/>
              <a:t>resistive divider chain.</a:t>
            </a:r>
          </a:p>
          <a:p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4511572" y="3244403"/>
            <a:ext cx="38479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Profile and cap locking scheme</a:t>
            </a:r>
          </a:p>
          <a:p>
            <a:r>
              <a:rPr lang="en-US" sz="1600" dirty="0" smtClean="0"/>
              <a:t>Resistive divider and surge suppressor chain</a:t>
            </a:r>
            <a:endParaRPr lang="en-US" sz="1600" dirty="0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22250" y="1035704"/>
            <a:ext cx="3780308" cy="257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rot="5400000">
            <a:off x="1619004" y="3197967"/>
            <a:ext cx="546455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1" descr="image001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4299" t="7783" r="7013"/>
          <a:stretch/>
        </p:blipFill>
        <p:spPr bwMode="auto">
          <a:xfrm>
            <a:off x="377112" y="3647752"/>
            <a:ext cx="3514166" cy="208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222250" y="589518"/>
            <a:ext cx="2738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PCB design based on 35t</a:t>
            </a:r>
            <a:endParaRPr lang="en-GB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525370" y="5955696"/>
            <a:ext cx="763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Awaiting performance of 35t and </a:t>
            </a:r>
            <a:r>
              <a:rPr lang="en-US" sz="1800" i="1" dirty="0"/>
              <a:t>Roll-</a:t>
            </a:r>
            <a:r>
              <a:rPr lang="en-US" sz="1800" i="1" dirty="0" smtClean="0"/>
              <a:t>formed field cage prototype test at CERN</a:t>
            </a:r>
            <a:endParaRPr lang="en-US" sz="1800" i="1" dirty="0"/>
          </a:p>
        </p:txBody>
      </p:sp>
      <p:sp>
        <p:nvSpPr>
          <p:cNvPr id="37" name="TextBox 36"/>
          <p:cNvSpPr txBox="1"/>
          <p:nvPr/>
        </p:nvSpPr>
        <p:spPr>
          <a:xfrm>
            <a:off x="1183650" y="5552257"/>
            <a:ext cx="183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Cost ~250k USD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875866" y="5709116"/>
            <a:ext cx="17033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Cost ~67k USD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511572" y="389463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/>
              <a:t>Roll-formed metallic profiles design</a:t>
            </a:r>
            <a:endParaRPr lang="en-US" sz="20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46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4950" y="87129"/>
            <a:ext cx="8686800" cy="427877"/>
          </a:xfrm>
        </p:spPr>
        <p:txBody>
          <a:bodyPr/>
          <a:lstStyle/>
          <a:p>
            <a:r>
              <a:rPr lang="en-US" dirty="0" smtClean="0"/>
              <a:t>TPC Integration &amp; Installation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175CBEC-FF95-9C46-8EF0-5E979EA22632}" type="datetime1">
              <a:rPr lang="en-GB" smtClean="0"/>
              <a:pPr>
                <a:defRPr/>
              </a:pPr>
              <a:t>12/14/15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Kostas Mavrokoridis (University of Liverpool) | SBND TPC Status | Directors’ Review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8" name="Picture 7" descr="APA_interconnec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1317902"/>
            <a:ext cx="7536401" cy="42521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6827" y="958850"/>
            <a:ext cx="3022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APA sub-assembly scheme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521517" y="687881"/>
            <a:ext cx="2831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Work led by Chicago, BNL and </a:t>
            </a:r>
            <a:r>
              <a:rPr lang="en-US" sz="1800" dirty="0" err="1" smtClean="0"/>
              <a:t>Fermilab</a:t>
            </a:r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349168" y="5508446"/>
            <a:ext cx="68212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C</a:t>
            </a:r>
            <a:r>
              <a:rPr lang="en-US" sz="1800" dirty="0" smtClean="0"/>
              <a:t>onnected </a:t>
            </a:r>
            <a:r>
              <a:rPr lang="en-US" sz="1800" dirty="0"/>
              <a:t>using two custom </a:t>
            </a:r>
            <a:r>
              <a:rPr lang="en-US" sz="1800" dirty="0" smtClean="0"/>
              <a:t>connection fixtures, allowing uniform gap and ensure alignment of U/V wires across two frames</a:t>
            </a:r>
            <a:endParaRPr lang="en-US" sz="1800" dirty="0"/>
          </a:p>
        </p:txBody>
      </p:sp>
      <p:pic>
        <p:nvPicPr>
          <p:cNvPr id="12" name="Picture 11" descr="APA_join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170435" y="1697514"/>
            <a:ext cx="2051655" cy="10345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73583" y="2675390"/>
            <a:ext cx="1241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M12 bolt connecting the frames</a:t>
            </a:r>
            <a:endParaRPr lang="en-GB" sz="18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46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4950" y="87129"/>
            <a:ext cx="8686800" cy="427877"/>
          </a:xfrm>
        </p:spPr>
        <p:txBody>
          <a:bodyPr/>
          <a:lstStyle/>
          <a:p>
            <a:r>
              <a:rPr lang="en-US" dirty="0" smtClean="0"/>
              <a:t>TPC Integration &amp; Installation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175CBEC-FF95-9C46-8EF0-5E979EA22632}" type="datetime1">
              <a:rPr lang="en-GB" smtClean="0"/>
              <a:pPr>
                <a:defRPr/>
              </a:pPr>
              <a:t>12/14/15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Kostas Mavrokoridis (University of Liverpool) | SBND TPC Status | Directors’ Review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35467" y="715688"/>
            <a:ext cx="2194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CPA </a:t>
            </a:r>
            <a:r>
              <a:rPr lang="en-US" b="1" dirty="0" smtClean="0"/>
              <a:t>Integration</a:t>
            </a:r>
            <a:endParaRPr lang="en-US" b="1" dirty="0"/>
          </a:p>
        </p:txBody>
      </p:sp>
      <p:pic>
        <p:nvPicPr>
          <p:cNvPr id="12" name="Picture 11" descr="cpaintegration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994807"/>
            <a:ext cx="4352378" cy="2918357"/>
          </a:xfrm>
          <a:prstGeom prst="rect">
            <a:avLst/>
          </a:prstGeom>
        </p:spPr>
      </p:pic>
      <p:pic>
        <p:nvPicPr>
          <p:cNvPr id="14" name="Picture 13" descr="cpaintegration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601911" y="2101599"/>
            <a:ext cx="4248120" cy="282389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352378" y="1412162"/>
            <a:ext cx="19855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 smtClean="0"/>
              <a:t>G10 hanging brackets</a:t>
            </a:r>
            <a:endParaRPr lang="en-GB" dirty="0"/>
          </a:p>
        </p:txBody>
      </p:sp>
      <p:cxnSp>
        <p:nvCxnSpPr>
          <p:cNvPr id="17" name="Straight Arrow Connector 16"/>
          <p:cNvCxnSpPr/>
          <p:nvPr/>
        </p:nvCxnSpPr>
        <p:spPr>
          <a:xfrm rot="16200000" flipH="1">
            <a:off x="5166407" y="1997039"/>
            <a:ext cx="1417834" cy="9251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935038" y="1412162"/>
            <a:ext cx="22417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 smtClean="0"/>
              <a:t>G10</a:t>
            </a:r>
            <a:r>
              <a:rPr lang="en-US" baseline="30000" dirty="0" smtClean="0"/>
              <a:t> connecting </a:t>
            </a:r>
            <a:r>
              <a:rPr lang="en-US" baseline="30000" dirty="0" smtClean="0"/>
              <a:t>brackets</a:t>
            </a:r>
            <a:endParaRPr lang="en-GB" dirty="0"/>
          </a:p>
        </p:txBody>
      </p:sp>
      <p:cxnSp>
        <p:nvCxnSpPr>
          <p:cNvPr id="20" name="Straight Arrow Connector 19"/>
          <p:cNvCxnSpPr/>
          <p:nvPr/>
        </p:nvCxnSpPr>
        <p:spPr>
          <a:xfrm rot="16200000" flipH="1">
            <a:off x="2101323" y="1879214"/>
            <a:ext cx="1417830" cy="9635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46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4950" y="87129"/>
            <a:ext cx="8686800" cy="427877"/>
          </a:xfrm>
        </p:spPr>
        <p:txBody>
          <a:bodyPr/>
          <a:lstStyle/>
          <a:p>
            <a:r>
              <a:rPr lang="en-US" dirty="0" smtClean="0"/>
              <a:t>TPC Integration &amp; Installation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175CBEC-FF95-9C46-8EF0-5E979EA22632}" type="datetime1">
              <a:rPr lang="en-GB" smtClean="0"/>
              <a:pPr>
                <a:defRPr/>
              </a:pPr>
              <a:t>12/14/15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Kostas Mavrokoridis (University of Liverpool) | SBND TPC Status | Directors’ Review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9" name="Picture 8" descr="doten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3791960"/>
            <a:ext cx="3086100" cy="2514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31447" y="554254"/>
            <a:ext cx="2628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Work led by Chicago, BNL and </a:t>
            </a:r>
            <a:r>
              <a:rPr lang="en-US" sz="1800" dirty="0" err="1" smtClean="0"/>
              <a:t>Fermilab</a:t>
            </a:r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353695" y="589518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TPC assembly in the DAB tent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32120" y="1342822"/>
            <a:ext cx="4266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(See </a:t>
            </a:r>
            <a:r>
              <a:rPr lang="en-GB" sz="2000" dirty="0" smtClean="0"/>
              <a:t>Joe</a:t>
            </a:r>
            <a:r>
              <a:rPr lang="en-GB" sz="2000" dirty="0" smtClean="0"/>
              <a:t> Howell’s</a:t>
            </a:r>
            <a:r>
              <a:rPr lang="en-GB" sz="2000" dirty="0" smtClean="0"/>
              <a:t> </a:t>
            </a:r>
            <a:r>
              <a:rPr lang="en-GB" sz="2000" dirty="0" smtClean="0"/>
              <a:t>t</a:t>
            </a:r>
            <a:r>
              <a:rPr lang="en-GB" sz="2000" dirty="0" smtClean="0"/>
              <a:t>alk </a:t>
            </a:r>
            <a:r>
              <a:rPr lang="en-GB" sz="2000" dirty="0" smtClean="0"/>
              <a:t>for more details)</a:t>
            </a:r>
            <a:endParaRPr lang="en-GB" sz="20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804740" y="1800033"/>
            <a:ext cx="5283280" cy="299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632120" y="4187553"/>
            <a:ext cx="2338019" cy="220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Dote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72655" y="1270060"/>
            <a:ext cx="3559465" cy="25304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211173" y="4882279"/>
            <a:ext cx="2794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Model of SBND assembly</a:t>
            </a:r>
            <a:endParaRPr lang="en-GB" sz="2000" dirty="0"/>
          </a:p>
        </p:txBody>
      </p:sp>
      <p:sp>
        <p:nvSpPr>
          <p:cNvPr id="18" name="Rectangle 17"/>
          <p:cNvSpPr/>
          <p:nvPr/>
        </p:nvSpPr>
        <p:spPr>
          <a:xfrm>
            <a:off x="72655" y="3207184"/>
            <a:ext cx="35594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 smtClean="0">
                <a:solidFill>
                  <a:srgbClr val="FFFFFF"/>
                </a:solidFill>
              </a:rPr>
              <a:t>T</a:t>
            </a:r>
            <a:r>
              <a:rPr lang="en-US" baseline="30000" dirty="0" smtClean="0">
                <a:solidFill>
                  <a:srgbClr val="FFFFFF"/>
                </a:solidFill>
              </a:rPr>
              <a:t>ent dimensions: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baseline="30000" dirty="0" smtClean="0">
                <a:solidFill>
                  <a:srgbClr val="FFFFFF"/>
                </a:solidFill>
              </a:rPr>
              <a:t>5.8 </a:t>
            </a:r>
            <a:r>
              <a:rPr lang="en-US" baseline="30000" dirty="0" err="1" smtClean="0">
                <a:solidFill>
                  <a:srgbClr val="FFFFFF"/>
                </a:solidFill>
              </a:rPr>
              <a:t>m</a:t>
            </a:r>
            <a:r>
              <a:rPr lang="en-US" baseline="30000" dirty="0" smtClean="0">
                <a:solidFill>
                  <a:srgbClr val="FFFFFF"/>
                </a:solidFill>
              </a:rPr>
              <a:t> (19 ft) high × 7.9 </a:t>
            </a:r>
            <a:r>
              <a:rPr lang="en-US" baseline="30000" dirty="0" err="1" smtClean="0">
                <a:solidFill>
                  <a:srgbClr val="FFFFFF"/>
                </a:solidFill>
              </a:rPr>
              <a:t>m</a:t>
            </a:r>
            <a:r>
              <a:rPr lang="en-US" baseline="30000" dirty="0" smtClean="0">
                <a:solidFill>
                  <a:srgbClr val="FFFFFF"/>
                </a:solidFill>
              </a:rPr>
              <a:t> (26 ft) wide × 15.2 </a:t>
            </a:r>
            <a:r>
              <a:rPr lang="en-US" baseline="30000" dirty="0" err="1" smtClean="0">
                <a:solidFill>
                  <a:srgbClr val="FFFFFF"/>
                </a:solidFill>
              </a:rPr>
              <a:t>m</a:t>
            </a:r>
            <a:r>
              <a:rPr lang="en-US" baseline="30000" dirty="0" smtClean="0">
                <a:solidFill>
                  <a:srgbClr val="FFFFFF"/>
                </a:solidFill>
              </a:rPr>
              <a:t> (50 ft) deep</a:t>
            </a: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46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3FCC5DE-EA59-054E-A808-97DFECAD7CB7}" type="datetime1">
              <a:rPr lang="en-GB" smtClean="0"/>
              <a:pPr>
                <a:defRPr/>
              </a:pPr>
              <a:t>12/14/15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Kostas Mavrokoridis (University of Liverpool) | SBND TPC Status | Directors’ Review 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97590" y="50142"/>
            <a:ext cx="8686800" cy="427877"/>
          </a:xfrm>
        </p:spPr>
        <p:txBody>
          <a:bodyPr/>
          <a:lstStyle/>
          <a:p>
            <a:r>
              <a:rPr lang="en-US" dirty="0" smtClean="0"/>
              <a:t>The SBND TPC Working Group</a:t>
            </a:r>
            <a:endParaRPr lang="en-US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96374437"/>
              </p:ext>
            </p:extLst>
          </p:nvPr>
        </p:nvGraphicFramePr>
        <p:xfrm>
          <a:off x="724496" y="1584025"/>
          <a:ext cx="7949974" cy="458857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974987"/>
                <a:gridCol w="3974987"/>
              </a:tblGrid>
              <a:tr h="493562">
                <a:tc>
                  <a:txBody>
                    <a:bodyPr/>
                    <a:lstStyle/>
                    <a:p>
                      <a:r>
                        <a:rPr lang="en-US" dirty="0" smtClean="0"/>
                        <a:t>Deliverables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Institution</a:t>
                      </a:r>
                      <a:endParaRPr lang="en-US" b="1" dirty="0"/>
                    </a:p>
                  </a:txBody>
                  <a:tcPr/>
                </a:tc>
              </a:tr>
              <a:tr h="49356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effectLst/>
                        </a:rPr>
                        <a:t>Four APA Frames (2UK&amp;2US)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effectLst/>
                        </a:rPr>
                        <a:t>University of Sheffield </a:t>
                      </a:r>
                      <a:endParaRPr lang="en-US" b="1" dirty="0" smtClean="0"/>
                    </a:p>
                  </a:txBody>
                  <a:tcPr/>
                </a:tc>
              </a:tr>
              <a:tr h="49356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effectLst/>
                        </a:rPr>
                        <a:t>Winding two APAs 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effectLst/>
                        </a:rPr>
                        <a:t>University of Manchester </a:t>
                      </a:r>
                      <a:endParaRPr lang="en-US" b="1" dirty="0" smtClean="0"/>
                    </a:p>
                  </a:txBody>
                  <a:tcPr/>
                </a:tc>
              </a:tr>
              <a:tr h="49356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effectLst/>
                        </a:rPr>
                        <a:t>Winding two APAs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effectLst/>
                        </a:rPr>
                        <a:t>Chicago, Syracuse and Yale </a:t>
                      </a:r>
                      <a:endParaRPr lang="en-US" b="1" dirty="0" smtClean="0"/>
                    </a:p>
                  </a:txBody>
                  <a:tcPr/>
                </a:tc>
              </a:tr>
              <a:tr h="49356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effectLst/>
                        </a:rPr>
                        <a:t>CPAs 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effectLst/>
                        </a:rPr>
                        <a:t>University of Liverpool </a:t>
                      </a:r>
                      <a:endParaRPr lang="en-US" b="1" dirty="0" smtClean="0"/>
                    </a:p>
                  </a:txBody>
                  <a:tcPr/>
                </a:tc>
              </a:tr>
              <a:tr h="49356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effectLst/>
                        </a:rPr>
                        <a:t>HV </a:t>
                      </a:r>
                      <a:r>
                        <a:rPr lang="en-US" sz="1800" kern="1200" dirty="0" err="1" smtClean="0">
                          <a:effectLst/>
                        </a:rPr>
                        <a:t>Feedthrough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effectLst/>
                        </a:rPr>
                        <a:t>UCL and Yale </a:t>
                      </a:r>
                      <a:endParaRPr lang="en-US" b="1" dirty="0" smtClean="0"/>
                    </a:p>
                  </a:txBody>
                  <a:tcPr/>
                </a:tc>
              </a:tr>
              <a:tr h="6034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effectLst/>
                        </a:rPr>
                        <a:t>Field Cage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effectLst/>
                        </a:rPr>
                        <a:t>BNL</a:t>
                      </a:r>
                      <a:r>
                        <a:rPr lang="en-US" sz="1800" kern="1200" baseline="0" dirty="0" smtClean="0">
                          <a:effectLst/>
                        </a:rPr>
                        <a:t> </a:t>
                      </a:r>
                      <a:r>
                        <a:rPr lang="en-US" sz="1800" kern="1200" dirty="0" smtClean="0">
                          <a:effectLst/>
                        </a:rPr>
                        <a:t>and Yale </a:t>
                      </a:r>
                      <a:endParaRPr lang="en-US" dirty="0" smtClean="0"/>
                    </a:p>
                    <a:p>
                      <a:endParaRPr lang="en-US" b="1" dirty="0"/>
                    </a:p>
                  </a:txBody>
                  <a:tcPr/>
                </a:tc>
              </a:tr>
              <a:tr h="49356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effectLst/>
                        </a:rPr>
                        <a:t>QA/APA cold tests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effectLst/>
                        </a:rPr>
                        <a:t>Lancaster University</a:t>
                      </a:r>
                      <a:endParaRPr lang="en-US" b="1" dirty="0" smtClean="0"/>
                    </a:p>
                  </a:txBody>
                  <a:tcPr/>
                </a:tc>
              </a:tr>
              <a:tr h="49356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effectLst/>
                        </a:rPr>
                        <a:t>Integration, Assembly, and Installation 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effectLst/>
                        </a:rPr>
                        <a:t>Chicago, BNL and </a:t>
                      </a:r>
                      <a:r>
                        <a:rPr lang="en-US" sz="1800" kern="1200" dirty="0" err="1" smtClean="0">
                          <a:effectLst/>
                        </a:rPr>
                        <a:t>Fermilab</a:t>
                      </a:r>
                      <a:r>
                        <a:rPr lang="en-US" sz="1800" kern="1200" dirty="0" smtClean="0">
                          <a:effectLst/>
                        </a:rPr>
                        <a:t> </a:t>
                      </a:r>
                      <a:endParaRPr lang="en-US" b="1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71500" y="691030"/>
            <a:ext cx="61615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Collaboration between UK and USA Institutions,</a:t>
            </a:r>
          </a:p>
          <a:p>
            <a:r>
              <a:rPr lang="en-GB" dirty="0" smtClean="0"/>
              <a:t> funded by NSF and STFC</a:t>
            </a:r>
            <a:endParaRPr lang="en-GB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1970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Gannt_TP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91" y="628777"/>
            <a:ext cx="8099148" cy="532585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4950" y="-11503"/>
            <a:ext cx="8686800" cy="427877"/>
          </a:xfrm>
        </p:spPr>
        <p:txBody>
          <a:bodyPr/>
          <a:lstStyle/>
          <a:p>
            <a:r>
              <a:rPr lang="en-US" dirty="0" smtClean="0"/>
              <a:t>TPC Schedule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175CBEC-FF95-9C46-8EF0-5E979EA22632}" type="datetime1">
              <a:rPr lang="en-GB" smtClean="0"/>
              <a:pPr>
                <a:defRPr/>
              </a:pPr>
              <a:t>12/14/15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Kostas Mavrokoridis (University of Liverpool) | SBND TPC Status | Directors’ Review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89798" y="5872016"/>
            <a:ext cx="8014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All</a:t>
            </a:r>
            <a:r>
              <a:rPr lang="en-GB" dirty="0" smtClean="0"/>
              <a:t> TPC components </a:t>
            </a:r>
            <a:r>
              <a:rPr lang="en-GB" dirty="0" smtClean="0"/>
              <a:t>to be delivered to </a:t>
            </a:r>
            <a:r>
              <a:rPr lang="en-GB" dirty="0" err="1" smtClean="0"/>
              <a:t>Fermilab</a:t>
            </a:r>
            <a:r>
              <a:rPr lang="en-GB" dirty="0" smtClean="0"/>
              <a:t> by</a:t>
            </a:r>
            <a:r>
              <a:rPr lang="en-GB" dirty="0" smtClean="0"/>
              <a:t> March </a:t>
            </a:r>
            <a:r>
              <a:rPr lang="en-GB" dirty="0" smtClean="0"/>
              <a:t>2017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3768921" y="1243233"/>
            <a:ext cx="806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Finished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9337" y="1646403"/>
            <a:ext cx="1402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Expected Feb 16</a:t>
            </a:r>
            <a:endParaRPr lang="en-GB" sz="1400" b="1" dirty="0">
              <a:solidFill>
                <a:srgbClr val="FF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486090" y="1561359"/>
            <a:ext cx="1257300" cy="582076"/>
            <a:chOff x="5486090" y="1549030"/>
            <a:chExt cx="1257300" cy="582076"/>
          </a:xfrm>
        </p:grpSpPr>
        <p:sp>
          <p:nvSpPr>
            <p:cNvPr id="10" name="Down Arrow 9"/>
            <p:cNvSpPr/>
            <p:nvPr/>
          </p:nvSpPr>
          <p:spPr>
            <a:xfrm>
              <a:off x="5671654" y="1837005"/>
              <a:ext cx="110967" cy="294101"/>
            </a:xfrm>
            <a:prstGeom prst="downArrow">
              <a:avLst/>
            </a:prstGeom>
            <a:solidFill>
              <a:srgbClr val="C0504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86090" y="1549030"/>
              <a:ext cx="12573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100" b="1" dirty="0" smtClean="0">
                  <a:solidFill>
                    <a:srgbClr val="FF0000"/>
                  </a:solidFill>
                </a:rPr>
                <a:t>1</a:t>
              </a:r>
              <a:r>
                <a:rPr kumimoji="1" lang="en-US" altLang="zh-CN" sz="1100" b="1" baseline="30000" dirty="0" smtClean="0">
                  <a:solidFill>
                    <a:srgbClr val="FF0000"/>
                  </a:solidFill>
                </a:rPr>
                <a:t>st</a:t>
              </a:r>
              <a:r>
                <a:rPr kumimoji="1" lang="en-US" altLang="zh-CN" sz="1100" b="1" dirty="0" smtClean="0">
                  <a:solidFill>
                    <a:srgbClr val="FF0000"/>
                  </a:solidFill>
                </a:rPr>
                <a:t> UK frame  4/16</a:t>
              </a:r>
              <a:endParaRPr kumimoji="1" lang="zh-CN" altLang="en-US" sz="11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300471" y="1861664"/>
            <a:ext cx="1423039" cy="281772"/>
            <a:chOff x="6300471" y="1861664"/>
            <a:chExt cx="1423039" cy="281772"/>
          </a:xfrm>
        </p:grpSpPr>
        <p:sp>
          <p:nvSpPr>
            <p:cNvPr id="11" name="Down Arrow 10"/>
            <p:cNvSpPr/>
            <p:nvPr/>
          </p:nvSpPr>
          <p:spPr>
            <a:xfrm>
              <a:off x="6300471" y="1861664"/>
              <a:ext cx="110967" cy="281772"/>
            </a:xfrm>
            <a:prstGeom prst="downArrow">
              <a:avLst/>
            </a:prstGeom>
            <a:solidFill>
              <a:srgbClr val="C0504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39210" y="1861664"/>
              <a:ext cx="13843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100" b="1" dirty="0" smtClean="0">
                  <a:solidFill>
                    <a:srgbClr val="FF0000"/>
                  </a:solidFill>
                </a:rPr>
                <a:t>1</a:t>
              </a:r>
              <a:r>
                <a:rPr kumimoji="1" lang="en-US" altLang="zh-CN" sz="1100" b="1" baseline="30000" dirty="0" smtClean="0">
                  <a:solidFill>
                    <a:srgbClr val="FF0000"/>
                  </a:solidFill>
                </a:rPr>
                <a:t>st</a:t>
              </a:r>
              <a:r>
                <a:rPr kumimoji="1" lang="en-US" altLang="zh-CN" sz="1100" b="1" dirty="0" smtClean="0">
                  <a:solidFill>
                    <a:srgbClr val="FF0000"/>
                  </a:solidFill>
                </a:rPr>
                <a:t> US frame 7/16</a:t>
              </a:r>
              <a:endParaRPr kumimoji="1" lang="zh-CN" altLang="en-US" sz="11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468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3FCC5DE-EA59-054E-A808-97DFECAD7CB7}" type="datetime1">
              <a:rPr lang="en-GB" smtClean="0"/>
              <a:pPr>
                <a:defRPr/>
              </a:pPr>
              <a:t>12/14/15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Kostas Mavrokoridis (University of Liverpool) | SBND TPC Status | Directors’ Review 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97590" y="50142"/>
            <a:ext cx="8686800" cy="427877"/>
          </a:xfrm>
        </p:spPr>
        <p:txBody>
          <a:bodyPr/>
          <a:lstStyle/>
          <a:p>
            <a:r>
              <a:rPr lang="en-US" dirty="0" smtClean="0"/>
              <a:t>The SBND TPC Working Group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23610" y="596425"/>
            <a:ext cx="3330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The WBS Managers</a:t>
            </a:r>
          </a:p>
          <a:p>
            <a:r>
              <a:rPr lang="en-GB" b="1" dirty="0" smtClean="0"/>
              <a:t> funded by NSF and STFC</a:t>
            </a:r>
            <a:endParaRPr lang="en-GB" b="1" dirty="0"/>
          </a:p>
        </p:txBody>
      </p:sp>
      <p:pic>
        <p:nvPicPr>
          <p:cNvPr id="11" name="Picture 10" descr="Screen Shot 2015-12-10 at 13.50.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8911"/>
            <a:ext cx="9144000" cy="5154706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1970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4D424078-F3B6-D648-A058-0153B4686D2F}" type="datetime1">
              <a:rPr lang="en-GB" smtClean="0"/>
              <a:pPr>
                <a:defRPr/>
              </a:pPr>
              <a:t>12/14/15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Kostas Mavrokoridis (University of Liverpool) | SBND TPC Status | Directors’ Review 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TPC Requirements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0500" y="775341"/>
            <a:ext cx="8712200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800" dirty="0"/>
              <a:t>The TPC volume is large enough to achieve the physics goals of the </a:t>
            </a:r>
            <a:r>
              <a:rPr lang="en-US" sz="1800" dirty="0" smtClean="0"/>
              <a:t>experiment</a:t>
            </a:r>
            <a:r>
              <a:rPr lang="en-US" sz="1800" dirty="0"/>
              <a:t>. </a:t>
            </a:r>
            <a:endParaRPr lang="en-US" sz="1800" dirty="0" smtClean="0"/>
          </a:p>
          <a:p>
            <a:endParaRPr lang="en-US" sz="1800" dirty="0"/>
          </a:p>
          <a:p>
            <a:pPr marL="285750" indent="-285750">
              <a:buFont typeface="Wingdings" charset="2"/>
              <a:buChar char="q"/>
            </a:pPr>
            <a:r>
              <a:rPr lang="en-US" sz="1800" dirty="0" smtClean="0"/>
              <a:t>The </a:t>
            </a:r>
            <a:r>
              <a:rPr lang="en-US" sz="1800" dirty="0"/>
              <a:t>3 mm wire pitch is chosen, as in the </a:t>
            </a:r>
            <a:r>
              <a:rPr lang="en-US" sz="1800" dirty="0" err="1"/>
              <a:t>MicroBooNE</a:t>
            </a:r>
            <a:r>
              <a:rPr lang="en-US" sz="1800" dirty="0"/>
              <a:t> and ICARUS </a:t>
            </a:r>
            <a:r>
              <a:rPr lang="en-US" sz="1800" dirty="0" smtClean="0"/>
              <a:t>detectors</a:t>
            </a:r>
            <a:r>
              <a:rPr lang="en-US" sz="1800" dirty="0"/>
              <a:t>, to enable electron/photon separation to be achieved with identical efficiency. </a:t>
            </a:r>
            <a:endParaRPr lang="en-US" sz="1800" dirty="0" smtClean="0"/>
          </a:p>
          <a:p>
            <a:endParaRPr lang="en-US" sz="1800" dirty="0"/>
          </a:p>
          <a:p>
            <a:pPr marL="285750" indent="-285750">
              <a:buFont typeface="Wingdings" charset="2"/>
              <a:buChar char="q"/>
            </a:pPr>
            <a:r>
              <a:rPr lang="en-US" sz="1800" dirty="0"/>
              <a:t>Limit variation in the wire sag to &lt; 0.5 mm such that it does not </a:t>
            </a:r>
            <a:r>
              <a:rPr lang="en-US" sz="1800" dirty="0" smtClean="0"/>
              <a:t>significantly </a:t>
            </a:r>
            <a:r>
              <a:rPr lang="en-US" sz="1800" dirty="0"/>
              <a:t>impact the position and energy resolution of the detector. </a:t>
            </a:r>
            <a:endParaRPr lang="en-US" sz="1800" dirty="0" smtClean="0"/>
          </a:p>
          <a:p>
            <a:endParaRPr lang="en-US" sz="1800" dirty="0"/>
          </a:p>
          <a:p>
            <a:pPr marL="285750" indent="-285750">
              <a:buFont typeface="Wingdings" charset="2"/>
              <a:buChar char="q"/>
            </a:pPr>
            <a:r>
              <a:rPr lang="en-US" sz="1800" dirty="0"/>
              <a:t>The APAs are constructed in a manner that guarantees no wires will break during the operational life of the experiment. </a:t>
            </a:r>
            <a:endParaRPr lang="en-US" sz="1800" dirty="0" smtClean="0"/>
          </a:p>
          <a:p>
            <a:endParaRPr lang="en-US" sz="1800" dirty="0"/>
          </a:p>
          <a:p>
            <a:pPr marL="285750" indent="-285750">
              <a:buFont typeface="Wingdings" charset="2"/>
              <a:buChar char="q"/>
            </a:pPr>
            <a:r>
              <a:rPr lang="en-US" sz="1800" dirty="0"/>
              <a:t>The electric field must not exceed 30 kV/cm inside the liquid, and not exceed 5 kV/cm in the argon gas to prevent HV breakdown. </a:t>
            </a:r>
            <a:endParaRPr lang="en-US" sz="1800" dirty="0" smtClean="0"/>
          </a:p>
          <a:p>
            <a:endParaRPr lang="en-US" sz="1800" dirty="0"/>
          </a:p>
          <a:p>
            <a:pPr marL="285750" indent="-285750">
              <a:buFont typeface="Wingdings" charset="2"/>
              <a:buChar char="q"/>
            </a:pPr>
            <a:r>
              <a:rPr lang="en-US" sz="1800" dirty="0"/>
              <a:t>Minimize dead space in the active volume: place the cathode in the center of the TPC. </a:t>
            </a:r>
            <a:endParaRPr lang="en-US" sz="1800" dirty="0" smtClean="0"/>
          </a:p>
          <a:p>
            <a:endParaRPr lang="en-US" sz="1800" dirty="0"/>
          </a:p>
          <a:p>
            <a:pPr marL="285750" indent="-285750">
              <a:buFont typeface="Wingdings" charset="2"/>
              <a:buChar char="q"/>
            </a:pPr>
            <a:r>
              <a:rPr lang="en-US" sz="1800" dirty="0"/>
              <a:t>The wire plane and HV cathode designs must be compatible with the photon detection system designs being considered for the experiment. </a:t>
            </a:r>
            <a:endParaRPr lang="en-US" sz="1800" dirty="0" smtClean="0"/>
          </a:p>
          <a:p>
            <a:endParaRPr lang="en-US" sz="1800" dirty="0"/>
          </a:p>
          <a:p>
            <a:pPr marL="285750" indent="-285750">
              <a:buFont typeface="Wingdings" charset="2"/>
              <a:buChar char="q"/>
            </a:pPr>
            <a:r>
              <a:rPr lang="en-US" sz="1800" dirty="0"/>
              <a:t>Use only materials that are compatible with high-purity liquid argon. 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5328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12D5A377-A0C8-3046-998A-8E449B3AACC3}" type="datetime1">
              <a:rPr lang="en-GB" smtClean="0"/>
              <a:pPr>
                <a:defRPr/>
              </a:pPr>
              <a:t>12/14/15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Kostas Mavrokoridis (University of Liverpool) | SBND TPC Status | Directors’ Review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TPC Parameters</a:t>
            </a:r>
            <a:endParaRPr lang="en-US" dirty="0"/>
          </a:p>
        </p:txBody>
      </p:sp>
      <p:pic>
        <p:nvPicPr>
          <p:cNvPr id="9" name="Picture Placeholder 8" descr="table_parameters.pdf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-18017" r="-18017"/>
          <a:stretch>
            <a:fillRect/>
          </a:stretch>
        </p:blipFill>
        <p:spPr>
          <a:xfrm>
            <a:off x="-1233357" y="995837"/>
            <a:ext cx="11558480" cy="495869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0644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2FFFB100-8BA8-EB45-BB20-345F59C10C36}" type="datetime1">
              <a:rPr lang="en-GB" smtClean="0"/>
              <a:pPr>
                <a:defRPr/>
              </a:pPr>
              <a:t>12/14/15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Kostas Mavrokoridis (University of Liverpool) | SBND TPC Status | Directors’ Review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202436"/>
            <a:ext cx="8686800" cy="427877"/>
          </a:xfrm>
        </p:spPr>
        <p:txBody>
          <a:bodyPr/>
          <a:lstStyle/>
          <a:p>
            <a:r>
              <a:rPr lang="en-US" dirty="0" smtClean="0"/>
              <a:t>SBND TPC Layout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321797" y="693840"/>
            <a:ext cx="7983919" cy="5695604"/>
            <a:chOff x="321797" y="730827"/>
            <a:chExt cx="7983919" cy="5695604"/>
          </a:xfrm>
        </p:grpSpPr>
        <p:pic>
          <p:nvPicPr>
            <p:cNvPr id="13" name="Picture 12" descr="SBND_TPC_view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1615718" y="730827"/>
              <a:ext cx="6056234" cy="569560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041215" y="5758258"/>
              <a:ext cx="1264501" cy="523220"/>
            </a:xfrm>
            <a:prstGeom prst="rect">
              <a:avLst/>
            </a:prstGeom>
            <a:noFill/>
            <a:ln>
              <a:solidFill>
                <a:srgbClr val="0E447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2 APA frames per side</a:t>
              </a:r>
              <a:endParaRPr lang="en-US" sz="14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4583" y="5498780"/>
              <a:ext cx="1185588" cy="738664"/>
            </a:xfrm>
            <a:prstGeom prst="rect">
              <a:avLst/>
            </a:prstGeom>
            <a:noFill/>
            <a:ln>
              <a:solidFill>
                <a:srgbClr val="0E447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2 cathode frames down the center</a:t>
              </a:r>
              <a:endParaRPr lang="en-US" sz="1400" b="1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1880777" y="4902465"/>
              <a:ext cx="1173101" cy="69952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5570267" y="5823693"/>
              <a:ext cx="1447622" cy="20891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7116529" y="5082073"/>
              <a:ext cx="236771" cy="61342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18659" y="2661913"/>
              <a:ext cx="1000903" cy="523220"/>
            </a:xfrm>
            <a:prstGeom prst="rect">
              <a:avLst/>
            </a:prstGeom>
            <a:noFill/>
            <a:ln>
              <a:solidFill>
                <a:srgbClr val="0E447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Field Cage</a:t>
              </a:r>
            </a:p>
            <a:p>
              <a:pPr algn="ctr"/>
              <a:r>
                <a:rPr lang="en-US" sz="1400" b="1" dirty="0" smtClean="0"/>
                <a:t>on 4 sides</a:t>
              </a:r>
              <a:endParaRPr lang="en-US" sz="1400" b="1" dirty="0"/>
            </a:p>
          </p:txBody>
        </p:sp>
        <p:cxnSp>
          <p:nvCxnSpPr>
            <p:cNvPr id="20" name="Straight Arrow Connector 19"/>
            <p:cNvCxnSpPr>
              <a:stCxn id="19" idx="3"/>
            </p:cNvCxnSpPr>
            <p:nvPr/>
          </p:nvCxnSpPr>
          <p:spPr>
            <a:xfrm>
              <a:off x="1419562" y="2923523"/>
              <a:ext cx="807179" cy="13371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21797" y="882106"/>
              <a:ext cx="1183863" cy="738664"/>
            </a:xfrm>
            <a:prstGeom prst="rect">
              <a:avLst/>
            </a:prstGeom>
            <a:noFill/>
            <a:ln>
              <a:solidFill>
                <a:srgbClr val="0E447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6 connection points to cryostat lid</a:t>
              </a:r>
              <a:endParaRPr lang="en-US" sz="1400" b="1" dirty="0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V="1">
              <a:off x="1494899" y="856002"/>
              <a:ext cx="3357867" cy="20447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3"/>
            </p:cNvCxnSpPr>
            <p:nvPr/>
          </p:nvCxnSpPr>
          <p:spPr>
            <a:xfrm>
              <a:off x="1505660" y="1251438"/>
              <a:ext cx="1431400" cy="1103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86372" y="4153731"/>
              <a:ext cx="1034916" cy="738664"/>
            </a:xfrm>
            <a:prstGeom prst="rect">
              <a:avLst/>
            </a:prstGeom>
            <a:noFill/>
            <a:ln>
              <a:solidFill>
                <a:srgbClr val="0E447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Field Cage</a:t>
              </a:r>
            </a:p>
            <a:p>
              <a:pPr algn="ctr"/>
              <a:r>
                <a:rPr lang="en-US" sz="1400" b="1" dirty="0" smtClean="0"/>
                <a:t>support beams</a:t>
              </a:r>
              <a:endParaRPr lang="en-US" sz="1400" b="1" dirty="0"/>
            </a:p>
          </p:txBody>
        </p:sp>
        <p:cxnSp>
          <p:nvCxnSpPr>
            <p:cNvPr id="25" name="Straight Arrow Connector 24"/>
            <p:cNvCxnSpPr>
              <a:stCxn id="24" idx="3"/>
            </p:cNvCxnSpPr>
            <p:nvPr/>
          </p:nvCxnSpPr>
          <p:spPr>
            <a:xfrm flipV="1">
              <a:off x="1421288" y="4364371"/>
              <a:ext cx="794691" cy="15869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360972" y="1948603"/>
              <a:ext cx="1000903" cy="307777"/>
            </a:xfrm>
            <a:prstGeom prst="rect">
              <a:avLst/>
            </a:prstGeom>
            <a:noFill/>
            <a:ln>
              <a:solidFill>
                <a:srgbClr val="0E447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HV cup</a:t>
              </a:r>
              <a:endParaRPr lang="en-US" sz="1400" b="1" dirty="0"/>
            </a:p>
          </p:txBody>
        </p:sp>
        <p:cxnSp>
          <p:nvCxnSpPr>
            <p:cNvPr id="27" name="Straight Arrow Connector 26"/>
            <p:cNvCxnSpPr>
              <a:stCxn id="26" idx="3"/>
            </p:cNvCxnSpPr>
            <p:nvPr/>
          </p:nvCxnSpPr>
          <p:spPr>
            <a:xfrm>
              <a:off x="1361875" y="2102492"/>
              <a:ext cx="1130143" cy="4361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Arrow Connector 28"/>
          <p:cNvCxnSpPr/>
          <p:nvPr/>
        </p:nvCxnSpPr>
        <p:spPr>
          <a:xfrm rot="5400000" flipH="1" flipV="1">
            <a:off x="5465772" y="4309452"/>
            <a:ext cx="1233397" cy="2877272"/>
          </a:xfrm>
          <a:prstGeom prst="straightConnector1">
            <a:avLst/>
          </a:prstGeom>
          <a:ln>
            <a:solidFill>
              <a:srgbClr val="40404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114099" y="5613959"/>
            <a:ext cx="541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404040"/>
                </a:solidFill>
              </a:rPr>
              <a:t>5 </a:t>
            </a:r>
            <a:r>
              <a:rPr lang="en-US" sz="1800" b="1" dirty="0" err="1" smtClean="0">
                <a:solidFill>
                  <a:srgbClr val="404040"/>
                </a:solidFill>
              </a:rPr>
              <a:t>m</a:t>
            </a:r>
            <a:endParaRPr lang="en-GB" sz="1800" dirty="0">
              <a:solidFill>
                <a:srgbClr val="40404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1806797" y="5363161"/>
            <a:ext cx="2459274" cy="1026284"/>
          </a:xfrm>
          <a:prstGeom prst="straightConnector1">
            <a:avLst/>
          </a:prstGeom>
          <a:ln>
            <a:solidFill>
              <a:srgbClr val="40404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2629259" y="5810954"/>
            <a:ext cx="541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404040"/>
                </a:solidFill>
              </a:rPr>
              <a:t>4 </a:t>
            </a:r>
            <a:r>
              <a:rPr lang="en-US" sz="1800" b="1" dirty="0" err="1" smtClean="0">
                <a:solidFill>
                  <a:srgbClr val="404040"/>
                </a:solidFill>
              </a:rPr>
              <a:t>m</a:t>
            </a:r>
            <a:endParaRPr lang="en-GB" sz="1800" dirty="0">
              <a:solidFill>
                <a:srgbClr val="404040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rot="5400000">
            <a:off x="5968849" y="3337083"/>
            <a:ext cx="3393792" cy="96188"/>
          </a:xfrm>
          <a:prstGeom prst="straightConnector1">
            <a:avLst/>
          </a:prstGeom>
          <a:ln>
            <a:solidFill>
              <a:srgbClr val="40404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7654641" y="3148146"/>
            <a:ext cx="541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404040"/>
                </a:solidFill>
              </a:rPr>
              <a:t>4 </a:t>
            </a:r>
            <a:r>
              <a:rPr lang="en-US" sz="1800" b="1" dirty="0" err="1" smtClean="0">
                <a:solidFill>
                  <a:srgbClr val="404040"/>
                </a:solidFill>
              </a:rPr>
              <a:t>m</a:t>
            </a:r>
            <a:endParaRPr lang="en-GB" sz="1800" dirty="0">
              <a:solidFill>
                <a:srgbClr val="404040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rot="10800000">
            <a:off x="3220202" y="4356921"/>
            <a:ext cx="888776" cy="2664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2098776" y="3975594"/>
            <a:ext cx="838284" cy="2823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3537087" y="4561728"/>
            <a:ext cx="309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E</a:t>
            </a:r>
            <a:endParaRPr lang="en-GB" sz="20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337130" y="4210934"/>
            <a:ext cx="309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E</a:t>
            </a:r>
            <a:endParaRPr lang="en-GB" sz="20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0644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4122C8D-6A22-8E42-9714-82B875FF968D}" type="datetime1">
              <a:rPr lang="en-GB" smtClean="0"/>
              <a:pPr>
                <a:defRPr/>
              </a:pPr>
              <a:t>12/14/15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Kostas Mavrokoridis (University of Liverpool) | SBND TPC Status | Directors’ Review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b="40807"/>
          <a:stretch/>
        </p:blipFill>
        <p:spPr>
          <a:xfrm>
            <a:off x="0" y="-15512"/>
            <a:ext cx="9144000" cy="6873512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17" idx="1"/>
          </p:cNvCxnSpPr>
          <p:nvPr/>
        </p:nvCxnSpPr>
        <p:spPr>
          <a:xfrm flipH="1">
            <a:off x="7182441" y="335455"/>
            <a:ext cx="372366" cy="42419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8" idx="2"/>
          </p:cNvCxnSpPr>
          <p:nvPr/>
        </p:nvCxnSpPr>
        <p:spPr>
          <a:xfrm>
            <a:off x="748925" y="3786664"/>
            <a:ext cx="546475" cy="40433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9" idx="1"/>
          </p:cNvCxnSpPr>
          <p:nvPr/>
        </p:nvCxnSpPr>
        <p:spPr>
          <a:xfrm flipH="1" flipV="1">
            <a:off x="7410781" y="1512180"/>
            <a:ext cx="713583" cy="33106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554807" y="73845"/>
            <a:ext cx="1456433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“mobile” cryostat lid plate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228600" y="3048000"/>
            <a:ext cx="1040649" cy="73866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“</a:t>
            </a:r>
            <a:r>
              <a:rPr lang="en-US" sz="1400" dirty="0" smtClean="0">
                <a:solidFill>
                  <a:srgbClr val="0F0D65"/>
                </a:solidFill>
              </a:rPr>
              <a:t>fixed” cryostat lid plate</a:t>
            </a:r>
            <a:endParaRPr lang="en-US" sz="1400" dirty="0">
              <a:solidFill>
                <a:srgbClr val="0F0D65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24364" y="1581635"/>
            <a:ext cx="894998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60 cm insulation</a:t>
            </a:r>
            <a:endParaRPr lang="en-US" sz="1400" dirty="0"/>
          </a:p>
        </p:txBody>
      </p:sp>
      <p:pic>
        <p:nvPicPr>
          <p:cNvPr id="20" name="Picture 19" descr="SBND-col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5334" y="43048"/>
            <a:ext cx="1011665" cy="101166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044171" y="5769736"/>
            <a:ext cx="1846906" cy="73866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Outer mechanical support.  Membrane cryostat built inside.</a:t>
            </a:r>
            <a:endParaRPr lang="en-US" sz="1400" dirty="0"/>
          </a:p>
        </p:txBody>
      </p:sp>
      <p:cxnSp>
        <p:nvCxnSpPr>
          <p:cNvPr id="22" name="Straight Arrow Connector 21"/>
          <p:cNvCxnSpPr>
            <a:stCxn id="21" idx="1"/>
          </p:cNvCxnSpPr>
          <p:nvPr/>
        </p:nvCxnSpPr>
        <p:spPr>
          <a:xfrm flipH="1" flipV="1">
            <a:off x="6520440" y="5858881"/>
            <a:ext cx="523731" cy="28018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0644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239423"/>
            <a:ext cx="8686800" cy="427877"/>
          </a:xfrm>
        </p:spPr>
        <p:txBody>
          <a:bodyPr/>
          <a:lstStyle/>
          <a:p>
            <a:r>
              <a:rPr lang="en-US" dirty="0" smtClean="0"/>
              <a:t>APA Frame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175CBEC-FF95-9C46-8EF0-5E979EA22632}" type="datetime1">
              <a:rPr lang="en-GB" smtClean="0"/>
              <a:pPr>
                <a:defRPr/>
              </a:pPr>
              <a:t>12/14/15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Kostas Mavrokoridis (University of Liverpool) | SBND TPC Status | Directors’ Review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7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200" y="750333"/>
            <a:ext cx="4800600" cy="347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965700" y="788433"/>
            <a:ext cx="2063062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xdisplacemt_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124200" y="3430032"/>
            <a:ext cx="5829300" cy="290050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6535" y="5935534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800" dirty="0" smtClean="0"/>
              <a:t>± 2 mm flat welded frame</a:t>
            </a:r>
            <a:endParaRPr lang="en-US" sz="1800" dirty="0"/>
          </a:p>
        </p:txBody>
      </p:sp>
      <p:sp>
        <p:nvSpPr>
          <p:cNvPr id="21" name="TextBox 20"/>
          <p:cNvSpPr txBox="1"/>
          <p:nvPr/>
        </p:nvSpPr>
        <p:spPr>
          <a:xfrm>
            <a:off x="5528389" y="2134117"/>
            <a:ext cx="1480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Leveling plate</a:t>
            </a:r>
            <a:endParaRPr lang="en-US" sz="1800" dirty="0"/>
          </a:p>
        </p:txBody>
      </p:sp>
      <p:sp>
        <p:nvSpPr>
          <p:cNvPr id="22" name="TextBox 21"/>
          <p:cNvSpPr txBox="1"/>
          <p:nvPr/>
        </p:nvSpPr>
        <p:spPr>
          <a:xfrm>
            <a:off x="5528389" y="5715000"/>
            <a:ext cx="3425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FEA: Max X displacement 0.85 mm</a:t>
            </a:r>
            <a:endParaRPr lang="en-US" sz="1800" dirty="0"/>
          </a:p>
        </p:txBody>
      </p:sp>
      <p:sp>
        <p:nvSpPr>
          <p:cNvPr id="23" name="TextBox 22"/>
          <p:cNvSpPr txBox="1"/>
          <p:nvPr/>
        </p:nvSpPr>
        <p:spPr>
          <a:xfrm>
            <a:off x="2744641" y="381001"/>
            <a:ext cx="3243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University of Sheffield &amp; Chicago</a:t>
            </a:r>
            <a:endParaRPr lang="en-US" sz="1800" dirty="0"/>
          </a:p>
        </p:txBody>
      </p:sp>
      <p:sp>
        <p:nvSpPr>
          <p:cNvPr id="24" name="TextBox 23"/>
          <p:cNvSpPr txBox="1"/>
          <p:nvPr/>
        </p:nvSpPr>
        <p:spPr>
          <a:xfrm>
            <a:off x="76200" y="3584921"/>
            <a:ext cx="4964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GB" sz="1800" dirty="0" smtClean="0"/>
              <a:t> </a:t>
            </a:r>
            <a:r>
              <a:rPr lang="en-GB" sz="1800" dirty="0"/>
              <a:t>Fabricated from 150 x 100 x 5mm </a:t>
            </a:r>
            <a:r>
              <a:rPr lang="en-GB" sz="1800" dirty="0" smtClean="0"/>
              <a:t>304 Stainless </a:t>
            </a:r>
            <a:r>
              <a:rPr lang="en-GB" sz="1800" dirty="0"/>
              <a:t>Steel </a:t>
            </a:r>
            <a:r>
              <a:rPr lang="en-US" sz="1800" dirty="0"/>
              <a:t>rectangular hollow sections (RHS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sp>
        <p:nvSpPr>
          <p:cNvPr id="25" name="Rectangle 24"/>
          <p:cNvSpPr/>
          <p:nvPr/>
        </p:nvSpPr>
        <p:spPr>
          <a:xfrm>
            <a:off x="5040620" y="2517698"/>
            <a:ext cx="36461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800" dirty="0"/>
              <a:t>F</a:t>
            </a:r>
            <a:r>
              <a:rPr lang="en-US" sz="1800" dirty="0" smtClean="0"/>
              <a:t>or </a:t>
            </a:r>
            <a:r>
              <a:rPr lang="en-US" sz="1800" dirty="0"/>
              <a:t>3 mm wire plane </a:t>
            </a:r>
            <a:r>
              <a:rPr lang="en-US" sz="1800" dirty="0" smtClean="0"/>
              <a:t>separation need better than ± </a:t>
            </a:r>
            <a:r>
              <a:rPr lang="en-US" sz="1800" dirty="0"/>
              <a:t>2 mm </a:t>
            </a:r>
            <a:r>
              <a:rPr lang="en-US" sz="1800" dirty="0" smtClean="0"/>
              <a:t>flatness, plate adjustable to ± 0.5 mm </a:t>
            </a:r>
            <a:endParaRPr lang="en-US" sz="1800" dirty="0"/>
          </a:p>
        </p:txBody>
      </p:sp>
      <p:sp>
        <p:nvSpPr>
          <p:cNvPr id="26" name="Rectangle 25"/>
          <p:cNvSpPr/>
          <p:nvPr/>
        </p:nvSpPr>
        <p:spPr>
          <a:xfrm>
            <a:off x="76200" y="5628697"/>
            <a:ext cx="30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800" dirty="0" smtClean="0"/>
              <a:t>Bare frame </a:t>
            </a:r>
            <a:r>
              <a:rPr lang="en-US" sz="1800" dirty="0"/>
              <a:t>weight = 480 kg</a:t>
            </a:r>
          </a:p>
        </p:txBody>
      </p:sp>
      <p:pic>
        <p:nvPicPr>
          <p:cNvPr id="27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26588" y="4254251"/>
            <a:ext cx="1705449" cy="137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46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BN_PPT_113015-SBND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SBN_PPT_113015-SBND.potx</Template>
  <TotalTime>6623</TotalTime>
  <Words>1757</Words>
  <Application>Microsoft Macintosh PowerPoint</Application>
  <PresentationFormat>On-screen Show (4:3)</PresentationFormat>
  <Paragraphs>317</Paragraphs>
  <Slides>30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SBN_PPT_113015-SBND</vt:lpstr>
      <vt:lpstr>Slide 1</vt:lpstr>
      <vt:lpstr>Outline -Key TPC Components</vt:lpstr>
      <vt:lpstr>The SBND TPC Working Group</vt:lpstr>
      <vt:lpstr>The SBND TPC Working Group</vt:lpstr>
      <vt:lpstr>TPC Requirements</vt:lpstr>
      <vt:lpstr>TPC Parameters</vt:lpstr>
      <vt:lpstr>SBND TPC Layout</vt:lpstr>
      <vt:lpstr>Slide 8</vt:lpstr>
      <vt:lpstr>APA Frame</vt:lpstr>
      <vt:lpstr>APA Frame</vt:lpstr>
      <vt:lpstr>APA Frame</vt:lpstr>
      <vt:lpstr>APA Frame</vt:lpstr>
      <vt:lpstr>APA Frame</vt:lpstr>
      <vt:lpstr>APA Frame</vt:lpstr>
      <vt:lpstr>APA Construction</vt:lpstr>
      <vt:lpstr>APA Construction –Electron Deflector</vt:lpstr>
      <vt:lpstr>APA Winding</vt:lpstr>
      <vt:lpstr>APA Winding</vt:lpstr>
      <vt:lpstr>APA Winding</vt:lpstr>
      <vt:lpstr>APA Winding</vt:lpstr>
      <vt:lpstr>APA Winding</vt:lpstr>
      <vt:lpstr>APA Winding</vt:lpstr>
      <vt:lpstr>CPA</vt:lpstr>
      <vt:lpstr>HV supply &amp; Feedthrough</vt:lpstr>
      <vt:lpstr>Field Cage</vt:lpstr>
      <vt:lpstr>Field Cage</vt:lpstr>
      <vt:lpstr>TPC Integration &amp; Installation</vt:lpstr>
      <vt:lpstr>TPC Integration &amp; Installation</vt:lpstr>
      <vt:lpstr>TPC Integration &amp; Installation</vt:lpstr>
      <vt:lpstr>TPC Schedule</vt:lpstr>
    </vt:vector>
  </TitlesOfParts>
  <Company>university of sheffield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kostas</dc:creator>
  <cp:lastModifiedBy>kostas</cp:lastModifiedBy>
  <cp:revision>27</cp:revision>
  <cp:lastPrinted>2015-12-15T12:49:36Z</cp:lastPrinted>
  <dcterms:created xsi:type="dcterms:W3CDTF">2015-12-13T19:02:40Z</dcterms:created>
  <dcterms:modified xsi:type="dcterms:W3CDTF">2015-12-15T17:29:37Z</dcterms:modified>
</cp:coreProperties>
</file>