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6"/>
  </p:notesMasterIdLst>
  <p:handoutMasterIdLst>
    <p:handoutMasterId r:id="rId7"/>
  </p:handoutMasterIdLst>
  <p:sldIdLst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24" autoAdjust="0"/>
  </p:normalViewPr>
  <p:slideViewPr>
    <p:cSldViewPr snapToGrid="0" snapToObjects="1">
      <p:cViewPr>
        <p:scale>
          <a:sx n="100" d="100"/>
          <a:sy n="100" d="100"/>
        </p:scale>
        <p:origin x="-171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BEF5C66-A1B1-5847-9821-FD42AE6813BF}" type="datetimeFigureOut">
              <a:rPr lang="en-US"/>
              <a:pPr>
                <a:defRPr/>
              </a:pPr>
              <a:t>12/8/15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6146C22-1778-7740-976C-84121F7DA8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804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BED7D53A-152D-004F-A745-F9CB184D9D6C}" type="datetimeFigureOut">
              <a:rPr lang="en-US"/>
              <a:pPr>
                <a:defRPr/>
              </a:pPr>
              <a:t>12/8/15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11829B2-16BD-DD41-87CA-191B41D5D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519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37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CEFBF7E-7133-CC4C-8AF3-FC607BF274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0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4F347-AD50-2848-B22A-538A05EC61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93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7B973-7E11-7743-A566-CFDD36551A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53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64262-75DC-C848-A75E-90549CC967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9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0D593-BA62-6F42-A780-644034D4A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1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59F76-1047-C74A-BEAF-C9BEA852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6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2E8B5-7806-964A-A033-2FA3E7F9F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9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6AB22-1343-A44E-B05C-ABD163C86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2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3F0068FF-7A73-C247-AC64-2BB6DB557B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B253C2E9-9D25-AD41-B4A1-59AF55206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Helvetica" charset="0"/>
              </a:rPr>
              <a:t>MuCool</a:t>
            </a:r>
            <a:r>
              <a:rPr lang="en-US" dirty="0" smtClean="0">
                <a:latin typeface="Helvetica" charset="0"/>
              </a:rPr>
              <a:t> Test Area</a:t>
            </a:r>
            <a:endParaRPr lang="en-US" dirty="0">
              <a:latin typeface="Helvetica" charset="0"/>
            </a:endParaRPr>
          </a:p>
        </p:txBody>
      </p:sp>
      <p:sp>
        <p:nvSpPr>
          <p:cNvPr id="1536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12/15/15</a:t>
            </a:r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Muon Accelerator R&amp;D Department Highlights</a:t>
            </a:r>
            <a:endParaRPr lang="en-US" sz="900" b="1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24526A6-0522-034D-8A0D-0C5E9AA37913}" type="slidenum">
              <a:rPr lang="en-US" sz="900">
                <a:solidFill>
                  <a:srgbClr val="154D81"/>
                </a:solidFill>
                <a:latin typeface="Helvetica" charset="0"/>
              </a:rPr>
              <a:pPr eaLnBrk="1" hangingPunct="1"/>
              <a:t>1</a:t>
            </a:fld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1" y="-1910"/>
            <a:ext cx="4660900" cy="26418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497"/>
          <a:stretch/>
        </p:blipFill>
        <p:spPr>
          <a:xfrm>
            <a:off x="4483101" y="1833782"/>
            <a:ext cx="3043237" cy="2267792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8576" t="14652" r="25927"/>
          <a:stretch/>
        </p:blipFill>
        <p:spPr>
          <a:xfrm>
            <a:off x="6873370" y="1700951"/>
            <a:ext cx="2239748" cy="1971255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5821" y="3513315"/>
            <a:ext cx="2477297" cy="1857972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/>
          <a:stretch/>
        </p:blipFill>
        <p:spPr>
          <a:xfrm>
            <a:off x="5143500" y="3740978"/>
            <a:ext cx="2179111" cy="1848873"/>
          </a:xfrm>
          <a:prstGeom prst="rect">
            <a:avLst/>
          </a:prstGeom>
          <a:ln>
            <a:solidFill>
              <a:srgbClr val="BFBFB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b="12506"/>
          <a:stretch/>
        </p:blipFill>
        <p:spPr>
          <a:xfrm rot="5400000">
            <a:off x="-1408429" y="2237933"/>
            <a:ext cx="5596699" cy="275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6962" r="17075"/>
          <a:stretch/>
        </p:blipFill>
        <p:spPr>
          <a:xfrm>
            <a:off x="2031999" y="3315708"/>
            <a:ext cx="2349501" cy="2003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" y="816802"/>
            <a:ext cx="4343400" cy="267379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883762" y="5319239"/>
            <a:ext cx="3170838" cy="1508862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E3101C"/>
                </a:solidFill>
              </a:rPr>
              <a:t>High-Pressure RF Cavities</a:t>
            </a:r>
          </a:p>
          <a:p>
            <a:pPr marL="114300" indent="-114300">
              <a:buFont typeface="Arial"/>
              <a:buChar char="•"/>
            </a:pPr>
            <a:r>
              <a:rPr lang="en-US" sz="1200" b="1" dirty="0" smtClean="0">
                <a:solidFill>
                  <a:srgbClr val="E3101C"/>
                </a:solidFill>
              </a:rPr>
              <a:t>Characterization of dielectric-loaded cavity materials</a:t>
            </a:r>
          </a:p>
          <a:p>
            <a:pPr marL="114300" indent="-114300">
              <a:buFont typeface="Arial"/>
              <a:buChar char="•"/>
            </a:pPr>
            <a:r>
              <a:rPr lang="en-US" sz="1200" b="1" dirty="0" smtClean="0">
                <a:solidFill>
                  <a:srgbClr val="E3101C"/>
                </a:solidFill>
              </a:rPr>
              <a:t>Evaluation of plasma loading in “hybrid” cooling channel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marL="114300" indent="-114300">
              <a:buFont typeface="Arial"/>
              <a:buChar char="•"/>
            </a:pPr>
            <a:r>
              <a:rPr lang="en-US" sz="1200" b="1" dirty="0" smtClean="0">
                <a:solidFill>
                  <a:srgbClr val="FF0000"/>
                </a:solidFill>
              </a:rPr>
              <a:t>Complete </a:t>
            </a:r>
            <a:r>
              <a:rPr lang="en-US" sz="1200" b="1" dirty="0">
                <a:solidFill>
                  <a:srgbClr val="FF0000"/>
                </a:solidFill>
              </a:rPr>
              <a:t>results from the HPRF beam test was submitted to PRST-AB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72100" y="5371287"/>
            <a:ext cx="3739657" cy="1383052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rgbClr val="E3101C"/>
                </a:solidFill>
              </a:rPr>
              <a:t>Characterization of “Modular” Vacuum RF Cavity</a:t>
            </a:r>
          </a:p>
          <a:p>
            <a:pPr marL="114300" indent="-114300">
              <a:buFont typeface="Arial"/>
              <a:buChar char="•"/>
            </a:pPr>
            <a:r>
              <a:rPr lang="en-US" sz="1200" b="1" dirty="0" smtClean="0">
                <a:solidFill>
                  <a:srgbClr val="E3101C"/>
                </a:solidFill>
              </a:rPr>
              <a:t>Max. safe operating gradient 45 MV/m</a:t>
            </a:r>
          </a:p>
          <a:p>
            <a:pPr marL="114300" indent="-114300">
              <a:buFont typeface="Arial"/>
              <a:buChar char="•"/>
            </a:pPr>
            <a:r>
              <a:rPr lang="en-US" sz="1200" b="1" dirty="0" smtClean="0">
                <a:solidFill>
                  <a:srgbClr val="E3101C"/>
                </a:solidFill>
              </a:rPr>
              <a:t>Completed study of breakdowns with B=0 </a:t>
            </a:r>
            <a:r>
              <a:rPr lang="en-US" sz="1200" b="1" dirty="0" smtClean="0">
                <a:solidFill>
                  <a:srgbClr val="E3101C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200" b="1" dirty="0" smtClean="0">
                <a:solidFill>
                  <a:srgbClr val="E3101C"/>
                </a:solidFill>
                <a:cs typeface="Wingdings 3" charset="2"/>
              </a:rPr>
              <a:t> minimal surface damage</a:t>
            </a:r>
          </a:p>
          <a:p>
            <a:pPr marL="114300" indent="-114300">
              <a:buFont typeface="Arial"/>
              <a:buChar char="•"/>
            </a:pPr>
            <a:r>
              <a:rPr lang="en-US" sz="1200" b="1" dirty="0" smtClean="0">
                <a:solidFill>
                  <a:srgbClr val="E3101C"/>
                </a:solidFill>
                <a:cs typeface="Wingdings 3" charset="2"/>
              </a:rPr>
              <a:t>Studies in B = 3T now underway</a:t>
            </a:r>
            <a:endParaRPr lang="en-US" sz="1200" b="1" dirty="0" smtClean="0">
              <a:solidFill>
                <a:srgbClr val="E3101C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G_8674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00" y="2776448"/>
            <a:ext cx="5210600" cy="3473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544036"/>
          </a:xfrm>
        </p:spPr>
        <p:txBody>
          <a:bodyPr/>
          <a:lstStyle/>
          <a:p>
            <a:r>
              <a:rPr lang="en-US" dirty="0" smtClean="0"/>
              <a:t>MICE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Muon Accelerator R&amp;D Department Highlights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FBF7E-7133-CC4C-8AF3-FC607BF2741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Content Placeholder 5" descr="yt5_9810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396" y="745403"/>
            <a:ext cx="3799003" cy="2645733"/>
          </a:xfrm>
          <a:prstGeom prst="rect">
            <a:avLst/>
          </a:prstGeom>
          <a:ln w="25400">
            <a:solidFill>
              <a:srgbClr val="BC0202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3087687" y="554903"/>
            <a:ext cx="3835400" cy="993475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E3101C"/>
                </a:solidFill>
              </a:rPr>
              <a:t>MICE 201 MHz RF Module – </a:t>
            </a:r>
            <a:br>
              <a:rPr lang="en-US" sz="1400" b="1" dirty="0" smtClean="0">
                <a:solidFill>
                  <a:srgbClr val="E3101C"/>
                </a:solidFill>
              </a:rPr>
            </a:br>
            <a:r>
              <a:rPr lang="en-US" sz="1400" b="1" i="1" dirty="0" smtClean="0">
                <a:solidFill>
                  <a:srgbClr val="E3101C"/>
                </a:solidFill>
              </a:rPr>
              <a:t>MTA Acceptance Test in B-field Complete</a:t>
            </a:r>
            <a:r>
              <a:rPr lang="en-US" sz="1400" i="1" dirty="0" smtClean="0">
                <a:solidFill>
                  <a:srgbClr val="CCFFCC"/>
                </a:solidFill>
              </a:rPr>
              <a:t/>
            </a:r>
            <a:br>
              <a:rPr lang="en-US" sz="1400" i="1" dirty="0" smtClean="0">
                <a:solidFill>
                  <a:srgbClr val="CCFFCC"/>
                </a:solidFill>
              </a:rPr>
            </a:br>
            <a:r>
              <a:rPr lang="en-US" sz="1400" b="1" dirty="0" smtClean="0"/>
              <a:t>11MV/m </a:t>
            </a:r>
            <a:r>
              <a:rPr lang="en-US" sz="1400" b="1" dirty="0"/>
              <a:t>i</a:t>
            </a:r>
            <a:r>
              <a:rPr lang="en-US" sz="1400" b="1" dirty="0" smtClean="0"/>
              <a:t>n Fringe of 5T Lab-G Solenoid</a:t>
            </a:r>
          </a:p>
          <a:p>
            <a:pPr algn="ctr"/>
            <a:r>
              <a:rPr lang="en-US" sz="1400" b="1" dirty="0" smtClean="0"/>
              <a:t>&lt;4×10</a:t>
            </a:r>
            <a:r>
              <a:rPr lang="en-US" sz="1400" b="1" baseline="30000" dirty="0" smtClean="0"/>
              <a:t>-7</a:t>
            </a:r>
            <a:r>
              <a:rPr lang="en-US" sz="1400" b="1" dirty="0" smtClean="0"/>
              <a:t> Spark Rate (0 observed)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0550" y="3378776"/>
            <a:ext cx="3752850" cy="3138828"/>
            <a:chOff x="59900" y="852828"/>
            <a:chExt cx="3752850" cy="31388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6252" t="4106" b="2187"/>
            <a:stretch/>
          </p:blipFill>
          <p:spPr>
            <a:xfrm>
              <a:off x="59900" y="852828"/>
              <a:ext cx="3740149" cy="2463800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245" y="2668928"/>
              <a:ext cx="2098505" cy="132272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900" y="852828"/>
              <a:ext cx="19837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/>
                <a:t>Emittance</a:t>
              </a:r>
              <a:r>
                <a:rPr lang="en-US" sz="1400" b="1" dirty="0" smtClean="0"/>
                <a:t> Evolution in </a:t>
              </a:r>
            </a:p>
            <a:p>
              <a:r>
                <a:rPr lang="en-US" sz="1400" b="1" dirty="0" smtClean="0"/>
                <a:t>Upstream Spectrometer</a:t>
              </a:r>
              <a:br>
                <a:rPr lang="en-US" sz="1400" b="1" dirty="0" smtClean="0"/>
              </a:br>
              <a:r>
                <a:rPr lang="en-US" sz="1400" b="1" dirty="0" smtClean="0"/>
                <a:t>Solenoid </a:t>
              </a:r>
              <a:r>
                <a:rPr lang="en-US" sz="1400" b="1" dirty="0" err="1" smtClean="0"/>
                <a:t>SciFi</a:t>
              </a:r>
              <a:r>
                <a:rPr lang="en-US" sz="1400" b="1" dirty="0" smtClean="0"/>
                <a:t> Tracker</a:t>
              </a:r>
              <a:endParaRPr lang="en-US" sz="1400" b="1" dirty="0"/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5664199" y="1888403"/>
            <a:ext cx="3328987" cy="993475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E3101C"/>
                </a:solidFill>
              </a:rPr>
              <a:t>Support for </a:t>
            </a:r>
            <a:br>
              <a:rPr lang="en-US" sz="2000" b="1" dirty="0" smtClean="0">
                <a:solidFill>
                  <a:srgbClr val="E3101C"/>
                </a:solidFill>
              </a:rPr>
            </a:br>
            <a:r>
              <a:rPr lang="en-US" sz="2000" b="1" dirty="0" smtClean="0">
                <a:solidFill>
                  <a:srgbClr val="E3101C"/>
                </a:solidFill>
              </a:rPr>
              <a:t>MICE Step IV </a:t>
            </a:r>
            <a:br>
              <a:rPr lang="en-US" sz="2000" b="1" dirty="0" smtClean="0">
                <a:solidFill>
                  <a:srgbClr val="E3101C"/>
                </a:solidFill>
              </a:rPr>
            </a:br>
            <a:r>
              <a:rPr lang="en-US" sz="2000" b="1" dirty="0" smtClean="0">
                <a:solidFill>
                  <a:srgbClr val="E3101C"/>
                </a:solidFill>
              </a:rPr>
              <a:t>Commissioning</a:t>
            </a:r>
            <a:endParaRPr lang="en-US" sz="2000" b="1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680756" y="4733211"/>
            <a:ext cx="1239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C. Hunt </a:t>
            </a:r>
            <a:br>
              <a:rPr lang="en-US" sz="1200" dirty="0" smtClean="0"/>
            </a:br>
            <a:r>
              <a:rPr lang="en-US" sz="1200" dirty="0" smtClean="0"/>
              <a:t>&amp; V. Blackmore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114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Muon Accelerator R&amp;D Department Highlights</a:t>
            </a:r>
            <a:endParaRPr lang="en-US" b="1" dirty="0"/>
          </a:p>
        </p:txBody>
      </p:sp>
      <p:pic>
        <p:nvPicPr>
          <p:cNvPr id="13" name="Picture 12" descr="EmittanceResul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74" y="3200399"/>
            <a:ext cx="5956300" cy="3634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12/15/15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EFBF7E-7133-CC4C-8AF3-FC607BF274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Content Placeholder 5" descr="FFAG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93" r="232" b="-352"/>
          <a:stretch/>
        </p:blipFill>
        <p:spPr>
          <a:xfrm>
            <a:off x="4753" y="959375"/>
            <a:ext cx="4135447" cy="2189471"/>
          </a:xfr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071224" y="2260972"/>
            <a:ext cx="11642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Jean-</a:t>
            </a:r>
            <a:r>
              <a:rPr kumimoji="1" lang="en-US" altLang="ja-JP" sz="1400" dirty="0" smtClean="0">
                <a:solidFill>
                  <a:srgbClr val="0000FF"/>
                </a:solidFill>
              </a:rPr>
              <a:t>Baptiste </a:t>
            </a:r>
            <a:br>
              <a:rPr kumimoji="1" lang="en-US" altLang="ja-JP" sz="1400" dirty="0" smtClean="0">
                <a:solidFill>
                  <a:srgbClr val="0000FF"/>
                </a:solidFill>
              </a:rPr>
            </a:br>
            <a:r>
              <a:rPr kumimoji="1" lang="en-US" altLang="ja-JP" sz="1400" dirty="0" smtClean="0">
                <a:solidFill>
                  <a:srgbClr val="0000FF"/>
                </a:solidFill>
              </a:rPr>
              <a:t>Lagrange</a:t>
            </a:r>
          </a:p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ICL/FNAL</a:t>
            </a:r>
            <a:endParaRPr kumimoji="1" lang="en-US" altLang="ja-JP" sz="1400" dirty="0" smtClean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52" y="2859648"/>
            <a:ext cx="2908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Momentum acceptance ~ ± 50%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9" descr="newestFFA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t="2921" r="7572" b="2651"/>
          <a:stretch/>
        </p:blipFill>
        <p:spPr>
          <a:xfrm>
            <a:off x="4147340" y="266698"/>
            <a:ext cx="4996660" cy="294640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8" name="Picture 7" descr="nuPI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49222"/>
            <a:ext cx="1472078" cy="793225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3937000" y="2509501"/>
            <a:ext cx="673100" cy="362847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773275" y="3695699"/>
            <a:ext cx="2142126" cy="2476501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E3101C"/>
                </a:solidFill>
              </a:rPr>
              <a:t>6D Muon Ionization Cooling Designs Approaching Final Specifications for NF and Collider Applications</a:t>
            </a:r>
            <a:endParaRPr lang="en-US" sz="1600" b="1" dirty="0" smtClean="0"/>
          </a:p>
        </p:txBody>
      </p:sp>
      <p:sp>
        <p:nvSpPr>
          <p:cNvPr id="16" name="Left Arrow 15"/>
          <p:cNvSpPr/>
          <p:nvPr/>
        </p:nvSpPr>
        <p:spPr>
          <a:xfrm>
            <a:off x="6311900" y="5054600"/>
            <a:ext cx="647700" cy="355600"/>
          </a:xfrm>
          <a:prstGeom prst="leftArrow">
            <a:avLst/>
          </a:prstGeom>
          <a:solidFill>
            <a:srgbClr val="BD1F2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27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_2014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FermilabTemplate_2014.potx</Template>
  <TotalTime>1697</TotalTime>
  <Words>156</Words>
  <Application>Microsoft Macintosh PowerPoint</Application>
  <PresentationFormat>On-screen Show (4:3)</PresentationFormat>
  <Paragraphs>30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FermilabTemplate_2014</vt:lpstr>
      <vt:lpstr>Fermilab: Footer Only</vt:lpstr>
      <vt:lpstr>MuCool Test Area</vt:lpstr>
      <vt:lpstr>MICE Experiment</vt:lpstr>
      <vt:lpstr>Accelerator Design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Mark Palmer</cp:lastModifiedBy>
  <cp:revision>116</cp:revision>
  <cp:lastPrinted>2014-01-20T19:40:21Z</cp:lastPrinted>
  <dcterms:created xsi:type="dcterms:W3CDTF">2014-01-03T20:18:13Z</dcterms:created>
  <dcterms:modified xsi:type="dcterms:W3CDTF">2015-12-08T23:39:08Z</dcterms:modified>
</cp:coreProperties>
</file>