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26" r:id="rId2"/>
    <p:sldId id="304" r:id="rId3"/>
    <p:sldId id="296" r:id="rId4"/>
    <p:sldId id="334" r:id="rId5"/>
    <p:sldId id="297" r:id="rId6"/>
    <p:sldId id="269" r:id="rId7"/>
    <p:sldId id="275" r:id="rId8"/>
    <p:sldId id="283" r:id="rId9"/>
    <p:sldId id="284" r:id="rId10"/>
    <p:sldId id="282" r:id="rId11"/>
    <p:sldId id="298" r:id="rId12"/>
    <p:sldId id="299" r:id="rId13"/>
    <p:sldId id="327" r:id="rId14"/>
    <p:sldId id="302" r:id="rId15"/>
    <p:sldId id="285" r:id="rId16"/>
    <p:sldId id="286" r:id="rId17"/>
    <p:sldId id="329" r:id="rId18"/>
    <p:sldId id="331" r:id="rId19"/>
    <p:sldId id="332" r:id="rId20"/>
    <p:sldId id="335" r:id="rId21"/>
    <p:sldId id="337" r:id="rId22"/>
    <p:sldId id="338" r:id="rId23"/>
    <p:sldId id="292" r:id="rId24"/>
    <p:sldId id="276" r:id="rId25"/>
    <p:sldId id="287" r:id="rId26"/>
    <p:sldId id="291" r:id="rId27"/>
    <p:sldId id="279" r:id="rId28"/>
    <p:sldId id="319" r:id="rId29"/>
    <p:sldId id="320" r:id="rId30"/>
    <p:sldId id="32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36699"/>
    <a:srgbClr val="9200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30" autoAdjust="0"/>
  </p:normalViewPr>
  <p:slideViewPr>
    <p:cSldViewPr>
      <p:cViewPr varScale="1">
        <p:scale>
          <a:sx n="63" d="100"/>
          <a:sy n="63" d="100"/>
        </p:scale>
        <p:origin x="136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46C3C-6671-4B05-8C04-A564177E6221}" type="datetimeFigureOut">
              <a:rPr lang="en-US" smtClean="0"/>
              <a:pPr/>
              <a:t>9/21/2016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37322-5B01-4894-A3A3-56232F48BE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31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1164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629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6095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74E3E1F6-9A27-2048-89CB-43918E44F6E4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26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0412" cy="3429000"/>
          </a:xfrm>
          <a:solidFill>
            <a:srgbClr val="FFFFFF"/>
          </a:solidFill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91429" tIns="45714" rIns="91429" bIns="45714"/>
          <a:lstStyle/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Key Point: Problem was Quickly Addressed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562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1164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629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6095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02653C83-2376-BF42-85EA-CAC241F4A965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28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8350" cy="3435350"/>
          </a:xfrm>
          <a:solidFill>
            <a:srgbClr val="FFFFFF"/>
          </a:solidFill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349751"/>
            <a:ext cx="5039320" cy="411994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91539" tIns="45772" rIns="91539" bIns="45772"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260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1164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629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6095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4072C0D1-CAC5-8841-A841-FB1581728545}" type="slidenum">
              <a:rPr lang="en-US" b="0" i="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rPr>
              <a:pPr eaLnBrk="1" hangingPunct="1"/>
              <a:t>29</a:t>
            </a:fld>
            <a:endParaRPr lang="en-US" b="0" i="0">
              <a:solidFill>
                <a:schemeClr val="tx1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8350" cy="3435350"/>
          </a:xfrm>
          <a:solidFill>
            <a:srgbClr val="FFFFFF"/>
          </a:solidFill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349751"/>
            <a:ext cx="5039320" cy="411994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91539" tIns="45772" rIns="91539" bIns="45772"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148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3622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400" y="4844896"/>
            <a:ext cx="4831200" cy="189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052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pic>
        <p:nvPicPr>
          <p:cNvPr id="29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668672" cy="1752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53400" y="48768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201351" y="75513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961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6670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40386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76200" y="55626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994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71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 hasCustomPrompt="1"/>
          </p:nvPr>
        </p:nvSpPr>
        <p:spPr>
          <a:xfrm>
            <a:off x="4648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927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59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409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259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98427-58B0-CD43-8950-2DF2603B4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10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259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B4750-CAB8-CC48-97B3-E208C97FF6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14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9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052" name="Picture 4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5100"/>
            <a:ext cx="9144000" cy="3029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8458224" y="6583439"/>
            <a:ext cx="609576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r"/>
            <a:fld id="{F117DE82-C9A9-43C8-BFFE-CF607F10B2C3}" type="slidenum">
              <a:rPr lang="en-US" sz="1000" b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914400" y="6583439"/>
            <a:ext cx="7315200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</a:t>
            </a:r>
            <a:r>
              <a:rPr lang="en-US" sz="1000" b="1" baseline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Accelerator Safety Workshop </a:t>
            </a:r>
            <a:r>
              <a:rPr lang="en-US" sz="1000" b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endParaRPr lang="en-US" sz="1000" b="1" dirty="0" smtClean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20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64" r:id="rId4"/>
    <p:sldLayoutId id="2147483665" r:id="rId5"/>
    <p:sldLayoutId id="2147483666" r:id="rId6"/>
    <p:sldLayoutId id="2147483668" r:id="rId7"/>
    <p:sldLayoutId id="2147483669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kern="1200">
          <a:solidFill>
            <a:srgbClr val="3366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3366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rgbClr val="92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725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rgbClr val="0080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70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33400" y="2362200"/>
            <a:ext cx="8077200" cy="1066800"/>
          </a:xfrm>
        </p:spPr>
        <p:txBody>
          <a:bodyPr/>
          <a:lstStyle/>
          <a:p>
            <a:r>
              <a:rPr lang="en-US" dirty="0" smtClean="0"/>
              <a:t>Al </a:t>
            </a:r>
            <a:r>
              <a:rPr lang="en-US" dirty="0" err="1" smtClean="0"/>
              <a:t>vonHalle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The National Spherical Torus Experiment Upgrade</a:t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>First Year Operating Results </a:t>
            </a:r>
            <a:r>
              <a:rPr lang="en-US" sz="2800" smtClean="0">
                <a:solidFill>
                  <a:schemeClr val="tx2"/>
                </a:solidFill>
              </a:rPr>
              <a:t>and Experiences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85000"/>
              </a:lnSpc>
            </a:pPr>
            <a:r>
              <a:rPr lang="en-US" dirty="0" smtClean="0"/>
              <a:t>DOE Accelerator Safety Workshop</a:t>
            </a:r>
          </a:p>
          <a:p>
            <a:pPr>
              <a:lnSpc>
                <a:spcPct val="85000"/>
              </a:lnSpc>
            </a:pPr>
            <a:r>
              <a:rPr lang="en-US" dirty="0" smtClean="0"/>
              <a:t>Fermi National Accelerator Laboratory</a:t>
            </a:r>
          </a:p>
          <a:p>
            <a:pPr>
              <a:lnSpc>
                <a:spcPct val="85000"/>
              </a:lnSpc>
            </a:pPr>
            <a:r>
              <a:rPr lang="en-US" dirty="0" smtClean="0"/>
              <a:t>September 21, 2016</a:t>
            </a:r>
            <a:endParaRPr lang="en-US" dirty="0"/>
          </a:p>
        </p:txBody>
      </p:sp>
      <p:pic>
        <p:nvPicPr>
          <p:cNvPr id="6" name="Picture 4" descr="PPP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15025"/>
            <a:ext cx="1606138" cy="562148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70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 smtClean="0"/>
              <a:t>Discharge Development Aided by Error Field Correction</a:t>
            </a:r>
            <a:endParaRPr lang="en-US" sz="2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28800"/>
            <a:ext cx="396432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03006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Dominant error-field source:  vertical field coils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Long-pulse L-modes used to identify optimal correction amplitude, phase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4724400"/>
            <a:ext cx="3581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Use this EFC on every shot now</a:t>
            </a:r>
          </a:p>
          <a:p>
            <a:endParaRPr lang="en-US" sz="2000" dirty="0" smtClean="0"/>
          </a:p>
          <a:p>
            <a:r>
              <a:rPr lang="en-US" sz="2000" dirty="0" smtClean="0"/>
              <a:t>Preparing to deploy feedback-based error field correction</a:t>
            </a:r>
            <a:endParaRPr lang="en-US" sz="2000" dirty="0"/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096821" y="1828800"/>
            <a:ext cx="3208980" cy="4553692"/>
            <a:chOff x="96" y="1062"/>
            <a:chExt cx="2612" cy="3295"/>
          </a:xfrm>
        </p:grpSpPr>
        <p:pic>
          <p:nvPicPr>
            <p:cNvPr id="7" name="Picture 6" descr="plates+VVsmooth÷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6" y="1344"/>
              <a:ext cx="2372" cy="2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960" y="3602"/>
              <a:ext cx="141" cy="18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>
                <a:solidFill>
                  <a:srgbClr val="009999"/>
                </a:solidFill>
                <a:latin typeface="Arial" pitchFamily="-112" charset="0"/>
              </a:endParaRP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144" y="3756"/>
              <a:ext cx="2497" cy="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600" i="0">
                  <a:solidFill>
                    <a:srgbClr val="FF0000"/>
                  </a:solidFill>
                  <a:latin typeface="Times" pitchFamily="-112" charset="0"/>
                </a:rPr>
                <a:t>6 ex-vessel midplane control coils powered by Switching Power amplifiers for 6kA-turn at 1kHz</a:t>
              </a:r>
              <a:endParaRPr lang="en-US" sz="1600" i="0">
                <a:solidFill>
                  <a:schemeClr val="accent2"/>
                </a:solidFill>
                <a:latin typeface="Arial" pitchFamily="-112" charset="0"/>
              </a:endParaRPr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2064" y="1440"/>
              <a:ext cx="92" cy="28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1706" y="1062"/>
              <a:ext cx="755" cy="534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>
                <a:buFontTx/>
                <a:buNone/>
              </a:pPr>
              <a:r>
                <a:rPr lang="en-US" sz="1600">
                  <a:solidFill>
                    <a:schemeClr val="tx1"/>
                  </a:solidFill>
                  <a:latin typeface="Times" pitchFamily="-112" charset="0"/>
                </a:rPr>
                <a:t>SS Vacuum</a:t>
              </a:r>
            </a:p>
            <a:p>
              <a:pPr algn="ctr">
                <a:buFontTx/>
                <a:buNone/>
              </a:pPr>
              <a:r>
                <a:rPr lang="en-US" sz="1600">
                  <a:solidFill>
                    <a:schemeClr val="tx1"/>
                  </a:solidFill>
                  <a:latin typeface="Times" pitchFamily="-112" charset="0"/>
                </a:rPr>
                <a:t>Vessel</a:t>
              </a:r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233" y="1062"/>
              <a:ext cx="1056" cy="534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>
                <a:buFontTx/>
                <a:buNone/>
              </a:pPr>
              <a:r>
                <a:rPr lang="en-US" sz="1600">
                  <a:solidFill>
                    <a:schemeClr val="tx1"/>
                  </a:solidFill>
                  <a:latin typeface="Times" pitchFamily="-112" charset="0"/>
                </a:rPr>
                <a:t>Copper passive</a:t>
              </a:r>
            </a:p>
            <a:p>
              <a:pPr algn="ctr">
                <a:buFontTx/>
                <a:buNone/>
              </a:pPr>
              <a:r>
                <a:rPr lang="en-US" sz="1600">
                  <a:solidFill>
                    <a:schemeClr val="tx1"/>
                  </a:solidFill>
                  <a:latin typeface="Times" pitchFamily="-112" charset="0"/>
                </a:rPr>
                <a:t>conductor plates</a:t>
              </a: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>
              <a:off x="668" y="1392"/>
              <a:ext cx="144" cy="62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 flipV="1">
              <a:off x="480" y="3072"/>
              <a:ext cx="144" cy="24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96" y="3341"/>
              <a:ext cx="525" cy="35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>
                <a:buFontTx/>
                <a:buNone/>
              </a:pPr>
              <a:r>
                <a:rPr lang="en-US" sz="1600">
                  <a:solidFill>
                    <a:srgbClr val="009999"/>
                  </a:solidFill>
                  <a:latin typeface="Times" pitchFamily="-112" charset="0"/>
                </a:rPr>
                <a:t>internal sensors</a:t>
              </a:r>
              <a:endParaRPr lang="en-US" sz="1400">
                <a:solidFill>
                  <a:srgbClr val="009999"/>
                </a:solidFill>
              </a:endParaRPr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 flipV="1">
              <a:off x="480" y="2880"/>
              <a:ext cx="144" cy="43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9611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NSTX-U Experiments are Using a Significantly Expanded Plasma Shutdown Scheme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029201" y="1057870"/>
            <a:ext cx="182880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SS=0: </a:t>
            </a:r>
          </a:p>
          <a:p>
            <a:pPr algn="ctr"/>
            <a:r>
              <a:rPr lang="en-US" dirty="0" smtClean="0"/>
              <a:t>Ramp-Up &amp; Flat-Top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81800" y="5666601"/>
            <a:ext cx="176219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SS=4: Insufficient I</a:t>
            </a:r>
            <a:r>
              <a:rPr lang="en-US" baseline="-25000" dirty="0" smtClean="0"/>
              <a:t>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00600" y="5401270"/>
            <a:ext cx="1203917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SS=3: </a:t>
            </a:r>
          </a:p>
          <a:p>
            <a:pPr algn="ctr"/>
            <a:r>
              <a:rPr lang="en-US" dirty="0" smtClean="0"/>
              <a:t>I</a:t>
            </a:r>
            <a:r>
              <a:rPr lang="en-US" baseline="-25000" dirty="0" smtClean="0"/>
              <a:t>OH</a:t>
            </a:r>
            <a:r>
              <a:rPr lang="en-US" dirty="0" smtClean="0"/>
              <a:t> Loss of Control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91652" y="3914001"/>
            <a:ext cx="1671348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SS=2: </a:t>
            </a:r>
          </a:p>
          <a:p>
            <a:pPr algn="ctr"/>
            <a:r>
              <a:rPr lang="en-US" dirty="0" smtClean="0"/>
              <a:t>Fast I</a:t>
            </a:r>
            <a:r>
              <a:rPr lang="en-US" baseline="-25000" dirty="0" smtClean="0"/>
              <a:t>P</a:t>
            </a:r>
            <a:r>
              <a:rPr lang="en-US" dirty="0" smtClean="0"/>
              <a:t> </a:t>
            </a:r>
            <a:r>
              <a:rPr lang="en-US" dirty="0" err="1" smtClean="0"/>
              <a:t>Rampdown</a:t>
            </a: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3810000" y="3075801"/>
            <a:ext cx="160020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SS=1: </a:t>
            </a:r>
          </a:p>
          <a:p>
            <a:pPr algn="ctr"/>
            <a:r>
              <a:rPr lang="en-US" dirty="0" smtClean="0"/>
              <a:t>Slow I</a:t>
            </a:r>
            <a:r>
              <a:rPr lang="en-US" baseline="-25000" dirty="0" smtClean="0"/>
              <a:t>P</a:t>
            </a:r>
            <a:r>
              <a:rPr lang="en-US" dirty="0" smtClean="0"/>
              <a:t> </a:t>
            </a:r>
            <a:r>
              <a:rPr lang="en-US" dirty="0" err="1" smtClean="0"/>
              <a:t>Rampdown</a:t>
            </a:r>
            <a:endParaRPr lang="en-US" dirty="0" smtClean="0"/>
          </a:p>
        </p:txBody>
      </p:sp>
      <p:cxnSp>
        <p:nvCxnSpPr>
          <p:cNvPr id="11" name="Straight Arrow Connector 10"/>
          <p:cNvCxnSpPr>
            <a:stCxn id="6" idx="2"/>
            <a:endCxn id="10" idx="0"/>
          </p:cNvCxnSpPr>
          <p:nvPr/>
        </p:nvCxnSpPr>
        <p:spPr>
          <a:xfrm flipH="1">
            <a:off x="4610100" y="1981200"/>
            <a:ext cx="1333501" cy="10946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7" idx="3"/>
          </p:cNvCxnSpPr>
          <p:nvPr/>
        </p:nvCxnSpPr>
        <p:spPr>
          <a:xfrm flipH="1">
            <a:off x="8543995" y="5971401"/>
            <a:ext cx="44760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0" idx="2"/>
            <a:endCxn id="8" idx="0"/>
          </p:cNvCxnSpPr>
          <p:nvPr/>
        </p:nvCxnSpPr>
        <p:spPr>
          <a:xfrm>
            <a:off x="4610100" y="3999131"/>
            <a:ext cx="792459" cy="14021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" idx="2"/>
            <a:endCxn id="9" idx="0"/>
          </p:cNvCxnSpPr>
          <p:nvPr/>
        </p:nvCxnSpPr>
        <p:spPr>
          <a:xfrm>
            <a:off x="5943601" y="1981200"/>
            <a:ext cx="1983725" cy="19328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1"/>
            <a:endCxn id="8" idx="3"/>
          </p:cNvCxnSpPr>
          <p:nvPr/>
        </p:nvCxnSpPr>
        <p:spPr>
          <a:xfrm flipH="1">
            <a:off x="6004517" y="4375666"/>
            <a:ext cx="1087135" cy="14872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2"/>
            <a:endCxn id="7" idx="0"/>
          </p:cNvCxnSpPr>
          <p:nvPr/>
        </p:nvCxnSpPr>
        <p:spPr>
          <a:xfrm flipH="1">
            <a:off x="7662898" y="4837331"/>
            <a:ext cx="264428" cy="8292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6" idx="1"/>
          </p:cNvCxnSpPr>
          <p:nvPr/>
        </p:nvCxnSpPr>
        <p:spPr>
          <a:xfrm flipH="1">
            <a:off x="3657600" y="1519535"/>
            <a:ext cx="1371601" cy="446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657600" y="1524000"/>
            <a:ext cx="0" cy="426720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8" idx="1"/>
          </p:cNvCxnSpPr>
          <p:nvPr/>
        </p:nvCxnSpPr>
        <p:spPr>
          <a:xfrm>
            <a:off x="3657600" y="5819001"/>
            <a:ext cx="11430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0" idx="3"/>
            <a:endCxn id="7" idx="1"/>
          </p:cNvCxnSpPr>
          <p:nvPr/>
        </p:nvCxnSpPr>
        <p:spPr>
          <a:xfrm>
            <a:off x="5410200" y="3537466"/>
            <a:ext cx="1371600" cy="24523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0" idx="3"/>
            <a:endCxn id="9" idx="1"/>
          </p:cNvCxnSpPr>
          <p:nvPr/>
        </p:nvCxnSpPr>
        <p:spPr>
          <a:xfrm>
            <a:off x="5410200" y="3537466"/>
            <a:ext cx="1681452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Content Placeholder 1"/>
          <p:cNvSpPr>
            <a:spLocks noGrp="1"/>
          </p:cNvSpPr>
          <p:nvPr>
            <p:ph idx="1"/>
          </p:nvPr>
        </p:nvSpPr>
        <p:spPr>
          <a:xfrm>
            <a:off x="0" y="1066800"/>
            <a:ext cx="3124200" cy="41910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NSTX PCS</a:t>
            </a:r>
            <a:r>
              <a:rPr lang="en-US" dirty="0" smtClean="0"/>
              <a:t>: No means of detecting a disruption, or ramping down the plasma current based on events.</a:t>
            </a:r>
          </a:p>
          <a:p>
            <a:r>
              <a:rPr lang="en-US" b="1" dirty="0" smtClean="0"/>
              <a:t>NSTX-U PCS</a:t>
            </a:r>
            <a:r>
              <a:rPr lang="en-US" dirty="0" smtClean="0"/>
              <a:t>: State machine orchestrates the shutdown.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 rot="2703557">
            <a:off x="6067563" y="2745975"/>
            <a:ext cx="2049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a:rPr>
              <a:t>Disruption Imminent</a:t>
            </a:r>
            <a:endParaRPr lang="en-US" sz="1400" b="1" dirty="0"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8991600" y="1524000"/>
            <a:ext cx="0" cy="441960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6" idx="3"/>
          </p:cNvCxnSpPr>
          <p:nvPr/>
        </p:nvCxnSpPr>
        <p:spPr>
          <a:xfrm>
            <a:off x="6858001" y="1519535"/>
            <a:ext cx="2133599" cy="446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 rot="1654347">
            <a:off x="5379138" y="3691808"/>
            <a:ext cx="17591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a:rPr>
              <a:t>Disruption Imminent</a:t>
            </a:r>
            <a:endParaRPr lang="en-US" sz="1200" b="1" dirty="0"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86600" y="990600"/>
            <a:ext cx="2135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“SS” = “Shutdown State”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7368700" y="1676400"/>
            <a:ext cx="14705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u="sng" dirty="0" smtClean="0"/>
              <a:t>Disruption Indicators</a:t>
            </a:r>
          </a:p>
          <a:p>
            <a:pPr algn="ctr"/>
            <a:r>
              <a:rPr lang="en-US" sz="1100" dirty="0" smtClean="0"/>
              <a:t>Locked Modes,</a:t>
            </a:r>
          </a:p>
          <a:p>
            <a:pPr algn="ctr"/>
            <a:r>
              <a:rPr lang="en-US" sz="1100" dirty="0" smtClean="0"/>
              <a:t>I</a:t>
            </a:r>
            <a:r>
              <a:rPr lang="en-US" sz="1100" baseline="-25000" dirty="0" smtClean="0"/>
              <a:t>P</a:t>
            </a:r>
            <a:r>
              <a:rPr lang="en-US" sz="1100" dirty="0" smtClean="0"/>
              <a:t> Error</a:t>
            </a:r>
          </a:p>
          <a:p>
            <a:pPr algn="ctr"/>
            <a:r>
              <a:rPr lang="en-US" sz="1100" dirty="0" smtClean="0"/>
              <a:t>Vertical Motion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17603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NSTX-U Experiments are Using a Significantly Expanded Plasma Shutdown Scheme</a:t>
            </a:r>
            <a:endParaRPr lang="en-US" sz="2800" dirty="0"/>
          </a:p>
        </p:txBody>
      </p:sp>
      <p:sp>
        <p:nvSpPr>
          <p:cNvPr id="107" name="Content Placeholder 1"/>
          <p:cNvSpPr>
            <a:spLocks noGrp="1"/>
          </p:cNvSpPr>
          <p:nvPr>
            <p:ph idx="1"/>
          </p:nvPr>
        </p:nvSpPr>
        <p:spPr>
          <a:xfrm>
            <a:off x="152400" y="1143000"/>
            <a:ext cx="3124200" cy="44958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NSTX PCS</a:t>
            </a:r>
            <a:r>
              <a:rPr lang="en-US" dirty="0" smtClean="0"/>
              <a:t>: No means of detecting a disruption, or ramping down the plasma current based on events.</a:t>
            </a:r>
          </a:p>
          <a:p>
            <a:r>
              <a:rPr lang="en-US" b="1" dirty="0" smtClean="0"/>
              <a:t>NSTX-U PCS</a:t>
            </a:r>
            <a:r>
              <a:rPr lang="en-US" dirty="0" smtClean="0"/>
              <a:t>: State machine orchestrates the shutdown.</a:t>
            </a:r>
          </a:p>
          <a:p>
            <a:endParaRPr lang="en-US" dirty="0"/>
          </a:p>
        </p:txBody>
      </p:sp>
      <p:pic>
        <p:nvPicPr>
          <p:cNvPr id="5" name="Picture 4" descr="plot29369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14815" r="18452" b="26111"/>
          <a:stretch/>
        </p:blipFill>
        <p:spPr>
          <a:xfrm rot="10800000">
            <a:off x="3632197" y="1546835"/>
            <a:ext cx="4832555" cy="447296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962400" y="4648200"/>
            <a:ext cx="65538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204179</a:t>
            </a:r>
          </a:p>
          <a:p>
            <a:r>
              <a:rPr lang="en-US" sz="1100" b="1" dirty="0" smtClean="0">
                <a:solidFill>
                  <a:srgbClr val="FF0000"/>
                </a:solidFill>
              </a:rPr>
              <a:t>204163</a:t>
            </a:r>
          </a:p>
          <a:p>
            <a:r>
              <a:rPr lang="en-US" sz="1100" b="1" dirty="0" smtClean="0">
                <a:solidFill>
                  <a:srgbClr val="008080"/>
                </a:solidFill>
              </a:rPr>
              <a:t>204155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696200" y="1600203"/>
            <a:ext cx="890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r>
              <a:rPr lang="en-US" baseline="-25000" dirty="0" smtClean="0"/>
              <a:t>P</a:t>
            </a:r>
            <a:r>
              <a:rPr lang="en-US" dirty="0" smtClean="0"/>
              <a:t> [MA]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594600" y="2590803"/>
            <a:ext cx="1095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</a:t>
            </a:r>
            <a:r>
              <a:rPr lang="en-US" baseline="-25000" dirty="0" err="1" smtClean="0"/>
              <a:t>inj</a:t>
            </a:r>
            <a:r>
              <a:rPr lang="en-US" dirty="0" smtClean="0"/>
              <a:t> [MW]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391400" y="3505203"/>
            <a:ext cx="1176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MHD</a:t>
            </a:r>
            <a:r>
              <a:rPr lang="en-US" dirty="0" smtClean="0"/>
              <a:t> [kJ]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7086600" y="5410203"/>
            <a:ext cx="1527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r>
              <a:rPr lang="en-US" baseline="-25000" dirty="0"/>
              <a:t>e</a:t>
            </a:r>
            <a:r>
              <a:rPr lang="en-US" dirty="0" smtClean="0"/>
              <a:t> [10</a:t>
            </a:r>
            <a:r>
              <a:rPr lang="en-US" baseline="30000" dirty="0" smtClean="0"/>
              <a:t>13</a:t>
            </a:r>
            <a:r>
              <a:rPr lang="en-US" dirty="0" smtClean="0"/>
              <a:t> cm</a:t>
            </a:r>
            <a:r>
              <a:rPr lang="en-US" baseline="30000" dirty="0" smtClean="0"/>
              <a:t>-3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8153400" y="4495803"/>
            <a:ext cx="311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k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76600" y="1066800"/>
            <a:ext cx="5749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L-mode </a:t>
            </a:r>
            <a:r>
              <a:rPr lang="en-US" b="1" dirty="0" err="1" smtClean="0"/>
              <a:t>Rampdowns</a:t>
            </a:r>
            <a:r>
              <a:rPr lang="en-US" b="1" dirty="0" smtClean="0"/>
              <a:t> Triggered By a Single Switch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791200" y="2819400"/>
            <a:ext cx="1447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Beam power ramped down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5257800"/>
            <a:ext cx="3048000" cy="1077218"/>
          </a:xfrm>
          <a:prstGeom prst="rect">
            <a:avLst/>
          </a:prstGeom>
          <a:solidFill>
            <a:srgbClr val="CCFFCC"/>
          </a:solidFill>
          <a:ln w="12700" cmpd="sng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Rampdown</a:t>
            </a:r>
            <a:r>
              <a:rPr lang="en-US" sz="1600" dirty="0" smtClean="0"/>
              <a:t> Development and Disruption Detection/Avoidance are Key Parts of our Joint FES &amp; ITER Support Contributions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2122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Experimental Operations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9067800" cy="5334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Routinely running with plasma control tools that were rare or non-existent on NSTX.</a:t>
            </a:r>
          </a:p>
          <a:p>
            <a:pPr lvl="1"/>
            <a:r>
              <a:rPr lang="en-US" dirty="0" smtClean="0"/>
              <a:t>Assists in continued progress in scenario development</a:t>
            </a:r>
          </a:p>
          <a:p>
            <a:r>
              <a:rPr lang="en-US" dirty="0" smtClean="0"/>
              <a:t>L-mode development has opened up a space of physics studies that was not available on NSTX.</a:t>
            </a:r>
          </a:p>
          <a:p>
            <a:pPr lvl="1"/>
            <a:r>
              <a:rPr lang="en-US" dirty="0" smtClean="0"/>
              <a:t>We are developing experiments to exploit this capability.</a:t>
            </a:r>
          </a:p>
          <a:p>
            <a:r>
              <a:rPr lang="en-US" dirty="0" smtClean="0"/>
              <a:t>Access to H-mode found to be routine.</a:t>
            </a:r>
          </a:p>
          <a:p>
            <a:pPr lvl="1"/>
            <a:r>
              <a:rPr lang="en-US" dirty="0"/>
              <a:t>We are</a:t>
            </a:r>
            <a:r>
              <a:rPr lang="en-US" dirty="0" smtClean="0"/>
              <a:t> continuing </a:t>
            </a:r>
            <a:r>
              <a:rPr lang="en-US" dirty="0"/>
              <a:t>the development of high-performance H-mode scenarios</a:t>
            </a:r>
            <a:r>
              <a:rPr lang="en-US" dirty="0" smtClean="0"/>
              <a:t>.</a:t>
            </a:r>
          </a:p>
          <a:p>
            <a:r>
              <a:rPr lang="en-US" dirty="0" smtClean="0"/>
              <a:t>Studying fast-ion physics associated with the new </a:t>
            </a:r>
            <a:r>
              <a:rPr lang="en-US" dirty="0" err="1" smtClean="0"/>
              <a:t>beamline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Tangential injection suppresses fast ion instabilities, and  is a significant tool for improving energy confinement.</a:t>
            </a:r>
          </a:p>
          <a:p>
            <a:pPr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95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Lithium Evaporators</a:t>
            </a:r>
          </a:p>
          <a:p>
            <a:r>
              <a:rPr lang="en-US" dirty="0" smtClean="0"/>
              <a:t>Massive Gas Injector</a:t>
            </a:r>
          </a:p>
          <a:p>
            <a:r>
              <a:rPr lang="en-US" dirty="0" smtClean="0"/>
              <a:t>Impurity Granule Injector</a:t>
            </a:r>
          </a:p>
          <a:p>
            <a:r>
              <a:rPr lang="en-US" dirty="0" smtClean="0"/>
              <a:t>High Harmonic Fast Wave Heating &amp; Current Drive</a:t>
            </a:r>
          </a:p>
          <a:p>
            <a:pPr lvl="1"/>
            <a:r>
              <a:rPr lang="en-US" dirty="0" smtClean="0"/>
              <a:t>Major upgrade to the antenna during the outage</a:t>
            </a:r>
          </a:p>
          <a:p>
            <a:pPr lvl="1"/>
            <a:r>
              <a:rPr lang="en-US" dirty="0" smtClean="0"/>
              <a:t>Sources 1-4 are vacuum conditioning, 5 &amp; 6 are ready</a:t>
            </a:r>
          </a:p>
          <a:p>
            <a:r>
              <a:rPr lang="en-US" dirty="0" smtClean="0"/>
              <a:t>TF Coil Bending Stress Instrumentation</a:t>
            </a:r>
          </a:p>
          <a:p>
            <a:r>
              <a:rPr lang="en-US" dirty="0"/>
              <a:t>CHI Instrumentation &amp; Gas Feeds</a:t>
            </a:r>
          </a:p>
          <a:p>
            <a:r>
              <a:rPr lang="en-US" dirty="0" smtClean="0"/>
              <a:t>Diagnostics</a:t>
            </a:r>
          </a:p>
          <a:p>
            <a:pPr lvl="1"/>
            <a:r>
              <a:rPr lang="en-US" dirty="0" smtClean="0"/>
              <a:t>Langmuir </a:t>
            </a:r>
            <a:r>
              <a:rPr lang="en-US" dirty="0"/>
              <a:t>Probe Electronics</a:t>
            </a:r>
          </a:p>
          <a:p>
            <a:pPr lvl="1"/>
            <a:r>
              <a:rPr lang="en-US" dirty="0" smtClean="0"/>
              <a:t>Infrared Video Bolometer</a:t>
            </a:r>
          </a:p>
          <a:p>
            <a:pPr lvl="1"/>
            <a:r>
              <a:rPr lang="en-US" dirty="0" err="1" smtClean="0"/>
              <a:t>Divertor</a:t>
            </a:r>
            <a:r>
              <a:rPr lang="en-US" dirty="0" smtClean="0"/>
              <a:t> SPRED</a:t>
            </a:r>
          </a:p>
          <a:p>
            <a:pPr lvl="1"/>
            <a:r>
              <a:rPr lang="en-US" dirty="0" smtClean="0"/>
              <a:t>Fusion Products Detector</a:t>
            </a:r>
          </a:p>
          <a:p>
            <a:pPr lvl="1"/>
            <a:r>
              <a:rPr lang="en-US" dirty="0" err="1" smtClean="0"/>
              <a:t>FIReTIP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Additional Systems were commissioned during the run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5521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Notable Processes in Place to Ensure Proper Engineering Practices and Con-Ops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486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Work Control Center (WCC) continues to manage all test cell activities.</a:t>
            </a:r>
          </a:p>
          <a:p>
            <a:pPr lvl="1"/>
            <a:r>
              <a:rPr lang="en-US" dirty="0" smtClean="0"/>
              <a:t>Committee, lead </a:t>
            </a:r>
            <a:r>
              <a:rPr lang="en-US" dirty="0"/>
              <a:t>by the head of </a:t>
            </a:r>
            <a:r>
              <a:rPr lang="en-US" dirty="0" smtClean="0"/>
              <a:t>NSTX-U construction, involving coil engineer, electrical construction manager, lead machine tech, weld engineer, head of research operations, lead diagnostic engineer.</a:t>
            </a:r>
          </a:p>
          <a:p>
            <a:pPr lvl="1"/>
            <a:r>
              <a:rPr lang="en-US" dirty="0" smtClean="0"/>
              <a:t>Meet weekly to coordinate &amp; prioritize all test cell activities, ensure that all tasks have proper procedures and engineering pedigree.</a:t>
            </a:r>
          </a:p>
          <a:p>
            <a:r>
              <a:rPr lang="en-US" dirty="0" smtClean="0"/>
              <a:t>The Chief Operating Engineers (COEs) invoke the new procedure OP-G-NSTX-176 when responding to any protection system trip.</a:t>
            </a:r>
          </a:p>
          <a:p>
            <a:pPr lvl="1"/>
            <a:r>
              <a:rPr lang="en-US" dirty="0" smtClean="0"/>
              <a:t>Removes all ambiguity about the response to a trip.</a:t>
            </a:r>
          </a:p>
          <a:p>
            <a:r>
              <a:rPr lang="en-US" dirty="0" smtClean="0"/>
              <a:t>Activity Certification Committee (ACC) continues to actively meet to monitor new systems, including assessing any impact on the safety certificate &amp; SAD</a:t>
            </a:r>
          </a:p>
          <a:p>
            <a:pPr lvl="1"/>
            <a:r>
              <a:rPr lang="en-US" dirty="0" smtClean="0"/>
              <a:t>PPPL and DoE membership ensures good communications on ACC related issues.</a:t>
            </a:r>
          </a:p>
        </p:txBody>
      </p:sp>
    </p:spTree>
    <p:extLst>
      <p:ext uri="{BB962C8B-B14F-4D97-AF65-F5344CB8AC3E}">
        <p14:creationId xmlns:p14="http://schemas.microsoft.com/office/powerpoint/2010/main" val="242714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NSTX-U Operating Experience:</a:t>
            </a:r>
            <a:br>
              <a:rPr lang="en-US" sz="3200" dirty="0" smtClean="0"/>
            </a:br>
            <a:r>
              <a:rPr lang="en-US" sz="3200" dirty="0" smtClean="0"/>
              <a:t>Neutral Beams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9067800" cy="5410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NB1A Ion Source Failure</a:t>
            </a:r>
          </a:p>
          <a:p>
            <a:pPr lvl="1"/>
            <a:r>
              <a:rPr lang="en-US" dirty="0" smtClean="0"/>
              <a:t>Installed a spare source on </a:t>
            </a:r>
            <a:r>
              <a:rPr lang="en-US" dirty="0" err="1" smtClean="0"/>
              <a:t>beamline</a:t>
            </a:r>
            <a:r>
              <a:rPr lang="en-US" dirty="0" smtClean="0"/>
              <a:t> within 4 working days &amp; started conditioning</a:t>
            </a:r>
          </a:p>
          <a:p>
            <a:r>
              <a:rPr lang="en-US" dirty="0" smtClean="0"/>
              <a:t>NB2B Autotransformer Failure</a:t>
            </a:r>
          </a:p>
          <a:p>
            <a:pPr lvl="1"/>
            <a:r>
              <a:rPr lang="en-US" dirty="0" smtClean="0"/>
              <a:t>Replaced with a spare autotransformer </a:t>
            </a:r>
          </a:p>
          <a:p>
            <a:r>
              <a:rPr lang="en-US" dirty="0" smtClean="0"/>
              <a:t>NB </a:t>
            </a:r>
            <a:r>
              <a:rPr lang="en-US" dirty="0" err="1" smtClean="0"/>
              <a:t>Cryosystem</a:t>
            </a:r>
            <a:r>
              <a:rPr lang="en-US" dirty="0" smtClean="0"/>
              <a:t> Helium Leak</a:t>
            </a:r>
          </a:p>
          <a:p>
            <a:pPr lvl="1"/>
            <a:r>
              <a:rPr lang="en-US" dirty="0" smtClean="0"/>
              <a:t>Vented cold box, found &amp; repaired the leaks + preemptive replacements of similar parts</a:t>
            </a:r>
          </a:p>
          <a:p>
            <a:r>
              <a:rPr lang="en-US" dirty="0" smtClean="0"/>
              <a:t>Neutral beam transmission line high voltage limits</a:t>
            </a:r>
          </a:p>
          <a:p>
            <a:pPr lvl="1"/>
            <a:r>
              <a:rPr lang="en-US" dirty="0" smtClean="0"/>
              <a:t>Opened lines, repaired arc damage and damaged spacer elements, repositioned lines</a:t>
            </a:r>
          </a:p>
          <a:p>
            <a:r>
              <a:rPr lang="en-US" dirty="0" smtClean="0"/>
              <a:t>All six neutral beam ion sources operating at 90kV </a:t>
            </a:r>
          </a:p>
          <a:p>
            <a:pPr lvl="1"/>
            <a:r>
              <a:rPr lang="en-US" dirty="0" smtClean="0"/>
              <a:t>Including reliable operation during beam modulation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3266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NSTX-U Operating Experience:</a:t>
            </a:r>
            <a:br>
              <a:rPr lang="en-US" sz="3200" dirty="0" smtClean="0"/>
            </a:br>
            <a:r>
              <a:rPr lang="en-US" sz="3200" dirty="0" smtClean="0"/>
              <a:t>Torus Systems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9067800" cy="5410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2 of 72 TF </a:t>
            </a:r>
            <a:r>
              <a:rPr lang="en-US" dirty="0"/>
              <a:t>w</a:t>
            </a:r>
            <a:r>
              <a:rPr lang="en-US" dirty="0" smtClean="0"/>
              <a:t>ater fitting assemblies developed cracks</a:t>
            </a:r>
          </a:p>
          <a:p>
            <a:pPr lvl="1"/>
            <a:r>
              <a:rPr lang="en-US" dirty="0" smtClean="0"/>
              <a:t>Replaced fittings per improved procedure</a:t>
            </a:r>
          </a:p>
          <a:p>
            <a:r>
              <a:rPr lang="en-US" dirty="0" smtClean="0"/>
              <a:t>High voltage failures of the gas injection system (GIS)</a:t>
            </a:r>
          </a:p>
          <a:p>
            <a:pPr lvl="1"/>
            <a:r>
              <a:rPr lang="en-US" dirty="0" smtClean="0"/>
              <a:t>Traced to ceramic break being pumped out as gas entered NSTX-U, fixed by reverting to NSTX configuration</a:t>
            </a:r>
          </a:p>
          <a:p>
            <a:r>
              <a:rPr lang="en-US" dirty="0" err="1" smtClean="0"/>
              <a:t>Realtime</a:t>
            </a:r>
            <a:r>
              <a:rPr lang="en-US" dirty="0" smtClean="0"/>
              <a:t> data glitches aborting the shot</a:t>
            </a:r>
          </a:p>
          <a:p>
            <a:pPr lvl="1"/>
            <a:r>
              <a:rPr lang="en-US" dirty="0" smtClean="0"/>
              <a:t>Traced to noise from failing HV supply</a:t>
            </a:r>
            <a:r>
              <a:rPr lang="en-US" dirty="0"/>
              <a:t> </a:t>
            </a:r>
            <a:r>
              <a:rPr lang="en-US" dirty="0" smtClean="0"/>
              <a:t>&amp; jittery trigger on </a:t>
            </a:r>
            <a:r>
              <a:rPr lang="en-US" dirty="0" err="1" smtClean="0"/>
              <a:t>realtime</a:t>
            </a:r>
            <a:r>
              <a:rPr lang="en-US" dirty="0" smtClean="0"/>
              <a:t> digitizer</a:t>
            </a:r>
          </a:p>
          <a:p>
            <a:r>
              <a:rPr lang="en-US" dirty="0" smtClean="0"/>
              <a:t>Field Coil Power Conversion (FCPC, basically the rectifiers) Troubleshooting</a:t>
            </a:r>
          </a:p>
          <a:p>
            <a:pPr lvl="1"/>
            <a:r>
              <a:rPr lang="en-US" dirty="0" smtClean="0"/>
              <a:t>Hoses &amp; rectifier modules replaced, now building system to better instrument rectifiers</a:t>
            </a:r>
          </a:p>
          <a:p>
            <a:r>
              <a:rPr lang="en-US" dirty="0" smtClean="0"/>
              <a:t>NTC water leak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low switch body cracked, 1 day cleanup + replacement of flow switches of similar age</a:t>
            </a:r>
          </a:p>
          <a:p>
            <a:r>
              <a:rPr lang="en-US" dirty="0" smtClean="0"/>
              <a:t>Failed BES Shutter Cover</a:t>
            </a:r>
          </a:p>
          <a:p>
            <a:pPr lvl="1"/>
            <a:r>
              <a:rPr lang="en-US" dirty="0" smtClean="0"/>
              <a:t>Extracted pieces with vacuum friendly “suction extractor”, recovered operations quickly </a:t>
            </a:r>
          </a:p>
        </p:txBody>
      </p:sp>
    </p:spTree>
    <p:extLst>
      <p:ext uri="{BB962C8B-B14F-4D97-AF65-F5344CB8AC3E}">
        <p14:creationId xmlns:p14="http://schemas.microsoft.com/office/powerpoint/2010/main" val="413266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NSTX-U Operating Experience:</a:t>
            </a:r>
            <a:br>
              <a:rPr lang="en-US" sz="3200" dirty="0" smtClean="0"/>
            </a:br>
            <a:r>
              <a:rPr lang="en-US" sz="3200" dirty="0" smtClean="0"/>
              <a:t>Magnet Systems - Flexible Bus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5257800" cy="5410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Cable/hose motion observed on test cell video</a:t>
            </a:r>
          </a:p>
          <a:p>
            <a:pPr lvl="1"/>
            <a:r>
              <a:rPr lang="en-US" dirty="0" smtClean="0"/>
              <a:t>PF1a flexible bus cables were disturbed</a:t>
            </a:r>
          </a:p>
          <a:p>
            <a:pPr lvl="1"/>
            <a:r>
              <a:rPr lang="en-US" dirty="0" smtClean="0"/>
              <a:t>Hard Bus flags connected to the coil leads were bent</a:t>
            </a:r>
          </a:p>
          <a:p>
            <a:pPr lvl="1"/>
            <a:r>
              <a:rPr lang="en-US" dirty="0" smtClean="0"/>
              <a:t>The PF1a hard bus leads were undisturbed</a:t>
            </a:r>
          </a:p>
          <a:p>
            <a:pPr lvl="1"/>
            <a:r>
              <a:rPr lang="en-US" dirty="0" smtClean="0"/>
              <a:t>Same condition on both PF1aU &amp; L</a:t>
            </a:r>
          </a:p>
          <a:p>
            <a:r>
              <a:rPr lang="en-US" dirty="0" smtClean="0"/>
              <a:t>Original design called for longer PF1a hard bus leads</a:t>
            </a:r>
          </a:p>
          <a:p>
            <a:pPr lvl="1"/>
            <a:r>
              <a:rPr lang="en-US" dirty="0" smtClean="0"/>
              <a:t>Flex bus out of high-field area</a:t>
            </a:r>
          </a:p>
          <a:p>
            <a:pPr lvl="1"/>
            <a:r>
              <a:rPr lang="en-US" dirty="0" smtClean="0"/>
              <a:t>Shortened/reviewed for diagnostic access</a:t>
            </a:r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New supports for water cooled flex bus added </a:t>
            </a:r>
          </a:p>
          <a:p>
            <a:pPr lvl="1"/>
            <a:r>
              <a:rPr lang="en-US" dirty="0" smtClean="0"/>
              <a:t>Supports were mocked up and analyzed using ANSYS</a:t>
            </a:r>
          </a:p>
          <a:p>
            <a:pPr lvl="1"/>
            <a:r>
              <a:rPr lang="en-US" dirty="0" smtClean="0"/>
              <a:t>All unsupported flex bus strapped together.</a:t>
            </a:r>
          </a:p>
          <a:p>
            <a:pPr lvl="1"/>
            <a:r>
              <a:rPr lang="en-US" dirty="0" smtClean="0"/>
              <a:t>Structural support added to the hard bus flags </a:t>
            </a:r>
          </a:p>
        </p:txBody>
      </p:sp>
      <p:pic>
        <p:nvPicPr>
          <p:cNvPr id="4" name="Picture 2" descr="P:\Photo Drop\Steve R 5-23-16\P10206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14300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sraftopo\Data\NSTX\Flex Bus motion May 2016\Pete's presentation\PF1a Flex Bus Review June 9 2016_Page_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6542" r="6711" b="12094"/>
          <a:stretch/>
        </p:blipFill>
        <p:spPr bwMode="auto">
          <a:xfrm>
            <a:off x="5151549" y="3733800"/>
            <a:ext cx="3906591" cy="2667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rot="16200000" flipH="1">
            <a:off x="6172200" y="3886200"/>
            <a:ext cx="228600" cy="2286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181600" y="3581400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New Support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715000" y="5715000"/>
            <a:ext cx="7932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Clamps</a:t>
            </a:r>
            <a:endParaRPr lang="en-US" sz="1400" dirty="0"/>
          </a:p>
        </p:txBody>
      </p:sp>
      <p:cxnSp>
        <p:nvCxnSpPr>
          <p:cNvPr id="11" name="Straight Arrow Connector 10"/>
          <p:cNvCxnSpPr/>
          <p:nvPr/>
        </p:nvCxnSpPr>
        <p:spPr>
          <a:xfrm rot="5400000" flipH="1" flipV="1">
            <a:off x="6172200" y="5181600"/>
            <a:ext cx="685800" cy="3810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6200000" flipV="1">
            <a:off x="5867400" y="5562600"/>
            <a:ext cx="152400" cy="1524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266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NSTX-U Operating Experience:</a:t>
            </a:r>
            <a:br>
              <a:rPr lang="en-US" sz="2800" dirty="0" smtClean="0"/>
            </a:br>
            <a:r>
              <a:rPr lang="en-US" sz="2800" dirty="0" smtClean="0"/>
              <a:t>Magnet Systems – PF1aU Failure</a:t>
            </a:r>
            <a:endParaRPr lang="en-US" sz="2800" dirty="0"/>
          </a:p>
        </p:txBody>
      </p:sp>
      <p:pic>
        <p:nvPicPr>
          <p:cNvPr id="4" name="Picture 5" descr="center-stack-oh-coi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1" t="9663" r="39262" b="59335"/>
          <a:stretch>
            <a:fillRect/>
          </a:stretch>
        </p:blipFill>
        <p:spPr bwMode="auto">
          <a:xfrm>
            <a:off x="4543425" y="1296987"/>
            <a:ext cx="4600575" cy="518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7831138" y="1066800"/>
            <a:ext cx="12795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i="0" dirty="0"/>
              <a:t>TF flex-bus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8039100" y="1447800"/>
            <a:ext cx="525463" cy="32861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23"/>
          <p:cNvSpPr txBox="1">
            <a:spLocks noChangeArrowheads="1"/>
          </p:cNvSpPr>
          <p:nvPr/>
        </p:nvSpPr>
        <p:spPr bwMode="auto">
          <a:xfrm>
            <a:off x="5189538" y="1004888"/>
            <a:ext cx="15478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i="0" dirty="0"/>
              <a:t>TF cooling lines</a:t>
            </a:r>
          </a:p>
        </p:txBody>
      </p:sp>
      <p:cxnSp>
        <p:nvCxnSpPr>
          <p:cNvPr id="8" name="Straight Arrow Connector 7"/>
          <p:cNvCxnSpPr>
            <a:stCxn id="7" idx="2"/>
          </p:cNvCxnSpPr>
          <p:nvPr/>
        </p:nvCxnSpPr>
        <p:spPr>
          <a:xfrm>
            <a:off x="5964238" y="1303338"/>
            <a:ext cx="615950" cy="8572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26"/>
          <p:cNvSpPr txBox="1">
            <a:spLocks noChangeArrowheads="1"/>
          </p:cNvSpPr>
          <p:nvPr/>
        </p:nvSpPr>
        <p:spPr bwMode="auto">
          <a:xfrm>
            <a:off x="4535488" y="3400425"/>
            <a:ext cx="77152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i="0" dirty="0"/>
              <a:t>TF Coil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230813" y="3136900"/>
            <a:ext cx="1497012" cy="44767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29"/>
          <p:cNvSpPr txBox="1">
            <a:spLocks noChangeArrowheads="1"/>
          </p:cNvSpPr>
          <p:nvPr/>
        </p:nvSpPr>
        <p:spPr bwMode="auto">
          <a:xfrm>
            <a:off x="4625975" y="5783263"/>
            <a:ext cx="820738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i="0" dirty="0"/>
              <a:t>OH Coil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394325" y="5783263"/>
            <a:ext cx="1054100" cy="22383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32"/>
          <p:cNvSpPr txBox="1">
            <a:spLocks noChangeArrowheads="1"/>
          </p:cNvSpPr>
          <p:nvPr/>
        </p:nvSpPr>
        <p:spPr bwMode="auto">
          <a:xfrm>
            <a:off x="4618038" y="5216525"/>
            <a:ext cx="106362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i="0" dirty="0"/>
              <a:t>PF Coil 1a 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610225" y="5159375"/>
            <a:ext cx="706438" cy="26511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35"/>
          <p:cNvSpPr txBox="1">
            <a:spLocks noChangeArrowheads="1"/>
          </p:cNvSpPr>
          <p:nvPr/>
        </p:nvSpPr>
        <p:spPr bwMode="auto">
          <a:xfrm>
            <a:off x="4529138" y="4910138"/>
            <a:ext cx="1071562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i="0" dirty="0"/>
              <a:t>PF Coil 1b 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503863" y="4572000"/>
            <a:ext cx="668337" cy="57626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38"/>
          <p:cNvSpPr txBox="1">
            <a:spLocks noChangeArrowheads="1"/>
          </p:cNvSpPr>
          <p:nvPr/>
        </p:nvSpPr>
        <p:spPr bwMode="auto">
          <a:xfrm>
            <a:off x="4471988" y="4579938"/>
            <a:ext cx="1062037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i="0" dirty="0"/>
              <a:t>PF Coil 1c 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5472113" y="4659313"/>
            <a:ext cx="374650" cy="12858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143000"/>
            <a:ext cx="4648200" cy="51816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The PF1aU coil tripped-off on a low water flow interlock</a:t>
            </a:r>
          </a:p>
          <a:p>
            <a:pPr lvl="1"/>
            <a:r>
              <a:rPr lang="en-US" dirty="0" smtClean="0"/>
              <a:t>Flushing the coil released a melted copper slug, presumably from the coil</a:t>
            </a:r>
          </a:p>
          <a:p>
            <a:pPr lvl="1"/>
            <a:r>
              <a:rPr lang="en-US" dirty="0" smtClean="0"/>
              <a:t>Coil remained partially blocked, and water path was no longer leak tight</a:t>
            </a:r>
          </a:p>
          <a:p>
            <a:r>
              <a:rPr lang="en-US" dirty="0" smtClean="0"/>
              <a:t>Failure is consistent with a shorted PF1aU turn</a:t>
            </a:r>
          </a:p>
          <a:p>
            <a:pPr lvl="1"/>
            <a:r>
              <a:rPr lang="en-US" dirty="0" smtClean="0"/>
              <a:t>PF1aU has only run at a fraction of its designed rating</a:t>
            </a:r>
          </a:p>
          <a:p>
            <a:pPr lvl="1"/>
            <a:r>
              <a:rPr lang="en-US" dirty="0" smtClean="0"/>
              <a:t>PF1aU flux loop measurements indicate a circulating current when induced by the adjacent PF2U coil</a:t>
            </a:r>
          </a:p>
          <a:p>
            <a:pPr lvl="1"/>
            <a:r>
              <a:rPr lang="en-US" dirty="0" smtClean="0"/>
              <a:t>Coil Flux analysis does show a very slow, small change in PF1aU coil inductance</a:t>
            </a:r>
          </a:p>
          <a:p>
            <a:r>
              <a:rPr lang="en-US" dirty="0" smtClean="0"/>
              <a:t>PF1aU has been removed and forensic analysis in progress</a:t>
            </a:r>
          </a:p>
          <a:p>
            <a:pPr lvl="1"/>
            <a:r>
              <a:rPr lang="en-US" dirty="0" smtClean="0"/>
              <a:t>Radiography has revealed a possible problem at a coil layer to layer transition</a:t>
            </a:r>
          </a:p>
          <a:p>
            <a:pPr lvl="1"/>
            <a:r>
              <a:rPr lang="en-US" dirty="0" err="1" smtClean="0"/>
              <a:t>Borescope</a:t>
            </a:r>
            <a:r>
              <a:rPr lang="en-US" dirty="0" smtClean="0"/>
              <a:t> views and a full dissection are next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PF1aL does NOT show similar trends but both coils will be redesigned/replaced</a:t>
            </a:r>
          </a:p>
        </p:txBody>
      </p:sp>
    </p:spTree>
    <p:extLst>
      <p:ext uri="{BB962C8B-B14F-4D97-AF65-F5344CB8AC3E}">
        <p14:creationId xmlns:p14="http://schemas.microsoft.com/office/powerpoint/2010/main" val="193331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915400" cy="54102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NSTX-U intends to advance the spherical </a:t>
            </a:r>
            <a:r>
              <a:rPr lang="en-US" dirty="0" err="1" smtClean="0"/>
              <a:t>tokamak</a:t>
            </a:r>
            <a:r>
              <a:rPr lang="en-US" dirty="0" smtClean="0"/>
              <a:t> (ST) concept as a complement to larger aspect ratio devices:</a:t>
            </a:r>
          </a:p>
          <a:p>
            <a:r>
              <a:rPr lang="en-US" dirty="0" smtClean="0"/>
              <a:t>Reminder: Key features of the Upgrade</a:t>
            </a:r>
          </a:p>
          <a:p>
            <a:r>
              <a:rPr lang="en-US" dirty="0" smtClean="0"/>
              <a:t>Summary of NSTX-U experimental operations</a:t>
            </a:r>
          </a:p>
          <a:p>
            <a:r>
              <a:rPr lang="en-US" dirty="0" smtClean="0"/>
              <a:t>Engineering Operations</a:t>
            </a:r>
          </a:p>
          <a:p>
            <a:r>
              <a:rPr lang="en-US" dirty="0" smtClean="0"/>
              <a:t>Operations Experiences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98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PF-1aU Coil Radiography/Forensics</a:t>
            </a:r>
            <a:endParaRPr lang="en-US" sz="3200" dirty="0"/>
          </a:p>
        </p:txBody>
      </p:sp>
      <p:pic>
        <p:nvPicPr>
          <p:cNvPr id="5" name="Content Placeholder 9"/>
          <p:cNvPicPr>
            <a:picLocks noGrp="1" noChangeAspect="1"/>
          </p:cNvPicPr>
          <p:nvPr/>
        </p:nvPicPr>
        <p:blipFill>
          <a:blip r:embed="rId2"/>
          <a:srcRect l="15312" t="30557" r="10963" b="30557"/>
          <a:stretch>
            <a:fillRect/>
          </a:stretch>
        </p:blipFill>
        <p:spPr bwMode="auto">
          <a:xfrm>
            <a:off x="5562600" y="3581400"/>
            <a:ext cx="3454834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576431"/>
            <a:ext cx="2743200" cy="2824369"/>
          </a:xfrm>
          <a:prstGeom prst="rect">
            <a:avLst/>
          </a:prstGeom>
          <a:noFill/>
          <a:ln w="9525">
            <a:solidFill>
              <a:srgbClr val="FF0D2E"/>
            </a:solidFill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3049" r="14645"/>
          <a:stretch>
            <a:fillRect/>
          </a:stretch>
        </p:blipFill>
        <p:spPr bwMode="auto">
          <a:xfrm>
            <a:off x="2971800" y="3581400"/>
            <a:ext cx="2479554" cy="286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76200" y="914400"/>
            <a:ext cx="9067800" cy="2565400"/>
          </a:xfrm>
        </p:spPr>
        <p:txBody>
          <a:bodyPr>
            <a:normAutofit/>
          </a:bodyPr>
          <a:lstStyle/>
          <a:p>
            <a:pPr marL="273050" indent="-457200">
              <a:buFontTx/>
              <a:buNone/>
            </a:pPr>
            <a:r>
              <a:rPr lang="en-US" dirty="0">
                <a:ea typeface="ＭＳ Ｐゴシック" pitchFamily="-112" charset="-128"/>
                <a:cs typeface="ＭＳ Ｐゴシック" pitchFamily="-112" charset="-128"/>
              </a:rPr>
              <a:t>•  </a:t>
            </a:r>
            <a:r>
              <a:rPr lang="en-US" sz="2000" dirty="0">
                <a:ea typeface="ＭＳ Ｐゴシック" pitchFamily="-112" charset="-128"/>
                <a:cs typeface="ＭＳ Ｐゴシック" pitchFamily="-112" charset="-128"/>
              </a:rPr>
              <a:t>Preliminary images showed potential copper voids near </a:t>
            </a:r>
            <a:r>
              <a:rPr lang="en-US" sz="2000" dirty="0" smtClean="0">
                <a:ea typeface="ＭＳ Ｐゴシック" pitchFamily="-112" charset="-128"/>
                <a:cs typeface="ＭＳ Ｐゴシック" pitchFamily="-112" charset="-128"/>
              </a:rPr>
              <a:t>the layer to layer </a:t>
            </a:r>
            <a:r>
              <a:rPr lang="en-US" sz="2000" dirty="0">
                <a:ea typeface="ＭＳ Ｐゴシック" pitchFamily="-112" charset="-128"/>
                <a:cs typeface="ＭＳ Ｐゴシック" pitchFamily="-112" charset="-128"/>
              </a:rPr>
              <a:t>“joggle” </a:t>
            </a:r>
            <a:r>
              <a:rPr lang="en-US" sz="2000" dirty="0" smtClean="0">
                <a:ea typeface="ＭＳ Ｐゴシック" pitchFamily="-112" charset="-128"/>
                <a:cs typeface="ＭＳ Ｐゴシック" pitchFamily="-112" charset="-128"/>
              </a:rPr>
              <a:t>transitions.</a:t>
            </a:r>
            <a:endParaRPr lang="en-US" sz="2000" dirty="0">
              <a:ea typeface="ＭＳ Ｐゴシック" pitchFamily="-112" charset="-128"/>
              <a:cs typeface="ＭＳ Ｐゴシック" pitchFamily="-112" charset="-128"/>
            </a:endParaRPr>
          </a:p>
          <a:p>
            <a:pPr marL="273050" indent="-457200">
              <a:buFontTx/>
              <a:buNone/>
            </a:pPr>
            <a:r>
              <a:rPr lang="en-US" sz="2000" dirty="0">
                <a:ea typeface="ＭＳ Ｐゴシック" pitchFamily="-112" charset="-128"/>
                <a:cs typeface="ＭＳ Ｐゴシック" pitchFamily="-112" charset="-128"/>
              </a:rPr>
              <a:t>•  Additional coil radiography for the void </a:t>
            </a:r>
            <a:r>
              <a:rPr lang="en-US" sz="2000" dirty="0" smtClean="0">
                <a:ea typeface="ＭＳ Ｐゴシック" pitchFamily="-112" charset="-128"/>
                <a:cs typeface="ＭＳ Ｐゴシック" pitchFamily="-112" charset="-128"/>
              </a:rPr>
              <a:t>area has been completed to determine radial locations, and the coil is back at the lab. </a:t>
            </a:r>
          </a:p>
          <a:p>
            <a:pPr marL="273050" indent="-457200">
              <a:buFontTx/>
              <a:buNone/>
            </a:pPr>
            <a:r>
              <a:rPr lang="en-US" sz="2000" dirty="0">
                <a:ea typeface="ＭＳ Ｐゴシック" pitchFamily="-112" charset="-128"/>
                <a:cs typeface="ＭＳ Ｐゴシック" pitchFamily="-112" charset="-128"/>
              </a:rPr>
              <a:t>• </a:t>
            </a:r>
            <a:r>
              <a:rPr lang="en-US" sz="2000" dirty="0" smtClean="0">
                <a:ea typeface="ＭＳ Ｐゴシック" pitchFamily="-112" charset="-128"/>
                <a:cs typeface="ＭＳ Ｐゴシック" pitchFamily="-112" charset="-128"/>
              </a:rPr>
              <a:t> Radiography results are under review, and will be used in developing a dissection </a:t>
            </a:r>
            <a:r>
              <a:rPr lang="en-US" sz="2000" dirty="0">
                <a:ea typeface="ＭＳ Ｐゴシック" pitchFamily="-112" charset="-128"/>
                <a:cs typeface="ＭＳ Ｐゴシック" pitchFamily="-112" charset="-128"/>
              </a:rPr>
              <a:t>and </a:t>
            </a:r>
            <a:r>
              <a:rPr lang="en-US" sz="2000" dirty="0" err="1">
                <a:ea typeface="ＭＳ Ｐゴシック" pitchFamily="-112" charset="-128"/>
                <a:cs typeface="ＭＳ Ｐゴシック" pitchFamily="-112" charset="-128"/>
              </a:rPr>
              <a:t>borescope</a:t>
            </a:r>
            <a:r>
              <a:rPr lang="en-US" sz="2000" dirty="0">
                <a:ea typeface="ＭＳ Ｐゴシック" pitchFamily="-112" charset="-128"/>
                <a:cs typeface="ＭＳ Ｐゴシック" pitchFamily="-112" charset="-128"/>
              </a:rPr>
              <a:t> inspection plan.</a:t>
            </a:r>
          </a:p>
          <a:p>
            <a:pPr marL="273050" indent="-457200">
              <a:lnSpc>
                <a:spcPts val="2000"/>
              </a:lnSpc>
              <a:spcAft>
                <a:spcPts val="600"/>
              </a:spcAft>
            </a:pPr>
            <a:endParaRPr lang="en-US" sz="1800" dirty="0"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266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PF-1aU Fabrication Plans </a:t>
            </a:r>
            <a:endParaRPr lang="en-US" sz="3200" dirty="0"/>
          </a:p>
        </p:txBody>
      </p:sp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0" y="1066800"/>
            <a:ext cx="9067800" cy="4953000"/>
          </a:xfrm>
        </p:spPr>
        <p:txBody>
          <a:bodyPr>
            <a:normAutofit/>
          </a:bodyPr>
          <a:lstStyle/>
          <a:p>
            <a:pPr marL="273050" indent="-457200">
              <a:buFontTx/>
              <a:buNone/>
            </a:pPr>
            <a:r>
              <a:rPr lang="en-US" dirty="0">
                <a:ea typeface="ＭＳ Ｐゴシック" pitchFamily="-112" charset="-128"/>
                <a:cs typeface="ＭＳ Ｐゴシック" pitchFamily="-112" charset="-128"/>
              </a:rPr>
              <a:t>• </a:t>
            </a:r>
            <a:r>
              <a:rPr lang="en-US" dirty="0" smtClean="0"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000" dirty="0" smtClean="0">
                <a:ea typeface="ＭＳ Ｐゴシック" pitchFamily="-112" charset="-128"/>
                <a:cs typeface="ＭＳ Ｐゴシック" pitchFamily="-112" charset="-128"/>
              </a:rPr>
              <a:t>Four design improvements have been identified:</a:t>
            </a:r>
          </a:p>
          <a:p>
            <a:pPr marL="273050" indent="-457200">
              <a:buFontTx/>
              <a:buChar char="-"/>
            </a:pPr>
            <a:r>
              <a:rPr lang="en-US" sz="2000" dirty="0" smtClean="0"/>
              <a:t>Eliminate joggles (ease winding and reduce stresses during cool down )</a:t>
            </a:r>
          </a:p>
          <a:p>
            <a:pPr marL="273050" indent="-457200">
              <a:buFontTx/>
              <a:buChar char="-"/>
            </a:pPr>
            <a:r>
              <a:rPr lang="en-US" sz="2000" dirty="0" smtClean="0"/>
              <a:t>Double insulation thickness (increase insulation margin)</a:t>
            </a:r>
          </a:p>
          <a:p>
            <a:pPr marL="273050" indent="-457200">
              <a:buFontTx/>
              <a:buChar char="-"/>
            </a:pPr>
            <a:r>
              <a:rPr lang="en-US" sz="2000" dirty="0" smtClean="0"/>
              <a:t>Use softer copper and control hardness (ease winding)</a:t>
            </a:r>
          </a:p>
          <a:p>
            <a:pPr marL="273050" indent="-457200">
              <a:buFontTx/>
              <a:buChar char="-"/>
            </a:pPr>
            <a:r>
              <a:rPr lang="en-US" sz="2000" dirty="0" smtClean="0"/>
              <a:t>Use continuous conductor, eliminate in-line joints (avoid potential leaks)</a:t>
            </a:r>
          </a:p>
          <a:p>
            <a:pPr marL="273050" indent="-457200">
              <a:buFontTx/>
              <a:buChar char="-"/>
            </a:pPr>
            <a:endParaRPr lang="en-US" sz="2000" dirty="0" smtClean="0">
              <a:ea typeface="ＭＳ Ｐゴシック" pitchFamily="-112" charset="-128"/>
              <a:cs typeface="ＭＳ Ｐゴシック" pitchFamily="-112" charset="-128"/>
            </a:endParaRPr>
          </a:p>
          <a:p>
            <a:pPr marL="273050" indent="-457200">
              <a:buFontTx/>
              <a:buNone/>
            </a:pPr>
            <a:r>
              <a:rPr lang="en-US" sz="2000" dirty="0" smtClean="0">
                <a:ea typeface="ＭＳ Ｐゴシック" pitchFamily="-112" charset="-128"/>
                <a:cs typeface="ＭＳ Ｐゴシック" pitchFamily="-112" charset="-128"/>
              </a:rPr>
              <a:t>•  New coil mandrels are being fabricated.</a:t>
            </a:r>
          </a:p>
          <a:p>
            <a:pPr marL="273050" indent="-457200">
              <a:buFontTx/>
              <a:buNone/>
            </a:pPr>
            <a:endParaRPr lang="en-US" sz="2000" dirty="0" smtClean="0">
              <a:ea typeface="ＭＳ Ｐゴシック" pitchFamily="-112" charset="-128"/>
              <a:cs typeface="ＭＳ Ｐゴシック" pitchFamily="-112" charset="-128"/>
            </a:endParaRPr>
          </a:p>
          <a:p>
            <a:pPr marL="273050" indent="-457200">
              <a:buFontTx/>
              <a:buNone/>
            </a:pPr>
            <a:r>
              <a:rPr lang="en-US" sz="2000" dirty="0">
                <a:ea typeface="ＭＳ Ｐゴシック" pitchFamily="-112" charset="-128"/>
                <a:cs typeface="ＭＳ Ｐゴシック" pitchFamily="-112" charset="-128"/>
              </a:rPr>
              <a:t>• </a:t>
            </a:r>
            <a:r>
              <a:rPr lang="en-US" sz="2000" dirty="0" smtClean="0">
                <a:ea typeface="ＭＳ Ｐゴシック" pitchFamily="-112" charset="-128"/>
                <a:cs typeface="ＭＳ Ｐゴシック" pitchFamily="-112" charset="-128"/>
              </a:rPr>
              <a:t> New copper conductor is on order. </a:t>
            </a:r>
          </a:p>
          <a:p>
            <a:pPr marL="273050" indent="-457200">
              <a:buFontTx/>
              <a:buNone/>
            </a:pPr>
            <a:endParaRPr lang="en-US" sz="2000" dirty="0" smtClean="0">
              <a:ea typeface="ＭＳ Ｐゴシック" pitchFamily="-112" charset="-128"/>
              <a:cs typeface="ＭＳ Ｐゴシック" pitchFamily="-112" charset="-128"/>
            </a:endParaRPr>
          </a:p>
          <a:p>
            <a:pPr marL="273050" indent="-457200">
              <a:buNone/>
            </a:pPr>
            <a:r>
              <a:rPr lang="en-US" sz="2000" dirty="0" smtClean="0">
                <a:ea typeface="ＭＳ Ｐゴシック" pitchFamily="-112" charset="-128"/>
                <a:cs typeface="ＭＳ Ｐゴシック" pitchFamily="-112" charset="-128"/>
              </a:rPr>
              <a:t>•  A coil shop is being set up at PPPL where the NSTX-U TF and OH coils were fabricated. </a:t>
            </a:r>
          </a:p>
          <a:p>
            <a:pPr marL="273050" indent="-457200">
              <a:lnSpc>
                <a:spcPts val="2000"/>
              </a:lnSpc>
              <a:spcAft>
                <a:spcPts val="600"/>
              </a:spcAft>
            </a:pPr>
            <a:endParaRPr lang="en-US" sz="1800" dirty="0"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266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Center Stack </a:t>
            </a:r>
            <a:r>
              <a:rPr lang="en-US" sz="3200" dirty="0" err="1" smtClean="0"/>
              <a:t>Divertor</a:t>
            </a:r>
            <a:r>
              <a:rPr lang="en-US" sz="3200" dirty="0" smtClean="0"/>
              <a:t> Cooling Tube Issues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066800"/>
            <a:ext cx="3048000" cy="540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3352800" y="1066800"/>
            <a:ext cx="5588000" cy="649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82563" indent="-457200">
              <a:spcAft>
                <a:spcPts val="1200"/>
              </a:spcAft>
            </a:pPr>
            <a:r>
              <a:rPr lang="en-US" sz="2400" b="0" i="0" dirty="0"/>
              <a:t>• NSTX-U has spiral cooling </a:t>
            </a:r>
            <a:r>
              <a:rPr lang="en-US" sz="2400" b="0" i="0" dirty="0" smtClean="0"/>
              <a:t>tubes installed for a possible future need </a:t>
            </a:r>
            <a:r>
              <a:rPr lang="en-US" sz="2400" dirty="0" smtClean="0"/>
              <a:t>to avoid thermal ratcheting.  </a:t>
            </a:r>
          </a:p>
          <a:p>
            <a:pPr marL="457200" lvl="2" indent="-182563">
              <a:spcAft>
                <a:spcPts val="1200"/>
              </a:spcAft>
              <a:buFontTx/>
              <a:buChar char="-"/>
            </a:pPr>
            <a:r>
              <a:rPr lang="en-US" sz="2000" dirty="0" smtClean="0">
                <a:solidFill>
                  <a:srgbClr val="FF0000"/>
                </a:solidFill>
              </a:rPr>
              <a:t>This cooling capability has not yet been used.</a:t>
            </a:r>
            <a:r>
              <a:rPr lang="en-US" sz="2400" b="0" i="0" dirty="0" smtClean="0"/>
              <a:t> </a:t>
            </a:r>
            <a:endParaRPr lang="en-US" sz="2400" b="0" i="0" dirty="0"/>
          </a:p>
          <a:p>
            <a:pPr marL="182563" indent="-457200">
              <a:spcAft>
                <a:spcPts val="1200"/>
              </a:spcAft>
            </a:pPr>
            <a:r>
              <a:rPr lang="en-US" sz="2400" b="0" i="0" dirty="0"/>
              <a:t>•</a:t>
            </a:r>
            <a:r>
              <a:rPr lang="en-US" sz="2400" b="0" i="0" dirty="0" smtClean="0"/>
              <a:t> Inspections upon the PF1aU removal revealed damage to the Cu tubing from induced currents.</a:t>
            </a:r>
          </a:p>
          <a:p>
            <a:pPr marL="182563" indent="-457200">
              <a:spcAft>
                <a:spcPts val="1200"/>
              </a:spcAft>
            </a:pPr>
            <a:r>
              <a:rPr lang="en-US" sz="2400" b="0" i="0" dirty="0" smtClean="0"/>
              <a:t>• Analysis of this failure is in progress, and a redesign using stainless tubing is in progress.</a:t>
            </a:r>
          </a:p>
          <a:p>
            <a:pPr marL="182563" indent="-457200">
              <a:spcAft>
                <a:spcPts val="1200"/>
              </a:spcAft>
            </a:pPr>
            <a:r>
              <a:rPr lang="en-US" sz="2400" dirty="0" smtClean="0"/>
              <a:t>• Similar tubing on bottom of CS casing near PF1AL coil. </a:t>
            </a:r>
          </a:p>
          <a:p>
            <a:pPr marL="182563" indent="-457200">
              <a:spcAft>
                <a:spcPts val="1200"/>
              </a:spcAft>
            </a:pPr>
            <a:r>
              <a:rPr lang="en-US" sz="2400" b="0" i="0" dirty="0" smtClean="0"/>
              <a:t> </a:t>
            </a:r>
            <a:endParaRPr lang="en-US" sz="2400" b="0" i="0" dirty="0"/>
          </a:p>
          <a:p>
            <a:pPr marL="182563" indent="-457200">
              <a:spcAft>
                <a:spcPts val="1200"/>
              </a:spcAft>
            </a:pPr>
            <a:endParaRPr lang="en-US" sz="2400" b="0" i="0" dirty="0"/>
          </a:p>
        </p:txBody>
      </p:sp>
    </p:spTree>
    <p:extLst>
      <p:ext uri="{BB962C8B-B14F-4D97-AF65-F5344CB8AC3E}">
        <p14:creationId xmlns:p14="http://schemas.microsoft.com/office/powerpoint/2010/main" val="413266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763000" cy="5410200"/>
          </a:xfrm>
        </p:spPr>
        <p:txBody>
          <a:bodyPr/>
          <a:lstStyle/>
          <a:p>
            <a:r>
              <a:rPr lang="en-US" dirty="0" smtClean="0"/>
              <a:t>The Upgrade involved two major components (CS and NB2), but also major changes at every other level of the facility.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Research has been making steady progress on scenarios and control for the physics mission, while beginning the scientific exploration.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While there are operations issues/failures to resolve, they are being handled properly.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80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32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BN Fragments From BES Shutter Were Removed With Minimal Impact on Operations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3733800" cy="54864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Noted by diagnostician on 2/9/2016</a:t>
            </a:r>
          </a:p>
          <a:p>
            <a:pPr lvl="1"/>
            <a:r>
              <a:rPr lang="en-US" dirty="0" smtClean="0"/>
              <a:t>quickly identified as broken parts of the BES shutter.</a:t>
            </a:r>
          </a:p>
          <a:p>
            <a:r>
              <a:rPr lang="en-US" dirty="0"/>
              <a:t>C</a:t>
            </a:r>
            <a:r>
              <a:rPr lang="en-US" dirty="0" smtClean="0"/>
              <a:t>ompeting teams formed to develop vacuum friendly extraction methods.</a:t>
            </a:r>
          </a:p>
          <a:p>
            <a:r>
              <a:rPr lang="en-US" dirty="0" smtClean="0"/>
              <a:t>Settled on a vacuum tool that place the fragments in a net.</a:t>
            </a:r>
          </a:p>
          <a:p>
            <a:r>
              <a:rPr lang="en-US" dirty="0" smtClean="0"/>
              <a:t>Practiced using a full-scale model of the port used for extraction.</a:t>
            </a:r>
          </a:p>
          <a:p>
            <a:r>
              <a:rPr lang="en-US" dirty="0" smtClean="0"/>
              <a:t>Extracted on 3/11/2016 with ~4.5 minutes of machine open (with an </a:t>
            </a:r>
            <a:r>
              <a:rPr lang="en-US" dirty="0" err="1" smtClean="0"/>
              <a:t>Ar</a:t>
            </a:r>
            <a:r>
              <a:rPr lang="en-US" dirty="0" smtClean="0"/>
              <a:t> atmosphere).</a:t>
            </a:r>
          </a:p>
          <a:p>
            <a:r>
              <a:rPr lang="en-US" dirty="0" smtClean="0"/>
              <a:t>Recovered operations with minimal set-back on 3/21/2016.</a:t>
            </a:r>
          </a:p>
          <a:p>
            <a:r>
              <a:rPr lang="en-US" dirty="0" smtClean="0"/>
              <a:t>Broken by improper air line connections/pressures</a:t>
            </a:r>
          </a:p>
          <a:p>
            <a:pPr lvl="1"/>
            <a:r>
              <a:rPr lang="en-US" dirty="0" smtClean="0"/>
              <a:t>Now have procedure to properly set pressures on BES shutter actuator. </a:t>
            </a:r>
          </a:p>
          <a:p>
            <a:r>
              <a:rPr lang="en-US" dirty="0" smtClean="0"/>
              <a:t>BES functionality was restored.</a:t>
            </a:r>
            <a:endParaRPr lang="en-US" dirty="0"/>
          </a:p>
        </p:txBody>
      </p:sp>
      <p:pic>
        <p:nvPicPr>
          <p:cNvPr id="5" name="Picture 4" descr="P104082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4" r="11944" b="13704"/>
          <a:stretch/>
        </p:blipFill>
        <p:spPr>
          <a:xfrm>
            <a:off x="3786780" y="1143000"/>
            <a:ext cx="2537820" cy="2438400"/>
          </a:xfrm>
          <a:prstGeom prst="rect">
            <a:avLst/>
          </a:prstGeom>
        </p:spPr>
      </p:pic>
      <p:pic>
        <p:nvPicPr>
          <p:cNvPr id="6" name="Picture 5" descr="HR6A186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8" t="13958" r="14496" b="17084"/>
          <a:stretch/>
        </p:blipFill>
        <p:spPr>
          <a:xfrm>
            <a:off x="6441892" y="1143000"/>
            <a:ext cx="2702108" cy="236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733800"/>
            <a:ext cx="2667000" cy="235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creen Shot 2016-04-21 at 4.51.00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629" y="3733800"/>
            <a:ext cx="2754371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7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ChangeArrowheads="1"/>
          </p:cNvSpPr>
          <p:nvPr/>
        </p:nvSpPr>
        <p:spPr bwMode="auto">
          <a:xfrm>
            <a:off x="0" y="9525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3240"/>
              </a:lnSpc>
              <a:spcBef>
                <a:spcPct val="0"/>
              </a:spcBef>
              <a:buFontTx/>
              <a:buNone/>
            </a:pPr>
            <a:r>
              <a:rPr lang="en-US" sz="3200" i="0" dirty="0" smtClean="0">
                <a:solidFill>
                  <a:srgbClr val="000090"/>
                </a:solidFill>
                <a:latin typeface="Helvetica Neue" charset="0"/>
              </a:rPr>
              <a:t>NBI 2 Transmission Line Repairs Have Been Completed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066800"/>
            <a:ext cx="3082247" cy="411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267199"/>
            <a:ext cx="3048000" cy="2264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0" y="1066800"/>
            <a:ext cx="3079663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8294" y="1066800"/>
            <a:ext cx="3095706" cy="32553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181600"/>
            <a:ext cx="609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Transmission lines designed for TFTR beam geometry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Bends required for NSTX-U installation have proved problematic…internal damage limited the achieved voltage.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Maintenance period used to replace broken rib structures, repair electrical damage, improve positioning…service ceilings have been increased.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5261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List of DCPS Algorithms</a:t>
            </a:r>
          </a:p>
        </p:txBody>
      </p:sp>
      <p:sp>
        <p:nvSpPr>
          <p:cNvPr id="133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Arial" charset="0"/>
              </a:rPr>
              <a:t>Overcurrent</a:t>
            </a:r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I</a:t>
            </a:r>
            <a:r>
              <a:rPr lang="en-US" baseline="30000" dirty="0">
                <a:latin typeface="Arial" charset="0"/>
              </a:rPr>
              <a:t>2</a:t>
            </a:r>
            <a:r>
              <a:rPr lang="en-US" dirty="0">
                <a:latin typeface="Arial" charset="0"/>
              </a:rPr>
              <a:t>t integrals</a:t>
            </a:r>
          </a:p>
          <a:p>
            <a:r>
              <a:rPr lang="en-US" dirty="0">
                <a:latin typeface="Arial" charset="0"/>
              </a:rPr>
              <a:t>T</a:t>
            </a:r>
            <a:r>
              <a:rPr lang="en-US" baseline="-25000" dirty="0">
                <a:latin typeface="Arial" charset="0"/>
              </a:rPr>
              <a:t>TF</a:t>
            </a:r>
            <a:r>
              <a:rPr lang="en-US" dirty="0">
                <a:latin typeface="Arial" charset="0"/>
              </a:rPr>
              <a:t>-T</a:t>
            </a:r>
            <a:r>
              <a:rPr lang="en-US" baseline="-25000" dirty="0">
                <a:latin typeface="Arial" charset="0"/>
              </a:rPr>
              <a:t>OH</a:t>
            </a:r>
            <a:endParaRPr lang="en-US" dirty="0" smtClean="0">
              <a:latin typeface="Arial" charset="0"/>
            </a:endParaRPr>
          </a:p>
          <a:p>
            <a:pPr lvl="1"/>
            <a:r>
              <a:rPr lang="en-US" dirty="0" smtClean="0">
                <a:latin typeface="Arial" charset="0"/>
              </a:rPr>
              <a:t>Must limit this due to </a:t>
            </a:r>
            <a:r>
              <a:rPr lang="en-US" dirty="0" err="1" smtClean="0">
                <a:latin typeface="Arial" charset="0"/>
              </a:rPr>
              <a:t>aquapour</a:t>
            </a:r>
            <a:r>
              <a:rPr lang="en-US" dirty="0" smtClean="0">
                <a:latin typeface="Arial" charset="0"/>
              </a:rPr>
              <a:t>.</a:t>
            </a:r>
          </a:p>
          <a:p>
            <a:r>
              <a:rPr lang="en-US" dirty="0" smtClean="0">
                <a:latin typeface="Arial" charset="0"/>
              </a:rPr>
              <a:t>Vertical </a:t>
            </a:r>
            <a:r>
              <a:rPr lang="en-US" dirty="0">
                <a:latin typeface="Arial" charset="0"/>
              </a:rPr>
              <a:t>and radial forces on coils</a:t>
            </a:r>
          </a:p>
          <a:p>
            <a:r>
              <a:rPr lang="en-US" dirty="0">
                <a:latin typeface="Arial" charset="0"/>
              </a:rPr>
              <a:t>Combinations of vertical forces</a:t>
            </a:r>
          </a:p>
          <a:p>
            <a:r>
              <a:rPr lang="en-US" dirty="0">
                <a:latin typeface="Arial" charset="0"/>
              </a:rPr>
              <a:t>Local stresses in OH, PF-4, PF-5</a:t>
            </a:r>
          </a:p>
          <a:p>
            <a:r>
              <a:rPr lang="en-US" dirty="0" err="1">
                <a:latin typeface="Arial" charset="0"/>
              </a:rPr>
              <a:t>Torsional</a:t>
            </a:r>
            <a:r>
              <a:rPr lang="en-US" dirty="0">
                <a:latin typeface="Arial" charset="0"/>
              </a:rPr>
              <a:t> Shear Stress</a:t>
            </a:r>
          </a:p>
          <a:p>
            <a:r>
              <a:rPr lang="en-US" dirty="0">
                <a:latin typeface="Arial" charset="0"/>
              </a:rPr>
              <a:t>TF outer leg moments</a:t>
            </a:r>
          </a:p>
        </p:txBody>
      </p:sp>
      <p:sp>
        <p:nvSpPr>
          <p:cNvPr id="13315" name="Right Brace 1"/>
          <p:cNvSpPr>
            <a:spLocks/>
          </p:cNvSpPr>
          <p:nvPr/>
        </p:nvSpPr>
        <p:spPr bwMode="auto">
          <a:xfrm>
            <a:off x="4953000" y="1676400"/>
            <a:ext cx="228600" cy="1295400"/>
          </a:xfrm>
          <a:prstGeom prst="rightBrace">
            <a:avLst>
              <a:gd name="adj1" fmla="val 8343"/>
              <a:gd name="adj2" fmla="val 50000"/>
            </a:avLst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13316" name="Right Brace 4"/>
          <p:cNvSpPr>
            <a:spLocks/>
          </p:cNvSpPr>
          <p:nvPr/>
        </p:nvSpPr>
        <p:spPr bwMode="auto">
          <a:xfrm>
            <a:off x="5715000" y="3048000"/>
            <a:ext cx="152400" cy="2133600"/>
          </a:xfrm>
          <a:prstGeom prst="rightBrace">
            <a:avLst>
              <a:gd name="adj1" fmla="val 8361"/>
              <a:gd name="adj2" fmla="val 50000"/>
            </a:avLst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13317" name="TextBox 2"/>
          <p:cNvSpPr txBox="1">
            <a:spLocks noChangeArrowheads="1"/>
          </p:cNvSpPr>
          <p:nvPr/>
        </p:nvSpPr>
        <p:spPr bwMode="auto">
          <a:xfrm>
            <a:off x="5486400" y="2057400"/>
            <a:ext cx="350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0" i="0" dirty="0"/>
              <a:t>Including the heating after a suppress and bypass</a:t>
            </a:r>
          </a:p>
        </p:txBody>
      </p:sp>
      <p:sp>
        <p:nvSpPr>
          <p:cNvPr id="13318" name="TextBox 6"/>
          <p:cNvSpPr txBox="1">
            <a:spLocks noChangeArrowheads="1"/>
          </p:cNvSpPr>
          <p:nvPr/>
        </p:nvSpPr>
        <p:spPr bwMode="auto">
          <a:xfrm>
            <a:off x="6019800" y="3810000"/>
            <a:ext cx="2895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0" i="0" dirty="0"/>
              <a:t>Including calculations of the forces following a disruption with a simple model for the post-disruption currents.</a:t>
            </a:r>
          </a:p>
        </p:txBody>
      </p:sp>
    </p:spTree>
    <p:extLst>
      <p:ext uri="{BB962C8B-B14F-4D97-AF65-F5344CB8AC3E}">
        <p14:creationId xmlns:p14="http://schemas.microsoft.com/office/powerpoint/2010/main" val="23062822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3"/>
          <p:cNvSpPr>
            <a:spLocks noChangeArrowheads="1"/>
          </p:cNvSpPr>
          <p:nvPr/>
        </p:nvSpPr>
        <p:spPr bwMode="auto">
          <a:xfrm>
            <a:off x="0" y="9525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ct val="95000"/>
              </a:lnSpc>
              <a:buFontTx/>
              <a:buNone/>
            </a:pPr>
            <a:r>
              <a:rPr lang="en-US" sz="3200" i="0" dirty="0">
                <a:solidFill>
                  <a:srgbClr val="0000FF"/>
                </a:solidFill>
              </a:rPr>
              <a:t>Disruption </a:t>
            </a:r>
            <a:r>
              <a:rPr lang="en-US" sz="3200" i="0" dirty="0" smtClean="0">
                <a:solidFill>
                  <a:srgbClr val="0000FF"/>
                </a:solidFill>
              </a:rPr>
              <a:t>Mitigation System for </a:t>
            </a:r>
            <a:r>
              <a:rPr lang="en-US" sz="3200" i="0" dirty="0">
                <a:solidFill>
                  <a:srgbClr val="0000FF"/>
                </a:solidFill>
              </a:rPr>
              <a:t>NSTX-U</a:t>
            </a:r>
            <a:r>
              <a:rPr lang="en-US" sz="3600" i="0" dirty="0">
                <a:solidFill>
                  <a:srgbClr val="0000FF"/>
                </a:solidFill>
              </a:rPr>
              <a:t/>
            </a:r>
            <a:br>
              <a:rPr lang="en-US" sz="3600" i="0" dirty="0">
                <a:solidFill>
                  <a:srgbClr val="0000FF"/>
                </a:solidFill>
              </a:rPr>
            </a:br>
            <a:r>
              <a:rPr lang="en-US" sz="2400" i="0" dirty="0">
                <a:solidFill>
                  <a:srgbClr val="FF0000"/>
                </a:solidFill>
                <a:latin typeface="Helvetica Neue" charset="0"/>
              </a:rPr>
              <a:t>Massive gas injection system </a:t>
            </a:r>
            <a:r>
              <a:rPr lang="en-US" sz="2400" i="0" dirty="0" smtClean="0">
                <a:solidFill>
                  <a:srgbClr val="FF0000"/>
                </a:solidFill>
                <a:latin typeface="Helvetica Neue" charset="0"/>
              </a:rPr>
              <a:t>at multiple </a:t>
            </a:r>
            <a:r>
              <a:rPr lang="en-US" sz="2400" i="0" dirty="0" err="1" smtClean="0">
                <a:solidFill>
                  <a:srgbClr val="FF0000"/>
                </a:solidFill>
                <a:latin typeface="Helvetica Neue" charset="0"/>
              </a:rPr>
              <a:t>poloidal</a:t>
            </a:r>
            <a:r>
              <a:rPr lang="en-US" sz="2400" i="0" dirty="0" smtClean="0">
                <a:solidFill>
                  <a:srgbClr val="FF0000"/>
                </a:solidFill>
                <a:latin typeface="Helvetica Neue" charset="0"/>
              </a:rPr>
              <a:t> positions</a:t>
            </a:r>
            <a:endParaRPr lang="en-US" sz="2800" i="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9939" name="Content Placeholder 2"/>
          <p:cNvSpPr txBox="1">
            <a:spLocks/>
          </p:cNvSpPr>
          <p:nvPr/>
        </p:nvSpPr>
        <p:spPr bwMode="auto">
          <a:xfrm>
            <a:off x="3810000" y="990600"/>
            <a:ext cx="5334000" cy="1335087"/>
          </a:xfrm>
          <a:prstGeom prst="rect">
            <a:avLst/>
          </a:prstGeom>
          <a:solidFill>
            <a:srgbClr val="FFD29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182563" indent="-4572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0" lvl="1" indent="0"/>
            <a:r>
              <a:rPr lang="en-US" sz="1600" i="0" dirty="0" smtClean="0">
                <a:solidFill>
                  <a:schemeClr val="tx1"/>
                </a:solidFill>
                <a:latin typeface="Arial" charset="0"/>
              </a:rPr>
              <a:t>- Massive </a:t>
            </a:r>
            <a:r>
              <a:rPr lang="en-US" sz="1600" i="0" dirty="0">
                <a:solidFill>
                  <a:schemeClr val="tx1"/>
                </a:solidFill>
                <a:latin typeface="Arial" charset="0"/>
              </a:rPr>
              <a:t>gas injector </a:t>
            </a:r>
            <a:r>
              <a:rPr lang="en-US" sz="1600" i="0" dirty="0" smtClean="0">
                <a:solidFill>
                  <a:schemeClr val="tx1"/>
                </a:solidFill>
                <a:latin typeface="Arial" charset="0"/>
              </a:rPr>
              <a:t>system </a:t>
            </a:r>
            <a:r>
              <a:rPr lang="en-US" sz="1600" i="0" dirty="0">
                <a:solidFill>
                  <a:schemeClr val="tx1"/>
                </a:solidFill>
                <a:latin typeface="Arial" charset="0"/>
              </a:rPr>
              <a:t>at </a:t>
            </a:r>
            <a:r>
              <a:rPr lang="en-US" sz="1600" i="0" dirty="0" smtClean="0">
                <a:solidFill>
                  <a:schemeClr val="tx1"/>
                </a:solidFill>
                <a:latin typeface="Arial" charset="0"/>
              </a:rPr>
              <a:t>multi</a:t>
            </a:r>
          </a:p>
          <a:p>
            <a:pPr marL="0" lvl="1" indent="0"/>
            <a:r>
              <a:rPr lang="en-US" sz="1600" i="0" dirty="0" smtClean="0">
                <a:solidFill>
                  <a:schemeClr val="tx1"/>
                </a:solidFill>
                <a:latin typeface="Arial" charset="0"/>
              </a:rPr>
              <a:t>  poloidal </a:t>
            </a:r>
            <a:r>
              <a:rPr lang="en-US" sz="1600" i="0" dirty="0">
                <a:solidFill>
                  <a:schemeClr val="tx1"/>
                </a:solidFill>
                <a:latin typeface="Arial" charset="0"/>
              </a:rPr>
              <a:t>location with identical injection set-</a:t>
            </a:r>
            <a:r>
              <a:rPr lang="en-US" sz="1600" i="0" dirty="0" smtClean="0">
                <a:solidFill>
                  <a:schemeClr val="tx1"/>
                </a:solidFill>
                <a:latin typeface="Arial" charset="0"/>
              </a:rPr>
              <a:t>up</a:t>
            </a:r>
          </a:p>
          <a:p>
            <a:pPr marL="0" lvl="1" indent="0"/>
            <a:r>
              <a:rPr lang="en-US" sz="1600" i="0" dirty="0" smtClean="0">
                <a:solidFill>
                  <a:schemeClr val="tx1"/>
                </a:solidFill>
                <a:latin typeface="Arial" charset="0"/>
              </a:rPr>
              <a:t>- Compact power supply proto-type tested at UW</a:t>
            </a:r>
            <a:endParaRPr lang="en-US" sz="700" i="0" dirty="0">
              <a:solidFill>
                <a:schemeClr val="tx1"/>
              </a:solidFill>
              <a:latin typeface="Arial" charset="0"/>
            </a:endParaRPr>
          </a:p>
          <a:p>
            <a:pPr marL="0" lvl="1" indent="0"/>
            <a:r>
              <a:rPr lang="en-US" sz="1600" i="0" dirty="0" smtClean="0">
                <a:solidFill>
                  <a:schemeClr val="tx1"/>
                </a:solidFill>
                <a:latin typeface="Arial" charset="0"/>
              </a:rPr>
              <a:t>- A </a:t>
            </a:r>
            <a:r>
              <a:rPr lang="en-US" sz="1600" i="0" dirty="0">
                <a:solidFill>
                  <a:schemeClr val="tx1"/>
                </a:solidFill>
                <a:latin typeface="Arial" charset="0"/>
              </a:rPr>
              <a:t>new double solenoid MGI design (zero net J x </a:t>
            </a:r>
            <a:r>
              <a:rPr lang="en-US" sz="1600" i="0" dirty="0" smtClean="0">
                <a:solidFill>
                  <a:schemeClr val="tx1"/>
                </a:solidFill>
                <a:latin typeface="Arial" charset="0"/>
              </a:rPr>
              <a:t>B</a:t>
            </a:r>
          </a:p>
          <a:p>
            <a:pPr marL="0" lvl="1" indent="0"/>
            <a:r>
              <a:rPr lang="en-US" sz="1600" i="0" dirty="0" smtClean="0">
                <a:solidFill>
                  <a:schemeClr val="tx1"/>
                </a:solidFill>
                <a:latin typeface="Arial" charset="0"/>
              </a:rPr>
              <a:t>  torque</a:t>
            </a:r>
            <a:r>
              <a:rPr lang="en-US" sz="1600" i="0" dirty="0">
                <a:solidFill>
                  <a:schemeClr val="tx1"/>
                </a:solidFill>
                <a:latin typeface="Arial" charset="0"/>
              </a:rPr>
              <a:t>) based on the ORNL ITER MGI </a:t>
            </a:r>
            <a:r>
              <a:rPr lang="en-US" sz="1600" i="0" dirty="0" smtClean="0">
                <a:solidFill>
                  <a:schemeClr val="tx1"/>
                </a:solidFill>
                <a:latin typeface="Arial" charset="0"/>
              </a:rPr>
              <a:t>design</a:t>
            </a:r>
            <a:endParaRPr lang="en-US" sz="70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9940" name="Rectangle 12"/>
          <p:cNvSpPr>
            <a:spLocks noChangeArrowheads="1"/>
          </p:cNvSpPr>
          <p:nvPr/>
        </p:nvSpPr>
        <p:spPr bwMode="auto">
          <a:xfrm>
            <a:off x="774700" y="4584700"/>
            <a:ext cx="8382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587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41" name="TextBox 16"/>
          <p:cNvSpPr txBox="1">
            <a:spLocks noChangeArrowheads="1"/>
          </p:cNvSpPr>
          <p:nvPr/>
        </p:nvSpPr>
        <p:spPr bwMode="auto">
          <a:xfrm>
            <a:off x="1143000" y="914400"/>
            <a:ext cx="241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 i="0" dirty="0"/>
              <a:t>NSTX-U MGI Valve</a:t>
            </a:r>
          </a:p>
        </p:txBody>
      </p:sp>
      <p:pic>
        <p:nvPicPr>
          <p:cNvPr id="39942" name="Picture 17" descr="MIG-3D-Masa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9200"/>
            <a:ext cx="2125662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Rectangle 57"/>
          <p:cNvSpPr>
            <a:spLocks noChangeArrowheads="1"/>
          </p:cNvSpPr>
          <p:nvPr/>
        </p:nvSpPr>
        <p:spPr bwMode="auto">
          <a:xfrm>
            <a:off x="152400" y="5029200"/>
            <a:ext cx="8839200" cy="1231106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2563" indent="-457200">
              <a:lnSpc>
                <a:spcPts val="1920"/>
              </a:lnSpc>
              <a:spcAft>
                <a:spcPts val="600"/>
              </a:spcAft>
              <a:buFontTx/>
              <a:buNone/>
            </a:pPr>
            <a:r>
              <a:rPr lang="en-US" sz="1600" b="1" i="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• </a:t>
            </a:r>
            <a:r>
              <a:rPr lang="en-US" sz="1600" b="1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Successful final</a:t>
            </a:r>
            <a:r>
              <a:rPr lang="en-US" sz="1600" b="1" i="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Design Review of MGI system was held on February 18, 2016.</a:t>
            </a:r>
          </a:p>
          <a:p>
            <a:pPr marL="182563" indent="-457200">
              <a:lnSpc>
                <a:spcPts val="1920"/>
              </a:lnSpc>
              <a:spcAft>
                <a:spcPts val="600"/>
              </a:spcAft>
              <a:buFontTx/>
              <a:buNone/>
            </a:pPr>
            <a:r>
              <a:rPr lang="en-US" sz="1600" b="1" i="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• All the MGI components including MGI valves were delivered to PPPL from U. Washington and installed on NSTX-U.</a:t>
            </a:r>
          </a:p>
          <a:p>
            <a:pPr marL="182563" indent="-457200">
              <a:lnSpc>
                <a:spcPts val="1920"/>
              </a:lnSpc>
              <a:spcAft>
                <a:spcPts val="600"/>
              </a:spcAft>
              <a:buFontTx/>
              <a:buNone/>
            </a:pPr>
            <a:r>
              <a:rPr lang="en-US" sz="1600" b="1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• Preliminary MGI testing with the initial gas pulses into NSTX-U completed.</a:t>
            </a:r>
            <a:endParaRPr lang="en-US" sz="1600" b="1" i="0" dirty="0">
              <a:solidFill>
                <a:srgbClr val="000000"/>
              </a:solidFill>
              <a:latin typeface="Helvetica Neue" charset="0"/>
              <a:cs typeface="Helvetica Neue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91000" y="2438400"/>
            <a:ext cx="4953000" cy="76944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0" lvl="1" eaLnBrk="1" hangingPunct="1">
              <a:buFontTx/>
              <a:buNone/>
              <a:defRPr/>
            </a:pPr>
            <a:r>
              <a:rPr lang="en-US" sz="1600" b="0" i="0" dirty="0" smtClean="0">
                <a:solidFill>
                  <a:srgbClr val="FF0000"/>
                </a:solidFill>
                <a:latin typeface="Arial" charset="0"/>
              </a:rPr>
              <a:t>MGI also  tested on the U. Washington test stand with magnetic field</a:t>
            </a:r>
          </a:p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39947" name="Picture 1" descr="DM-Lo-triangularity shape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" y="1219200"/>
            <a:ext cx="1703388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26"/>
          <p:cNvGrpSpPr>
            <a:grpSpLocks/>
          </p:cNvGrpSpPr>
          <p:nvPr/>
        </p:nvGrpSpPr>
        <p:grpSpPr bwMode="auto">
          <a:xfrm>
            <a:off x="5029200" y="3048000"/>
            <a:ext cx="2946400" cy="1665287"/>
            <a:chOff x="5842000" y="3119336"/>
            <a:chExt cx="2946400" cy="1665397"/>
          </a:xfrm>
        </p:grpSpPr>
        <p:pic>
          <p:nvPicPr>
            <p:cNvPr id="20" name="Content Placeholder 4" descr="Solenoi and valve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30" b="12930"/>
            <a:stretch>
              <a:fillRect/>
            </a:stretch>
          </p:blipFill>
          <p:spPr bwMode="auto">
            <a:xfrm>
              <a:off x="5842000" y="3119336"/>
              <a:ext cx="2946400" cy="1665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8"/>
            <p:cNvSpPr txBox="1">
              <a:spLocks noChangeArrowheads="1"/>
            </p:cNvSpPr>
            <p:nvPr/>
          </p:nvSpPr>
          <p:spPr bwMode="auto">
            <a:xfrm>
              <a:off x="5981700" y="3124200"/>
              <a:ext cx="808860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i="0">
                  <a:solidFill>
                    <a:srgbClr val="FF0000"/>
                  </a:solidFill>
                </a:rPr>
                <a:t>Magnets</a:t>
              </a:r>
            </a:p>
          </p:txBody>
        </p:sp>
        <p:sp>
          <p:nvSpPr>
            <p:cNvPr id="22" name="TextBox 29"/>
            <p:cNvSpPr txBox="1">
              <a:spLocks noChangeArrowheads="1"/>
            </p:cNvSpPr>
            <p:nvPr/>
          </p:nvSpPr>
          <p:spPr bwMode="auto">
            <a:xfrm>
              <a:off x="7950200" y="3124200"/>
              <a:ext cx="808860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i="0">
                  <a:solidFill>
                    <a:srgbClr val="FF0000"/>
                  </a:solidFill>
                </a:rPr>
                <a:t>Magnets</a:t>
              </a:r>
            </a:p>
          </p:txBody>
        </p:sp>
        <p:sp>
          <p:nvSpPr>
            <p:cNvPr id="23" name="TextBox 30"/>
            <p:cNvSpPr txBox="1">
              <a:spLocks noChangeArrowheads="1"/>
            </p:cNvSpPr>
            <p:nvPr/>
          </p:nvSpPr>
          <p:spPr bwMode="auto">
            <a:xfrm>
              <a:off x="7391400" y="3835400"/>
              <a:ext cx="578404" cy="4985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i="0">
                  <a:solidFill>
                    <a:srgbClr val="FF0000"/>
                  </a:solidFill>
                </a:rPr>
                <a:t>MGI</a:t>
              </a:r>
            </a:p>
            <a:p>
              <a:pPr eaLnBrk="1" hangingPunct="1">
                <a:buFontTx/>
                <a:buNone/>
              </a:pPr>
              <a:r>
                <a:rPr lang="en-US" i="0">
                  <a:solidFill>
                    <a:srgbClr val="FF0000"/>
                  </a:solidFill>
                </a:rPr>
                <a:t>Valve</a:t>
              </a:r>
            </a:p>
          </p:txBody>
        </p:sp>
      </p:grpSp>
      <p:sp>
        <p:nvSpPr>
          <p:cNvPr id="24" name="Text Box 58"/>
          <p:cNvSpPr txBox="1">
            <a:spLocks noChangeArrowheads="1"/>
          </p:cNvSpPr>
          <p:nvPr/>
        </p:nvSpPr>
        <p:spPr bwMode="auto">
          <a:xfrm flipH="1">
            <a:off x="7785100" y="4495800"/>
            <a:ext cx="1358900" cy="3175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b="0" i="0" dirty="0">
                <a:solidFill>
                  <a:schemeClr val="tx1"/>
                </a:solidFill>
              </a:rPr>
              <a:t>U. Washington</a:t>
            </a:r>
          </a:p>
        </p:txBody>
      </p:sp>
    </p:spTree>
    <p:extLst>
      <p:ext uri="{BB962C8B-B14F-4D97-AF65-F5344CB8AC3E}">
        <p14:creationId xmlns:p14="http://schemas.microsoft.com/office/powerpoint/2010/main" val="3012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43"/>
          <p:cNvSpPr>
            <a:spLocks noChangeArrowheads="1"/>
          </p:cNvSpPr>
          <p:nvPr/>
        </p:nvSpPr>
        <p:spPr bwMode="auto">
          <a:xfrm>
            <a:off x="0" y="0"/>
            <a:ext cx="9144000" cy="9525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800" i="0" dirty="0" smtClean="0">
                <a:solidFill>
                  <a:srgbClr val="0000FF"/>
                </a:solidFill>
                <a:latin typeface="Helvetica Neue" charset="0"/>
                <a:ea typeface="MS Mincho" charset="0"/>
                <a:cs typeface="MS Mincho" charset="0"/>
              </a:rPr>
              <a:t>HHFW systems have been vacuum conditioned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800" dirty="0" smtClean="0">
                <a:solidFill>
                  <a:srgbClr val="FF0000"/>
                </a:solidFill>
                <a:latin typeface="Arial" charset="0"/>
                <a:ea typeface="MS Mincho" charset="0"/>
                <a:cs typeface="MS Mincho" charset="0"/>
              </a:rPr>
              <a:t>A</a:t>
            </a:r>
            <a:r>
              <a:rPr lang="en-US" sz="2800" i="0" dirty="0" smtClean="0">
                <a:solidFill>
                  <a:srgbClr val="FF0000"/>
                </a:solidFill>
                <a:latin typeface="Arial" charset="0"/>
                <a:ea typeface="MS Mincho" charset="0"/>
                <a:cs typeface="MS Mincho" charset="0"/>
              </a:rPr>
              <a:t>ntennas are ready for plasma conditioning</a:t>
            </a:r>
            <a:endParaRPr lang="en-US" sz="3600" i="0" dirty="0">
              <a:solidFill>
                <a:srgbClr val="FF0000"/>
              </a:solidFill>
              <a:latin typeface="Helvetica Neue" charset="0"/>
              <a:ea typeface="MS Mincho" charset="0"/>
              <a:cs typeface="MS Mincho" charset="0"/>
            </a:endParaRPr>
          </a:p>
        </p:txBody>
      </p:sp>
      <p:sp>
        <p:nvSpPr>
          <p:cNvPr id="45059" name="Text Box 12"/>
          <p:cNvSpPr txBox="1">
            <a:spLocks noChangeArrowheads="1"/>
          </p:cNvSpPr>
          <p:nvPr/>
        </p:nvSpPr>
        <p:spPr bwMode="auto">
          <a:xfrm>
            <a:off x="101600" y="977900"/>
            <a:ext cx="4457700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000" i="0">
                <a:solidFill>
                  <a:srgbClr val="000000"/>
                </a:solidFill>
                <a:ea typeface="MS PGothic" charset="0"/>
                <a:cs typeface="MS PGothic" charset="0"/>
              </a:rPr>
              <a:t>New Compliant Antenna Feeds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1800" i="0">
                <a:ea typeface="MS PGothic" charset="0"/>
                <a:cs typeface="MS PGothic" charset="0"/>
              </a:rPr>
              <a:t>Allow HHFW antenna feedthroughs to tolerate 2 MA disruptions</a:t>
            </a:r>
            <a:endParaRPr lang="en-US" sz="1800" i="0">
              <a:solidFill>
                <a:srgbClr val="FF0000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45060" name="Rectangle 1"/>
          <p:cNvSpPr>
            <a:spLocks noChangeArrowheads="1"/>
          </p:cNvSpPr>
          <p:nvPr/>
        </p:nvSpPr>
        <p:spPr bwMode="auto">
          <a:xfrm>
            <a:off x="1155700" y="3530600"/>
            <a:ext cx="63500" cy="279400"/>
          </a:xfrm>
          <a:prstGeom prst="rect">
            <a:avLst/>
          </a:prstGeom>
          <a:solidFill>
            <a:srgbClr val="FFD297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>
              <a:ea typeface="MS PGothic" charset="0"/>
              <a:cs typeface="MS PGothic" charset="0"/>
            </a:endParaRPr>
          </a:p>
        </p:txBody>
      </p:sp>
      <p:sp>
        <p:nvSpPr>
          <p:cNvPr id="45061" name="Rectangle 9"/>
          <p:cNvSpPr>
            <a:spLocks noChangeArrowheads="1"/>
          </p:cNvSpPr>
          <p:nvPr/>
        </p:nvSpPr>
        <p:spPr bwMode="auto">
          <a:xfrm>
            <a:off x="1219200" y="2603500"/>
            <a:ext cx="46038" cy="1828800"/>
          </a:xfrm>
          <a:prstGeom prst="rect">
            <a:avLst/>
          </a:prstGeom>
          <a:solidFill>
            <a:schemeClr val="tx1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45062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849438"/>
            <a:ext cx="4208463" cy="349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01600" y="5324475"/>
            <a:ext cx="4495800" cy="11271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marL="182563" indent="-4572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indent="0">
              <a:buFontTx/>
              <a:buNone/>
              <a:defRPr/>
            </a:pPr>
            <a:r>
              <a:rPr lang="en-US" sz="1600" i="0" dirty="0" smtClean="0">
                <a:solidFill>
                  <a:schemeClr val="tx1"/>
                </a:solidFill>
              </a:rPr>
              <a:t>- Prototype compliant feeds tested to 46 kV in </a:t>
            </a:r>
            <a:r>
              <a:rPr lang="en-US" sz="1600" i="0" dirty="0">
                <a:solidFill>
                  <a:schemeClr val="tx1"/>
                </a:solidFill>
              </a:rPr>
              <a:t>the </a:t>
            </a:r>
            <a:r>
              <a:rPr lang="en-US" sz="1600" i="0" dirty="0" smtClean="0">
                <a:solidFill>
                  <a:schemeClr val="tx1"/>
                </a:solidFill>
              </a:rPr>
              <a:t>RF </a:t>
            </a:r>
            <a:r>
              <a:rPr lang="en-US" sz="1600" i="0" dirty="0">
                <a:solidFill>
                  <a:schemeClr val="tx1"/>
                </a:solidFill>
              </a:rPr>
              <a:t>test-</a:t>
            </a:r>
            <a:r>
              <a:rPr lang="en-US" sz="1600" i="0" dirty="0" smtClean="0">
                <a:solidFill>
                  <a:schemeClr val="tx1"/>
                </a:solidFill>
              </a:rPr>
              <a:t>stand.  Benefit of back-plate grounding for arc prevention found.</a:t>
            </a:r>
          </a:p>
          <a:p>
            <a:pPr indent="0">
              <a:buFontTx/>
              <a:buNone/>
              <a:defRPr/>
            </a:pPr>
            <a:r>
              <a:rPr lang="en-US" sz="1600" i="0" dirty="0" smtClean="0">
                <a:solidFill>
                  <a:schemeClr val="tx1"/>
                </a:solidFill>
              </a:rPr>
              <a:t>- RF diagnostics also installed.</a:t>
            </a:r>
          </a:p>
        </p:txBody>
      </p:sp>
      <p:pic>
        <p:nvPicPr>
          <p:cNvPr id="4506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" t="16367" r="17535" b="34331"/>
          <a:stretch>
            <a:fillRect/>
          </a:stretch>
        </p:blipFill>
        <p:spPr bwMode="auto">
          <a:xfrm>
            <a:off x="4681538" y="1536700"/>
            <a:ext cx="4462462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673600" y="5715000"/>
            <a:ext cx="4470400" cy="5847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marL="182563" indent="-4572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182880">
              <a:buFontTx/>
              <a:buNone/>
              <a:defRPr/>
            </a:pPr>
            <a:r>
              <a:rPr lang="en-US" sz="1600" i="0" dirty="0" smtClean="0">
                <a:solidFill>
                  <a:schemeClr val="tx1"/>
                </a:solidFill>
              </a:rPr>
              <a:t>• Four sources used for antenna vacuum conditioning.</a:t>
            </a:r>
          </a:p>
        </p:txBody>
      </p:sp>
      <p:pic>
        <p:nvPicPr>
          <p:cNvPr id="45066" name="Picture 18" descr="Loops_DSC_005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3633788"/>
            <a:ext cx="26543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378700" y="3863975"/>
            <a:ext cx="176530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marL="182563" indent="-4572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182880" indent="0">
              <a:buFontTx/>
              <a:buNone/>
              <a:defRPr/>
            </a:pPr>
            <a:r>
              <a:rPr lang="en-US" sz="1600" i="0" dirty="0" smtClean="0">
                <a:solidFill>
                  <a:schemeClr val="tx1"/>
                </a:solidFill>
              </a:rPr>
              <a:t>Transmission lines installed &amp; tuned.</a:t>
            </a:r>
          </a:p>
        </p:txBody>
      </p:sp>
      <p:sp>
        <p:nvSpPr>
          <p:cNvPr id="2" name="Rectangle 1"/>
          <p:cNvSpPr/>
          <p:nvPr/>
        </p:nvSpPr>
        <p:spPr>
          <a:xfrm>
            <a:off x="4699000" y="1016000"/>
            <a:ext cx="4445000" cy="584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en-US" sz="1600" i="0" dirty="0">
                <a:solidFill>
                  <a:schemeClr val="tx1"/>
                </a:solidFill>
              </a:rPr>
              <a:t>Antennas were re-installed with the new feeds and back-plate grounding</a:t>
            </a:r>
          </a:p>
        </p:txBody>
      </p:sp>
      <p:sp>
        <p:nvSpPr>
          <p:cNvPr id="45069" name="TextBox 2"/>
          <p:cNvSpPr txBox="1">
            <a:spLocks noChangeArrowheads="1"/>
          </p:cNvSpPr>
          <p:nvPr/>
        </p:nvSpPr>
        <p:spPr bwMode="auto">
          <a:xfrm>
            <a:off x="1943100" y="4940300"/>
            <a:ext cx="2451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i="0">
                <a:solidFill>
                  <a:schemeClr val="tx1"/>
                </a:solidFill>
                <a:ea typeface="MS PGothic" charset="0"/>
                <a:cs typeface="MS PGothic" charset="0"/>
              </a:rPr>
              <a:t>Additional ground installed</a:t>
            </a:r>
          </a:p>
        </p:txBody>
      </p:sp>
      <p:cxnSp>
        <p:nvCxnSpPr>
          <p:cNvPr id="45070" name="Straight Arrow Connector 4"/>
          <p:cNvCxnSpPr>
            <a:cxnSpLocks noChangeShapeType="1"/>
          </p:cNvCxnSpPr>
          <p:nvPr/>
        </p:nvCxnSpPr>
        <p:spPr bwMode="auto">
          <a:xfrm flipH="1" flipV="1">
            <a:off x="1181100" y="3632200"/>
            <a:ext cx="711200" cy="1308100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49273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Major Upgrade #1:New CS Provides Enhanced Capabilities, But Modifies the Discharge Programming </a:t>
            </a:r>
            <a:endParaRPr lang="en-US" sz="2800" dirty="0"/>
          </a:p>
        </p:txBody>
      </p:sp>
      <p:pic>
        <p:nvPicPr>
          <p:cNvPr id="4" name="Picture 5" descr="center-stack-oh-coi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1" t="9663" r="39262" b="59335"/>
          <a:stretch>
            <a:fillRect/>
          </a:stretch>
        </p:blipFill>
        <p:spPr bwMode="auto">
          <a:xfrm>
            <a:off x="4543425" y="1296987"/>
            <a:ext cx="4600575" cy="518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7831138" y="1066800"/>
            <a:ext cx="12795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i="0" dirty="0"/>
              <a:t>TF flex-bus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8039100" y="1447800"/>
            <a:ext cx="525463" cy="32861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23"/>
          <p:cNvSpPr txBox="1">
            <a:spLocks noChangeArrowheads="1"/>
          </p:cNvSpPr>
          <p:nvPr/>
        </p:nvSpPr>
        <p:spPr bwMode="auto">
          <a:xfrm>
            <a:off x="5189538" y="1004888"/>
            <a:ext cx="15478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i="0" dirty="0"/>
              <a:t>TF cooling lines</a:t>
            </a:r>
          </a:p>
        </p:txBody>
      </p:sp>
      <p:cxnSp>
        <p:nvCxnSpPr>
          <p:cNvPr id="8" name="Straight Arrow Connector 7"/>
          <p:cNvCxnSpPr>
            <a:stCxn id="7" idx="2"/>
          </p:cNvCxnSpPr>
          <p:nvPr/>
        </p:nvCxnSpPr>
        <p:spPr>
          <a:xfrm>
            <a:off x="5964238" y="1303338"/>
            <a:ext cx="615950" cy="8572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26"/>
          <p:cNvSpPr txBox="1">
            <a:spLocks noChangeArrowheads="1"/>
          </p:cNvSpPr>
          <p:nvPr/>
        </p:nvSpPr>
        <p:spPr bwMode="auto">
          <a:xfrm>
            <a:off x="4535488" y="3400425"/>
            <a:ext cx="77152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i="0" dirty="0"/>
              <a:t>TF Coil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230813" y="3136900"/>
            <a:ext cx="1497012" cy="44767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29"/>
          <p:cNvSpPr txBox="1">
            <a:spLocks noChangeArrowheads="1"/>
          </p:cNvSpPr>
          <p:nvPr/>
        </p:nvSpPr>
        <p:spPr bwMode="auto">
          <a:xfrm>
            <a:off x="4625975" y="5783263"/>
            <a:ext cx="820738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i="0" dirty="0"/>
              <a:t>OH Coil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394325" y="5783263"/>
            <a:ext cx="1054100" cy="22383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32"/>
          <p:cNvSpPr txBox="1">
            <a:spLocks noChangeArrowheads="1"/>
          </p:cNvSpPr>
          <p:nvPr/>
        </p:nvSpPr>
        <p:spPr bwMode="auto">
          <a:xfrm>
            <a:off x="4618038" y="5216525"/>
            <a:ext cx="106362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i="0" dirty="0"/>
              <a:t>PF Coil 1a 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610225" y="5159375"/>
            <a:ext cx="706438" cy="26511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35"/>
          <p:cNvSpPr txBox="1">
            <a:spLocks noChangeArrowheads="1"/>
          </p:cNvSpPr>
          <p:nvPr/>
        </p:nvSpPr>
        <p:spPr bwMode="auto">
          <a:xfrm>
            <a:off x="4529138" y="4910138"/>
            <a:ext cx="1071562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i="0" dirty="0"/>
              <a:t>PF Coil 1b 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503863" y="4572000"/>
            <a:ext cx="668337" cy="57626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38"/>
          <p:cNvSpPr txBox="1">
            <a:spLocks noChangeArrowheads="1"/>
          </p:cNvSpPr>
          <p:nvPr/>
        </p:nvSpPr>
        <p:spPr bwMode="auto">
          <a:xfrm>
            <a:off x="4471988" y="4579938"/>
            <a:ext cx="1062037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i="0" dirty="0"/>
              <a:t>PF Coil 1c 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5472113" y="4659313"/>
            <a:ext cx="374650" cy="12858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42" descr="CS_comparis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790" y="1069959"/>
            <a:ext cx="2308941" cy="311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44"/>
          <p:cNvSpPr txBox="1">
            <a:spLocks noChangeArrowheads="1"/>
          </p:cNvSpPr>
          <p:nvPr/>
        </p:nvSpPr>
        <p:spPr bwMode="auto">
          <a:xfrm>
            <a:off x="3429000" y="2830324"/>
            <a:ext cx="1219200" cy="446276"/>
          </a:xfrm>
          <a:prstGeom prst="rect">
            <a:avLst/>
          </a:prstGeom>
          <a:noFill/>
          <a:ln>
            <a:noFill/>
          </a:ln>
          <a:extLst/>
        </p:spPr>
        <p:txBody>
          <a:bodyPr lIns="0" rIns="0" bIns="18288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1400" i="0" dirty="0">
                <a:solidFill>
                  <a:srgbClr val="FF0000"/>
                </a:solidFill>
              </a:rPr>
              <a:t>TF OD = </a:t>
            </a:r>
            <a:r>
              <a:rPr lang="en-US" sz="1400" i="0" dirty="0" smtClean="0">
                <a:solidFill>
                  <a:srgbClr val="FF0000"/>
                </a:solidFill>
              </a:rPr>
              <a:t>40cm</a:t>
            </a:r>
            <a:endParaRPr lang="en-US" sz="1400" i="0" dirty="0">
              <a:solidFill>
                <a:srgbClr val="FF0000"/>
              </a:solidFill>
            </a:endParaRPr>
          </a:p>
        </p:txBody>
      </p:sp>
      <p:sp>
        <p:nvSpPr>
          <p:cNvPr id="22" name="Text Box 45"/>
          <p:cNvSpPr txBox="1">
            <a:spLocks noChangeArrowheads="1"/>
          </p:cNvSpPr>
          <p:nvPr/>
        </p:nvSpPr>
        <p:spPr bwMode="auto">
          <a:xfrm>
            <a:off x="152400" y="1447800"/>
            <a:ext cx="1128514" cy="4524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1800" i="0" dirty="0">
                <a:latin typeface="Arial Narrow" charset="0"/>
              </a:rPr>
              <a:t>Previous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1800" i="0" dirty="0">
                <a:latin typeface="Arial Narrow" charset="0"/>
              </a:rPr>
              <a:t>center-stack</a:t>
            </a:r>
          </a:p>
        </p:txBody>
      </p:sp>
      <p:sp>
        <p:nvSpPr>
          <p:cNvPr id="23" name="Text Box 43"/>
          <p:cNvSpPr txBox="1">
            <a:spLocks noChangeArrowheads="1"/>
          </p:cNvSpPr>
          <p:nvPr/>
        </p:nvSpPr>
        <p:spPr bwMode="auto">
          <a:xfrm>
            <a:off x="609600" y="2971800"/>
            <a:ext cx="1158240" cy="27699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i="0" dirty="0">
                <a:solidFill>
                  <a:srgbClr val="3333CC"/>
                </a:solidFill>
                <a:latin typeface="Arial" charset="0"/>
              </a:rPr>
              <a:t>TF OD = 20cm </a:t>
            </a:r>
          </a:p>
        </p:txBody>
      </p:sp>
      <p:sp>
        <p:nvSpPr>
          <p:cNvPr id="24" name="Text Box 45"/>
          <p:cNvSpPr txBox="1">
            <a:spLocks noChangeArrowheads="1"/>
          </p:cNvSpPr>
          <p:nvPr/>
        </p:nvSpPr>
        <p:spPr bwMode="auto">
          <a:xfrm>
            <a:off x="3429000" y="1295400"/>
            <a:ext cx="1244600" cy="50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r>
              <a:rPr lang="en-US" sz="2000" i="0" dirty="0">
                <a:solidFill>
                  <a:srgbClr val="FF0000"/>
                </a:solidFill>
                <a:latin typeface="Arial Narrow" charset="0"/>
              </a:rPr>
              <a:t>New</a:t>
            </a:r>
          </a:p>
          <a:p>
            <a:pPr algn="ctr" eaLnBrk="1" hangingPunct="1">
              <a:lnSpc>
                <a:spcPct val="70000"/>
              </a:lnSpc>
              <a:buFontTx/>
              <a:buNone/>
            </a:pPr>
            <a:r>
              <a:rPr lang="en-US" sz="2000" i="0" dirty="0">
                <a:solidFill>
                  <a:srgbClr val="FF0000"/>
                </a:solidFill>
                <a:latin typeface="Arial Narrow" charset="0"/>
              </a:rPr>
              <a:t>center-stack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25400" y="4191000"/>
            <a:ext cx="4876800" cy="228600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New CS allows twice higher fields and plasma current</a:t>
            </a:r>
          </a:p>
          <a:p>
            <a:r>
              <a:rPr lang="en-US" sz="2000" dirty="0" smtClean="0"/>
              <a:t>Larger radius and different geometry required that the breakdown &amp; current ramp scenario be redeveloped</a:t>
            </a:r>
          </a:p>
          <a:p>
            <a:r>
              <a:rPr lang="en-US" sz="2000" dirty="0" smtClean="0"/>
              <a:t>New </a:t>
            </a:r>
            <a:r>
              <a:rPr lang="en-US" sz="2000" dirty="0" err="1" smtClean="0"/>
              <a:t>divertor</a:t>
            </a:r>
            <a:r>
              <a:rPr lang="en-US" sz="2000" dirty="0" smtClean="0"/>
              <a:t> coils required a redevelopment of the plasma shapes.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3331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203061"/>
            <a:ext cx="91440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600" spc="-5" dirty="0">
                <a:solidFill>
                  <a:srgbClr val="0000FF"/>
                </a:solidFill>
                <a:latin typeface="Arial"/>
                <a:cs typeface="Arial"/>
              </a:rPr>
              <a:t>NSTX-U device performance</a:t>
            </a:r>
            <a:r>
              <a:rPr sz="3600" spc="-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spc="-5" dirty="0" smtClean="0">
                <a:solidFill>
                  <a:srgbClr val="0000FF"/>
                </a:solidFill>
                <a:latin typeface="Arial"/>
                <a:cs typeface="Arial"/>
              </a:rPr>
              <a:t>progression</a:t>
            </a:r>
            <a:endParaRPr sz="3600" spc="-5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aphicFrame>
        <p:nvGraphicFramePr>
          <p:cNvPr id="5" name="object 3"/>
          <p:cNvGraphicFramePr>
            <a:graphicFrameLocks noGrp="1"/>
          </p:cNvGraphicFramePr>
          <p:nvPr/>
        </p:nvGraphicFramePr>
        <p:xfrm>
          <a:off x="152400" y="4495800"/>
          <a:ext cx="8686800" cy="1991678"/>
        </p:xfrm>
        <a:graphic>
          <a:graphicData uri="http://schemas.openxmlformats.org/drawingml/2006/table">
            <a:tbl>
              <a:tblPr/>
              <a:tblGrid>
                <a:gridCol w="2667000"/>
                <a:gridCol w="914400"/>
                <a:gridCol w="1371600"/>
                <a:gridCol w="1371600"/>
                <a:gridCol w="1295400"/>
                <a:gridCol w="1066800"/>
              </a:tblGrid>
              <a:tr h="8223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12" charset="0"/>
                        <a:ea typeface="Times New Roman" pitchFamily="-112" charset="0"/>
                        <a:cs typeface="Times New Roman" pitchFamily="-112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  <a:ea typeface="Arial" pitchFamily="-112" charset="0"/>
                          <a:cs typeface="Arial" pitchFamily="-112" charset="0"/>
                        </a:rPr>
                        <a:t>Parameter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  <a:ea typeface="Arial" pitchFamily="-112" charset="0"/>
                          <a:cs typeface="Arial" pitchFamily="-112" charset="0"/>
                        </a:rPr>
                        <a:t>NSTX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  <a:ea typeface="Arial" pitchFamily="-112" charset="0"/>
                        <a:cs typeface="Arial" pitchFamily="-112" charset="0"/>
                      </a:endParaRPr>
                    </a:p>
                    <a:p>
                      <a:pPr marL="17780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  <a:ea typeface="Arial" pitchFamily="-112" charset="0"/>
                          <a:cs typeface="Arial" pitchFamily="-112" charset="0"/>
                        </a:rPr>
                        <a:t>(Max.)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00038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  <a:ea typeface="Arial" pitchFamily="-112" charset="0"/>
                          <a:cs typeface="Arial" pitchFamily="-112" charset="0"/>
                        </a:rPr>
                        <a:t>FY 2016</a:t>
                      </a:r>
                    </a:p>
                    <a:p>
                      <a:pPr marL="300038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  <a:ea typeface="Arial" pitchFamily="-112" charset="0"/>
                          <a:cs typeface="Arial" pitchFamily="-112" charset="0"/>
                        </a:rPr>
                        <a:t>NSTX-U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  <a:ea typeface="Arial" pitchFamily="-112" charset="0"/>
                        <a:cs typeface="Arial" pitchFamily="-112" charset="0"/>
                      </a:endParaRPr>
                    </a:p>
                    <a:p>
                      <a:pPr marL="300038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  <a:ea typeface="Arial" pitchFamily="-112" charset="0"/>
                          <a:cs typeface="Arial" pitchFamily="-112" charset="0"/>
                        </a:rPr>
                        <a:t>Operations</a:t>
                      </a:r>
                    </a:p>
                    <a:p>
                      <a:pPr marL="300038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12" charset="0"/>
                          <a:ea typeface="Arial" pitchFamily="-112" charset="0"/>
                          <a:cs typeface="Arial" pitchFamily="-112" charset="0"/>
                        </a:rPr>
                        <a:t>Achieved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  <a:ea typeface="Arial" pitchFamily="-112" charset="0"/>
                          <a:cs typeface="Arial" pitchFamily="-112" charset="0"/>
                        </a:rPr>
                        <a:t>FY 2017</a:t>
                      </a:r>
                    </a:p>
                    <a:p>
                      <a:pPr marL="29845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  <a:ea typeface="Arial" pitchFamily="-112" charset="0"/>
                          <a:cs typeface="Arial" pitchFamily="-112" charset="0"/>
                        </a:rPr>
                        <a:t>NSTX-U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  <a:ea typeface="Arial" pitchFamily="-112" charset="0"/>
                        <a:cs typeface="Arial" pitchFamily="-112" charset="0"/>
                      </a:endParaRPr>
                    </a:p>
                    <a:p>
                      <a:pPr marL="29845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  <a:ea typeface="Arial" pitchFamily="-112" charset="0"/>
                          <a:cs typeface="Arial" pitchFamily="-112" charset="0"/>
                        </a:rPr>
                        <a:t>Preparation</a:t>
                      </a:r>
                    </a:p>
                    <a:p>
                      <a:pPr marL="29845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  <a:ea typeface="Arial" pitchFamily="-112" charset="0"/>
                          <a:cs typeface="Arial" pitchFamily="-112" charset="0"/>
                        </a:rPr>
                        <a:t>for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6035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  <a:ea typeface="Arial" pitchFamily="-112" charset="0"/>
                          <a:cs typeface="Arial" pitchFamily="-112" charset="0"/>
                        </a:rPr>
                        <a:t>Year 3  NSTX-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  <a:ea typeface="Arial" pitchFamily="-112" charset="0"/>
                          <a:cs typeface="Arial" pitchFamily="-112" charset="0"/>
                        </a:rPr>
                        <a:t>U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  <a:ea typeface="Arial" pitchFamily="-112" charset="0"/>
                          <a:cs typeface="Arial" pitchFamily="-112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  <a:ea typeface="Arial" pitchFamily="-112" charset="0"/>
                          <a:cs typeface="Arial" pitchFamily="-112" charset="0"/>
                        </a:rPr>
                        <a:t>Operations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4605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  <a:ea typeface="Arial" pitchFamily="-112" charset="0"/>
                          <a:cs typeface="Arial" pitchFamily="-112" charset="0"/>
                        </a:rPr>
                        <a:t>NSTX-U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  <a:ea typeface="Arial" pitchFamily="-112" charset="0"/>
                        <a:cs typeface="Arial" pitchFamily="-112" charset="0"/>
                      </a:endParaRPr>
                    </a:p>
                    <a:p>
                      <a:pPr marL="14605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  <a:ea typeface="Arial" pitchFamily="-112" charset="0"/>
                          <a:cs typeface="Arial" pitchFamily="-112" charset="0"/>
                        </a:rPr>
                        <a:t>Ultimate  Goal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  <a:ea typeface="Arial" pitchFamily="-112" charset="0"/>
                          <a:cs typeface="Arial" pitchFamily="-112" charset="0"/>
                        </a:rPr>
                        <a:t>I</a:t>
                      </a:r>
                      <a:r>
                        <a:rPr kumimoji="0" lang="en-US" sz="1500" b="1" i="0" u="none" strike="noStrike" cap="none" normalizeH="0" baseline="-21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  <a:ea typeface="Arial" pitchFamily="-112" charset="0"/>
                          <a:cs typeface="Arial" pitchFamily="-112" charset="0"/>
                        </a:rPr>
                        <a:t>P 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  <a:ea typeface="Arial" pitchFamily="-112" charset="0"/>
                          <a:cs typeface="Arial" pitchFamily="-112" charset="0"/>
                        </a:rPr>
                        <a:t>[MA]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  <a:ea typeface="Arial" pitchFamily="-112" charset="0"/>
                          <a:cs typeface="Arial" pitchFamily="-112" charset="0"/>
                        </a:rPr>
                        <a:t>1.2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12" charset="0"/>
                          <a:ea typeface="Arial" pitchFamily="-112" charset="0"/>
                          <a:cs typeface="Arial" pitchFamily="-112" charset="0"/>
                        </a:rPr>
                        <a:t>~1.1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  <a:ea typeface="Arial" pitchFamily="-112" charset="0"/>
                          <a:cs typeface="Arial" pitchFamily="-112" charset="0"/>
                        </a:rPr>
                        <a:t>2.0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  <a:ea typeface="Arial" pitchFamily="-112" charset="0"/>
                          <a:cs typeface="Arial" pitchFamily="-112" charset="0"/>
                        </a:rPr>
                        <a:t>2.0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  <a:ea typeface="Arial" pitchFamily="-112" charset="0"/>
                          <a:cs typeface="Arial" pitchFamily="-112" charset="0"/>
                        </a:rPr>
                        <a:t>2.0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  <a:ea typeface="Arial" pitchFamily="-112" charset="0"/>
                          <a:cs typeface="Arial" pitchFamily="-112" charset="0"/>
                        </a:rPr>
                        <a:t>B</a:t>
                      </a:r>
                      <a:r>
                        <a:rPr kumimoji="0" lang="en-US" sz="1500" b="1" i="0" u="none" strike="noStrike" cap="none" normalizeH="0" baseline="-21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  <a:ea typeface="Arial" pitchFamily="-112" charset="0"/>
                          <a:cs typeface="Arial" pitchFamily="-112" charset="0"/>
                        </a:rPr>
                        <a:t>T 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  <a:ea typeface="Arial" pitchFamily="-112" charset="0"/>
                          <a:cs typeface="Arial" pitchFamily="-112" charset="0"/>
                        </a:rPr>
                        <a:t>[T]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  <a:ea typeface="Arial" pitchFamily="-112" charset="0"/>
                          <a:cs typeface="Arial" pitchFamily="-112" charset="0"/>
                        </a:rPr>
                        <a:t>0.55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12" charset="0"/>
                          <a:ea typeface="Arial" pitchFamily="-112" charset="0"/>
                          <a:cs typeface="Arial" pitchFamily="-112" charset="0"/>
                        </a:rPr>
                        <a:t>~0.65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  <a:ea typeface="Arial" pitchFamily="-112" charset="0"/>
                          <a:cs typeface="Arial" pitchFamily="-112" charset="0"/>
                        </a:rPr>
                        <a:t>1.0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  <a:ea typeface="Arial" pitchFamily="-112" charset="0"/>
                          <a:cs typeface="Arial" pitchFamily="-112" charset="0"/>
                        </a:rPr>
                        <a:t>1.0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  <a:ea typeface="Arial" pitchFamily="-112" charset="0"/>
                          <a:cs typeface="Arial" pitchFamily="-112" charset="0"/>
                        </a:rPr>
                        <a:t>1.0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  <a:ea typeface="Arial" pitchFamily="-112" charset="0"/>
                          <a:cs typeface="Arial" pitchFamily="-112" charset="0"/>
                        </a:rPr>
                        <a:t>Allowed TF I</a:t>
                      </a:r>
                      <a:r>
                        <a:rPr kumimoji="0" lang="en-US" sz="1500" b="1" i="0" u="none" strike="noStrike" cap="none" normalizeH="0" baseline="26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  <a:ea typeface="Arial" pitchFamily="-112" charset="0"/>
                          <a:cs typeface="Arial" pitchFamily="-112" charset="0"/>
                        </a:rPr>
                        <a:t>2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  <a:ea typeface="Arial" pitchFamily="-112" charset="0"/>
                          <a:cs typeface="Arial" pitchFamily="-112" charset="0"/>
                        </a:rPr>
                        <a:t>t [MA</a:t>
                      </a:r>
                      <a:r>
                        <a:rPr kumimoji="0" lang="en-US" sz="1500" b="1" i="0" u="none" strike="noStrike" cap="none" normalizeH="0" baseline="26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  <a:ea typeface="Arial" pitchFamily="-112" charset="0"/>
                          <a:cs typeface="Arial" pitchFamily="-112" charset="0"/>
                        </a:rPr>
                        <a:t>2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  <a:ea typeface="Arial" pitchFamily="-112" charset="0"/>
                          <a:cs typeface="Arial" pitchFamily="-112" charset="0"/>
                        </a:rPr>
                        <a:t>s]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  <a:ea typeface="Arial" pitchFamily="-112" charset="0"/>
                          <a:cs typeface="Arial" pitchFamily="-112" charset="0"/>
                        </a:rPr>
                        <a:t>7.3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12" charset="0"/>
                          <a:ea typeface="Arial" pitchFamily="-112" charset="0"/>
                          <a:cs typeface="Arial" pitchFamily="-112" charset="0"/>
                        </a:rPr>
                        <a:t>80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  <a:ea typeface="Arial" pitchFamily="-112" charset="0"/>
                          <a:cs typeface="Arial" pitchFamily="-112" charset="0"/>
                        </a:rPr>
                        <a:t>160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  <a:ea typeface="Arial" pitchFamily="-112" charset="0"/>
                          <a:cs typeface="Arial" pitchFamily="-112" charset="0"/>
                        </a:rPr>
                        <a:t>160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  <a:ea typeface="Arial" pitchFamily="-112" charset="0"/>
                          <a:cs typeface="Arial" pitchFamily="-112" charset="0"/>
                        </a:rPr>
                        <a:t>160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sp>
        <p:nvSpPr>
          <p:cNvPr id="6" name="object 2"/>
          <p:cNvSpPr txBox="1">
            <a:spLocks noChangeArrowheads="1"/>
          </p:cNvSpPr>
          <p:nvPr/>
        </p:nvSpPr>
        <p:spPr bwMode="auto">
          <a:xfrm>
            <a:off x="127000" y="990600"/>
            <a:ext cx="8826500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marL="239713" indent="-227013">
              <a:buFont typeface="Arial" pitchFamily="-112" charset="0"/>
              <a:buChar char="•"/>
              <a:tabLst>
                <a:tab pos="241300" algn="l"/>
              </a:tabLst>
            </a:pPr>
            <a:r>
              <a:rPr lang="en-US" sz="1800" b="0" i="0" dirty="0">
                <a:latin typeface="Arial" pitchFamily="-112" charset="0"/>
                <a:ea typeface="Arial" pitchFamily="-112" charset="0"/>
                <a:cs typeface="Arial" pitchFamily="-112" charset="0"/>
              </a:rPr>
              <a:t>FY 2016: Limit forces to ½ way between NSTX and NSTX-U, and ½ of the design-point heating of any coil</a:t>
            </a:r>
          </a:p>
          <a:p>
            <a:pPr marL="469900" lvl="1" indent="-228600">
              <a:spcBef>
                <a:spcPts val="488"/>
              </a:spcBef>
              <a:buFontTx/>
              <a:buChar char="–"/>
              <a:tabLst>
                <a:tab pos="241300" algn="l"/>
              </a:tabLst>
            </a:pPr>
            <a:r>
              <a:rPr lang="en-US" sz="1600" b="0" i="0" dirty="0">
                <a:solidFill>
                  <a:srgbClr val="3333FF"/>
                </a:solidFill>
                <a:latin typeface="Arial" pitchFamily="-112" charset="0"/>
                <a:ea typeface="Arial" pitchFamily="-112" charset="0"/>
                <a:cs typeface="Arial" pitchFamily="-112" charset="0"/>
              </a:rPr>
              <a:t>Operated at B</a:t>
            </a:r>
            <a:r>
              <a:rPr lang="en-US" sz="1600" b="0" i="0" baseline="-21000" dirty="0">
                <a:solidFill>
                  <a:srgbClr val="3333FF"/>
                </a:solidFill>
                <a:latin typeface="Arial" pitchFamily="-112" charset="0"/>
                <a:ea typeface="Arial" pitchFamily="-112" charset="0"/>
                <a:cs typeface="Arial" pitchFamily="-112" charset="0"/>
              </a:rPr>
              <a:t>T </a:t>
            </a:r>
            <a:r>
              <a:rPr lang="en-US" sz="1600" b="0" i="0" dirty="0">
                <a:solidFill>
                  <a:srgbClr val="3333FF"/>
                </a:solidFill>
                <a:latin typeface="Arial" pitchFamily="-112" charset="0"/>
                <a:ea typeface="Arial" pitchFamily="-112" charset="0"/>
                <a:cs typeface="Arial" pitchFamily="-112" charset="0"/>
              </a:rPr>
              <a:t>~ 0.65T for ~ 2 sec for over 1000 shots.  All joints came out clean and nominal</a:t>
            </a:r>
            <a:r>
              <a:rPr lang="en-US" sz="1600" b="0" i="0" dirty="0">
                <a:solidFill>
                  <a:srgbClr val="336699"/>
                </a:solidFill>
                <a:latin typeface="Arial" pitchFamily="-112" charset="0"/>
                <a:ea typeface="Arial" pitchFamily="-112" charset="0"/>
                <a:cs typeface="Arial" pitchFamily="-112" charset="0"/>
              </a:rPr>
              <a:t>.</a:t>
            </a:r>
          </a:p>
          <a:p>
            <a:pPr marL="239713" indent="-227013">
              <a:spcBef>
                <a:spcPts val="563"/>
              </a:spcBef>
              <a:buFont typeface="Arial" pitchFamily="-112" charset="0"/>
              <a:buChar char="•"/>
              <a:tabLst>
                <a:tab pos="241300" algn="l"/>
              </a:tabLst>
            </a:pPr>
            <a:r>
              <a:rPr lang="en-US" sz="1800" b="0" i="0" dirty="0">
                <a:latin typeface="Arial" pitchFamily="-112" charset="0"/>
                <a:ea typeface="Arial" pitchFamily="-112" charset="0"/>
                <a:cs typeface="Arial" pitchFamily="-112" charset="0"/>
              </a:rPr>
              <a:t>FY 2017 goal: Implement repair/enhancements needed to achieve full capability</a:t>
            </a:r>
          </a:p>
          <a:p>
            <a:pPr marL="469900" lvl="1" indent="-228600">
              <a:spcBef>
                <a:spcPts val="563"/>
              </a:spcBef>
              <a:tabLst>
                <a:tab pos="241300" algn="l"/>
              </a:tabLst>
            </a:pPr>
            <a:r>
              <a:rPr lang="en-US" sz="1600" b="0" i="0" dirty="0">
                <a:latin typeface="Arial" pitchFamily="-112" charset="0"/>
                <a:ea typeface="Arial" pitchFamily="-112" charset="0"/>
                <a:cs typeface="Arial" pitchFamily="-112" charset="0"/>
              </a:rPr>
              <a:t>-    </a:t>
            </a:r>
            <a:r>
              <a:rPr lang="en-US" sz="1600" b="0" i="0" dirty="0">
                <a:solidFill>
                  <a:srgbClr val="3333FF"/>
                </a:solidFill>
                <a:latin typeface="Arial" pitchFamily="-112" charset="0"/>
                <a:ea typeface="Arial" pitchFamily="-112" charset="0"/>
                <a:cs typeface="Arial" pitchFamily="-112" charset="0"/>
              </a:rPr>
              <a:t>Replace TF joint lead extension pieces</a:t>
            </a:r>
          </a:p>
          <a:p>
            <a:pPr marL="469900" lvl="1" indent="-228600">
              <a:spcBef>
                <a:spcPts val="563"/>
              </a:spcBef>
              <a:buFontTx/>
              <a:buChar char="-"/>
              <a:tabLst>
                <a:tab pos="241300" algn="l"/>
              </a:tabLst>
            </a:pPr>
            <a:r>
              <a:rPr lang="en-US" sz="1600" b="0" i="0" dirty="0">
                <a:solidFill>
                  <a:srgbClr val="3333FF"/>
                </a:solidFill>
                <a:latin typeface="Arial" pitchFamily="-112" charset="0"/>
                <a:ea typeface="Arial" pitchFamily="-112" charset="0"/>
                <a:cs typeface="Arial" pitchFamily="-112" charset="0"/>
              </a:rPr>
              <a:t>Replace </a:t>
            </a:r>
            <a:r>
              <a:rPr lang="en-US" sz="1600" b="0" i="0" dirty="0" err="1">
                <a:solidFill>
                  <a:srgbClr val="3333FF"/>
                </a:solidFill>
                <a:latin typeface="Arial" pitchFamily="-112" charset="0"/>
                <a:ea typeface="Arial" pitchFamily="-112" charset="0"/>
                <a:cs typeface="Arial" pitchFamily="-112" charset="0"/>
              </a:rPr>
              <a:t>poloidal</a:t>
            </a:r>
            <a:r>
              <a:rPr lang="en-US" sz="1600" b="0" i="0" dirty="0">
                <a:solidFill>
                  <a:srgbClr val="3333FF"/>
                </a:solidFill>
                <a:latin typeface="Arial" pitchFamily="-112" charset="0"/>
                <a:ea typeface="Arial" pitchFamily="-112" charset="0"/>
                <a:cs typeface="Arial" pitchFamily="-112" charset="0"/>
              </a:rPr>
              <a:t> </a:t>
            </a:r>
            <a:r>
              <a:rPr lang="en-US" sz="1600" b="0" i="0" dirty="0" err="1">
                <a:solidFill>
                  <a:srgbClr val="3333FF"/>
                </a:solidFill>
                <a:latin typeface="Arial" pitchFamily="-112" charset="0"/>
                <a:ea typeface="Arial" pitchFamily="-112" charset="0"/>
                <a:cs typeface="Arial" pitchFamily="-112" charset="0"/>
              </a:rPr>
              <a:t>CHERs</a:t>
            </a:r>
            <a:r>
              <a:rPr lang="en-US" sz="1600" b="0" i="0" dirty="0">
                <a:solidFill>
                  <a:srgbClr val="3333FF"/>
                </a:solidFill>
                <a:latin typeface="Arial" pitchFamily="-112" charset="0"/>
                <a:ea typeface="Arial" pitchFamily="-112" charset="0"/>
                <a:cs typeface="Arial" pitchFamily="-112" charset="0"/>
              </a:rPr>
              <a:t> passive plates and enhance passive plates as needed</a:t>
            </a:r>
          </a:p>
          <a:p>
            <a:pPr marL="469900" lvl="1" indent="-228600">
              <a:spcBef>
                <a:spcPts val="563"/>
              </a:spcBef>
              <a:buFontTx/>
              <a:buChar char="-"/>
              <a:tabLst>
                <a:tab pos="241300" algn="l"/>
              </a:tabLst>
            </a:pPr>
            <a:r>
              <a:rPr lang="en-US" sz="1600" b="0" i="0" dirty="0">
                <a:solidFill>
                  <a:srgbClr val="3333FF"/>
                </a:solidFill>
                <a:latin typeface="Arial" pitchFamily="-112" charset="0"/>
                <a:ea typeface="Arial" pitchFamily="-112" charset="0"/>
                <a:cs typeface="Arial" pitchFamily="-112" charset="0"/>
              </a:rPr>
              <a:t>PF-1C to be available and in-board </a:t>
            </a:r>
            <a:r>
              <a:rPr lang="en-US" sz="1600" b="0" i="0" dirty="0" err="1">
                <a:solidFill>
                  <a:srgbClr val="3333FF"/>
                </a:solidFill>
                <a:latin typeface="Arial" pitchFamily="-112" charset="0"/>
                <a:ea typeface="Arial" pitchFamily="-112" charset="0"/>
                <a:cs typeface="Arial" pitchFamily="-112" charset="0"/>
              </a:rPr>
              <a:t>divertor</a:t>
            </a:r>
            <a:r>
              <a:rPr lang="en-US" sz="1600" b="0" i="0" dirty="0">
                <a:solidFill>
                  <a:srgbClr val="3333FF"/>
                </a:solidFill>
                <a:latin typeface="Arial" pitchFamily="-112" charset="0"/>
                <a:ea typeface="Arial" pitchFamily="-112" charset="0"/>
                <a:cs typeface="Arial" pitchFamily="-112" charset="0"/>
              </a:rPr>
              <a:t> tiles will be thermally insulated for bake-out</a:t>
            </a:r>
          </a:p>
          <a:p>
            <a:pPr marL="469900" lvl="1" indent="-228600">
              <a:spcBef>
                <a:spcPts val="563"/>
              </a:spcBef>
              <a:buFontTx/>
              <a:buChar char="-"/>
              <a:tabLst>
                <a:tab pos="241300" algn="l"/>
              </a:tabLst>
            </a:pPr>
            <a:r>
              <a:rPr lang="en-US" sz="1600" b="0" i="0" dirty="0">
                <a:solidFill>
                  <a:srgbClr val="3333FF"/>
                </a:solidFill>
                <a:latin typeface="Arial" pitchFamily="-112" charset="0"/>
                <a:ea typeface="Arial" pitchFamily="-112" charset="0"/>
                <a:cs typeface="Arial" pitchFamily="-112" charset="0"/>
              </a:rPr>
              <a:t>Install and test instrumentation to monitor coils and passive plates to full capability</a:t>
            </a:r>
          </a:p>
          <a:p>
            <a:pPr marL="239713" indent="-227013">
              <a:spcBef>
                <a:spcPts val="563"/>
              </a:spcBef>
              <a:buFont typeface="Arial" pitchFamily="-112" charset="0"/>
              <a:buChar char="•"/>
              <a:tabLst>
                <a:tab pos="241300" algn="l"/>
              </a:tabLst>
            </a:pPr>
            <a:r>
              <a:rPr lang="en-US" sz="1800" b="0" i="0" dirty="0">
                <a:latin typeface="Arial" pitchFamily="-112" charset="0"/>
                <a:ea typeface="Arial" pitchFamily="-112" charset="0"/>
                <a:cs typeface="Arial" pitchFamily="-112" charset="0"/>
              </a:rPr>
              <a:t>FY 2018 goal: Full capability</a:t>
            </a:r>
          </a:p>
        </p:txBody>
      </p:sp>
    </p:spTree>
    <p:extLst>
      <p:ext uri="{BB962C8B-B14F-4D97-AF65-F5344CB8AC3E}">
        <p14:creationId xmlns:p14="http://schemas.microsoft.com/office/powerpoint/2010/main" val="368213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4495800" cy="5410200"/>
          </a:xfrm>
        </p:spPr>
        <p:txBody>
          <a:bodyPr>
            <a:normAutofit/>
          </a:bodyPr>
          <a:lstStyle/>
          <a:p>
            <a:r>
              <a:rPr lang="en-US" dirty="0" smtClean="0"/>
              <a:t>The “outer” machine geometry (</a:t>
            </a:r>
            <a:r>
              <a:rPr lang="en-US" dirty="0" err="1" smtClean="0"/>
              <a:t>Toroidal</a:t>
            </a:r>
            <a:r>
              <a:rPr lang="en-US" dirty="0" smtClean="0"/>
              <a:t> field coils in red, </a:t>
            </a:r>
            <a:r>
              <a:rPr lang="en-US" dirty="0" err="1" smtClean="0"/>
              <a:t>Poloidal</a:t>
            </a:r>
            <a:r>
              <a:rPr lang="en-US" dirty="0" smtClean="0"/>
              <a:t> in Blue) remain the same with additional supports for higher fields</a:t>
            </a:r>
          </a:p>
          <a:p>
            <a:r>
              <a:rPr lang="en-US" dirty="0" smtClean="0"/>
              <a:t>Aspect ratio (R/a) increased to 1.7. (</a:t>
            </a:r>
            <a:r>
              <a:rPr lang="en-US" dirty="0" err="1" smtClean="0"/>
              <a:t>Tokamak</a:t>
            </a:r>
            <a:r>
              <a:rPr lang="en-US" dirty="0" smtClean="0"/>
              <a:t> at ~2.7)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Overall NSTX-U Machine Geometry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2477" y="1219200"/>
            <a:ext cx="4724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789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4495800" cy="5410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Doubled power from 6 to 12 MW (at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accel</a:t>
            </a:r>
            <a:r>
              <a:rPr lang="en-US" dirty="0" smtClean="0"/>
              <a:t>=90kV)</a:t>
            </a:r>
          </a:p>
          <a:p>
            <a:r>
              <a:rPr lang="en-US" dirty="0" smtClean="0"/>
              <a:t>More tangential injection on NB#2 triples the NBI plasma current drive and increases current profile control capability. </a:t>
            </a:r>
          </a:p>
          <a:p>
            <a:r>
              <a:rPr lang="en-US" dirty="0" smtClean="0"/>
              <a:t>Introduced many additional power supplies into the NB systems.</a:t>
            </a:r>
          </a:p>
          <a:p>
            <a:r>
              <a:rPr lang="en-US" dirty="0" smtClean="0"/>
              <a:t>Significant updates to the NB control hardware and software.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Major Upgrade #2: Additional </a:t>
            </a:r>
            <a:r>
              <a:rPr lang="en-US" sz="2800" dirty="0" err="1" smtClean="0"/>
              <a:t>Beamline</a:t>
            </a:r>
            <a:r>
              <a:rPr lang="en-US" sz="2800" dirty="0" smtClean="0"/>
              <a:t> Provides Additional Power and Critical Off-Axis Current Drive </a:t>
            </a:r>
            <a:endParaRPr lang="en-US" sz="2800" dirty="0"/>
          </a:p>
        </p:txBody>
      </p:sp>
      <p:sp>
        <p:nvSpPr>
          <p:cNvPr id="4" name="object 4"/>
          <p:cNvSpPr/>
          <p:nvPr/>
        </p:nvSpPr>
        <p:spPr>
          <a:xfrm>
            <a:off x="4853711" y="2055813"/>
            <a:ext cx="3985489" cy="42687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7696200" y="1600200"/>
            <a:ext cx="826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NB #1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81600" y="1600200"/>
            <a:ext cx="826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NB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89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Comprehensive Modifications/Improvements Made to Many Subsystems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486400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 smtClean="0"/>
              <a:t>New rectifier control hardware and software</a:t>
            </a:r>
          </a:p>
          <a:p>
            <a:r>
              <a:rPr lang="en-US" sz="3200" dirty="0"/>
              <a:t>New PLCs for the rectifiers, water </a:t>
            </a:r>
            <a:r>
              <a:rPr lang="en-US" sz="3200" dirty="0" smtClean="0"/>
              <a:t>system</a:t>
            </a:r>
          </a:p>
          <a:p>
            <a:r>
              <a:rPr lang="en-US" sz="3200" dirty="0" smtClean="0"/>
              <a:t>New </a:t>
            </a:r>
            <a:r>
              <a:rPr lang="en-US" sz="3200" dirty="0" err="1" smtClean="0"/>
              <a:t>realtime</a:t>
            </a:r>
            <a:r>
              <a:rPr lang="en-US" sz="3200" dirty="0" smtClean="0"/>
              <a:t> data links for rectifier control, </a:t>
            </a:r>
            <a:r>
              <a:rPr lang="en-US" sz="3200" dirty="0" err="1" smtClean="0"/>
              <a:t>realtime</a:t>
            </a:r>
            <a:r>
              <a:rPr lang="en-US" sz="3200" dirty="0" smtClean="0"/>
              <a:t> digitizers</a:t>
            </a:r>
          </a:p>
          <a:p>
            <a:r>
              <a:rPr lang="en-US" sz="3200" dirty="0" smtClean="0"/>
              <a:t>New Digital Coil Protection System (DCPS)</a:t>
            </a:r>
          </a:p>
          <a:p>
            <a:pPr lvl="2"/>
            <a:r>
              <a:rPr lang="en-US" sz="2595" dirty="0" smtClean="0"/>
              <a:t>In addition to over-current and I</a:t>
            </a:r>
            <a:r>
              <a:rPr lang="en-US" sz="2595" baseline="30000" dirty="0" smtClean="0"/>
              <a:t>2</a:t>
            </a:r>
            <a:r>
              <a:rPr lang="en-US" sz="2595" dirty="0" smtClean="0"/>
              <a:t>T, provides 400 real-time force and stress calculations using coil and plasma currents</a:t>
            </a:r>
          </a:p>
          <a:p>
            <a:r>
              <a:rPr lang="en-US" sz="3200" dirty="0" smtClean="0"/>
              <a:t>New plasma control computers</a:t>
            </a:r>
          </a:p>
          <a:p>
            <a:r>
              <a:rPr lang="en-US" sz="3200" dirty="0" smtClean="0"/>
              <a:t>Rewrote and/or updated </a:t>
            </a:r>
            <a:r>
              <a:rPr lang="en-US" sz="3200" b="1" i="1" dirty="0" smtClean="0"/>
              <a:t>all</a:t>
            </a:r>
            <a:r>
              <a:rPr lang="en-US" sz="3200" dirty="0" smtClean="0"/>
              <a:t> plasma control system code</a:t>
            </a:r>
          </a:p>
          <a:p>
            <a:r>
              <a:rPr lang="en-US" sz="3200" dirty="0" smtClean="0"/>
              <a:t>New </a:t>
            </a:r>
            <a:r>
              <a:rPr lang="en-US" sz="3200" dirty="0" err="1" smtClean="0"/>
              <a:t>boronization</a:t>
            </a:r>
            <a:r>
              <a:rPr lang="en-US" sz="3200" dirty="0" smtClean="0"/>
              <a:t> system</a:t>
            </a:r>
          </a:p>
          <a:p>
            <a:r>
              <a:rPr lang="en-US" sz="3200" dirty="0" smtClean="0"/>
              <a:t>Major changes to operations diagnostics such as Thomson Scattering and the Magnetics</a:t>
            </a:r>
          </a:p>
        </p:txBody>
      </p:sp>
    </p:spTree>
    <p:extLst>
      <p:ext uri="{BB962C8B-B14F-4D97-AF65-F5344CB8AC3E}">
        <p14:creationId xmlns:p14="http://schemas.microsoft.com/office/powerpoint/2010/main" val="172878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NSTX-U is now a Research Facility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5297474"/>
          </a:xfrm>
          <a:prstGeom prst="rect">
            <a:avLst/>
          </a:prstGeom>
        </p:spPr>
      </p:pic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5486400" y="1828800"/>
            <a:ext cx="828538" cy="3397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1" i="0" dirty="0">
                <a:solidFill>
                  <a:srgbClr val="0033CC"/>
                </a:solidFill>
              </a:rPr>
              <a:t>1</a:t>
            </a:r>
            <a:r>
              <a:rPr lang="en-US" sz="1600" b="1" i="0" baseline="30000" dirty="0">
                <a:solidFill>
                  <a:srgbClr val="0033CC"/>
                </a:solidFill>
              </a:rPr>
              <a:t>st</a:t>
            </a:r>
            <a:r>
              <a:rPr lang="en-US" sz="1600" b="1" i="0" dirty="0">
                <a:solidFill>
                  <a:srgbClr val="0033CC"/>
                </a:solidFill>
              </a:rPr>
              <a:t> NBI</a:t>
            </a:r>
          </a:p>
        </p:txBody>
      </p:sp>
      <p:sp>
        <p:nvSpPr>
          <p:cNvPr id="8" name="TextBox 22"/>
          <p:cNvSpPr txBox="1">
            <a:spLocks noChangeArrowheads="1"/>
          </p:cNvSpPr>
          <p:nvPr/>
        </p:nvSpPr>
        <p:spPr bwMode="auto">
          <a:xfrm>
            <a:off x="3505200" y="1752600"/>
            <a:ext cx="872981" cy="3397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1" i="0" dirty="0">
                <a:solidFill>
                  <a:srgbClr val="0033CC"/>
                </a:solidFill>
              </a:rPr>
              <a:t>2</a:t>
            </a:r>
            <a:r>
              <a:rPr lang="en-US" sz="1600" b="1" i="0" baseline="30000" dirty="0">
                <a:solidFill>
                  <a:srgbClr val="0033CC"/>
                </a:solidFill>
              </a:rPr>
              <a:t>nd</a:t>
            </a:r>
            <a:r>
              <a:rPr lang="en-US" sz="1600" b="1" i="0" dirty="0">
                <a:solidFill>
                  <a:srgbClr val="0033CC"/>
                </a:solidFill>
              </a:rPr>
              <a:t> NBI</a:t>
            </a:r>
          </a:p>
        </p:txBody>
      </p:sp>
      <p:sp>
        <p:nvSpPr>
          <p:cNvPr id="9" name="TextBox 23"/>
          <p:cNvSpPr txBox="1">
            <a:spLocks noChangeArrowheads="1"/>
          </p:cNvSpPr>
          <p:nvPr/>
        </p:nvSpPr>
        <p:spPr bwMode="auto">
          <a:xfrm>
            <a:off x="4038600" y="5105400"/>
            <a:ext cx="1092020" cy="34131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1" i="0" dirty="0">
                <a:solidFill>
                  <a:srgbClr val="0033CC"/>
                </a:solidFill>
              </a:rPr>
              <a:t>NSTX-U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38400" y="61722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183868"/>
            <a:ext cx="9144000" cy="338554"/>
          </a:xfrm>
          <a:prstGeom prst="rect">
            <a:avLst/>
          </a:prstGeom>
          <a:solidFill>
            <a:srgbClr val="A5FFF9"/>
          </a:solidFill>
          <a:ln>
            <a:solidFill>
              <a:srgbClr val="A5FFF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All six NBI sources are now operational, and have supported experiments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1377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6-04-26 at 11.28.52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4"/>
          <a:stretch/>
        </p:blipFill>
        <p:spPr>
          <a:xfrm>
            <a:off x="0" y="1295400"/>
            <a:ext cx="3962400" cy="5102113"/>
          </a:xfrm>
          <a:prstGeom prst="rect">
            <a:avLst/>
          </a:prstGeom>
        </p:spPr>
      </p:pic>
      <p:pic>
        <p:nvPicPr>
          <p:cNvPr id="10" name="Picture 9" descr="Screen Shot 2016-04-26 at 11.28.22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5"/>
          <a:stretch/>
        </p:blipFill>
        <p:spPr>
          <a:xfrm>
            <a:off x="5105400" y="1266768"/>
            <a:ext cx="4038600" cy="524118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Substantial Progress in Developing L- and H-Mode Scenarios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947052"/>
            <a:ext cx="2429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H-Mode Development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42850" y="990600"/>
            <a:ext cx="2391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-Mode Development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86200" y="2057400"/>
            <a:ext cx="1447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“Best” Shots From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January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February</a:t>
            </a:r>
          </a:p>
          <a:p>
            <a:pPr algn="ctr"/>
            <a:r>
              <a:rPr lang="en-US" b="1" dirty="0" smtClean="0">
                <a:solidFill>
                  <a:srgbClr val="008000"/>
                </a:solidFill>
              </a:rPr>
              <a:t>March</a:t>
            </a:r>
          </a:p>
          <a:p>
            <a:pPr algn="ctr"/>
            <a:r>
              <a:rPr lang="en-US" b="1" dirty="0" smtClean="0"/>
              <a:t>April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360321" y="1676400"/>
            <a:ext cx="9256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First H-Mode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8045079" y="1309914"/>
            <a:ext cx="0" cy="838200"/>
          </a:xfrm>
          <a:prstGeom prst="line">
            <a:avLst/>
          </a:prstGeom>
          <a:ln w="12700" cmpd="sng"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046960" y="2322960"/>
            <a:ext cx="0" cy="838200"/>
          </a:xfrm>
          <a:prstGeom prst="line">
            <a:avLst/>
          </a:prstGeom>
          <a:ln w="12700" cmpd="sng"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046960" y="3327000"/>
            <a:ext cx="0" cy="838200"/>
          </a:xfrm>
          <a:prstGeom prst="line">
            <a:avLst/>
          </a:prstGeom>
          <a:ln w="12700" cmpd="sng"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046960" y="5340720"/>
            <a:ext cx="0" cy="838200"/>
          </a:xfrm>
          <a:prstGeom prst="line">
            <a:avLst/>
          </a:prstGeom>
          <a:ln w="12700" cmpd="sng"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248400" y="2438400"/>
            <a:ext cx="152400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NSTX Longest Shot</a:t>
            </a:r>
            <a:endParaRPr lang="en-US" sz="10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543800" y="2590800"/>
            <a:ext cx="457200" cy="0"/>
          </a:xfrm>
          <a:prstGeom prst="straightConnector1">
            <a:avLst/>
          </a:prstGeom>
          <a:ln w="952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489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Shape and Vertical Position Control Are In Good Position to Support the Future Experiments</a:t>
            </a:r>
            <a:endParaRPr lang="en-US" sz="2800" dirty="0"/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0" y="990600"/>
            <a:ext cx="6553200" cy="213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 smtClean="0"/>
              <a:t>rtEFIT</a:t>
            </a:r>
            <a:r>
              <a:rPr lang="en-US" sz="1800" dirty="0" smtClean="0"/>
              <a:t>/ISOFLUX control established for the plasma radius, vertical position, X-points.</a:t>
            </a:r>
          </a:p>
          <a:p>
            <a:pPr lvl="1"/>
            <a:r>
              <a:rPr lang="en-US" sz="1600" dirty="0" smtClean="0"/>
              <a:t>NSTX didn’t routinely do closed loop X-point control.</a:t>
            </a:r>
          </a:p>
          <a:p>
            <a:pPr lvl="1"/>
            <a:r>
              <a:rPr lang="en-US" sz="1600" dirty="0" smtClean="0"/>
              <a:t>Now testing multi-threaded </a:t>
            </a:r>
            <a:r>
              <a:rPr lang="en-US" sz="1600" dirty="0" err="1" smtClean="0"/>
              <a:t>rtEFIT</a:t>
            </a:r>
            <a:r>
              <a:rPr lang="en-US" sz="1600" dirty="0" smtClean="0"/>
              <a:t> with greater capabilities</a:t>
            </a:r>
            <a:endParaRPr lang="en-US" sz="1800" dirty="0"/>
          </a:p>
          <a:p>
            <a:r>
              <a:rPr lang="en-US" sz="2000" dirty="0" smtClean="0"/>
              <a:t>New vertical control sensors &amp; algorithms -&gt; matching the NSTX elongation for the same l</a:t>
            </a:r>
            <a:r>
              <a:rPr lang="en-US" sz="2000" baseline="-25000" dirty="0" smtClean="0"/>
              <a:t>i</a:t>
            </a:r>
            <a:r>
              <a:rPr lang="en-US" sz="2000" dirty="0" smtClean="0"/>
              <a:t>, but at higher A.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 r="1" b="12195"/>
          <a:stretch/>
        </p:blipFill>
        <p:spPr bwMode="auto">
          <a:xfrm>
            <a:off x="342899" y="3107517"/>
            <a:ext cx="5372101" cy="314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0279" y="6172200"/>
            <a:ext cx="2301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Internal Inductance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503909" y="4313909"/>
            <a:ext cx="137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Elongation</a:t>
            </a:r>
            <a:endParaRPr lang="en-US" b="1" dirty="0"/>
          </a:p>
        </p:txBody>
      </p:sp>
      <p:pic>
        <p:nvPicPr>
          <p:cNvPr id="5" name="Picture 4" descr="Screen Shot 2016-04-21 at 11.41.17 A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6"/>
          <a:stretch/>
        </p:blipFill>
        <p:spPr>
          <a:xfrm>
            <a:off x="6473932" y="990600"/>
            <a:ext cx="2670068" cy="55626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7007331" y="1752600"/>
            <a:ext cx="228600" cy="3810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235931" y="1600200"/>
            <a:ext cx="228600" cy="5334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845531" y="1905000"/>
            <a:ext cx="304800" cy="5334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8302731" y="3048000"/>
            <a:ext cx="457200" cy="6096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8302731" y="3657600"/>
            <a:ext cx="457200" cy="5334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7845531" y="4876800"/>
            <a:ext cx="304800" cy="4572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7007331" y="5181600"/>
            <a:ext cx="228600" cy="2286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7235931" y="5181600"/>
            <a:ext cx="228600" cy="5334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810000" y="3276600"/>
            <a:ext cx="1595284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NSTX-U, </a:t>
            </a:r>
            <a:r>
              <a:rPr lang="en-US" sz="1200" b="1" dirty="0" err="1" smtClean="0"/>
              <a:t>Boronized</a:t>
            </a:r>
            <a:endParaRPr lang="en-US" sz="1200" b="1" dirty="0" smtClean="0"/>
          </a:p>
          <a:p>
            <a:r>
              <a:rPr lang="en-US" sz="1200" b="1" dirty="0" smtClean="0">
                <a:solidFill>
                  <a:srgbClr val="0000FF"/>
                </a:solidFill>
              </a:rPr>
              <a:t>NSTX, Lithium</a:t>
            </a:r>
          </a:p>
          <a:p>
            <a:r>
              <a:rPr lang="en-US" sz="1200" b="1" dirty="0" smtClean="0">
                <a:solidFill>
                  <a:srgbClr val="008000"/>
                </a:solidFill>
              </a:rPr>
              <a:t>NSTX, Mixed</a:t>
            </a:r>
          </a:p>
          <a:p>
            <a:r>
              <a:rPr lang="en-US" sz="1200" b="1" dirty="0" smtClean="0">
                <a:solidFill>
                  <a:srgbClr val="FF0000"/>
                </a:solidFill>
              </a:rPr>
              <a:t>NSTX, </a:t>
            </a:r>
            <a:r>
              <a:rPr lang="en-US" sz="1200" b="1" dirty="0" err="1" smtClean="0">
                <a:solidFill>
                  <a:srgbClr val="FF0000"/>
                </a:solidFill>
              </a:rPr>
              <a:t>Boronized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92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STX Upgr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14125</TotalTime>
  <Words>2350</Words>
  <Application>Microsoft Office PowerPoint</Application>
  <PresentationFormat>On-screen Show (4:3)</PresentationFormat>
  <Paragraphs>340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MS Mincho</vt:lpstr>
      <vt:lpstr>MS PGothic</vt:lpstr>
      <vt:lpstr>MS PGothic</vt:lpstr>
      <vt:lpstr>Arial</vt:lpstr>
      <vt:lpstr>Arial Narrow</vt:lpstr>
      <vt:lpstr>Calibri</vt:lpstr>
      <vt:lpstr>Helvetica</vt:lpstr>
      <vt:lpstr>Helvetica Neue</vt:lpstr>
      <vt:lpstr>Symbol</vt:lpstr>
      <vt:lpstr>Times</vt:lpstr>
      <vt:lpstr>Times New Roman</vt:lpstr>
      <vt:lpstr>Wingdings</vt:lpstr>
      <vt:lpstr>NSTX Upgrade</vt:lpstr>
      <vt:lpstr>The National Spherical Torus Experiment Upgrade First Year Operating Results and Experiences</vt:lpstr>
      <vt:lpstr>Outline</vt:lpstr>
      <vt:lpstr>Major Upgrade #1:New CS Provides Enhanced Capabilities, But Modifies the Discharge Programming </vt:lpstr>
      <vt:lpstr>Overall NSTX-U Machine Geometry</vt:lpstr>
      <vt:lpstr>Major Upgrade #2: Additional Beamline Provides Additional Power and Critical Off-Axis Current Drive </vt:lpstr>
      <vt:lpstr>Comprehensive Modifications/Improvements Made to Many Subsystems</vt:lpstr>
      <vt:lpstr>NSTX-U is now a Research Facility </vt:lpstr>
      <vt:lpstr>Substantial Progress in Developing L- and H-Mode Scenarios</vt:lpstr>
      <vt:lpstr>Shape and Vertical Position Control Are In Good Position to Support the Future Experiments</vt:lpstr>
      <vt:lpstr>Discharge Development Aided by Error Field Correction</vt:lpstr>
      <vt:lpstr>NSTX-U Experiments are Using a Significantly Expanded Plasma Shutdown Scheme</vt:lpstr>
      <vt:lpstr>NSTX-U Experiments are Using a Significantly Expanded Plasma Shutdown Scheme</vt:lpstr>
      <vt:lpstr>Summary of Experimental Operations </vt:lpstr>
      <vt:lpstr>Additional Systems were commissioned during the run</vt:lpstr>
      <vt:lpstr>Notable Processes in Place to Ensure Proper Engineering Practices and Con-Ops</vt:lpstr>
      <vt:lpstr>NSTX-U Operating Experience: Neutral Beams</vt:lpstr>
      <vt:lpstr>NSTX-U Operating Experience: Torus Systems</vt:lpstr>
      <vt:lpstr>NSTX-U Operating Experience: Magnet Systems - Flexible Bus</vt:lpstr>
      <vt:lpstr>NSTX-U Operating Experience: Magnet Systems – PF1aU Failure</vt:lpstr>
      <vt:lpstr>PF-1aU Coil Radiography/Forensics</vt:lpstr>
      <vt:lpstr>PF-1aU Fabrication Plans </vt:lpstr>
      <vt:lpstr>Center Stack Divertor Cooling Tube Issues</vt:lpstr>
      <vt:lpstr>Summary</vt:lpstr>
      <vt:lpstr>Backup</vt:lpstr>
      <vt:lpstr>BN Fragments From BES Shutter Were Removed With Minimal Impact on Operations</vt:lpstr>
      <vt:lpstr>PowerPoint Presentation</vt:lpstr>
      <vt:lpstr>List of DCPS Algorithms</vt:lpstr>
      <vt:lpstr>PowerPoint Presentation</vt:lpstr>
      <vt:lpstr>PowerPoint Presentation</vt:lpstr>
      <vt:lpstr>NSTX-U device performance progression</vt:lpstr>
    </vt:vector>
  </TitlesOfParts>
  <Company>PPPL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E. Menard</dc:creator>
  <cp:lastModifiedBy>cd-cap-cd-124373</cp:lastModifiedBy>
  <cp:revision>282</cp:revision>
  <cp:lastPrinted>2016-09-07T20:47:36Z</cp:lastPrinted>
  <dcterms:created xsi:type="dcterms:W3CDTF">2016-09-16T14:14:14Z</dcterms:created>
  <dcterms:modified xsi:type="dcterms:W3CDTF">2016-09-21T15:03:02Z</dcterms:modified>
</cp:coreProperties>
</file>