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1" r:id="rId5"/>
    <p:sldId id="260" r:id="rId6"/>
    <p:sldId id="270" r:id="rId7"/>
    <p:sldId id="272" r:id="rId8"/>
    <p:sldId id="273" r:id="rId9"/>
    <p:sldId id="274" r:id="rId10"/>
    <p:sldId id="276" r:id="rId11"/>
    <p:sldId id="264" r:id="rId12"/>
    <p:sldId id="277" r:id="rId13"/>
    <p:sldId id="278" r:id="rId14"/>
    <p:sldId id="279" r:id="rId15"/>
    <p:sldId id="280" r:id="rId16"/>
    <p:sldId id="281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F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785" autoAdjust="0"/>
  </p:normalViewPr>
  <p:slideViewPr>
    <p:cSldViewPr snapToGrid="0" snapToObjects="1" showGuides="1">
      <p:cViewPr>
        <p:scale>
          <a:sx n="75" d="100"/>
          <a:sy n="75" d="100"/>
        </p:scale>
        <p:origin x="-1362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Budget constraints</a:t>
            </a:r>
            <a:r>
              <a:rPr lang="en-US" baseline="0" dirty="0" smtClean="0"/>
              <a:t> prevented me from attending in person.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3114-0D40-384A-9E11-76EB88F8D7B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66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Comments Fields used</a:t>
            </a:r>
            <a:r>
              <a:rPr lang="en-US" baseline="0" dirty="0" smtClean="0"/>
              <a:t> to document progress, problems, guidance. Anyone can add a Comment. In this instance, Operability, ESHQ, Industrial Safety, Owner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Comments are distributed to a wide audience and can generate additional conversation across groups.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3114-0D40-384A-9E11-76EB88F8D7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Work Approval goes through Accelerator Operations. Authorization is a term that refers to Supervisor-Field Worker OK.</a:t>
            </a:r>
            <a:r>
              <a:rPr lang="en-US" i="1" dirty="0" smtClean="0"/>
              <a:t> </a:t>
            </a:r>
          </a:p>
          <a:p>
            <a:r>
              <a:rPr lang="en-US" i="1" dirty="0" smtClean="0"/>
              <a:t>NOTE: Place Safety Hold </a:t>
            </a:r>
            <a:r>
              <a:rPr lang="en-US" dirty="0" smtClean="0"/>
              <a:t>can be instigated</a:t>
            </a:r>
            <a:r>
              <a:rPr lang="en-US" baseline="0" dirty="0" smtClean="0"/>
              <a:t> by anyone.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3114-0D40-384A-9E11-76EB88F8D7B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48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ability to attach drawings, files, pictures, etc. makes each task self sufficient in documenting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3114-0D40-384A-9E11-76EB88F8D7B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76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Feedback / Continuous</a:t>
            </a:r>
            <a:r>
              <a:rPr lang="en-US" baseline="0" dirty="0" smtClean="0"/>
              <a:t> Improvement important for repetitive tasks, both from a quality and an ergonomic point of view.</a:t>
            </a:r>
          </a:p>
          <a:p>
            <a:r>
              <a:rPr lang="en-US" baseline="0" dirty="0" smtClean="0"/>
              <a:t>Tasks can be cloned to ease re-write, but can be edited. Each is assigned a new unique ATLis tracking number. &gt;80% of the tasks are written from scratch. We encourage this so that the worker re-assesses the work and work controls.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3114-0D40-384A-9E11-76EB88F8D7B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3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Jefferson</a:t>
            </a:r>
            <a:r>
              <a:rPr lang="en-US" baseline="0" dirty="0" smtClean="0"/>
              <a:t> Lab’s Accelerator Task List may not be the only reason the safety record is good, but it contributes to the overall safety culture. </a:t>
            </a:r>
          </a:p>
          <a:p>
            <a:r>
              <a:rPr lang="en-US" baseline="0" dirty="0" smtClean="0"/>
              <a:t>It is hard to know, we feel that &gt;90% of all work goes through ATLis. It is used because it benefits multiple groups: workers, supervisors, operations, ESH, </a:t>
            </a:r>
            <a:r>
              <a:rPr lang="en-US" baseline="0" dirty="0" err="1" smtClean="0"/>
              <a:t>Radcon</a:t>
            </a:r>
            <a:r>
              <a:rPr lang="en-US" baseline="0" dirty="0" smtClean="0"/>
              <a:t>, etc.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3114-0D40-384A-9E11-76EB88F8D7B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focus of this presentation has been on Jefferson Lab’s ATLis and the ISM 5 Core Functions.  Most of the Guiding Principals are also addressed</a:t>
            </a:r>
            <a:r>
              <a:rPr lang="en-US" baseline="0" dirty="0" smtClean="0"/>
              <a:t> when using ATLis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Those Guiding Principles that are NOT addressed are covered either at a higher level or by the immediate supervisor of the workers.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3114-0D40-384A-9E11-76EB88F8D7B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33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3114-0D40-384A-9E11-76EB88F8D7B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23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Recent doubling of the machine energy went very well. </a:t>
            </a:r>
            <a:endParaRPr lang="en-US" dirty="0" smtClean="0"/>
          </a:p>
          <a:p>
            <a:r>
              <a:rPr lang="en-US" dirty="0" smtClean="0"/>
              <a:t>Much work was done interspersed with running the ‘old machine’.</a:t>
            </a:r>
          </a:p>
          <a:p>
            <a:r>
              <a:rPr lang="en-US" dirty="0" smtClean="0"/>
              <a:t>Allowed for a broad platform for communication.</a:t>
            </a:r>
          </a:p>
          <a:p>
            <a:endParaRPr lang="en-US" dirty="0" smtClean="0"/>
          </a:p>
          <a:p>
            <a:r>
              <a:rPr lang="en-US" dirty="0" smtClean="0"/>
              <a:t>We</a:t>
            </a:r>
            <a:r>
              <a:rPr lang="en-US" baseline="0" dirty="0" smtClean="0"/>
              <a:t> </a:t>
            </a:r>
            <a:r>
              <a:rPr lang="en-US" baseline="0" dirty="0" smtClean="0"/>
              <a:t>have started conducting experiments with the newly rebuilt machine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3114-0D40-384A-9E11-76EB88F8D7B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69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 graphic that will be referenced throughout the talk.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3114-0D40-384A-9E11-76EB88F8D7B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79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 planning.</a:t>
            </a:r>
          </a:p>
          <a:p>
            <a:r>
              <a:rPr lang="en-US" dirty="0" smtClean="0"/>
              <a:t>Hazard</a:t>
            </a:r>
            <a:r>
              <a:rPr lang="en-US" baseline="0" dirty="0" smtClean="0"/>
              <a:t> analysis and mitigation plan.</a:t>
            </a:r>
          </a:p>
          <a:p>
            <a:r>
              <a:rPr lang="en-US" baseline="0" dirty="0" smtClean="0"/>
              <a:t>Documentation.</a:t>
            </a:r>
          </a:p>
          <a:p>
            <a:r>
              <a:rPr lang="en-US" baseline="0" dirty="0" smtClean="0"/>
              <a:t>Communication.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3114-0D40-384A-9E11-76EB88F8D7B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7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Developed to</a:t>
            </a:r>
            <a:r>
              <a:rPr lang="en-US" baseline="0" dirty="0" smtClean="0"/>
              <a:t> address the ASO Guidance for work planning and control and provide a useful tool to plan, document, and review work.  </a:t>
            </a:r>
            <a:r>
              <a:rPr lang="en-US" dirty="0" smtClean="0"/>
              <a:t>Password</a:t>
            </a:r>
            <a:r>
              <a:rPr lang="en-US" baseline="0" dirty="0" smtClean="0"/>
              <a:t> protected both on and off site. </a:t>
            </a:r>
            <a:endParaRPr lang="en-US" baseline="0" dirty="0" smtClean="0"/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</a:t>
            </a:r>
            <a:r>
              <a:rPr lang="en-US" baseline="0" dirty="0" smtClean="0"/>
              <a:t> use since 2003. About 16,000 tasks (repairs, installations, software and beam tests) since the beginning. About 6 per day.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3114-0D40-384A-9E11-76EB88F8D7B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90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Anyone can write an ATLis</a:t>
            </a:r>
            <a:r>
              <a:rPr lang="en-US" baseline="0" dirty="0" smtClean="0"/>
              <a:t> task. Most are written by the people doing the work. They own the process for their work. Automatic email list managed by Operability Group Leader</a:t>
            </a:r>
            <a:r>
              <a:rPr lang="en-US" baseline="0" dirty="0" smtClean="0"/>
              <a:t>. They are the person responsible for all work done on and to the machine. </a:t>
            </a:r>
            <a:r>
              <a:rPr lang="en-US" baseline="0" dirty="0" err="1" smtClean="0"/>
              <a:t>C’est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moi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3114-0D40-384A-9E11-76EB88F8D7B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23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Alpha Numeric entries allow for more complete descriptions than simple check boxes.</a:t>
            </a:r>
          </a:p>
          <a:p>
            <a:endParaRPr lang="en-US" dirty="0" smtClean="0"/>
          </a:p>
          <a:p>
            <a:r>
              <a:rPr lang="en-US" dirty="0" smtClean="0"/>
              <a:t>ATLis</a:t>
            </a:r>
            <a:r>
              <a:rPr lang="en-US" baseline="0" dirty="0" smtClean="0"/>
              <a:t> is used for planned work AND immediate repairs. </a:t>
            </a:r>
            <a:r>
              <a:rPr lang="en-US" baseline="0" dirty="0" smtClean="0"/>
              <a:t>It takes about 10 minutes to write an ATLis task. This </a:t>
            </a:r>
            <a:r>
              <a:rPr lang="en-US" baseline="0" dirty="0" smtClean="0"/>
              <a:t>allows the work to be thought through before starting.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3114-0D40-384A-9E11-76EB88F8D7B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83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Hazard</a:t>
            </a:r>
            <a:r>
              <a:rPr lang="en-US" baseline="0" dirty="0" smtClean="0"/>
              <a:t> ID augments work plan from a safety point of view. Space is provided to document hazard mitigation plans. Stand alone section on Credited Controls and Radiologic hazards.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3114-0D40-384A-9E11-76EB88F8D7B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92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Risk Classification may be somewhat subjective, but it calls attention to more</a:t>
            </a:r>
            <a:r>
              <a:rPr lang="en-US" baseline="0" dirty="0" smtClean="0"/>
              <a:t> complex or hazardous tasks.  WPC Work Planning and Control. All JLab workers trained on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3114-0D40-384A-9E11-76EB88F8D7B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36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1CB0-ACF0-46F3-9206-12E6B1165D97}" type="datetime1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888F3-9551-4616-BA1E-C189E36E21B3}" type="datetime1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720E-679B-407A-86EA-4D9F868FADB1}" type="datetime1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5954-3CB8-4A8A-930B-695BAA3C4149}" type="datetime1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B5E72-2871-4BCA-81FB-FB0115D19730}" type="datetime1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4304-1F75-46AB-AF69-EC7C51BF5AD5}" type="datetime1">
              <a:rPr lang="en-US" smtClean="0"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7C55C-60F0-4782-9AC5-9516C09105F1}" type="datetime1">
              <a:rPr lang="en-US" smtClean="0"/>
              <a:t>9/8/2016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D5BE-1DE6-4495-9D1F-CBDBF324386B}" type="datetime1">
              <a:rPr lang="en-US" smtClean="0"/>
              <a:t>9/8/2016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317-56DC-4943-8BE1-617B8AC3EBD0}" type="datetime1">
              <a:rPr lang="en-US" smtClean="0"/>
              <a:t>9/8/2016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DC20-66BF-4F4D-A9E6-05D7861C357F}" type="datetime1">
              <a:rPr lang="en-US" smtClean="0"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2021-5484-41CD-8D40-7E7011175681}" type="datetime1">
              <a:rPr lang="en-US" smtClean="0"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53B05A92-A384-4A64-9D94-A39259D98BA8}" type="datetime1">
              <a:rPr lang="en-US" smtClean="0"/>
              <a:t>9/8/2016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evweb.acc.jlab.org/CSUEApps/atlis/atlis.ph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evweb.acc.jlab.org/CSUEApps/atlis/atlis.php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evweb.acc.jlab.org/CSUEApps/atlis/atlis.ph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hyperlink" Target="http://devweb.acc.jlab.org/CSUEApps/atlis/atlis.ph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evweb.acc.jlab.org/CSUEApps/atlis/atlis.php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uhring@jlab.or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hyperlink" Target="http://devweb.acc.jlab.org/CSUEApps/atlis/atlis.ph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evweb.acc.jlab.org/CSUEApps/atlis/atlis.ph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evweb.acc.jlab.org/CSUEApps/atlis/atlis.ph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hyperlink" Target="http://devweb.acc.jlab.org/CSUEApps/atlis/atlis.ph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hyperlink" Target="http://devweb.acc.jlab.org/CSUEApps/atlis/atlis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38756"/>
            <a:ext cx="7772400" cy="1778731"/>
          </a:xfrm>
        </p:spPr>
        <p:txBody>
          <a:bodyPr/>
          <a:lstStyle/>
          <a:p>
            <a:r>
              <a:rPr lang="en-US" dirty="0" smtClean="0"/>
              <a:t>Jefferson Lab’s ATLis</a:t>
            </a:r>
            <a:br>
              <a:rPr lang="en-US" dirty="0" smtClean="0"/>
            </a:br>
            <a:r>
              <a:rPr lang="en-US" dirty="0" smtClean="0"/>
              <a:t>(Accelerator Task List)</a:t>
            </a:r>
            <a:endParaRPr lang="en-US" dirty="0">
              <a:latin typeface="Minion Pr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1210"/>
            <a:ext cx="6400800" cy="2822580"/>
          </a:xfrm>
        </p:spPr>
        <p:txBody>
          <a:bodyPr/>
          <a:lstStyle/>
          <a:p>
            <a:r>
              <a:rPr lang="en-US" dirty="0" smtClean="0">
                <a:latin typeface="Minion Pro"/>
              </a:rPr>
              <a:t>Accelerator Safety Workshop</a:t>
            </a:r>
          </a:p>
          <a:p>
            <a:r>
              <a:rPr lang="en-US" dirty="0" smtClean="0"/>
              <a:t>September 21, 2016</a:t>
            </a:r>
          </a:p>
          <a:p>
            <a:r>
              <a:rPr lang="en-US" sz="2800" dirty="0" smtClean="0"/>
              <a:t>Steve Suhring</a:t>
            </a:r>
          </a:p>
          <a:p>
            <a:r>
              <a:rPr lang="en-US" sz="2800" dirty="0" smtClean="0"/>
              <a:t>Accelerator Manager</a:t>
            </a:r>
          </a:p>
          <a:p>
            <a:endParaRPr lang="en-US" dirty="0">
              <a:latin typeface="Minion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ATLis Task Review 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06479" y="6082748"/>
            <a:ext cx="20375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ATLis Link </a:t>
            </a:r>
            <a:r>
              <a:rPr lang="en-US" dirty="0" smtClean="0"/>
              <a:t>(internal)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38543" y="904462"/>
            <a:ext cx="4989860" cy="5372948"/>
            <a:chOff x="457200" y="288235"/>
            <a:chExt cx="5099190" cy="5899724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562"/>
            <a:stretch/>
          </p:blipFill>
          <p:spPr bwMode="auto">
            <a:xfrm>
              <a:off x="457200" y="288235"/>
              <a:ext cx="5095875" cy="2802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502"/>
            <a:stretch/>
          </p:blipFill>
          <p:spPr bwMode="auto">
            <a:xfrm>
              <a:off x="460515" y="3081150"/>
              <a:ext cx="5095875" cy="3106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5993298" y="194726"/>
            <a:ext cx="3153872" cy="2969347"/>
            <a:chOff x="6092688" y="194726"/>
            <a:chExt cx="3153872" cy="2969347"/>
          </a:xfrm>
        </p:grpSpPr>
        <p:grpSp>
          <p:nvGrpSpPr>
            <p:cNvPr id="20" name="Group 19"/>
            <p:cNvGrpSpPr/>
            <p:nvPr/>
          </p:nvGrpSpPr>
          <p:grpSpPr>
            <a:xfrm>
              <a:off x="6092688" y="194726"/>
              <a:ext cx="3153872" cy="2969347"/>
              <a:chOff x="6092688" y="194726"/>
              <a:chExt cx="3153872" cy="2969347"/>
            </a:xfrm>
          </p:grpSpPr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14" r="6952"/>
              <a:stretch/>
            </p:blipFill>
            <p:spPr bwMode="auto">
              <a:xfrm>
                <a:off x="6092688" y="194726"/>
                <a:ext cx="3153872" cy="29693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Oval 22"/>
              <p:cNvSpPr/>
              <p:nvPr/>
            </p:nvSpPr>
            <p:spPr>
              <a:xfrm rot="19697671">
                <a:off x="7752521" y="2093098"/>
                <a:ext cx="1013791" cy="651382"/>
              </a:xfrm>
              <a:prstGeom prst="ellipse">
                <a:avLst/>
              </a:prstGeom>
              <a:noFill/>
              <a:ln w="28575">
                <a:solidFill>
                  <a:srgbClr val="24FC2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4FC2E"/>
                  </a:solidFill>
                </a:endParaRPr>
              </a:p>
            </p:txBody>
          </p:sp>
        </p:grpSp>
        <p:sp>
          <p:nvSpPr>
            <p:cNvPr id="21" name="Oval 20"/>
            <p:cNvSpPr/>
            <p:nvPr/>
          </p:nvSpPr>
          <p:spPr>
            <a:xfrm rot="5400000">
              <a:off x="8259417" y="1117775"/>
              <a:ext cx="1013791" cy="651382"/>
            </a:xfrm>
            <a:prstGeom prst="ellipse">
              <a:avLst/>
            </a:prstGeom>
            <a:noFill/>
            <a:ln w="28575">
              <a:solidFill>
                <a:srgbClr val="24FC2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4FC2E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553146" y="2972283"/>
            <a:ext cx="3551093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Initial Hazard Analysis by Owner</a:t>
            </a:r>
          </a:p>
          <a:p>
            <a:r>
              <a:rPr lang="en-US" sz="2000" dirty="0"/>
              <a:t>   This includes a comments field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for </a:t>
            </a:r>
            <a:r>
              <a:rPr lang="en-US" sz="2000" dirty="0"/>
              <a:t>Owner to </a:t>
            </a:r>
            <a:r>
              <a:rPr lang="en-US" sz="2000" dirty="0" smtClean="0"/>
              <a:t>outline </a:t>
            </a:r>
            <a:r>
              <a:rPr lang="en-US" sz="2000" dirty="0"/>
              <a:t>controls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Controls </a:t>
            </a:r>
            <a:r>
              <a:rPr lang="en-US" sz="2000" dirty="0"/>
              <a:t>can also be added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through </a:t>
            </a:r>
            <a:r>
              <a:rPr lang="en-US" sz="2000" dirty="0"/>
              <a:t>the ESH </a:t>
            </a:r>
            <a:r>
              <a:rPr lang="en-US" sz="2000" dirty="0" smtClean="0"/>
              <a:t>Review</a:t>
            </a:r>
          </a:p>
          <a:p>
            <a:endParaRPr lang="en-US" sz="2000" dirty="0"/>
          </a:p>
          <a:p>
            <a:r>
              <a:rPr lang="en-US" sz="2000" dirty="0"/>
              <a:t>All participants can provide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guidance </a:t>
            </a:r>
            <a:r>
              <a:rPr lang="en-US" sz="2000" dirty="0"/>
              <a:t>or comments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6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ATLis Task Review II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06479" y="6082748"/>
            <a:ext cx="20375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ATLis Link </a:t>
            </a:r>
            <a:r>
              <a:rPr lang="en-US" dirty="0" smtClean="0"/>
              <a:t>(internal)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993298" y="194726"/>
            <a:ext cx="3153872" cy="2969347"/>
            <a:chOff x="6092688" y="194726"/>
            <a:chExt cx="3153872" cy="2969347"/>
          </a:xfrm>
        </p:grpSpPr>
        <p:grpSp>
          <p:nvGrpSpPr>
            <p:cNvPr id="11" name="Group 10"/>
            <p:cNvGrpSpPr/>
            <p:nvPr/>
          </p:nvGrpSpPr>
          <p:grpSpPr>
            <a:xfrm>
              <a:off x="6092688" y="194726"/>
              <a:ext cx="3153872" cy="2969347"/>
              <a:chOff x="6092688" y="194726"/>
              <a:chExt cx="3153872" cy="2969347"/>
            </a:xfrm>
          </p:grpSpPr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14" r="6952"/>
              <a:stretch/>
            </p:blipFill>
            <p:spPr bwMode="auto">
              <a:xfrm>
                <a:off x="6092688" y="194726"/>
                <a:ext cx="3153872" cy="29693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Oval 13"/>
              <p:cNvSpPr/>
              <p:nvPr/>
            </p:nvSpPr>
            <p:spPr>
              <a:xfrm rot="19697671">
                <a:off x="7752521" y="2093098"/>
                <a:ext cx="1013791" cy="651382"/>
              </a:xfrm>
              <a:prstGeom prst="ellipse">
                <a:avLst/>
              </a:prstGeom>
              <a:noFill/>
              <a:ln w="28575">
                <a:solidFill>
                  <a:srgbClr val="24FC2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4FC2E"/>
                  </a:solidFill>
                </a:endParaRPr>
              </a:p>
            </p:txBody>
          </p:sp>
        </p:grpSp>
        <p:sp>
          <p:nvSpPr>
            <p:cNvPr id="12" name="Oval 11"/>
            <p:cNvSpPr/>
            <p:nvPr/>
          </p:nvSpPr>
          <p:spPr>
            <a:xfrm rot="5400000">
              <a:off x="8259417" y="1117775"/>
              <a:ext cx="1013791" cy="651382"/>
            </a:xfrm>
            <a:prstGeom prst="ellipse">
              <a:avLst/>
            </a:prstGeom>
            <a:noFill/>
            <a:ln w="28575">
              <a:solidFill>
                <a:srgbClr val="24FC2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4FC2E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8782" y="930284"/>
            <a:ext cx="5440018" cy="40934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Comments / Controls</a:t>
            </a:r>
            <a:endParaRPr lang="en-US" sz="2000" dirty="0"/>
          </a:p>
          <a:p>
            <a:r>
              <a:rPr lang="en-US" sz="2000" dirty="0"/>
              <a:t>   Anyone with access to ATLis: co-workers, ESH, </a:t>
            </a:r>
          </a:p>
          <a:p>
            <a:r>
              <a:rPr lang="en-US" sz="2000" dirty="0"/>
              <a:t>        supervisor, management, designers, </a:t>
            </a:r>
            <a:r>
              <a:rPr lang="en-US" sz="2000" dirty="0" smtClean="0"/>
              <a:t>field </a:t>
            </a:r>
            <a:r>
              <a:rPr lang="en-US" sz="2000" dirty="0"/>
              <a:t>staff</a:t>
            </a:r>
          </a:p>
          <a:p>
            <a:r>
              <a:rPr lang="en-US" sz="2000" dirty="0"/>
              <a:t>   Information can be posted to the </a:t>
            </a:r>
            <a:r>
              <a:rPr lang="en-US" sz="2000" dirty="0" smtClean="0"/>
              <a:t>e-logbook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Email Distribution</a:t>
            </a:r>
            <a:r>
              <a:rPr lang="en-US" sz="2000" dirty="0"/>
              <a:t>:</a:t>
            </a:r>
          </a:p>
          <a:p>
            <a:r>
              <a:rPr lang="en-US" sz="2000" dirty="0" smtClean="0"/>
              <a:t>   By System</a:t>
            </a:r>
            <a:r>
              <a:rPr lang="en-US" sz="2000" dirty="0"/>
              <a:t>, Location and Interest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Every </a:t>
            </a:r>
            <a:r>
              <a:rPr lang="en-US" sz="2000" dirty="0"/>
              <a:t>ATLis is sent </a:t>
            </a:r>
            <a:r>
              <a:rPr lang="en-US" sz="2000" dirty="0" smtClean="0"/>
              <a:t>to </a:t>
            </a:r>
            <a:r>
              <a:rPr lang="en-US" sz="2000" dirty="0"/>
              <a:t>ESH for review	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Approval</a:t>
            </a:r>
            <a:endParaRPr lang="en-US" sz="2000" dirty="0"/>
          </a:p>
          <a:p>
            <a:r>
              <a:rPr lang="en-US" sz="2000" dirty="0" smtClean="0"/>
              <a:t>   Accelerator Manager/Deputy or Crew Chief</a:t>
            </a:r>
          </a:p>
          <a:p>
            <a:endParaRPr lang="en-US" sz="2000" dirty="0"/>
          </a:p>
          <a:p>
            <a:r>
              <a:rPr lang="en-US" sz="2000" dirty="0" smtClean="0"/>
              <a:t>NOTE</a:t>
            </a:r>
            <a:r>
              <a:rPr lang="en-US" sz="2000" dirty="0"/>
              <a:t>: Work Authorization by Line Supervisor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026" y="2962273"/>
            <a:ext cx="3871588" cy="317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48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ATLis Task Execution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06479" y="6082748"/>
            <a:ext cx="20375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ATLis Link </a:t>
            </a:r>
            <a:r>
              <a:rPr lang="en-US" dirty="0" smtClean="0"/>
              <a:t>(internal)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68359" y="904417"/>
            <a:ext cx="4164496" cy="5178331"/>
            <a:chOff x="2790825" y="3359382"/>
            <a:chExt cx="3562350" cy="4641617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869"/>
            <a:stretch/>
          </p:blipFill>
          <p:spPr bwMode="auto">
            <a:xfrm>
              <a:off x="2790825" y="3965712"/>
              <a:ext cx="3562350" cy="4035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518"/>
            <a:stretch/>
          </p:blipFill>
          <p:spPr bwMode="auto">
            <a:xfrm>
              <a:off x="2790825" y="3359382"/>
              <a:ext cx="3562350" cy="592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5993298" y="194726"/>
            <a:ext cx="3153872" cy="2969347"/>
            <a:chOff x="5993298" y="194726"/>
            <a:chExt cx="3153872" cy="2969347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4" r="6952"/>
            <a:stretch/>
          </p:blipFill>
          <p:spPr bwMode="auto">
            <a:xfrm>
              <a:off x="5993298" y="194726"/>
              <a:ext cx="3153872" cy="2969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Oval 15"/>
            <p:cNvSpPr/>
            <p:nvPr/>
          </p:nvSpPr>
          <p:spPr>
            <a:xfrm rot="2169191">
              <a:off x="6301409" y="1993708"/>
              <a:ext cx="1013791" cy="651382"/>
            </a:xfrm>
            <a:prstGeom prst="ellipse">
              <a:avLst/>
            </a:prstGeom>
            <a:noFill/>
            <a:ln w="28575">
              <a:solidFill>
                <a:srgbClr val="24FC2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4FC2E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134678" y="2972283"/>
            <a:ext cx="4969562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Work process governed by ESH Manual and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specific </a:t>
            </a:r>
            <a:r>
              <a:rPr lang="en-US" sz="2000" dirty="0"/>
              <a:t>work plan for each ATLis </a:t>
            </a:r>
            <a:r>
              <a:rPr lang="en-US" sz="2000" dirty="0" smtClean="0"/>
              <a:t>task</a:t>
            </a:r>
          </a:p>
          <a:p>
            <a:endParaRPr lang="en-US" sz="2000" dirty="0" smtClean="0"/>
          </a:p>
          <a:p>
            <a:r>
              <a:rPr lang="en-US" sz="2000" dirty="0" smtClean="0"/>
              <a:t>Files, photos, formal work control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documents, etc. can be added / attached</a:t>
            </a:r>
          </a:p>
          <a:p>
            <a:endParaRPr lang="en-US" sz="2000" dirty="0"/>
          </a:p>
          <a:p>
            <a:r>
              <a:rPr lang="en-US" sz="2000" dirty="0" smtClean="0"/>
              <a:t>Logbook postings and email </a:t>
            </a:r>
            <a:r>
              <a:rPr lang="en-US" sz="2000" dirty="0"/>
              <a:t>distribution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increases </a:t>
            </a:r>
            <a:r>
              <a:rPr lang="en-US" sz="2000" dirty="0"/>
              <a:t>awareness of </a:t>
            </a:r>
            <a:r>
              <a:rPr lang="en-US" sz="2000" dirty="0" smtClean="0"/>
              <a:t>comments,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concerns</a:t>
            </a:r>
            <a:r>
              <a:rPr lang="en-US" sz="2000" dirty="0"/>
              <a:t>, questions, changes, progress. . 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4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01" y="833193"/>
            <a:ext cx="4732760" cy="535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ATLis Task Completion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06479" y="6082748"/>
            <a:ext cx="20375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ATLis Link </a:t>
            </a:r>
            <a:r>
              <a:rPr lang="en-US" dirty="0" smtClean="0"/>
              <a:t>(internal)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" r="6952"/>
          <a:stretch/>
        </p:blipFill>
        <p:spPr bwMode="auto">
          <a:xfrm>
            <a:off x="5993298" y="194726"/>
            <a:ext cx="3153872" cy="296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 rot="7137030">
            <a:off x="6127587" y="770282"/>
            <a:ext cx="1013791" cy="651382"/>
          </a:xfrm>
          <a:prstGeom prst="ellipse">
            <a:avLst/>
          </a:prstGeom>
          <a:noFill/>
          <a:ln w="28575">
            <a:solidFill>
              <a:srgbClr val="24FC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FC2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34678" y="2972283"/>
            <a:ext cx="4969562" cy="34778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Upon completion, Owner or technician </a:t>
            </a:r>
          </a:p>
          <a:p>
            <a:r>
              <a:rPr lang="en-US" sz="2000" dirty="0"/>
              <a:t>   closes ATLis </a:t>
            </a:r>
            <a:r>
              <a:rPr lang="en-US" sz="2000" dirty="0" smtClean="0"/>
              <a:t>task with final comments</a:t>
            </a:r>
          </a:p>
          <a:p>
            <a:endParaRPr lang="en-US" sz="2000" dirty="0" smtClean="0"/>
          </a:p>
          <a:p>
            <a:r>
              <a:rPr lang="en-US" sz="2000" dirty="0" smtClean="0"/>
              <a:t>Repeat tasks can be cloned and edited. This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avoids reinventing the wheel</a:t>
            </a:r>
          </a:p>
          <a:p>
            <a:endParaRPr lang="en-US" sz="2000" dirty="0"/>
          </a:p>
          <a:p>
            <a:r>
              <a:rPr lang="en-US" sz="2000" dirty="0"/>
              <a:t>Hyperlink to </a:t>
            </a:r>
            <a:r>
              <a:rPr lang="en-US" sz="2000" i="1" dirty="0"/>
              <a:t>Lessons Learned </a:t>
            </a:r>
            <a:r>
              <a:rPr lang="en-US" sz="2000" dirty="0"/>
              <a:t>on the ATLis</a:t>
            </a:r>
          </a:p>
          <a:p>
            <a:r>
              <a:rPr lang="en-US" sz="2000" dirty="0"/>
              <a:t>   ‘Create’ page for reference as new tasks </a:t>
            </a:r>
          </a:p>
          <a:p>
            <a:r>
              <a:rPr lang="en-US" sz="2000" dirty="0"/>
              <a:t>   are developed</a:t>
            </a:r>
          </a:p>
          <a:p>
            <a:endParaRPr lang="en-US" sz="2000" dirty="0"/>
          </a:p>
          <a:p>
            <a:r>
              <a:rPr lang="en-US" sz="2000" dirty="0"/>
              <a:t>Lessons Learned Coordinator within </a:t>
            </a:r>
            <a:r>
              <a:rPr lang="en-US" sz="2000" dirty="0" smtClean="0"/>
              <a:t>ESHQ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4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Summer’16 Shutdown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06479" y="6082748"/>
            <a:ext cx="20375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ATLis Link </a:t>
            </a:r>
            <a:r>
              <a:rPr lang="en-US" dirty="0" smtClean="0"/>
              <a:t>(internal)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37930" y="1232452"/>
            <a:ext cx="2961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JLab TRC &amp; DART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4" y="1601784"/>
            <a:ext cx="4046705" cy="353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" r="6952"/>
          <a:stretch/>
        </p:blipFill>
        <p:spPr bwMode="auto">
          <a:xfrm>
            <a:off x="5993298" y="194726"/>
            <a:ext cx="3153872" cy="296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134678" y="2972283"/>
            <a:ext cx="4969562" cy="31700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ATLis is an accepted part of the work process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at </a:t>
            </a:r>
            <a:r>
              <a:rPr lang="en-US" sz="2000" dirty="0"/>
              <a:t>Jefferson </a:t>
            </a:r>
            <a:r>
              <a:rPr lang="en-US" sz="2000" dirty="0" smtClean="0"/>
              <a:t>Lab</a:t>
            </a:r>
          </a:p>
          <a:p>
            <a:endParaRPr lang="en-US" sz="2000" dirty="0"/>
          </a:p>
          <a:p>
            <a:r>
              <a:rPr lang="en-US" sz="2000" dirty="0" smtClean="0"/>
              <a:t>It is a </a:t>
            </a:r>
            <a:r>
              <a:rPr lang="en-US" sz="2000" dirty="0"/>
              <a:t>tool that helps </a:t>
            </a:r>
            <a:r>
              <a:rPr lang="en-US" sz="2000" dirty="0" smtClean="0"/>
              <a:t>address ISM </a:t>
            </a:r>
          </a:p>
          <a:p>
            <a:endParaRPr lang="en-US" sz="2000" dirty="0"/>
          </a:p>
          <a:p>
            <a:r>
              <a:rPr lang="en-US" sz="2000" dirty="0"/>
              <a:t>Safety and communication can be improved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through </a:t>
            </a:r>
            <a:r>
              <a:rPr lang="en-US" sz="2000" dirty="0"/>
              <a:t>the use of </a:t>
            </a:r>
            <a:r>
              <a:rPr lang="en-US" sz="2000" dirty="0" smtClean="0"/>
              <a:t>ATLis-like tools</a:t>
            </a:r>
          </a:p>
          <a:p>
            <a:endParaRPr lang="en-US" sz="2000" dirty="0"/>
          </a:p>
          <a:p>
            <a:r>
              <a:rPr lang="en-US" sz="2000" dirty="0"/>
              <a:t>Summer’16 </a:t>
            </a:r>
            <a:r>
              <a:rPr lang="en-US" sz="2000" dirty="0" smtClean="0"/>
              <a:t>Shutdown: 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No TRC events on the Accelerator Site</a:t>
            </a:r>
          </a:p>
        </p:txBody>
      </p:sp>
      <p:sp>
        <p:nvSpPr>
          <p:cNvPr id="9" name="Oval 8"/>
          <p:cNvSpPr/>
          <p:nvPr/>
        </p:nvSpPr>
        <p:spPr>
          <a:xfrm rot="18183366">
            <a:off x="6173208" y="27222"/>
            <a:ext cx="2794247" cy="3075085"/>
          </a:xfrm>
          <a:prstGeom prst="ellipse">
            <a:avLst/>
          </a:prstGeom>
          <a:noFill/>
          <a:ln w="28575">
            <a:solidFill>
              <a:srgbClr val="24FC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FC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38425" y="3429000"/>
            <a:ext cx="1166813" cy="1328738"/>
          </a:xfrm>
          <a:prstGeom prst="rect">
            <a:avLst/>
          </a:prstGeom>
          <a:noFill/>
          <a:ln w="28575">
            <a:solidFill>
              <a:srgbClr val="24FC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7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ATLis / ISM Overview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0" y="3016390"/>
            <a:ext cx="68199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7 </a:t>
            </a:r>
            <a:r>
              <a:rPr lang="en-US" sz="2000" b="1" dirty="0"/>
              <a:t>Guiding Principals</a:t>
            </a:r>
            <a:endParaRPr lang="en-US" sz="2000" dirty="0"/>
          </a:p>
          <a:p>
            <a:r>
              <a:rPr lang="en-US" sz="2000" dirty="0"/>
              <a:t>1.) Line Management Responsibility for Safety</a:t>
            </a:r>
          </a:p>
          <a:p>
            <a:r>
              <a:rPr lang="en-US" sz="2000" dirty="0"/>
              <a:t>2.) Clear Roles and </a:t>
            </a:r>
            <a:r>
              <a:rPr lang="en-US" sz="2000" dirty="0" smtClean="0"/>
              <a:t>Responsibilities   </a:t>
            </a:r>
            <a:endParaRPr lang="en-US" sz="2000" dirty="0"/>
          </a:p>
          <a:p>
            <a:r>
              <a:rPr lang="en-US" sz="2000" dirty="0"/>
              <a:t>3.) Competence Commensurate with Responsibilities</a:t>
            </a:r>
          </a:p>
          <a:p>
            <a:r>
              <a:rPr lang="en-US" sz="2000" dirty="0"/>
              <a:t>4.) Balance </a:t>
            </a:r>
            <a:r>
              <a:rPr lang="en-US" sz="2000" dirty="0" smtClean="0"/>
              <a:t>Priorities   </a:t>
            </a:r>
            <a:r>
              <a:rPr lang="en-US" sz="2000" b="1" dirty="0" smtClean="0"/>
              <a:t>YES</a:t>
            </a:r>
            <a:endParaRPr lang="en-US" sz="2000" b="1" dirty="0"/>
          </a:p>
          <a:p>
            <a:r>
              <a:rPr lang="en-US" sz="2000" dirty="0"/>
              <a:t>5.) Identification of Safety Standards and </a:t>
            </a:r>
            <a:r>
              <a:rPr lang="en-US" sz="2000" dirty="0" smtClean="0"/>
              <a:t>Requirements   </a:t>
            </a:r>
            <a:r>
              <a:rPr lang="en-US" sz="2000" b="1" dirty="0" smtClean="0"/>
              <a:t>YES</a:t>
            </a:r>
            <a:endParaRPr lang="en-US" sz="2000" b="1" dirty="0"/>
          </a:p>
          <a:p>
            <a:r>
              <a:rPr lang="en-US" sz="2000" dirty="0"/>
              <a:t>6.) Hazard Controls Tailored to Work Being </a:t>
            </a:r>
            <a:r>
              <a:rPr lang="en-US" sz="2000" dirty="0" smtClean="0"/>
              <a:t>Performed   </a:t>
            </a:r>
            <a:r>
              <a:rPr lang="en-US" sz="2000" b="1" dirty="0" smtClean="0"/>
              <a:t>YES</a:t>
            </a:r>
            <a:endParaRPr lang="en-US" sz="2000" b="1" dirty="0"/>
          </a:p>
          <a:p>
            <a:r>
              <a:rPr lang="en-US" sz="2000" dirty="0"/>
              <a:t>7.) Operations </a:t>
            </a:r>
            <a:r>
              <a:rPr lang="en-US" sz="2000" dirty="0" smtClean="0"/>
              <a:t>Authorization   </a:t>
            </a:r>
            <a:r>
              <a:rPr lang="en-US" sz="2000" b="1" dirty="0" smtClean="0"/>
              <a:t>Conditional YES.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</a:t>
            </a:r>
            <a:r>
              <a:rPr lang="en-US" sz="2000" b="1" i="1" dirty="0" smtClean="0"/>
              <a:t>Operations approves the work, </a:t>
            </a:r>
          </a:p>
          <a:p>
            <a:r>
              <a:rPr lang="en-US" sz="2000" b="1" i="1" dirty="0"/>
              <a:t> </a:t>
            </a:r>
            <a:r>
              <a:rPr lang="en-US" sz="2000" b="1" i="1" dirty="0" smtClean="0"/>
              <a:t>              authorization is a line management responsibility</a:t>
            </a:r>
          </a:p>
          <a:p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596900" y="984390"/>
            <a:ext cx="6578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5 Core Functions</a:t>
            </a:r>
            <a:endParaRPr lang="en-US" sz="2000" dirty="0"/>
          </a:p>
          <a:p>
            <a:r>
              <a:rPr lang="en-US" sz="2000" dirty="0"/>
              <a:t>1.) Define the Scope of </a:t>
            </a:r>
            <a:r>
              <a:rPr lang="en-US" sz="2000" dirty="0" smtClean="0"/>
              <a:t>Work   </a:t>
            </a:r>
            <a:r>
              <a:rPr lang="en-US" sz="2000" b="1" dirty="0" smtClean="0"/>
              <a:t>YES</a:t>
            </a:r>
            <a:endParaRPr lang="en-US" sz="2000" b="1" dirty="0"/>
          </a:p>
          <a:p>
            <a:r>
              <a:rPr lang="en-US" sz="2000" dirty="0"/>
              <a:t>2.) Analyze the </a:t>
            </a:r>
            <a:r>
              <a:rPr lang="en-US" sz="2000" dirty="0" smtClean="0"/>
              <a:t>Hazards   </a:t>
            </a:r>
            <a:r>
              <a:rPr lang="en-US" sz="2000" b="1" dirty="0" smtClean="0"/>
              <a:t>YES</a:t>
            </a:r>
            <a:endParaRPr lang="en-US" sz="2000" b="1" dirty="0"/>
          </a:p>
          <a:p>
            <a:r>
              <a:rPr lang="en-US" sz="2000" dirty="0"/>
              <a:t>3.) Develop and Implement Hazard </a:t>
            </a:r>
            <a:r>
              <a:rPr lang="en-US" sz="2000" dirty="0" smtClean="0"/>
              <a:t>Controls   </a:t>
            </a:r>
            <a:r>
              <a:rPr lang="en-US" sz="2000" b="1" dirty="0" smtClean="0"/>
              <a:t>YES</a:t>
            </a:r>
            <a:endParaRPr lang="en-US" sz="2000" b="1" dirty="0"/>
          </a:p>
          <a:p>
            <a:r>
              <a:rPr lang="en-US" sz="2000" dirty="0"/>
              <a:t>4.) Perform Work within </a:t>
            </a:r>
            <a:r>
              <a:rPr lang="en-US" sz="2000" dirty="0" smtClean="0"/>
              <a:t>Controls   </a:t>
            </a:r>
            <a:r>
              <a:rPr lang="en-US" sz="2000" b="1" dirty="0" smtClean="0"/>
              <a:t>YES</a:t>
            </a:r>
            <a:endParaRPr lang="en-US" sz="2000" b="1" dirty="0"/>
          </a:p>
          <a:p>
            <a:r>
              <a:rPr lang="en-US" sz="2000" dirty="0"/>
              <a:t>5.) Provide Feedback and Continuous </a:t>
            </a:r>
            <a:r>
              <a:rPr lang="en-US" sz="2000" dirty="0" smtClean="0"/>
              <a:t>Improvement   </a:t>
            </a:r>
            <a:r>
              <a:rPr lang="en-US" sz="2000" b="1" dirty="0" smtClean="0"/>
              <a:t>YES</a:t>
            </a:r>
            <a:endParaRPr lang="en-US" sz="2000" b="1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27732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Contact Information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9278" y="965683"/>
            <a:ext cx="4969562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Steve Suhring</a:t>
            </a:r>
          </a:p>
          <a:p>
            <a:r>
              <a:rPr lang="en-US" sz="2000" dirty="0" smtClean="0"/>
              <a:t>Jefferson Lab </a:t>
            </a:r>
          </a:p>
          <a:p>
            <a:r>
              <a:rPr lang="en-US" sz="2000" dirty="0" smtClean="0"/>
              <a:t>Accelerator Operations</a:t>
            </a:r>
          </a:p>
          <a:p>
            <a:r>
              <a:rPr lang="en-US" sz="2000" dirty="0" smtClean="0">
                <a:hlinkClick r:id="rId3"/>
              </a:rPr>
              <a:t>suhring@jlab.org</a:t>
            </a:r>
            <a:endParaRPr lang="en-US" sz="2000" dirty="0" smtClean="0"/>
          </a:p>
          <a:p>
            <a:r>
              <a:rPr lang="en-US" sz="2000" dirty="0" smtClean="0"/>
              <a:t>757-269-7670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323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pPr algn="l"/>
            <a:r>
              <a:rPr lang="en-US" sz="4000" dirty="0" err="1" smtClean="0">
                <a:latin typeface="Minion Pro"/>
              </a:rPr>
              <a:t>JLab’s</a:t>
            </a:r>
            <a:r>
              <a:rPr lang="en-US" sz="4000" dirty="0" smtClean="0">
                <a:latin typeface="Minion Pro"/>
              </a:rPr>
              <a:t> Main Machine</a:t>
            </a:r>
            <a:endParaRPr lang="en-US" sz="400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495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 smtClean="0"/>
              <a:t>CEBAF</a:t>
            </a:r>
            <a:r>
              <a:rPr lang="en-US" sz="3000" dirty="0" smtClean="0"/>
              <a:t>:</a:t>
            </a:r>
          </a:p>
          <a:p>
            <a:pPr marL="0" indent="0">
              <a:buNone/>
            </a:pPr>
            <a:r>
              <a:rPr lang="en-US" sz="3000" dirty="0" smtClean="0"/>
              <a:t>Continuous Electron Beam Accelerator Facility</a:t>
            </a:r>
          </a:p>
          <a:p>
            <a:pPr marL="0" indent="0">
              <a:buNone/>
            </a:pPr>
            <a:r>
              <a:rPr lang="en-US" sz="3000" dirty="0" smtClean="0"/>
              <a:t>First large scale application of Superconducting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Radio Frequency Technology</a:t>
            </a:r>
            <a:r>
              <a:rPr lang="en-US" sz="3000" dirty="0"/>
              <a:t> </a:t>
            </a:r>
            <a:r>
              <a:rPr lang="en-US" sz="3000" dirty="0" smtClean="0"/>
              <a:t>(1990’s)</a:t>
            </a:r>
          </a:p>
          <a:p>
            <a:endParaRPr lang="en-US" sz="3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63"/>
          <a:stretch/>
        </p:blipFill>
        <p:spPr bwMode="auto">
          <a:xfrm>
            <a:off x="1162870" y="3104117"/>
            <a:ext cx="6735353" cy="323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44617" y="3941656"/>
            <a:ext cx="2097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4FC2E"/>
                </a:solidFill>
              </a:rPr>
              <a:t>Linear Accelerators</a:t>
            </a:r>
            <a:endParaRPr lang="en-US" dirty="0">
              <a:solidFill>
                <a:srgbClr val="24FC2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15324" y="3710609"/>
            <a:ext cx="1543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4FC2E"/>
                </a:solidFill>
              </a:rPr>
              <a:t>e</a:t>
            </a:r>
            <a:r>
              <a:rPr lang="en-US" dirty="0" smtClean="0">
                <a:solidFill>
                  <a:srgbClr val="24FC2E"/>
                </a:solidFill>
              </a:rPr>
              <a:t>- Injector</a:t>
            </a:r>
            <a:endParaRPr lang="en-US" dirty="0">
              <a:solidFill>
                <a:srgbClr val="24FC2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4538" y="4219376"/>
            <a:ext cx="2794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4FC2E"/>
                </a:solidFill>
              </a:rPr>
              <a:t>Central Helium Liquefier</a:t>
            </a:r>
            <a:endParaRPr lang="en-US" dirty="0">
              <a:solidFill>
                <a:srgbClr val="24FC2E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491619" y="4555722"/>
            <a:ext cx="626165" cy="791673"/>
          </a:xfrm>
          <a:prstGeom prst="straightConnector1">
            <a:avLst/>
          </a:prstGeom>
          <a:ln w="19050">
            <a:solidFill>
              <a:srgbClr val="24FC2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144617" y="4296873"/>
            <a:ext cx="170627" cy="1398249"/>
          </a:xfrm>
          <a:prstGeom prst="straightConnector1">
            <a:avLst/>
          </a:prstGeom>
          <a:ln w="19050">
            <a:solidFill>
              <a:srgbClr val="24FC2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689079" y="4261294"/>
            <a:ext cx="626165" cy="791673"/>
          </a:xfrm>
          <a:prstGeom prst="straightConnector1">
            <a:avLst/>
          </a:prstGeom>
          <a:ln w="19050">
            <a:solidFill>
              <a:srgbClr val="24FC2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963518" y="4099819"/>
            <a:ext cx="763661" cy="911806"/>
          </a:xfrm>
          <a:prstGeom prst="straightConnector1">
            <a:avLst/>
          </a:prstGeom>
          <a:ln w="19050">
            <a:solidFill>
              <a:srgbClr val="24FC2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54694" y="5326506"/>
            <a:ext cx="496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4FC2E"/>
                </a:solidFill>
              </a:rPr>
              <a:t>A</a:t>
            </a:r>
            <a:endParaRPr lang="en-US" dirty="0">
              <a:solidFill>
                <a:srgbClr val="24FC2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34814" y="5603195"/>
            <a:ext cx="496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4FC2E"/>
                </a:solidFill>
              </a:rPr>
              <a:t>B</a:t>
            </a:r>
            <a:endParaRPr lang="en-US" dirty="0">
              <a:solidFill>
                <a:srgbClr val="24FC2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34815" y="5833233"/>
            <a:ext cx="496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4FC2E"/>
                </a:solidFill>
              </a:rPr>
              <a:t>C</a:t>
            </a:r>
            <a:endParaRPr lang="en-US" dirty="0">
              <a:solidFill>
                <a:srgbClr val="24FC2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66721" y="4719429"/>
            <a:ext cx="496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4FC2E"/>
                </a:solidFill>
              </a:rPr>
              <a:t>D</a:t>
            </a:r>
            <a:endParaRPr lang="en-US" dirty="0">
              <a:solidFill>
                <a:srgbClr val="24FC2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15244" y="5880652"/>
            <a:ext cx="2056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4FC2E"/>
                </a:solidFill>
              </a:rPr>
              <a:t>~1 mile around</a:t>
            </a:r>
            <a:endParaRPr lang="en-US" dirty="0">
              <a:solidFill>
                <a:srgbClr val="24FC2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ISM Core Functions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895350"/>
            <a:ext cx="6022975" cy="506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5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latin typeface="Minion Pro"/>
              </a:rPr>
              <a:t>ATLis: Accelerator Task List</a:t>
            </a:r>
            <a:endParaRPr lang="en-US" sz="400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4958"/>
            <a:ext cx="8388626" cy="5377059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Developed by JLab for work planning</a:t>
            </a:r>
          </a:p>
          <a:p>
            <a:pPr lvl="1"/>
            <a:r>
              <a:rPr lang="en-US" sz="3000" dirty="0" smtClean="0"/>
              <a:t>Oversight by an informal user group.</a:t>
            </a:r>
          </a:p>
          <a:p>
            <a:endParaRPr lang="en-US" sz="3000" dirty="0" smtClean="0"/>
          </a:p>
          <a:p>
            <a:r>
              <a:rPr lang="en-US" sz="3000" dirty="0" smtClean="0"/>
              <a:t>Migrated from Accelerator Division to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   Engineering, Software Application Group, 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   Accelerator Physics (Beam Tests),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   Experimental Physics and Facilities</a:t>
            </a:r>
          </a:p>
          <a:p>
            <a:endParaRPr lang="en-US" sz="3000" dirty="0" smtClean="0"/>
          </a:p>
          <a:p>
            <a:r>
              <a:rPr lang="en-US" sz="3000" dirty="0" smtClean="0"/>
              <a:t>Promotes interdepartmental/interdivisional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   communication</a:t>
            </a:r>
          </a:p>
          <a:p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How does this tool address work planning?</a:t>
            </a:r>
          </a:p>
          <a:p>
            <a:pPr marL="0" indent="0">
              <a:buNone/>
            </a:pPr>
            <a:endParaRPr lang="en-US" sz="3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0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7" y="834886"/>
            <a:ext cx="5663352" cy="575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06482" y="6082748"/>
            <a:ext cx="1987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ATLis Link </a:t>
            </a:r>
            <a:r>
              <a:rPr lang="en-US" dirty="0" smtClean="0"/>
              <a:t>(internal)</a:t>
            </a:r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" r="6952"/>
          <a:stretch/>
        </p:blipFill>
        <p:spPr bwMode="auto">
          <a:xfrm>
            <a:off x="6003237" y="194726"/>
            <a:ext cx="3153872" cy="296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ATLis front page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24935" y="2972283"/>
            <a:ext cx="3379304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Easy to access and use</a:t>
            </a:r>
          </a:p>
          <a:p>
            <a:endParaRPr lang="en-US" sz="2000" dirty="0"/>
          </a:p>
          <a:p>
            <a:r>
              <a:rPr lang="en-US" sz="2000" dirty="0" smtClean="0"/>
              <a:t>Group training provided</a:t>
            </a:r>
          </a:p>
          <a:p>
            <a:endParaRPr lang="en-US" sz="2000" dirty="0"/>
          </a:p>
          <a:p>
            <a:r>
              <a:rPr lang="en-US" sz="2000" dirty="0" smtClean="0"/>
              <a:t>Addresses DOE Work Planning</a:t>
            </a:r>
          </a:p>
          <a:p>
            <a:endParaRPr lang="en-US" sz="2000" dirty="0"/>
          </a:p>
          <a:p>
            <a:r>
              <a:rPr lang="en-US" sz="2000" dirty="0" smtClean="0"/>
              <a:t>Accepted and working well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4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06479" y="6082748"/>
            <a:ext cx="254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ATLis Link </a:t>
            </a:r>
            <a:r>
              <a:rPr lang="en-US" dirty="0" smtClean="0"/>
              <a:t>(internal)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4" y="815009"/>
            <a:ext cx="5979353" cy="582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7106479" y="934278"/>
            <a:ext cx="1013791" cy="506896"/>
          </a:xfrm>
          <a:prstGeom prst="ellipse">
            <a:avLst/>
          </a:prstGeom>
          <a:noFill/>
          <a:ln w="28575">
            <a:solidFill>
              <a:srgbClr val="24FC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FC2E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" r="6952"/>
          <a:stretch/>
        </p:blipFill>
        <p:spPr bwMode="auto">
          <a:xfrm>
            <a:off x="5993298" y="194726"/>
            <a:ext cx="3153872" cy="296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ATLis Create Task I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724935" y="2972283"/>
            <a:ext cx="3379304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Basic Information:</a:t>
            </a:r>
            <a:br>
              <a:rPr lang="en-US" sz="2000" dirty="0" smtClean="0"/>
            </a:br>
            <a:r>
              <a:rPr lang="en-US" sz="2000" dirty="0" smtClean="0"/>
              <a:t>    Task Title</a:t>
            </a:r>
          </a:p>
          <a:p>
            <a:r>
              <a:rPr lang="en-US" sz="2000" dirty="0" smtClean="0"/>
              <a:t>    Responsible Individual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Location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Affected Systems</a:t>
            </a:r>
          </a:p>
          <a:p>
            <a:r>
              <a:rPr lang="en-US" sz="2000" dirty="0" smtClean="0"/>
              <a:t>    Additional Notification</a:t>
            </a:r>
          </a:p>
          <a:p>
            <a:endParaRPr lang="en-US" sz="2000" dirty="0"/>
          </a:p>
          <a:p>
            <a:r>
              <a:rPr lang="en-US" sz="2000" dirty="0" smtClean="0"/>
              <a:t>All Systems and Enclosures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have auto-email distribution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146236" y="254359"/>
            <a:ext cx="1013791" cy="651382"/>
          </a:xfrm>
          <a:prstGeom prst="ellipse">
            <a:avLst/>
          </a:prstGeom>
          <a:noFill/>
          <a:ln w="28575">
            <a:solidFill>
              <a:srgbClr val="24FC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FC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88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ATLis Create Task II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06479" y="6082748"/>
            <a:ext cx="254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ATLis Link </a:t>
            </a:r>
            <a:r>
              <a:rPr lang="en-US" dirty="0" smtClean="0"/>
              <a:t>(internal)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974" b="3215"/>
          <a:stretch/>
        </p:blipFill>
        <p:spPr bwMode="auto">
          <a:xfrm>
            <a:off x="303845" y="815009"/>
            <a:ext cx="1018060" cy="563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7" r="36788"/>
          <a:stretch/>
        </p:blipFill>
        <p:spPr bwMode="auto">
          <a:xfrm>
            <a:off x="1321905" y="815010"/>
            <a:ext cx="2922104" cy="548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993298" y="194726"/>
            <a:ext cx="3153872" cy="2969347"/>
            <a:chOff x="6092688" y="194726"/>
            <a:chExt cx="3153872" cy="2969347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4" r="6952"/>
            <a:stretch/>
          </p:blipFill>
          <p:spPr bwMode="auto">
            <a:xfrm>
              <a:off x="6092688" y="194726"/>
              <a:ext cx="3153872" cy="2969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7245626" y="254359"/>
              <a:ext cx="1013791" cy="651382"/>
            </a:xfrm>
            <a:prstGeom prst="ellipse">
              <a:avLst/>
            </a:prstGeom>
            <a:noFill/>
            <a:ln w="28575">
              <a:solidFill>
                <a:srgbClr val="24FC2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4FC2E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724935" y="2972283"/>
            <a:ext cx="3379304" cy="31700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Additional Information:</a:t>
            </a:r>
          </a:p>
          <a:p>
            <a:r>
              <a:rPr lang="en-US" sz="2000" dirty="0"/>
              <a:t>   Description</a:t>
            </a:r>
          </a:p>
          <a:p>
            <a:r>
              <a:rPr lang="en-US" sz="2000" dirty="0"/>
              <a:t>   Impact Statement</a:t>
            </a:r>
          </a:p>
          <a:p>
            <a:r>
              <a:rPr lang="en-US" sz="2000" dirty="0"/>
              <a:t>   Changes</a:t>
            </a:r>
          </a:p>
          <a:p>
            <a:r>
              <a:rPr lang="en-US" sz="2000" dirty="0"/>
              <a:t>   Special Hazards/Safety  </a:t>
            </a:r>
            <a:r>
              <a:rPr lang="en-US" sz="2000" dirty="0" smtClean="0"/>
              <a:t>     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Special </a:t>
            </a:r>
            <a:r>
              <a:rPr lang="en-US" sz="2000" dirty="0"/>
              <a:t>Checkout</a:t>
            </a:r>
          </a:p>
          <a:p>
            <a:r>
              <a:rPr lang="en-US" sz="2000" dirty="0"/>
              <a:t>   </a:t>
            </a:r>
            <a:r>
              <a:rPr lang="en-US" sz="2000" dirty="0" err="1"/>
              <a:t>Backout</a:t>
            </a:r>
            <a:r>
              <a:rPr lang="en-US" sz="2000" dirty="0"/>
              <a:t> </a:t>
            </a:r>
            <a:r>
              <a:rPr lang="en-US" sz="2000" dirty="0" smtClean="0"/>
              <a:t>Procedures</a:t>
            </a:r>
          </a:p>
          <a:p>
            <a:endParaRPr lang="en-US" sz="2000" dirty="0"/>
          </a:p>
          <a:p>
            <a:r>
              <a:rPr lang="en-US" sz="2000" dirty="0"/>
              <a:t>Information stored in an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Oracle database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2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993298" y="194726"/>
            <a:ext cx="3153872" cy="2969347"/>
            <a:chOff x="6092688" y="194726"/>
            <a:chExt cx="3153872" cy="2969347"/>
          </a:xfrm>
        </p:grpSpPr>
        <p:grpSp>
          <p:nvGrpSpPr>
            <p:cNvPr id="13" name="Group 12"/>
            <p:cNvGrpSpPr/>
            <p:nvPr/>
          </p:nvGrpSpPr>
          <p:grpSpPr>
            <a:xfrm>
              <a:off x="6092688" y="194726"/>
              <a:ext cx="3153872" cy="2969347"/>
              <a:chOff x="6092688" y="194726"/>
              <a:chExt cx="3153872" cy="2969347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14" r="6952"/>
              <a:stretch/>
            </p:blipFill>
            <p:spPr bwMode="auto">
              <a:xfrm>
                <a:off x="6092688" y="194726"/>
                <a:ext cx="3153872" cy="29693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Oval 14"/>
              <p:cNvSpPr/>
              <p:nvPr/>
            </p:nvSpPr>
            <p:spPr>
              <a:xfrm>
                <a:off x="7245626" y="254359"/>
                <a:ext cx="1013791" cy="651382"/>
              </a:xfrm>
              <a:prstGeom prst="ellipse">
                <a:avLst/>
              </a:prstGeom>
              <a:noFill/>
              <a:ln w="28575">
                <a:solidFill>
                  <a:srgbClr val="24FC2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4FC2E"/>
                  </a:solidFill>
                </a:endParaRPr>
              </a:p>
            </p:txBody>
          </p:sp>
        </p:grpSp>
        <p:sp>
          <p:nvSpPr>
            <p:cNvPr id="17" name="Oval 16"/>
            <p:cNvSpPr/>
            <p:nvPr/>
          </p:nvSpPr>
          <p:spPr>
            <a:xfrm rot="5400000">
              <a:off x="8259417" y="1117775"/>
              <a:ext cx="1013791" cy="651382"/>
            </a:xfrm>
            <a:prstGeom prst="ellipse">
              <a:avLst/>
            </a:prstGeom>
            <a:noFill/>
            <a:ln w="28575">
              <a:solidFill>
                <a:srgbClr val="24FC2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4FC2E"/>
                </a:solidFill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ATLis Create Task III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06479" y="6082748"/>
            <a:ext cx="254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hlinkClick r:id="rId4"/>
              </a:rPr>
              <a:t>ATLis Link </a:t>
            </a:r>
            <a:r>
              <a:rPr lang="en-US" dirty="0" smtClean="0">
                <a:solidFill>
                  <a:prstClr val="black"/>
                </a:solidFill>
              </a:rPr>
              <a:t>(internal)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30" y="815010"/>
            <a:ext cx="4374824" cy="488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403035" y="2972283"/>
            <a:ext cx="4701204" cy="34778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ESH Hazard ID Worksheet:</a:t>
            </a:r>
          </a:p>
          <a:p>
            <a:r>
              <a:rPr lang="en-US" sz="2000" dirty="0"/>
              <a:t>   </a:t>
            </a:r>
            <a:r>
              <a:rPr lang="en-US" sz="2000" dirty="0" smtClean="0"/>
              <a:t>Developed from the </a:t>
            </a:r>
            <a:r>
              <a:rPr lang="en-US" sz="2000" dirty="0"/>
              <a:t>JLab ESH Manual</a:t>
            </a:r>
          </a:p>
          <a:p>
            <a:r>
              <a:rPr lang="en-US" sz="2000" dirty="0"/>
              <a:t>   Hyperlinks to </a:t>
            </a:r>
            <a:r>
              <a:rPr lang="en-US" sz="2000" dirty="0" smtClean="0"/>
              <a:t>ESHQ guidance resources</a:t>
            </a:r>
            <a:endParaRPr lang="en-US" sz="2000" dirty="0"/>
          </a:p>
          <a:p>
            <a:r>
              <a:rPr lang="en-US" sz="2000" dirty="0"/>
              <a:t>   Comments fields for addressing </a:t>
            </a:r>
            <a:r>
              <a:rPr lang="en-US" sz="2000" dirty="0" smtClean="0"/>
              <a:t>Hazards</a:t>
            </a:r>
          </a:p>
          <a:p>
            <a:endParaRPr lang="en-US" sz="2000" dirty="0"/>
          </a:p>
          <a:p>
            <a:r>
              <a:rPr lang="en-US" sz="2000" dirty="0"/>
              <a:t>Safety Controls Section</a:t>
            </a:r>
          </a:p>
          <a:p>
            <a:r>
              <a:rPr lang="en-US" sz="2000" dirty="0"/>
              <a:t>   Credited Controls and Defense in Depth</a:t>
            </a:r>
          </a:p>
          <a:p>
            <a:r>
              <a:rPr lang="en-US" sz="2000" dirty="0"/>
              <a:t>   Automatically pings Safety Systems Group</a:t>
            </a:r>
          </a:p>
          <a:p>
            <a:r>
              <a:rPr lang="en-US" sz="2000" dirty="0"/>
              <a:t>   Link to Safety Concern </a:t>
            </a:r>
            <a:r>
              <a:rPr lang="en-US" sz="2000" dirty="0" smtClean="0"/>
              <a:t>Form</a:t>
            </a:r>
          </a:p>
          <a:p>
            <a:endParaRPr lang="en-US" sz="2000" dirty="0"/>
          </a:p>
          <a:p>
            <a:r>
              <a:rPr lang="en-US" sz="2000" dirty="0" err="1"/>
              <a:t>Radcon</a:t>
            </a:r>
            <a:r>
              <a:rPr lang="en-US" sz="2000" dirty="0"/>
              <a:t> Hazards called out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27" y="934278"/>
            <a:ext cx="62674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ATLis Create Task IV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06479" y="6082748"/>
            <a:ext cx="254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hlinkClick r:id="rId4"/>
              </a:rPr>
              <a:t>ATLis Link </a:t>
            </a:r>
            <a:r>
              <a:rPr lang="en-US" dirty="0" smtClean="0">
                <a:solidFill>
                  <a:prstClr val="black"/>
                </a:solidFill>
              </a:rPr>
              <a:t>(internal)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993298" y="194726"/>
            <a:ext cx="3153872" cy="2969347"/>
            <a:chOff x="6092688" y="194726"/>
            <a:chExt cx="3153872" cy="2969347"/>
          </a:xfrm>
        </p:grpSpPr>
        <p:grpSp>
          <p:nvGrpSpPr>
            <p:cNvPr id="12" name="Group 11"/>
            <p:cNvGrpSpPr/>
            <p:nvPr/>
          </p:nvGrpSpPr>
          <p:grpSpPr>
            <a:xfrm>
              <a:off x="6092688" y="194726"/>
              <a:ext cx="3153872" cy="2969347"/>
              <a:chOff x="6092688" y="194726"/>
              <a:chExt cx="3153872" cy="2969347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14" r="6952"/>
              <a:stretch/>
            </p:blipFill>
            <p:spPr bwMode="auto">
              <a:xfrm>
                <a:off x="6092688" y="194726"/>
                <a:ext cx="3153872" cy="29693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Oval 14"/>
              <p:cNvSpPr/>
              <p:nvPr/>
            </p:nvSpPr>
            <p:spPr>
              <a:xfrm>
                <a:off x="7245626" y="254359"/>
                <a:ext cx="1013791" cy="651382"/>
              </a:xfrm>
              <a:prstGeom prst="ellipse">
                <a:avLst/>
              </a:prstGeom>
              <a:noFill/>
              <a:ln w="28575">
                <a:solidFill>
                  <a:srgbClr val="24FC2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4FC2E"/>
                  </a:solidFill>
                </a:endParaRPr>
              </a:p>
            </p:txBody>
          </p:sp>
        </p:grpSp>
        <p:sp>
          <p:nvSpPr>
            <p:cNvPr id="13" name="Oval 12"/>
            <p:cNvSpPr/>
            <p:nvPr/>
          </p:nvSpPr>
          <p:spPr>
            <a:xfrm rot="5400000">
              <a:off x="8259417" y="1117775"/>
              <a:ext cx="1013791" cy="651382"/>
            </a:xfrm>
            <a:prstGeom prst="ellipse">
              <a:avLst/>
            </a:prstGeom>
            <a:noFill/>
            <a:ln w="28575">
              <a:solidFill>
                <a:srgbClr val="24FC2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4FC2E"/>
                </a:solidFill>
              </a:endParaRPr>
            </a:p>
          </p:txBody>
        </p:sp>
      </p:grp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1"/>
          <a:stretch/>
        </p:blipFill>
        <p:spPr bwMode="auto">
          <a:xfrm>
            <a:off x="1616485" y="2591628"/>
            <a:ext cx="4108450" cy="403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724935" y="2972283"/>
            <a:ext cx="3379304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PPE Checklist with additional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info links</a:t>
            </a:r>
          </a:p>
          <a:p>
            <a:endParaRPr lang="en-US" sz="2000" dirty="0"/>
          </a:p>
          <a:p>
            <a:r>
              <a:rPr lang="en-US" sz="2000" dirty="0" smtClean="0"/>
              <a:t>Risk Classification Guidance</a:t>
            </a:r>
          </a:p>
          <a:p>
            <a:endParaRPr lang="en-US" sz="2000" dirty="0"/>
          </a:p>
          <a:p>
            <a:r>
              <a:rPr lang="en-US" sz="2000" dirty="0" smtClean="0"/>
              <a:t>WPC Documentation Triggers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</Template>
  <TotalTime>9967</TotalTime>
  <Words>1269</Words>
  <Application>Microsoft Office PowerPoint</Application>
  <PresentationFormat>On-screen Show (4:3)</PresentationFormat>
  <Paragraphs>235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JLabPowerPointMain</vt:lpstr>
      <vt:lpstr>Jefferson Lab’s ATLis (Accelerator Task List)</vt:lpstr>
      <vt:lpstr>JLab’s Main Machine</vt:lpstr>
      <vt:lpstr>ISM Core Functions</vt:lpstr>
      <vt:lpstr>ATLis: Accelerator Task List</vt:lpstr>
      <vt:lpstr>ATLis front page</vt:lpstr>
      <vt:lpstr>ATLis Create Task I</vt:lpstr>
      <vt:lpstr>ATLis Create Task II</vt:lpstr>
      <vt:lpstr>ATLis Create Task III</vt:lpstr>
      <vt:lpstr>ATLis Create Task IV</vt:lpstr>
      <vt:lpstr>ATLis Task Review I</vt:lpstr>
      <vt:lpstr>ATLis Task Review II</vt:lpstr>
      <vt:lpstr>ATLis Task Execution</vt:lpstr>
      <vt:lpstr>ATLis Task Completion</vt:lpstr>
      <vt:lpstr>Summer’16 Shutdown</vt:lpstr>
      <vt:lpstr>ATLis / ISM Overview</vt:lpstr>
      <vt:lpstr>Contact Information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Steve Suhring</dc:creator>
  <cp:lastModifiedBy>Steve Suhring</cp:lastModifiedBy>
  <cp:revision>70</cp:revision>
  <cp:lastPrinted>2016-08-16T13:30:22Z</cp:lastPrinted>
  <dcterms:created xsi:type="dcterms:W3CDTF">2016-05-26T14:48:26Z</dcterms:created>
  <dcterms:modified xsi:type="dcterms:W3CDTF">2016-09-09T14:43:49Z</dcterms:modified>
</cp:coreProperties>
</file>