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notesMasterIdLst>
    <p:notesMasterId r:id="rId41"/>
  </p:notesMasterIdLst>
  <p:sldIdLst>
    <p:sldId id="277" r:id="rId6"/>
    <p:sldId id="472" r:id="rId7"/>
    <p:sldId id="456" r:id="rId8"/>
    <p:sldId id="473" r:id="rId9"/>
    <p:sldId id="487" r:id="rId10"/>
    <p:sldId id="488" r:id="rId11"/>
    <p:sldId id="475" r:id="rId12"/>
    <p:sldId id="476" r:id="rId13"/>
    <p:sldId id="460" r:id="rId14"/>
    <p:sldId id="461" r:id="rId15"/>
    <p:sldId id="466" r:id="rId16"/>
    <p:sldId id="480" r:id="rId17"/>
    <p:sldId id="349" r:id="rId18"/>
    <p:sldId id="448" r:id="rId19"/>
    <p:sldId id="447" r:id="rId20"/>
    <p:sldId id="371" r:id="rId21"/>
    <p:sldId id="481" r:id="rId22"/>
    <p:sldId id="482" r:id="rId23"/>
    <p:sldId id="463" r:id="rId24"/>
    <p:sldId id="451" r:id="rId25"/>
    <p:sldId id="452" r:id="rId26"/>
    <p:sldId id="453" r:id="rId27"/>
    <p:sldId id="454" r:id="rId28"/>
    <p:sldId id="470" r:id="rId29"/>
    <p:sldId id="471" r:id="rId30"/>
    <p:sldId id="477" r:id="rId31"/>
    <p:sldId id="478" r:id="rId32"/>
    <p:sldId id="479" r:id="rId33"/>
    <p:sldId id="469" r:id="rId34"/>
    <p:sldId id="357" r:id="rId35"/>
    <p:sldId id="431" r:id="rId36"/>
    <p:sldId id="432" r:id="rId37"/>
    <p:sldId id="489" r:id="rId38"/>
    <p:sldId id="490" r:id="rId39"/>
    <p:sldId id="491"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216" autoAdjust="0"/>
    <p:restoredTop sz="95246" autoAdjust="0"/>
  </p:normalViewPr>
  <p:slideViewPr>
    <p:cSldViewPr>
      <p:cViewPr varScale="1">
        <p:scale>
          <a:sx n="93" d="100"/>
          <a:sy n="93" d="100"/>
        </p:scale>
        <p:origin x="90" y="210"/>
      </p:cViewPr>
      <p:guideLst>
        <p:guide orient="horz" pos="2160"/>
        <p:guide pos="2880"/>
      </p:guideLst>
    </p:cSldViewPr>
  </p:slideViewPr>
  <p:outlineViewPr>
    <p:cViewPr>
      <p:scale>
        <a:sx n="33" d="100"/>
        <a:sy n="33" d="100"/>
      </p:scale>
      <p:origin x="0" y="18848"/>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1AAFFB2-9C51-4000-8D53-B561ED7CB64B}" type="datetimeFigureOut">
              <a:rPr lang="en-US" smtClean="0"/>
              <a:t>9/26/2016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7160C1A-40D4-496E-AD6F-2ED3EFB8C779}" type="slidenum">
              <a:rPr lang="en-US" smtClean="0"/>
              <a:t>‹#›</a:t>
            </a:fld>
            <a:endParaRPr lang="en-US" dirty="0"/>
          </a:p>
        </p:txBody>
      </p:sp>
    </p:spTree>
    <p:extLst>
      <p:ext uri="{BB962C8B-B14F-4D97-AF65-F5344CB8AC3E}">
        <p14:creationId xmlns:p14="http://schemas.microsoft.com/office/powerpoint/2010/main" val="140070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dirty="0">
                <a:latin typeface="Arial" charset="0"/>
              </a:rPr>
              <a:t>clearance relates to the release of materials from regulatory control; exemption relates to practices which do not need to be reported</a:t>
            </a:r>
          </a:p>
          <a:p>
            <a:pPr>
              <a:defRPr/>
            </a:pPr>
            <a:endParaRPr lang="en-US" dirty="0">
              <a:latin typeface="Arial" charset="0"/>
            </a:endParaRPr>
          </a:p>
          <a:p>
            <a:pPr>
              <a:defRPr/>
            </a:pPr>
            <a:r>
              <a:rPr lang="en-US" b="1" dirty="0">
                <a:latin typeface="Arial" charset="0"/>
              </a:rPr>
              <a:t>Clearance is the removal of items or materials that may contain residual levels of radioactive </a:t>
            </a:r>
            <a:r>
              <a:rPr lang="en-US" dirty="0">
                <a:latin typeface="Arial" charset="0"/>
              </a:rPr>
              <a:t>materials within authorized practices from any further control of any kind. </a:t>
            </a:r>
          </a:p>
          <a:p>
            <a:pPr>
              <a:defRPr/>
            </a:pPr>
            <a:r>
              <a:rPr lang="en-US" dirty="0">
                <a:latin typeface="Arial" charset="0"/>
              </a:rPr>
              <a:t>Clearance implies that the subject materials or objects were under regulatory control—exclusion and exemption do not. </a:t>
            </a:r>
          </a:p>
          <a:p>
            <a:pPr>
              <a:defRPr/>
            </a:pPr>
            <a:r>
              <a:rPr lang="en-US" b="1" dirty="0">
                <a:latin typeface="Arial" charset="0"/>
              </a:rPr>
              <a:t>Exclusion is the designation by </a:t>
            </a:r>
            <a:r>
              <a:rPr lang="en-US" dirty="0">
                <a:latin typeface="Arial" charset="0"/>
              </a:rPr>
              <a:t>a regulatory authority that the magnitude or likelihood of an exposure is essentially </a:t>
            </a:r>
            <a:r>
              <a:rPr lang="en-US" dirty="0" err="1">
                <a:latin typeface="Arial" charset="0"/>
              </a:rPr>
              <a:t>unamenable</a:t>
            </a:r>
            <a:r>
              <a:rPr lang="en-US" dirty="0">
                <a:latin typeface="Arial" charset="0"/>
              </a:rPr>
              <a:t> to control through requirements of a standard and such exposures are outside the scope of standards, e.g., exposure from 40K in the body, from cosmic radiation at the surface of the earth and from unmodified concentrations of radionuclides in most raw materials. </a:t>
            </a:r>
          </a:p>
          <a:p>
            <a:pPr>
              <a:defRPr/>
            </a:pPr>
            <a:r>
              <a:rPr lang="en-US" b="1" dirty="0">
                <a:latin typeface="Arial" charset="0"/>
              </a:rPr>
              <a:t>Exemption is the </a:t>
            </a:r>
            <a:r>
              <a:rPr lang="en-US" dirty="0">
                <a:latin typeface="Arial" charset="0"/>
              </a:rPr>
              <a:t>designation by a regulatory authority that specified uses of radioactive materials or sources of radiation are not subject to regulatory control because the radiation risks to individuals and the collective radiological impact are sufficiently low. [Sources: International Atomic Energy Agency(IAEA), Vienna; </a:t>
            </a:r>
            <a:r>
              <a:rPr lang="en-US" i="1" dirty="0">
                <a:latin typeface="Arial" charset="0"/>
              </a:rPr>
              <a:t>Principles for the Exemption of Radiation Sources and Practices from Regulatory Control, Safety Series No. 89 (IAEA 1988); and International Basic Safety for Protections against Ionizing Radiation and for the Safety of Radiation Sources, Safety Series No.</a:t>
            </a:r>
          </a:p>
          <a:p>
            <a:pPr>
              <a:defRPr/>
            </a:pPr>
            <a:r>
              <a:rPr lang="en-US" dirty="0">
                <a:latin typeface="Arial" charset="0"/>
              </a:rPr>
              <a:t>115 (IAEA 1996a).]</a:t>
            </a:r>
          </a:p>
          <a:p>
            <a:pPr>
              <a:defRPr/>
            </a:pPr>
            <a:r>
              <a:rPr lang="en-US" b="1" dirty="0">
                <a:latin typeface="Arial" charset="0"/>
              </a:rPr>
              <a:t>Screening Level: Activity concentrations </a:t>
            </a:r>
            <a:r>
              <a:rPr lang="en-US" dirty="0">
                <a:latin typeface="Arial" charset="0"/>
              </a:rPr>
              <a:t>(for either surface or volumetric</a:t>
            </a:r>
          </a:p>
          <a:p>
            <a:pPr>
              <a:defRPr/>
            </a:pPr>
            <a:r>
              <a:rPr lang="en-US" dirty="0">
                <a:latin typeface="Arial" charset="0"/>
              </a:rPr>
              <a:t>contamination) that are designed to determine compliance with the primary dose</a:t>
            </a:r>
          </a:p>
          <a:p>
            <a:pPr>
              <a:defRPr/>
            </a:pPr>
            <a:r>
              <a:rPr lang="en-US" dirty="0">
                <a:latin typeface="Arial" charset="0"/>
              </a:rPr>
              <a:t>criterion through comparison with radiation survey results</a:t>
            </a:r>
          </a:p>
          <a:p>
            <a:endParaRPr lang="en-US" dirty="0"/>
          </a:p>
        </p:txBody>
      </p:sp>
      <p:sp>
        <p:nvSpPr>
          <p:cNvPr id="4" name="Slide Number Placeholder 3"/>
          <p:cNvSpPr>
            <a:spLocks noGrp="1"/>
          </p:cNvSpPr>
          <p:nvPr>
            <p:ph type="sldNum" sz="quarter" idx="10"/>
          </p:nvPr>
        </p:nvSpPr>
        <p:spPr/>
        <p:txBody>
          <a:bodyPr/>
          <a:lstStyle/>
          <a:p>
            <a:pPr>
              <a:defRPr/>
            </a:pPr>
            <a:fld id="{DDD72460-9955-A248-B8A7-C01DD316DDCB}" type="slidenum">
              <a:rPr lang="en-US" smtClean="0"/>
              <a:pPr>
                <a:defRPr/>
              </a:pPr>
              <a:t>3</a:t>
            </a:fld>
            <a:endParaRPr lang="en-US"/>
          </a:p>
        </p:txBody>
      </p:sp>
    </p:spTree>
    <p:extLst>
      <p:ext uri="{BB962C8B-B14F-4D97-AF65-F5344CB8AC3E}">
        <p14:creationId xmlns:p14="http://schemas.microsoft.com/office/powerpoint/2010/main" val="165186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698">
              <a:spcBef>
                <a:spcPct val="50000"/>
              </a:spcBef>
              <a:defRPr/>
            </a:pPr>
            <a:r>
              <a:rPr lang="en-US" dirty="0" smtClean="0">
                <a:ea typeface="+mn-ea"/>
                <a:cs typeface="+mn-cs"/>
              </a:rPr>
              <a:t>Steel/iron , concrete (with attached metal),  aluminum,  copper , wire, electronics</a:t>
            </a:r>
          </a:p>
          <a:p>
            <a:pPr marL="53698">
              <a:spcBef>
                <a:spcPct val="50000"/>
              </a:spcBef>
              <a:defRPr/>
            </a:pPr>
            <a:r>
              <a:rPr lang="en-US" dirty="0" smtClean="0">
                <a:ea typeface="+mn-ea"/>
                <a:cs typeface="+mn-cs"/>
              </a:rPr>
              <a:t>Covered-storage capacity for larger objects is exhausted. The excess items are being stored outdoors</a:t>
            </a:r>
          </a:p>
        </p:txBody>
      </p:sp>
      <p:sp>
        <p:nvSpPr>
          <p:cNvPr id="4" name="Slide Number Placeholder 3"/>
          <p:cNvSpPr>
            <a:spLocks noGrp="1"/>
          </p:cNvSpPr>
          <p:nvPr>
            <p:ph type="sldNum" sz="quarter" idx="10"/>
          </p:nvPr>
        </p:nvSpPr>
        <p:spPr/>
        <p:txBody>
          <a:bodyPr/>
          <a:lstStyle/>
          <a:p>
            <a:fld id="{37160C1A-40D4-496E-AD6F-2ED3EFB8C779}" type="slidenum">
              <a:rPr lang="en-US" smtClean="0"/>
              <a:t>4</a:t>
            </a:fld>
            <a:endParaRPr lang="en-US" dirty="0"/>
          </a:p>
        </p:txBody>
      </p:sp>
    </p:spTree>
    <p:extLst>
      <p:ext uri="{BB962C8B-B14F-4D97-AF65-F5344CB8AC3E}">
        <p14:creationId xmlns:p14="http://schemas.microsoft.com/office/powerpoint/2010/main" val="15647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698">
              <a:spcBef>
                <a:spcPct val="50000"/>
              </a:spcBef>
              <a:defRPr/>
            </a:pPr>
            <a:r>
              <a:rPr lang="en-US" dirty="0" smtClean="0">
                <a:ea typeface="+mn-ea"/>
                <a:cs typeface="+mn-cs"/>
              </a:rPr>
              <a:t>Steel/iron , concrete (with attached metal),  aluminum,  copper , wire, electronics</a:t>
            </a:r>
          </a:p>
          <a:p>
            <a:pPr marL="53698">
              <a:spcBef>
                <a:spcPct val="50000"/>
              </a:spcBef>
              <a:defRPr/>
            </a:pPr>
            <a:r>
              <a:rPr lang="en-US" dirty="0" smtClean="0">
                <a:ea typeface="+mn-ea"/>
                <a:cs typeface="+mn-cs"/>
              </a:rPr>
              <a:t>Covered-storage capacity for larger objects is exhausted. The excess items are being stored outdoors</a:t>
            </a:r>
          </a:p>
          <a:p>
            <a:pPr>
              <a:defRPr/>
            </a:pPr>
            <a:endParaRPr lang="en-US" dirty="0" smtClean="0">
              <a:ea typeface="+mn-ea"/>
              <a:cs typeface="+mn-cs"/>
            </a:endParaRPr>
          </a:p>
          <a:p>
            <a:pPr>
              <a:defRPr/>
            </a:pPr>
            <a:endParaRPr lang="en-US" dirty="0" smtClean="0">
              <a:ea typeface="+mn-ea"/>
              <a:cs typeface="+mn-cs"/>
            </a:endParaRPr>
          </a:p>
          <a:p>
            <a:pPr rtl="0" eaLnBrk="1" fontAlgn="b" latinLnBrk="0" hangingPunct="1"/>
            <a:r>
              <a:rPr lang="en-US" sz="1200" b="1" i="0" u="none" strike="noStrike" kern="1200" dirty="0" smtClean="0">
                <a:solidFill>
                  <a:schemeClr val="tx1"/>
                </a:solidFill>
                <a:effectLst/>
                <a:latin typeface="+mn-lt"/>
                <a:ea typeface="+mn-ea"/>
                <a:cs typeface="+mn-cs"/>
              </a:rPr>
              <a:t>3528 tons ,</a:t>
            </a:r>
            <a:r>
              <a:rPr lang="en-US" sz="1200" b="0"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$1,479,318 loads</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160C1A-40D4-496E-AD6F-2ED3EFB8C779}" type="slidenum">
              <a:rPr lang="en-US" smtClean="0"/>
              <a:t>5</a:t>
            </a:fld>
            <a:endParaRPr lang="en-US" dirty="0"/>
          </a:p>
        </p:txBody>
      </p:sp>
    </p:spTree>
    <p:extLst>
      <p:ext uri="{BB962C8B-B14F-4D97-AF65-F5344CB8AC3E}">
        <p14:creationId xmlns:p14="http://schemas.microsoft.com/office/powerpoint/2010/main" val="38390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 O 458.1, Clearance</a:t>
            </a:r>
          </a:p>
          <a:p>
            <a:endParaRPr lang="en-US" dirty="0"/>
          </a:p>
        </p:txBody>
      </p:sp>
      <p:sp>
        <p:nvSpPr>
          <p:cNvPr id="4" name="Slide Number Placeholder 3"/>
          <p:cNvSpPr>
            <a:spLocks noGrp="1"/>
          </p:cNvSpPr>
          <p:nvPr>
            <p:ph type="sldNum" sz="quarter" idx="10"/>
          </p:nvPr>
        </p:nvSpPr>
        <p:spPr/>
        <p:txBody>
          <a:bodyPr/>
          <a:lstStyle/>
          <a:p>
            <a:fld id="{37160C1A-40D4-496E-AD6F-2ED3EFB8C779}" type="slidenum">
              <a:rPr lang="en-US" smtClean="0"/>
              <a:t>7</a:t>
            </a:fld>
            <a:endParaRPr lang="en-US" dirty="0"/>
          </a:p>
        </p:txBody>
      </p:sp>
    </p:spTree>
    <p:extLst>
      <p:ext uri="{BB962C8B-B14F-4D97-AF65-F5344CB8AC3E}">
        <p14:creationId xmlns:p14="http://schemas.microsoft.com/office/powerpoint/2010/main" val="15954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RevCom</a:t>
            </a:r>
            <a:r>
              <a:rPr lang="en-US" baseline="0" dirty="0" smtClean="0"/>
              <a:t> in May 2015</a:t>
            </a:r>
          </a:p>
          <a:p>
            <a:endParaRPr lang="en-US" baseline="0" dirty="0" smtClean="0"/>
          </a:p>
          <a:p>
            <a:r>
              <a:rPr lang="en-US" baseline="0" dirty="0" smtClean="0"/>
              <a:t>70 pages cover to cover ; 64 pages </a:t>
            </a:r>
            <a:endParaRPr lang="en-US" dirty="0"/>
          </a:p>
        </p:txBody>
      </p:sp>
      <p:sp>
        <p:nvSpPr>
          <p:cNvPr id="4" name="Slide Number Placeholder 3"/>
          <p:cNvSpPr>
            <a:spLocks noGrp="1"/>
          </p:cNvSpPr>
          <p:nvPr>
            <p:ph type="sldNum" sz="quarter" idx="10"/>
          </p:nvPr>
        </p:nvSpPr>
        <p:spPr/>
        <p:txBody>
          <a:bodyPr/>
          <a:lstStyle/>
          <a:p>
            <a:fld id="{37160C1A-40D4-496E-AD6F-2ED3EFB8C779}" type="slidenum">
              <a:rPr lang="en-US" smtClean="0"/>
              <a:t>9</a:t>
            </a:fld>
            <a:endParaRPr lang="en-US" dirty="0"/>
          </a:p>
        </p:txBody>
      </p:sp>
    </p:spTree>
    <p:extLst>
      <p:ext uri="{BB962C8B-B14F-4D97-AF65-F5344CB8AC3E}">
        <p14:creationId xmlns:p14="http://schemas.microsoft.com/office/powerpoint/2010/main" val="62443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60C1A-40D4-496E-AD6F-2ED3EFB8C779}" type="slidenum">
              <a:rPr lang="en-US" smtClean="0"/>
              <a:t>10</a:t>
            </a:fld>
            <a:endParaRPr lang="en-US" dirty="0"/>
          </a:p>
        </p:txBody>
      </p:sp>
    </p:spTree>
    <p:extLst>
      <p:ext uri="{BB962C8B-B14F-4D97-AF65-F5344CB8AC3E}">
        <p14:creationId xmlns:p14="http://schemas.microsoft.com/office/powerpoint/2010/main" val="210086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some photos</a:t>
            </a:r>
            <a:r>
              <a:rPr lang="en-US" baseline="0" dirty="0" smtClean="0"/>
              <a:t> </a:t>
            </a:r>
            <a:r>
              <a:rPr lang="en-US" dirty="0" smtClean="0"/>
              <a:t>from SLAC </a:t>
            </a:r>
            <a:endParaRPr lang="en-US" dirty="0"/>
          </a:p>
        </p:txBody>
      </p:sp>
      <p:sp>
        <p:nvSpPr>
          <p:cNvPr id="4" name="Slide Number Placeholder 3"/>
          <p:cNvSpPr>
            <a:spLocks noGrp="1"/>
          </p:cNvSpPr>
          <p:nvPr>
            <p:ph type="sldNum" sz="quarter" idx="10"/>
          </p:nvPr>
        </p:nvSpPr>
        <p:spPr/>
        <p:txBody>
          <a:bodyPr/>
          <a:lstStyle/>
          <a:p>
            <a:fld id="{37160C1A-40D4-496E-AD6F-2ED3EFB8C779}" type="slidenum">
              <a:rPr lang="en-US" smtClean="0"/>
              <a:t>13</a:t>
            </a:fld>
            <a:endParaRPr lang="en-US" dirty="0"/>
          </a:p>
        </p:txBody>
      </p:sp>
    </p:spTree>
    <p:extLst>
      <p:ext uri="{BB962C8B-B14F-4D97-AF65-F5344CB8AC3E}">
        <p14:creationId xmlns:p14="http://schemas.microsoft.com/office/powerpoint/2010/main" val="1339522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Clearance: Removal of personal property that contains or may contain residual radioactive material from DOE radiological control.</a:t>
            </a:r>
          </a:p>
          <a:p>
            <a:r>
              <a:rPr lang="en-US" dirty="0" smtClean="0"/>
              <a:t>Release: Transfer of control or ownership of property from DOE to a non-DOE party.</a:t>
            </a:r>
          </a:p>
          <a:p>
            <a:endParaRPr lang="en-US" dirty="0"/>
          </a:p>
        </p:txBody>
      </p:sp>
      <p:sp>
        <p:nvSpPr>
          <p:cNvPr id="4" name="Slide Number Placeholder 3"/>
          <p:cNvSpPr>
            <a:spLocks noGrp="1"/>
          </p:cNvSpPr>
          <p:nvPr>
            <p:ph type="sldNum" sz="quarter" idx="10"/>
          </p:nvPr>
        </p:nvSpPr>
        <p:spPr/>
        <p:txBody>
          <a:bodyPr/>
          <a:lstStyle/>
          <a:p>
            <a:fld id="{37160C1A-40D4-496E-AD6F-2ED3EFB8C779}" type="slidenum">
              <a:rPr lang="en-US" smtClean="0"/>
              <a:t>30</a:t>
            </a:fld>
            <a:endParaRPr lang="en-US" dirty="0"/>
          </a:p>
        </p:txBody>
      </p:sp>
    </p:spTree>
    <p:extLst>
      <p:ext uri="{BB962C8B-B14F-4D97-AF65-F5344CB8AC3E}">
        <p14:creationId xmlns:p14="http://schemas.microsoft.com/office/powerpoint/2010/main" val="293166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tiff"/><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13.gif"/><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gi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imple Title 01">
    <p:spTree>
      <p:nvGrpSpPr>
        <p:cNvPr id="1" name=""/>
        <p:cNvGrpSpPr/>
        <p:nvPr/>
      </p:nvGrpSpPr>
      <p:grpSpPr>
        <a:xfrm>
          <a:off x="0" y="0"/>
          <a:ext cx="0" cy="0"/>
          <a:chOff x="0" y="0"/>
          <a:chExt cx="0" cy="0"/>
        </a:xfrm>
      </p:grpSpPr>
      <p:sp>
        <p:nvSpPr>
          <p:cNvPr id="5" name="Rectangle 4"/>
          <p:cNvSpPr/>
          <p:nvPr/>
        </p:nvSpPr>
        <p:spPr>
          <a:xfrm>
            <a:off x="0" y="0"/>
            <a:ext cx="9144000" cy="5834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582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113" y="6197600"/>
            <a:ext cx="22748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40450"/>
            <a:ext cx="19732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57213" y="536575"/>
            <a:ext cx="8008937" cy="2246313"/>
          </a:xfrm>
        </p:spPr>
        <p:txBody>
          <a:bodyPr>
            <a:noAutofit/>
          </a:bodyPr>
          <a:lstStyle>
            <a:lvl1pPr>
              <a:defRPr sz="43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US" smtClean="0"/>
              <a:t>Click to edit Master text styles</a:t>
            </a:r>
          </a:p>
        </p:txBody>
      </p:sp>
      <p:sp>
        <p:nvSpPr>
          <p:cNvPr id="10" name="Rectangle 9"/>
          <p:cNvSpPr/>
          <p:nvPr userDrawn="1"/>
        </p:nvSpPr>
        <p:spPr>
          <a:xfrm>
            <a:off x="0" y="0"/>
            <a:ext cx="9144000" cy="5833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 y="0"/>
            <a:ext cx="9158400" cy="6868800"/>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833872"/>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Tree>
    <p:extLst>
      <p:ext uri="{BB962C8B-B14F-4D97-AF65-F5344CB8AC3E}">
        <p14:creationId xmlns:p14="http://schemas.microsoft.com/office/powerpoint/2010/main" val="117242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
        <p:nvSpPr>
          <p:cNvPr id="16" name="Rectangle 15"/>
          <p:cNvSpPr/>
          <p:nvPr userDrawn="1"/>
        </p:nvSpPr>
        <p:spPr>
          <a:xfrm>
            <a:off x="0" y="0"/>
            <a:ext cx="9144000" cy="5833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 y="0"/>
            <a:ext cx="9158400" cy="6868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83387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p14="http://schemas.microsoft.com/office/powerpoint/2010/main" val="8295094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a:xfrm>
            <a:off x="8458200" y="6318251"/>
            <a:ext cx="426882" cy="539750"/>
          </a:xfrm>
        </p:spPr>
        <p:txBody>
          <a:bodyPr/>
          <a:lstStyle>
            <a:lvl1pPr>
              <a:defRPr sz="1200" b="1"/>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endParaRPr lang="en-US" dirty="0">
              <a:solidFill>
                <a:srgbClr val="000000"/>
              </a:solidFill>
            </a:endParaRPr>
          </a:p>
        </p:txBody>
      </p:sp>
      <p:sp>
        <p:nvSpPr>
          <p:cNvPr id="16" name="Content Placeholder 15"/>
          <p:cNvSpPr>
            <a:spLocks noGrp="1"/>
          </p:cNvSpPr>
          <p:nvPr>
            <p:ph sz="quarter" idx="14"/>
          </p:nvPr>
        </p:nvSpPr>
        <p:spPr>
          <a:xfrm>
            <a:off x="446088" y="1670050"/>
            <a:ext cx="8108950" cy="4648200"/>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40531064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a:xfrm>
            <a:off x="8458200" y="6318251"/>
            <a:ext cx="426882" cy="539750"/>
          </a:xfrm>
        </p:spPr>
        <p:txBody>
          <a:bodyPr/>
          <a:lstStyle>
            <a:lvl1pPr>
              <a:defRPr sz="1100" b="1"/>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endParaRPr lang="en-US" dirty="0">
              <a:solidFill>
                <a:srgbClr val="000000"/>
              </a:solidFill>
            </a:endParaRPr>
          </a:p>
        </p:txBody>
      </p:sp>
      <p:sp>
        <p:nvSpPr>
          <p:cNvPr id="5" name="Picture Placeholder 4"/>
          <p:cNvSpPr>
            <a:spLocks noGrp="1"/>
          </p:cNvSpPr>
          <p:nvPr>
            <p:ph type="pic" sz="quarter" idx="15"/>
          </p:nvPr>
        </p:nvSpPr>
        <p:spPr>
          <a:xfrm>
            <a:off x="3646488" y="1723840"/>
            <a:ext cx="2442340" cy="2224216"/>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4094034"/>
            <a:ext cx="2442340" cy="2224216"/>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723840"/>
            <a:ext cx="2442340" cy="4594410"/>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46088" y="1670050"/>
            <a:ext cx="30130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009876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a:xfrm>
            <a:off x="8458200" y="6318251"/>
            <a:ext cx="426882" cy="539750"/>
          </a:xfrm>
        </p:spPr>
        <p:txBody>
          <a:bodyPr/>
          <a:lstStyle>
            <a:lvl1pPr>
              <a:defRPr sz="1200" b="1"/>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endParaRPr lang="en-US" dirty="0">
              <a:solidFill>
                <a:srgbClr val="000000"/>
              </a:solidFill>
            </a:endParaRPr>
          </a:p>
        </p:txBody>
      </p:sp>
      <p:sp>
        <p:nvSpPr>
          <p:cNvPr id="3" name="Chart Placeholder 2"/>
          <p:cNvSpPr>
            <a:spLocks noGrp="1"/>
          </p:cNvSpPr>
          <p:nvPr>
            <p:ph type="chart" sz="quarter" idx="15"/>
          </p:nvPr>
        </p:nvSpPr>
        <p:spPr>
          <a:xfrm>
            <a:off x="6007100" y="1670050"/>
            <a:ext cx="2667000" cy="4648200"/>
          </a:xfrm>
        </p:spPr>
        <p:txBody>
          <a:bodyPr/>
          <a:lstStyle/>
          <a:p>
            <a:r>
              <a:rPr lang="en-US" dirty="0" smtClean="0"/>
              <a:t>Click icon to add chart</a:t>
            </a:r>
            <a:endParaRPr lang="en-CA" dirty="0"/>
          </a:p>
        </p:txBody>
      </p:sp>
      <p:sp>
        <p:nvSpPr>
          <p:cNvPr id="5" name="Content Placeholder 4"/>
          <p:cNvSpPr>
            <a:spLocks noGrp="1"/>
          </p:cNvSpPr>
          <p:nvPr>
            <p:ph sz="quarter" idx="16"/>
          </p:nvPr>
        </p:nvSpPr>
        <p:spPr>
          <a:xfrm>
            <a:off x="446088" y="1670050"/>
            <a:ext cx="548481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5679676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dirty="0" smtClean="0"/>
              <a:t>Click to edit Master title style</a:t>
            </a:r>
            <a:endParaRPr lang="en-CA" dirty="0"/>
          </a:p>
        </p:txBody>
      </p:sp>
      <p:sp>
        <p:nvSpPr>
          <p:cNvPr id="5" name="Slide Number Placeholder 7"/>
          <p:cNvSpPr>
            <a:spLocks noGrp="1"/>
          </p:cNvSpPr>
          <p:nvPr>
            <p:ph type="sldNum" sz="quarter" idx="11"/>
          </p:nvPr>
        </p:nvSpPr>
        <p:spPr>
          <a:xfrm>
            <a:off x="8458200" y="6318251"/>
            <a:ext cx="426882" cy="539750"/>
          </a:xfrm>
        </p:spPr>
        <p:txBody>
          <a:bodyPr/>
          <a:lstStyle>
            <a:lvl1pPr>
              <a:defRPr sz="1200" b="1"/>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65152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4110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lvl1pPr>
              <a:defRPr>
                <a:solidFill>
                  <a:srgbClr val="A4001D"/>
                </a:solidFill>
              </a:defRPr>
            </a:lvl1p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Director’s CD-2/3 Review, October 20-23, 2015</a:t>
            </a:r>
            <a:endParaRPr lang="en-US" dirty="0">
              <a:solidFill>
                <a:srgbClr val="000000"/>
              </a:solidFill>
            </a:endParaRPr>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295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Director’s CD-2/3 Review, October 20-23, 2015</a:t>
            </a:r>
            <a:endParaRPr lang="en-US" dirty="0">
              <a:solidFill>
                <a:srgbClr val="000000"/>
              </a:solidFill>
            </a:endParaRPr>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2162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Director’s CD-2/3 Review, October 20-23, 2015</a:t>
            </a:r>
            <a:endParaRPr lang="en-US" dirty="0">
              <a:solidFill>
                <a:srgbClr val="000000"/>
              </a:solidFill>
            </a:endParaRPr>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9091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Director’s CD-2/3 Review, October 20-23, 2015</a:t>
            </a:r>
            <a:endParaRPr lang="en-US" dirty="0">
              <a:solidFill>
                <a:srgbClr val="000000"/>
              </a:solidFill>
            </a:endParaRPr>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6908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5038"/>
            <a:ext cx="86852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46088" y="1670050"/>
            <a:ext cx="8108950" cy="4648200"/>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Slide Number Placeholder 7"/>
          <p:cNvSpPr>
            <a:spLocks noGrp="1"/>
          </p:cNvSpPr>
          <p:nvPr>
            <p:ph type="sldNum" sz="quarter" idx="15"/>
          </p:nvPr>
        </p:nvSpPr>
        <p:spPr/>
        <p:txBody>
          <a:bodyPr/>
          <a:lstStyle>
            <a:lvl1pPr>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16"/>
          </p:nvPr>
        </p:nvSpPr>
        <p:spPr/>
        <p:txBody>
          <a:bodyPr/>
          <a:lstStyle>
            <a:lvl1pPr>
              <a:defRPr/>
            </a:lvl1pPr>
          </a:lstStyle>
          <a:p>
            <a:endParaRPr lang="en-US" dirty="0">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2137366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Director’s CD-2/3 Review, October 20-23, 2015</a:t>
            </a:r>
            <a:endParaRPr lang="en-US" dirty="0">
              <a:solidFill>
                <a:srgbClr val="000000"/>
              </a:solidFill>
            </a:endParaRPr>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6973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4921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000000"/>
                </a:solidFill>
              </a:rPr>
              <a:t>LCLS-II Director’s CD-2/3 Review, October 20-23, 2015</a:t>
            </a:r>
            <a:endParaRPr lang="en-US">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1358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smtClean="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line headlin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5038"/>
            <a:ext cx="86852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723840"/>
            <a:ext cx="2442340" cy="2224216"/>
          </a:xfrm>
        </p:spPr>
        <p:txBody>
          <a:bodyPr rtlCol="0">
            <a:normAutofit/>
          </a:bodyPr>
          <a:lstStyle/>
          <a:p>
            <a:pPr lvl="0"/>
            <a:r>
              <a:rPr lang="en-US" noProof="0" dirty="0" smtClean="0"/>
              <a:t>Drag picture to placeholder or click icon to add</a:t>
            </a:r>
            <a:endParaRPr lang="en-CA" noProof="0" dirty="0"/>
          </a:p>
        </p:txBody>
      </p:sp>
      <p:sp>
        <p:nvSpPr>
          <p:cNvPr id="11" name="Picture Placeholder 4"/>
          <p:cNvSpPr>
            <a:spLocks noGrp="1"/>
          </p:cNvSpPr>
          <p:nvPr>
            <p:ph type="pic" sz="quarter" idx="16"/>
          </p:nvPr>
        </p:nvSpPr>
        <p:spPr>
          <a:xfrm>
            <a:off x="3646488" y="4094034"/>
            <a:ext cx="2442340" cy="2224216"/>
          </a:xfrm>
        </p:spPr>
        <p:txBody>
          <a:bodyPr rtlCol="0">
            <a:normAutofit/>
          </a:bodyPr>
          <a:lstStyle/>
          <a:p>
            <a:pPr lvl="0"/>
            <a:r>
              <a:rPr lang="en-US" noProof="0" dirty="0" smtClean="0"/>
              <a:t>Drag picture to placeholder or click icon to add</a:t>
            </a:r>
            <a:endParaRPr lang="en-CA" noProof="0" dirty="0"/>
          </a:p>
        </p:txBody>
      </p:sp>
      <p:sp>
        <p:nvSpPr>
          <p:cNvPr id="13" name="Picture Placeholder 4"/>
          <p:cNvSpPr>
            <a:spLocks noGrp="1"/>
          </p:cNvSpPr>
          <p:nvPr>
            <p:ph type="pic" sz="quarter" idx="17"/>
          </p:nvPr>
        </p:nvSpPr>
        <p:spPr>
          <a:xfrm>
            <a:off x="6242954" y="1723840"/>
            <a:ext cx="2442340" cy="4594410"/>
          </a:xfrm>
        </p:spPr>
        <p:txBody>
          <a:bodyPr rtlCol="0">
            <a:normAutofit/>
          </a:bodyPr>
          <a:lstStyle/>
          <a:p>
            <a:pPr lvl="0"/>
            <a:r>
              <a:rPr lang="en-US" noProof="0" dirty="0" smtClean="0"/>
              <a:t>Drag picture to placeholder or click icon to add</a:t>
            </a:r>
            <a:endParaRPr lang="en-CA" noProof="0" dirty="0"/>
          </a:p>
        </p:txBody>
      </p:sp>
      <p:sp>
        <p:nvSpPr>
          <p:cNvPr id="3" name="Content Placeholder 2"/>
          <p:cNvSpPr>
            <a:spLocks noGrp="1"/>
          </p:cNvSpPr>
          <p:nvPr>
            <p:ph sz="quarter" idx="18"/>
          </p:nvPr>
        </p:nvSpPr>
        <p:spPr>
          <a:xfrm>
            <a:off x="446088" y="1670050"/>
            <a:ext cx="30130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9" name="Slide Number Placeholder 7"/>
          <p:cNvSpPr>
            <a:spLocks noGrp="1"/>
          </p:cNvSpPr>
          <p:nvPr>
            <p:ph type="sldNum" sz="quarter" idx="19"/>
          </p:nvPr>
        </p:nvSpPr>
        <p:spPr/>
        <p:txBody>
          <a:bodyPr/>
          <a:lstStyle>
            <a:lvl1pPr>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10" name="Footer Placeholder 11"/>
          <p:cNvSpPr>
            <a:spLocks noGrp="1"/>
          </p:cNvSpPr>
          <p:nvPr>
            <p:ph type="ftr" sz="quarter" idx="20"/>
          </p:nvPr>
        </p:nvSpPr>
        <p:spPr/>
        <p:txBody>
          <a:bodyPr/>
          <a:lstStyle>
            <a:lvl1pPr>
              <a:defRPr/>
            </a:lvl1pPr>
          </a:lstStyle>
          <a:p>
            <a:endParaRPr lang="en-US" dirty="0">
              <a:solidFill>
                <a:srgbClr val="000000"/>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2460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Chart on right">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5038"/>
            <a:ext cx="86852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670050"/>
            <a:ext cx="2667000" cy="4648200"/>
          </a:xfrm>
        </p:spPr>
        <p:txBody>
          <a:bodyPr rtlCol="0">
            <a:normAutofit/>
          </a:bodyPr>
          <a:lstStyle/>
          <a:p>
            <a:pPr lvl="0"/>
            <a:r>
              <a:rPr lang="en-US" noProof="0" dirty="0" smtClean="0"/>
              <a:t>Click icon to add chart</a:t>
            </a:r>
            <a:endParaRPr lang="en-CA" noProof="0" dirty="0"/>
          </a:p>
        </p:txBody>
      </p:sp>
      <p:sp>
        <p:nvSpPr>
          <p:cNvPr id="5" name="Content Placeholder 4"/>
          <p:cNvSpPr>
            <a:spLocks noGrp="1"/>
          </p:cNvSpPr>
          <p:nvPr>
            <p:ph sz="quarter" idx="16"/>
          </p:nvPr>
        </p:nvSpPr>
        <p:spPr>
          <a:xfrm>
            <a:off x="446088" y="1670050"/>
            <a:ext cx="548481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8" name="Slide Number Placeholder 7"/>
          <p:cNvSpPr>
            <a:spLocks noGrp="1"/>
          </p:cNvSpPr>
          <p:nvPr>
            <p:ph type="sldNum" sz="quarter" idx="17"/>
          </p:nvPr>
        </p:nvSpPr>
        <p:spPr/>
        <p:txBody>
          <a:bodyPr/>
          <a:lstStyle>
            <a:lvl1pPr>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9" name="Footer Placeholder 11"/>
          <p:cNvSpPr>
            <a:spLocks noGrp="1"/>
          </p:cNvSpPr>
          <p:nvPr>
            <p:ph type="ftr" sz="quarter" idx="18"/>
          </p:nvPr>
        </p:nvSpPr>
        <p:spPr/>
        <p:txBody>
          <a:bodyPr/>
          <a:lstStyle>
            <a:lvl1pPr>
              <a:defRPr/>
            </a:lvl1pPr>
          </a:lstStyle>
          <a:p>
            <a:endParaRPr lang="en-US" dirty="0">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64345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lIns="432000" rtlCol="0">
            <a:normAutofit/>
          </a:bodyPr>
          <a:lstStyle>
            <a:lvl1pPr>
              <a:defRPr b="1" baseline="0">
                <a:solidFill>
                  <a:srgbClr val="FF0000"/>
                </a:solidFill>
              </a:defRPr>
            </a:lvl1pPr>
          </a:lstStyle>
          <a:p>
            <a:pPr lvl="0"/>
            <a:r>
              <a:rPr lang="en-US" noProof="0" dirty="0" smtClean="0"/>
              <a:t>Drag picture to placeholder or click icon to add</a:t>
            </a:r>
            <a:endParaRPr lang="en-CA" noProof="0" dirty="0" smtClean="0"/>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05401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969934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639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41090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p:txBody>
          <a:bodyPr/>
          <a:lstStyle>
            <a:lvl1pPr>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15569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48663" y="-47625"/>
            <a:ext cx="1371600" cy="476250"/>
          </a:xfrm>
        </p:spPr>
        <p:txBody>
          <a:bodyPr/>
          <a:lstStyle>
            <a:lvl1pPr>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4849679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2438" y="128588"/>
            <a:ext cx="81026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46088" y="1668463"/>
            <a:ext cx="8108950"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46088" y="6543675"/>
            <a:ext cx="4125912" cy="314325"/>
          </a:xfrm>
          <a:prstGeom prst="rect">
            <a:avLst/>
          </a:prstGeom>
        </p:spPr>
        <p:txBody>
          <a:bodyPr vert="horz" lIns="0" tIns="0" rIns="0" bIns="0" rtlCol="0" anchor="t" anchorCtr="0"/>
          <a:lstStyle>
            <a:lvl1pPr algn="l" fontAlgn="auto">
              <a:spcBef>
                <a:spcPts val="0"/>
              </a:spcBef>
              <a:spcAft>
                <a:spcPts val="0"/>
              </a:spcAft>
              <a:defRPr sz="700" b="1">
                <a:solidFill>
                  <a:schemeClr val="tx1"/>
                </a:solidFill>
                <a:latin typeface="Arial" pitchFamily="34" charset="0"/>
                <a:ea typeface="+mn-ea"/>
                <a:cs typeface="Arial" pitchFamily="34" charset="0"/>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8566150" y="6318250"/>
            <a:ext cx="319088" cy="539750"/>
          </a:xfrm>
          <a:prstGeom prst="rect">
            <a:avLst/>
          </a:prstGeom>
        </p:spPr>
        <p:txBody>
          <a:bodyPr vert="horz" wrap="square" lIns="72000" tIns="57600" rIns="72000" bIns="45720" numCol="1" anchor="ctr" anchorCtr="0" compatLnSpc="1">
            <a:prstTxWarp prst="textNoShape">
              <a:avLst/>
            </a:prstTxWarp>
          </a:bodyPr>
          <a:lstStyle>
            <a:lvl1pPr>
              <a:defRPr sz="700">
                <a:cs typeface="Arial"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2" r:id="rId7"/>
    <p:sldLayoutId id="2147483683" r:id="rId8"/>
    <p:sldLayoutId id="2147483684" r:id="rId9"/>
    <p:sldLayoutId id="2147483666" r:id="rId10"/>
    <p:sldLayoutId id="2147483667" r:id="rId11"/>
    <p:sldLayoutId id="2147483668" r:id="rId12"/>
    <p:sldLayoutId id="2147483669" r:id="rId13"/>
    <p:sldLayoutId id="2147483670"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bg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chemeClr val="bg2"/>
          </a:solidFill>
          <a:latin typeface="Arial" charset="0"/>
          <a:ea typeface="ＭＳ Ｐゴシック" charset="0"/>
          <a:cs typeface="Arial" charset="0"/>
        </a:defRPr>
      </a:lvl2pPr>
      <a:lvl3pPr algn="l" rtl="0" eaLnBrk="1" fontAlgn="base" hangingPunct="1">
        <a:spcBef>
          <a:spcPct val="0"/>
        </a:spcBef>
        <a:spcAft>
          <a:spcPct val="0"/>
        </a:spcAft>
        <a:defRPr sz="2400" b="1">
          <a:solidFill>
            <a:schemeClr val="bg2"/>
          </a:solidFill>
          <a:latin typeface="Arial" charset="0"/>
          <a:ea typeface="ＭＳ Ｐゴシック" charset="0"/>
          <a:cs typeface="Arial" charset="0"/>
        </a:defRPr>
      </a:lvl3pPr>
      <a:lvl4pPr algn="l" rtl="0" eaLnBrk="1" fontAlgn="base" hangingPunct="1">
        <a:spcBef>
          <a:spcPct val="0"/>
        </a:spcBef>
        <a:spcAft>
          <a:spcPct val="0"/>
        </a:spcAft>
        <a:defRPr sz="2400" b="1">
          <a:solidFill>
            <a:schemeClr val="bg2"/>
          </a:solidFill>
          <a:latin typeface="Arial" charset="0"/>
          <a:ea typeface="ＭＳ Ｐゴシック" charset="0"/>
          <a:cs typeface="Arial" charset="0"/>
        </a:defRPr>
      </a:lvl4pPr>
      <a:lvl5pPr algn="l" rtl="0" eaLnBrk="1" fontAlgn="base" hangingPunct="1">
        <a:spcBef>
          <a:spcPct val="0"/>
        </a:spcBef>
        <a:spcAft>
          <a:spcPct val="0"/>
        </a:spcAft>
        <a:defRPr sz="2400" b="1">
          <a:solidFill>
            <a:schemeClr val="bg2"/>
          </a:solidFill>
          <a:latin typeface="Arial" charset="0"/>
          <a:ea typeface="ＭＳ Ｐゴシック" charset="0"/>
          <a:cs typeface="Arial" charset="0"/>
        </a:defRPr>
      </a:lvl5pPr>
      <a:lvl6pPr marL="457200" algn="l" rtl="0" eaLnBrk="1" fontAlgn="base" hangingPunct="1">
        <a:spcBef>
          <a:spcPct val="0"/>
        </a:spcBef>
        <a:spcAft>
          <a:spcPct val="0"/>
        </a:spcAft>
        <a:defRPr sz="2400" b="1">
          <a:solidFill>
            <a:schemeClr val="bg2"/>
          </a:solidFill>
          <a:latin typeface="Arial" charset="0"/>
          <a:cs typeface="Arial" charset="0"/>
        </a:defRPr>
      </a:lvl6pPr>
      <a:lvl7pPr marL="914400" algn="l" rtl="0" eaLnBrk="1" fontAlgn="base" hangingPunct="1">
        <a:spcBef>
          <a:spcPct val="0"/>
        </a:spcBef>
        <a:spcAft>
          <a:spcPct val="0"/>
        </a:spcAft>
        <a:defRPr sz="2400" b="1">
          <a:solidFill>
            <a:schemeClr val="bg2"/>
          </a:solidFill>
          <a:latin typeface="Arial" charset="0"/>
          <a:cs typeface="Arial" charset="0"/>
        </a:defRPr>
      </a:lvl7pPr>
      <a:lvl8pPr marL="1371600" algn="l" rtl="0" eaLnBrk="1" fontAlgn="base" hangingPunct="1">
        <a:spcBef>
          <a:spcPct val="0"/>
        </a:spcBef>
        <a:spcAft>
          <a:spcPct val="0"/>
        </a:spcAft>
        <a:defRPr sz="2400" b="1">
          <a:solidFill>
            <a:schemeClr val="bg2"/>
          </a:solidFill>
          <a:latin typeface="Arial" charset="0"/>
          <a:cs typeface="Arial" charset="0"/>
        </a:defRPr>
      </a:lvl8pPr>
      <a:lvl9pPr marL="1828800" algn="l" rtl="0" eaLnBrk="1" fontAlgn="base" hangingPunct="1">
        <a:spcBef>
          <a:spcPct val="0"/>
        </a:spcBef>
        <a:spcAft>
          <a:spcPct val="0"/>
        </a:spcAft>
        <a:defRPr sz="2400" b="1">
          <a:solidFill>
            <a:schemeClr val="bg2"/>
          </a:solidFill>
          <a:latin typeface="Arial" charset="0"/>
          <a:cs typeface="Arial" charset="0"/>
        </a:defRPr>
      </a:lvl9pPr>
    </p:titleStyle>
    <p:bodyStyle>
      <a:lvl1pPr marL="342900" indent="-342900" algn="l" rtl="0" eaLnBrk="1" fontAlgn="base" hangingPunct="1">
        <a:lnSpc>
          <a:spcPct val="120000"/>
        </a:lnSpc>
        <a:spcBef>
          <a:spcPct val="0"/>
        </a:spcBef>
        <a:spcAft>
          <a:spcPts val="300"/>
        </a:spcAft>
        <a:buClr>
          <a:schemeClr val="tx1"/>
        </a:buClr>
        <a:buFont typeface="Arial" charset="0"/>
        <a:defRPr sz="1600" kern="1200">
          <a:solidFill>
            <a:schemeClr val="tx1"/>
          </a:solidFill>
          <a:latin typeface="Arial" pitchFamily="34" charset="0"/>
          <a:ea typeface="ＭＳ Ｐゴシック" charset="0"/>
          <a:cs typeface="Arial" pitchFamily="34" charset="0"/>
        </a:defRPr>
      </a:lvl1pPr>
      <a:lvl2pPr marL="179388" indent="-179388" algn="l" rtl="0" eaLnBrk="1" fontAlgn="base" hangingPunct="1">
        <a:lnSpc>
          <a:spcPct val="120000"/>
        </a:lnSpc>
        <a:spcBef>
          <a:spcPts val="800"/>
        </a:spcBef>
        <a:spcAft>
          <a:spcPct val="0"/>
        </a:spcAft>
        <a:buClr>
          <a:schemeClr val="bg2"/>
        </a:buClr>
        <a:buSzPct val="100000"/>
        <a:buFont typeface="Arial" charset="0"/>
        <a:buChar char="•"/>
        <a:defRPr sz="1600" kern="1200">
          <a:solidFill>
            <a:schemeClr val="tx1"/>
          </a:solidFill>
          <a:latin typeface="Arial" pitchFamily="34" charset="0"/>
          <a:ea typeface="Arial" charset="0"/>
          <a:cs typeface="Arial" pitchFamily="34" charset="0"/>
        </a:defRPr>
      </a:lvl2pPr>
      <a:lvl3pPr marL="503238" indent="-179388" algn="l" rtl="0" eaLnBrk="1" fontAlgn="base" hangingPunct="1">
        <a:lnSpc>
          <a:spcPct val="120000"/>
        </a:lnSpc>
        <a:spcBef>
          <a:spcPct val="0"/>
        </a:spcBef>
        <a:spcAft>
          <a:spcPct val="0"/>
        </a:spcAft>
        <a:buClr>
          <a:schemeClr val="bg2"/>
        </a:buClr>
        <a:buSzPct val="100000"/>
        <a:buFont typeface="Arial" charset="0"/>
        <a:buChar char="-"/>
        <a:defRPr sz="1600" kern="1200">
          <a:solidFill>
            <a:schemeClr val="tx1"/>
          </a:solidFill>
          <a:latin typeface="Arial" pitchFamily="34" charset="0"/>
          <a:ea typeface="Arial" charset="0"/>
          <a:cs typeface="Arial" pitchFamily="34" charset="0"/>
        </a:defRPr>
      </a:lvl3pPr>
      <a:lvl4pPr marL="827088" indent="-179388" algn="l" rtl="0" eaLnBrk="1" fontAlgn="base" hangingPunct="1">
        <a:lnSpc>
          <a:spcPct val="120000"/>
        </a:lnSpc>
        <a:spcBef>
          <a:spcPct val="0"/>
        </a:spcBef>
        <a:spcAft>
          <a:spcPct val="0"/>
        </a:spcAft>
        <a:buClr>
          <a:schemeClr val="bg2"/>
        </a:buClr>
        <a:buSzPct val="100000"/>
        <a:buFont typeface="Arial" charset="0"/>
        <a:buChar char="•"/>
        <a:defRPr sz="1600" kern="1200">
          <a:solidFill>
            <a:schemeClr val="tx1"/>
          </a:solidFill>
          <a:latin typeface="Arial" pitchFamily="34" charset="0"/>
          <a:ea typeface="Arial" charset="0"/>
          <a:cs typeface="Arial" pitchFamily="34" charset="0"/>
        </a:defRPr>
      </a:lvl4pPr>
      <a:lvl5pPr marL="1150938" indent="-179388" algn="l" rtl="0" eaLnBrk="1" fontAlgn="base" hangingPunct="1">
        <a:lnSpc>
          <a:spcPct val="120000"/>
        </a:lnSpc>
        <a:spcBef>
          <a:spcPct val="0"/>
        </a:spcBef>
        <a:spcAft>
          <a:spcPct val="0"/>
        </a:spcAft>
        <a:buClr>
          <a:schemeClr val="bg2"/>
        </a:buClr>
        <a:buSzPct val="100000"/>
        <a:buFont typeface="Arial" charset="0"/>
        <a:buChar char="-"/>
        <a:defRPr sz="16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pPr fontAlgn="base">
              <a:spcBef>
                <a:spcPct val="0"/>
              </a:spcBef>
              <a:spcAft>
                <a:spcPct val="0"/>
              </a:spcAft>
            </a:pPr>
            <a:fld id="{5BD36294-2849-48A8-8531-5354CF3095D2}" type="slidenum">
              <a:rPr lang="en-US" smtClean="0">
                <a:solidFill>
                  <a:srgbClr val="000000"/>
                </a:solidFill>
                <a:ea typeface="ＭＳ Ｐゴシック" pitchFamily="-110" charset="-128"/>
              </a:rPr>
              <a:pPr fontAlgn="base">
                <a:spcBef>
                  <a:spcPct val="0"/>
                </a:spcBef>
                <a:spcAft>
                  <a:spcPct val="0"/>
                </a:spcAft>
              </a:pPr>
              <a:t>‹#›</a:t>
            </a:fld>
            <a:endParaRPr lang="en-US" dirty="0">
              <a:solidFill>
                <a:srgbClr val="000000"/>
              </a:solidFill>
              <a:ea typeface="ＭＳ Ｐゴシック" pitchFamily="-110" charset="-128"/>
            </a:endParaRPr>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pPr fontAlgn="base">
              <a:spcBef>
                <a:spcPct val="0"/>
              </a:spcBef>
              <a:spcAft>
                <a:spcPct val="0"/>
              </a:spcAft>
            </a:pPr>
            <a:r>
              <a:rPr lang="en-US" smtClean="0">
                <a:solidFill>
                  <a:srgbClr val="000000"/>
                </a:solidFill>
                <a:ea typeface="ＭＳ Ｐゴシック" pitchFamily="-110" charset="-128"/>
              </a:rPr>
              <a:t>LCLS-II Director’s CD-2/3 Review, October 20-23, 2015</a:t>
            </a:r>
            <a:endParaRPr lang="en-US" dirty="0">
              <a:solidFill>
                <a:srgbClr val="000000"/>
              </a:solidFill>
              <a:ea typeface="ＭＳ Ｐゴシック" pitchFamily="-110" charset="-128"/>
            </a:endParaRPr>
          </a:p>
        </p:txBody>
      </p:sp>
    </p:spTree>
    <p:extLst>
      <p:ext uri="{BB962C8B-B14F-4D97-AF65-F5344CB8AC3E}">
        <p14:creationId xmlns:p14="http://schemas.microsoft.com/office/powerpoint/2010/main" val="33067392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8153400" cy="1941513"/>
          </a:xfrm>
        </p:spPr>
        <p:txBody>
          <a:bodyPr/>
          <a:lstStyle/>
          <a:p>
            <a:r>
              <a:rPr lang="en-US" sz="3600" dirty="0" smtClean="0"/>
              <a:t>DOE-STD-6004-2016</a:t>
            </a:r>
            <a:r>
              <a:rPr lang="en-US" sz="3600" dirty="0"/>
              <a:t/>
            </a:r>
            <a:br>
              <a:rPr lang="en-US" sz="3600" dirty="0"/>
            </a:br>
            <a:r>
              <a:rPr lang="en-US" sz="3600" dirty="0"/>
              <a:t>“Clearance and Release of Personal Property from Accelerator Facilities”</a:t>
            </a:r>
          </a:p>
        </p:txBody>
      </p:sp>
      <p:sp>
        <p:nvSpPr>
          <p:cNvPr id="3" name="Subtitle 2"/>
          <p:cNvSpPr>
            <a:spLocks noGrp="1"/>
          </p:cNvSpPr>
          <p:nvPr>
            <p:ph type="subTitle" idx="1"/>
          </p:nvPr>
        </p:nvSpPr>
        <p:spPr>
          <a:xfrm>
            <a:off x="533400" y="4191000"/>
            <a:ext cx="8305800" cy="1414272"/>
          </a:xfrm>
        </p:spPr>
        <p:txBody>
          <a:bodyPr>
            <a:normAutofit fontScale="92500"/>
          </a:bodyPr>
          <a:lstStyle/>
          <a:p>
            <a:r>
              <a:rPr lang="en-US" sz="2600" dirty="0" smtClean="0"/>
              <a:t>Sayed Rokni (SLAC) for </a:t>
            </a:r>
            <a:r>
              <a:rPr lang="en-US" altLang="en-US" sz="2600" dirty="0" smtClean="0"/>
              <a:t>Technical </a:t>
            </a:r>
            <a:r>
              <a:rPr lang="en-US" altLang="en-US" sz="2600" dirty="0"/>
              <a:t>Standard </a:t>
            </a:r>
            <a:r>
              <a:rPr lang="en-US" sz="2600" dirty="0"/>
              <a:t>Working </a:t>
            </a:r>
            <a:r>
              <a:rPr lang="en-US" sz="2600" dirty="0" smtClean="0"/>
              <a:t>Group</a:t>
            </a:r>
          </a:p>
          <a:p>
            <a:endParaRPr lang="en-US" sz="2200" dirty="0" smtClean="0"/>
          </a:p>
          <a:p>
            <a:r>
              <a:rPr lang="en-US" sz="2200" dirty="0" smtClean="0"/>
              <a:t>DOE Accelerator Safety Workshop, </a:t>
            </a:r>
            <a:r>
              <a:rPr lang="en-US" sz="2200" dirty="0"/>
              <a:t> </a:t>
            </a:r>
            <a:r>
              <a:rPr lang="en-US" sz="2200" dirty="0" smtClean="0"/>
              <a:t>FNAL, September 19-21, 2016</a:t>
            </a:r>
            <a:endParaRPr lang="en-US" sz="2200" dirty="0"/>
          </a:p>
          <a:p>
            <a:endParaRPr lang="en-US" sz="2000" dirty="0"/>
          </a:p>
        </p:txBody>
      </p:sp>
    </p:spTree>
    <p:extLst>
      <p:ext uri="{BB962C8B-B14F-4D97-AF65-F5344CB8AC3E}">
        <p14:creationId xmlns:p14="http://schemas.microsoft.com/office/powerpoint/2010/main" val="145473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304800"/>
            <a:ext cx="8153400" cy="533400"/>
          </a:xfrm>
        </p:spPr>
        <p:txBody>
          <a:bodyPr/>
          <a:lstStyle/>
          <a:p>
            <a:r>
              <a:rPr lang="en-US" dirty="0" smtClean="0"/>
              <a:t>Technical Standard: 5 Appendices</a:t>
            </a:r>
            <a:endParaRPr lang="en-US" dirty="0"/>
          </a:p>
        </p:txBody>
      </p:sp>
      <p:sp>
        <p:nvSpPr>
          <p:cNvPr id="2" name="Rectangle 1"/>
          <p:cNvSpPr/>
          <p:nvPr/>
        </p:nvSpPr>
        <p:spPr>
          <a:xfrm>
            <a:off x="304800" y="1447800"/>
            <a:ext cx="8458200" cy="4555093"/>
          </a:xfrm>
          <a:prstGeom prst="rect">
            <a:avLst/>
          </a:prstGeom>
        </p:spPr>
        <p:txBody>
          <a:bodyPr wrap="square">
            <a:spAutoFit/>
          </a:bodyPr>
          <a:lstStyle/>
          <a:p>
            <a:pPr marL="457200" indent="-457200">
              <a:spcAft>
                <a:spcPts val="1200"/>
              </a:spcAft>
              <a:buFont typeface="+mj-lt"/>
              <a:buAutoNum type="alphaUcPeriod"/>
            </a:pPr>
            <a:r>
              <a:rPr lang="en-US" sz="2200" dirty="0" smtClean="0"/>
              <a:t>Rationale </a:t>
            </a:r>
            <a:r>
              <a:rPr lang="en-US" sz="2200" dirty="0"/>
              <a:t>for Endorsement of ANSI N13.12-2013 SLs as DOE Pre-Approved Authorized Limits</a:t>
            </a:r>
          </a:p>
          <a:p>
            <a:pPr marL="457200" indent="-457200">
              <a:spcAft>
                <a:spcPts val="1200"/>
              </a:spcAft>
              <a:buFont typeface="+mj-lt"/>
              <a:buAutoNum type="alphaUcPeriod"/>
            </a:pPr>
            <a:r>
              <a:rPr lang="en-US" sz="2200" dirty="0" smtClean="0"/>
              <a:t>Process </a:t>
            </a:r>
            <a:r>
              <a:rPr lang="en-US" sz="2200" dirty="0"/>
              <a:t>Knowledge for Volumetric Activation in Accelerator </a:t>
            </a:r>
            <a:r>
              <a:rPr lang="en-US" sz="2200" dirty="0" smtClean="0"/>
              <a:t>Facilities</a:t>
            </a:r>
          </a:p>
          <a:p>
            <a:pPr marL="457200" indent="-457200">
              <a:spcAft>
                <a:spcPts val="1200"/>
              </a:spcAft>
              <a:buFont typeface="+mj-lt"/>
              <a:buAutoNum type="alphaUcPeriod"/>
            </a:pPr>
            <a:r>
              <a:rPr lang="en-US" sz="2200" dirty="0" smtClean="0"/>
              <a:t>Technical </a:t>
            </a:r>
            <a:r>
              <a:rPr lang="en-US" sz="2200" dirty="0"/>
              <a:t>Basis for Volumetric Activation at </a:t>
            </a:r>
            <a:r>
              <a:rPr lang="en-US" sz="2200" dirty="0">
                <a:solidFill>
                  <a:srgbClr val="C00000"/>
                </a:solidFill>
              </a:rPr>
              <a:t>Electron</a:t>
            </a:r>
            <a:r>
              <a:rPr lang="en-US" sz="2200" dirty="0"/>
              <a:t> Accelerator </a:t>
            </a:r>
            <a:r>
              <a:rPr lang="en-US" sz="2200" dirty="0" smtClean="0"/>
              <a:t>Facilities</a:t>
            </a:r>
            <a:endParaRPr lang="en-US" sz="2200" dirty="0"/>
          </a:p>
          <a:p>
            <a:pPr marL="457200" indent="-457200">
              <a:spcAft>
                <a:spcPts val="1200"/>
              </a:spcAft>
              <a:buFont typeface="+mj-lt"/>
              <a:buAutoNum type="alphaUcPeriod"/>
            </a:pPr>
            <a:r>
              <a:rPr lang="en-US" sz="2200" dirty="0" smtClean="0"/>
              <a:t>Technical </a:t>
            </a:r>
            <a:r>
              <a:rPr lang="en-US" sz="2200" dirty="0"/>
              <a:t>Basis for Volumetric Activation at </a:t>
            </a:r>
            <a:r>
              <a:rPr lang="en-US" sz="2200" dirty="0">
                <a:solidFill>
                  <a:srgbClr val="C00000"/>
                </a:solidFill>
              </a:rPr>
              <a:t>Proton</a:t>
            </a:r>
            <a:r>
              <a:rPr lang="en-US" sz="2200" dirty="0"/>
              <a:t> Accelerator </a:t>
            </a:r>
            <a:r>
              <a:rPr lang="en-US" sz="2200" dirty="0" smtClean="0"/>
              <a:t>Facilities</a:t>
            </a:r>
            <a:endParaRPr lang="en-US" sz="2200" dirty="0"/>
          </a:p>
          <a:p>
            <a:pPr marL="457200" indent="-457200">
              <a:spcAft>
                <a:spcPts val="1200"/>
              </a:spcAft>
              <a:buFont typeface="+mj-lt"/>
              <a:buAutoNum type="alphaUcPeriod"/>
            </a:pPr>
            <a:r>
              <a:rPr lang="en-US" sz="2200" dirty="0" smtClean="0"/>
              <a:t>Technical </a:t>
            </a:r>
            <a:r>
              <a:rPr lang="en-US" sz="2200" dirty="0"/>
              <a:t>Basis for </a:t>
            </a:r>
            <a:r>
              <a:rPr lang="en-US" sz="2200" dirty="0">
                <a:solidFill>
                  <a:srgbClr val="C00000"/>
                </a:solidFill>
              </a:rPr>
              <a:t>Measurement Methods </a:t>
            </a:r>
            <a:r>
              <a:rPr lang="en-US" sz="2200" dirty="0"/>
              <a:t>of </a:t>
            </a:r>
            <a:r>
              <a:rPr lang="en-US" sz="2200" dirty="0">
                <a:solidFill>
                  <a:srgbClr val="C00000"/>
                </a:solidFill>
              </a:rPr>
              <a:t>Volumetric</a:t>
            </a:r>
            <a:r>
              <a:rPr lang="en-US" sz="2200" dirty="0"/>
              <a:t> Radioactivity and Determination of </a:t>
            </a:r>
            <a:r>
              <a:rPr lang="en-US" sz="2200" dirty="0">
                <a:solidFill>
                  <a:srgbClr val="C00000"/>
                </a:solidFill>
              </a:rPr>
              <a:t>Detection </a:t>
            </a:r>
            <a:r>
              <a:rPr lang="en-US" sz="2200" dirty="0" smtClean="0">
                <a:solidFill>
                  <a:srgbClr val="C00000"/>
                </a:solidFill>
              </a:rPr>
              <a:t>Capabilities</a:t>
            </a:r>
          </a:p>
          <a:p>
            <a:pPr marL="457200" indent="-457200">
              <a:spcAft>
                <a:spcPts val="1200"/>
              </a:spcAft>
              <a:buFont typeface="+mj-lt"/>
              <a:buAutoNum type="alphaUcPeriod"/>
            </a:pPr>
            <a:endParaRPr lang="en-US" sz="2000" dirty="0">
              <a:solidFill>
                <a:srgbClr val="C00000"/>
              </a:solidFill>
            </a:endParaRPr>
          </a:p>
        </p:txBody>
      </p:sp>
      <p:sp>
        <p:nvSpPr>
          <p:cNvPr id="6" name="Slide Number Placeholder 3"/>
          <p:cNvSpPr>
            <a:spLocks noGrp="1"/>
          </p:cNvSpPr>
          <p:nvPr>
            <p:ph type="sldNum" sz="quarter" idx="4294967295"/>
          </p:nvPr>
        </p:nvSpPr>
        <p:spPr>
          <a:xfrm>
            <a:off x="8566150" y="6318250"/>
            <a:ext cx="501650" cy="539750"/>
          </a:xfrm>
          <a:prstGeom prst="rect">
            <a:avLst/>
          </a:prstGeom>
        </p:spPr>
        <p:txBody>
          <a:bodyPr/>
          <a:lstStyle/>
          <a:p>
            <a:pPr>
              <a:defRPr/>
            </a:pPr>
            <a:fld id="{2A7D6CEF-569F-4196-A3BA-0249178A6648}" type="slidenum">
              <a:rPr lang="en-US" sz="1200" smtClean="0">
                <a:solidFill>
                  <a:srgbClr val="000000"/>
                </a:solidFill>
              </a:rPr>
              <a:pPr>
                <a:defRPr/>
              </a:pPr>
              <a:t>10</a:t>
            </a:fld>
            <a:endParaRPr lang="en-US" sz="1200" dirty="0">
              <a:solidFill>
                <a:srgbClr val="000000"/>
              </a:solidFill>
            </a:endParaRPr>
          </a:p>
        </p:txBody>
      </p:sp>
      <p:sp>
        <p:nvSpPr>
          <p:cNvPr id="3" name="Footer Placeholder 2"/>
          <p:cNvSpPr>
            <a:spLocks noGrp="1"/>
          </p:cNvSpPr>
          <p:nvPr>
            <p:ph type="ftr" sz="quarter" idx="4294967295"/>
          </p:nvPr>
        </p:nvSpPr>
        <p:spPr>
          <a:xfrm>
            <a:off x="609600" y="6543676"/>
            <a:ext cx="3962400" cy="68818"/>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192375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304800"/>
            <a:ext cx="6781800" cy="457200"/>
          </a:xfrm>
        </p:spPr>
        <p:txBody>
          <a:bodyPr/>
          <a:lstStyle/>
          <a:p>
            <a:pPr eaLnBrk="1" hangingPunct="1"/>
            <a:r>
              <a:rPr lang="en-US" altLang="en-US" dirty="0" smtClean="0"/>
              <a:t>Purpose of Technical Standard</a:t>
            </a:r>
          </a:p>
        </p:txBody>
      </p:sp>
      <p:sp>
        <p:nvSpPr>
          <p:cNvPr id="3" name="Content Placeholder 2"/>
          <p:cNvSpPr>
            <a:spLocks noGrp="1"/>
          </p:cNvSpPr>
          <p:nvPr>
            <p:ph sz="quarter" idx="14"/>
          </p:nvPr>
        </p:nvSpPr>
        <p:spPr>
          <a:xfrm>
            <a:off x="365234" y="1524000"/>
            <a:ext cx="8435866" cy="4648200"/>
          </a:xfrm>
          <a:prstGeom prst="rect">
            <a:avLst/>
          </a:prstGeom>
        </p:spPr>
        <p:txBody>
          <a:bodyPr/>
          <a:lstStyle/>
          <a:p>
            <a:pPr marL="458788" indent="-458788">
              <a:lnSpc>
                <a:spcPct val="100000"/>
              </a:lnSpc>
              <a:spcBef>
                <a:spcPts val="600"/>
              </a:spcBef>
              <a:spcAft>
                <a:spcPts val="0"/>
              </a:spcAft>
              <a:buFont typeface="Arial" panose="020B0604020202020204" pitchFamily="34" charset="0"/>
              <a:buChar char="•"/>
              <a:defRPr/>
            </a:pPr>
            <a:r>
              <a:rPr lang="en-US" sz="2400" dirty="0" smtClean="0"/>
              <a:t>Provides </a:t>
            </a:r>
            <a:r>
              <a:rPr lang="en-US" sz="2400" dirty="0">
                <a:solidFill>
                  <a:srgbClr val="C00000"/>
                </a:solidFill>
              </a:rPr>
              <a:t>criteria</a:t>
            </a:r>
            <a:r>
              <a:rPr lang="en-US" sz="2400" dirty="0"/>
              <a:t> and </a:t>
            </a:r>
            <a:r>
              <a:rPr lang="en-US" sz="2400" dirty="0">
                <a:solidFill>
                  <a:srgbClr val="C00000"/>
                </a:solidFill>
              </a:rPr>
              <a:t>guidance</a:t>
            </a:r>
            <a:r>
              <a:rPr lang="en-US" sz="2400" dirty="0"/>
              <a:t> for DOE accelerator facilities to </a:t>
            </a:r>
            <a:r>
              <a:rPr lang="en-US" sz="2400" dirty="0" smtClean="0"/>
              <a:t>develop </a:t>
            </a:r>
            <a:r>
              <a:rPr lang="en-US" sz="2400" dirty="0" smtClean="0">
                <a:solidFill>
                  <a:srgbClr val="C00000"/>
                </a:solidFill>
              </a:rPr>
              <a:t>site-specific material clearance program </a:t>
            </a:r>
            <a:r>
              <a:rPr lang="en-US" sz="2400" dirty="0"/>
              <a:t>(including management, technical, and operational aspects) that are in compliance with DOE Order </a:t>
            </a:r>
            <a:r>
              <a:rPr lang="en-US" sz="2400" dirty="0" smtClean="0"/>
              <a:t>458.1</a:t>
            </a:r>
          </a:p>
          <a:p>
            <a:pPr marL="458788" indent="-458788">
              <a:lnSpc>
                <a:spcPct val="100000"/>
              </a:lnSpc>
              <a:spcBef>
                <a:spcPts val="600"/>
              </a:spcBef>
              <a:spcAft>
                <a:spcPts val="0"/>
              </a:spcAft>
              <a:buFont typeface="Arial" panose="020B0604020202020204" pitchFamily="34" charset="0"/>
              <a:buChar char="•"/>
              <a:defRPr/>
            </a:pPr>
            <a:r>
              <a:rPr lang="en-US" sz="2400" dirty="0" smtClean="0"/>
              <a:t>Serves as acceptable approach for </a:t>
            </a:r>
            <a:r>
              <a:rPr lang="en-US" sz="2400" dirty="0" smtClean="0">
                <a:solidFill>
                  <a:srgbClr val="C00000"/>
                </a:solidFill>
              </a:rPr>
              <a:t>technical basis document </a:t>
            </a:r>
            <a:r>
              <a:rPr lang="en-US" sz="2400" dirty="0" smtClean="0"/>
              <a:t>and </a:t>
            </a:r>
            <a:r>
              <a:rPr lang="en-US" sz="2400" dirty="0" smtClean="0">
                <a:solidFill>
                  <a:srgbClr val="C00000"/>
                </a:solidFill>
              </a:rPr>
              <a:t>implementation guide </a:t>
            </a:r>
            <a:r>
              <a:rPr lang="en-US" sz="2400" dirty="0" smtClean="0"/>
              <a:t>for clearance of personal property under O458.1 for accelerator facilities</a:t>
            </a:r>
          </a:p>
          <a:p>
            <a:pPr marL="458788" indent="-458788">
              <a:lnSpc>
                <a:spcPct val="100000"/>
              </a:lnSpc>
              <a:spcBef>
                <a:spcPts val="600"/>
              </a:spcBef>
              <a:spcAft>
                <a:spcPts val="0"/>
              </a:spcAft>
              <a:buFont typeface="Arial" panose="020B0604020202020204" pitchFamily="34" charset="0"/>
              <a:buChar char="•"/>
              <a:defRPr/>
            </a:pPr>
            <a:r>
              <a:rPr lang="en-US" sz="2400" i="1" dirty="0" smtClean="0"/>
              <a:t>Where </a:t>
            </a:r>
            <a:r>
              <a:rPr lang="en-US" sz="2400" i="1" dirty="0"/>
              <a:t>a </a:t>
            </a:r>
            <a:r>
              <a:rPr lang="en-US" sz="2400" i="1" dirty="0" smtClean="0"/>
              <a:t>program </a:t>
            </a:r>
            <a:r>
              <a:rPr lang="en-US" sz="2400" i="1" dirty="0"/>
              <a:t>deviates from </a:t>
            </a:r>
            <a:r>
              <a:rPr lang="en-US" sz="2400" i="1" dirty="0" smtClean="0"/>
              <a:t>this </a:t>
            </a:r>
            <a:r>
              <a:rPr lang="en-US" sz="2400" i="1" dirty="0"/>
              <a:t>Standard, </a:t>
            </a:r>
            <a:r>
              <a:rPr lang="en-US" sz="2400" i="1" dirty="0" smtClean="0">
                <a:solidFill>
                  <a:srgbClr val="C00000"/>
                </a:solidFill>
              </a:rPr>
              <a:t>equivalent </a:t>
            </a:r>
            <a:r>
              <a:rPr lang="en-US" sz="2400" i="1" dirty="0">
                <a:solidFill>
                  <a:srgbClr val="C00000"/>
                </a:solidFill>
              </a:rPr>
              <a:t>assurance</a:t>
            </a:r>
            <a:r>
              <a:rPr lang="en-US" sz="2400" i="1" dirty="0"/>
              <a:t> of compliance with </a:t>
            </a:r>
            <a:r>
              <a:rPr lang="en-US" sz="2400" i="1" dirty="0" smtClean="0"/>
              <a:t>O458.1 </a:t>
            </a:r>
            <a:r>
              <a:rPr lang="en-US" sz="2400" i="1" dirty="0"/>
              <a:t>shall be </a:t>
            </a:r>
            <a:r>
              <a:rPr lang="en-US" sz="2400" i="1" dirty="0" smtClean="0"/>
              <a:t>approved </a:t>
            </a:r>
            <a:r>
              <a:rPr lang="en-US" sz="2400" i="1" dirty="0"/>
              <a:t>by DOE</a:t>
            </a:r>
            <a:endParaRPr lang="en-US" sz="2400" i="1" dirty="0" smtClean="0"/>
          </a:p>
        </p:txBody>
      </p:sp>
      <p:sp>
        <p:nvSpPr>
          <p:cNvPr id="6"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11</a:t>
            </a:fld>
            <a:endParaRPr lang="en-US" sz="1200" dirty="0"/>
          </a:p>
        </p:txBody>
      </p:sp>
    </p:spTree>
    <p:extLst>
      <p:ext uri="{BB962C8B-B14F-4D97-AF65-F5344CB8AC3E}">
        <p14:creationId xmlns:p14="http://schemas.microsoft.com/office/powerpoint/2010/main" val="473211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52400" y="46038"/>
            <a:ext cx="8991600" cy="792162"/>
          </a:xfrm>
        </p:spPr>
        <p:txBody>
          <a:bodyPr anchor="ctr"/>
          <a:lstStyle/>
          <a:p>
            <a:pPr eaLnBrk="1" hangingPunct="1"/>
            <a:r>
              <a:rPr lang="en-US" sz="2800" dirty="0" smtClean="0">
                <a:latin typeface="Arial" charset="0"/>
              </a:rPr>
              <a:t>Induced Radioactivity in </a:t>
            </a:r>
            <a:r>
              <a:rPr lang="en-US" sz="2800" dirty="0">
                <a:latin typeface="Arial" charset="0"/>
              </a:rPr>
              <a:t>Electron Accelerators</a:t>
            </a:r>
          </a:p>
        </p:txBody>
      </p:sp>
      <p:sp>
        <p:nvSpPr>
          <p:cNvPr id="26626" name="Rectangle 3"/>
          <p:cNvSpPr>
            <a:spLocks noGrp="1" noChangeArrowheads="1"/>
          </p:cNvSpPr>
          <p:nvPr>
            <p:ph idx="4294967295"/>
          </p:nvPr>
        </p:nvSpPr>
        <p:spPr>
          <a:xfrm>
            <a:off x="304800" y="1295400"/>
            <a:ext cx="8624888" cy="5286863"/>
          </a:xfrm>
        </p:spPr>
        <p:txBody>
          <a:bodyPr/>
          <a:lstStyle/>
          <a:p>
            <a:pPr marL="457200" indent="-457200" eaLnBrk="1" hangingPunct="1">
              <a:lnSpc>
                <a:spcPct val="80000"/>
              </a:lnSpc>
              <a:spcBef>
                <a:spcPts val="600"/>
              </a:spcBef>
              <a:spcAft>
                <a:spcPct val="10000"/>
              </a:spcAft>
              <a:buSzPct val="150000"/>
              <a:buFont typeface="Arial" panose="020B0604020202020204" pitchFamily="34" charset="0"/>
              <a:buChar char="•"/>
            </a:pPr>
            <a:r>
              <a:rPr lang="en-US" sz="2400" dirty="0">
                <a:latin typeface="+mj-lt"/>
              </a:rPr>
              <a:t>No </a:t>
            </a:r>
            <a:r>
              <a:rPr lang="en-US" sz="2400" u="sng" dirty="0">
                <a:solidFill>
                  <a:srgbClr val="008000"/>
                </a:solidFill>
                <a:latin typeface="+mj-lt"/>
              </a:rPr>
              <a:t>alpha</a:t>
            </a:r>
            <a:r>
              <a:rPr lang="en-US" sz="2400" dirty="0">
                <a:latin typeface="+mj-lt"/>
              </a:rPr>
              <a:t> emitters are </a:t>
            </a:r>
            <a:r>
              <a:rPr lang="en-US" sz="2400" dirty="0" smtClean="0">
                <a:latin typeface="+mj-lt"/>
              </a:rPr>
              <a:t>produced</a:t>
            </a:r>
          </a:p>
          <a:p>
            <a:pPr eaLnBrk="1" hangingPunct="1">
              <a:lnSpc>
                <a:spcPct val="80000"/>
              </a:lnSpc>
              <a:spcBef>
                <a:spcPts val="600"/>
              </a:spcBef>
              <a:spcAft>
                <a:spcPct val="10000"/>
              </a:spcAft>
              <a:buSzPct val="150000"/>
              <a:buFont typeface="Arial" panose="020B0604020202020204" pitchFamily="34" charset="0"/>
              <a:buChar char="•"/>
            </a:pPr>
            <a:r>
              <a:rPr lang="en-US" sz="2400" dirty="0">
                <a:latin typeface="+mj-lt"/>
              </a:rPr>
              <a:t>No surface contamination in metals and other solid materials due to beam operations</a:t>
            </a:r>
          </a:p>
          <a:p>
            <a:pPr eaLnBrk="1" hangingPunct="1">
              <a:lnSpc>
                <a:spcPct val="80000"/>
              </a:lnSpc>
              <a:spcBef>
                <a:spcPts val="600"/>
              </a:spcBef>
              <a:spcAft>
                <a:spcPct val="10000"/>
              </a:spcAft>
              <a:buSzPct val="150000"/>
              <a:buFont typeface="Arial" panose="020B0604020202020204" pitchFamily="34" charset="0"/>
              <a:buChar char="•"/>
            </a:pPr>
            <a:r>
              <a:rPr lang="en-US" sz="2400" dirty="0" smtClean="0">
                <a:latin typeface="+mj-lt"/>
              </a:rPr>
              <a:t>For </a:t>
            </a:r>
            <a:r>
              <a:rPr lang="en-US" sz="2400" dirty="0">
                <a:latin typeface="+mj-lt"/>
              </a:rPr>
              <a:t>material </a:t>
            </a:r>
            <a:r>
              <a:rPr lang="en-US" sz="2400" dirty="0">
                <a:solidFill>
                  <a:srgbClr val="008000"/>
                </a:solidFill>
                <a:latin typeface="+mj-lt"/>
              </a:rPr>
              <a:t>recycling purposes</a:t>
            </a:r>
            <a:r>
              <a:rPr lang="en-US" sz="2400" dirty="0">
                <a:latin typeface="+mj-lt"/>
              </a:rPr>
              <a:t>, in general, most abundant radioisotopes are those with a half-life of the order of the irradiation time (about 1 to 10 years)</a:t>
            </a:r>
          </a:p>
          <a:p>
            <a:pPr eaLnBrk="1" hangingPunct="1">
              <a:lnSpc>
                <a:spcPct val="80000"/>
              </a:lnSpc>
              <a:spcBef>
                <a:spcPts val="600"/>
              </a:spcBef>
              <a:spcAft>
                <a:spcPct val="10000"/>
              </a:spcAft>
              <a:buSzPct val="150000"/>
              <a:buFont typeface="Arial" panose="020B0604020202020204" pitchFamily="34" charset="0"/>
              <a:buChar char="•"/>
            </a:pPr>
            <a:r>
              <a:rPr lang="en-US" sz="2400" dirty="0" smtClean="0">
                <a:latin typeface="+mj-lt"/>
              </a:rPr>
              <a:t>Induced </a:t>
            </a:r>
            <a:r>
              <a:rPr lang="en-US" sz="2400" dirty="0">
                <a:latin typeface="+mj-lt"/>
              </a:rPr>
              <a:t>activity in an object is</a:t>
            </a:r>
            <a:r>
              <a:rPr lang="en-US" sz="2400" dirty="0">
                <a:solidFill>
                  <a:srgbClr val="008000"/>
                </a:solidFill>
                <a:latin typeface="+mj-lt"/>
              </a:rPr>
              <a:t> volumetric </a:t>
            </a:r>
            <a:r>
              <a:rPr lang="en-US" sz="2400" dirty="0">
                <a:latin typeface="+mj-lt"/>
              </a:rPr>
              <a:t>and presents its </a:t>
            </a:r>
            <a:r>
              <a:rPr lang="en-US" sz="2400" dirty="0">
                <a:solidFill>
                  <a:srgbClr val="008000"/>
                </a:solidFill>
                <a:latin typeface="+mj-lt"/>
              </a:rPr>
              <a:t>maximum at the surface </a:t>
            </a:r>
            <a:r>
              <a:rPr lang="en-US" sz="2400" dirty="0">
                <a:latin typeface="+mj-lt"/>
              </a:rPr>
              <a:t>that faces beam loss points </a:t>
            </a:r>
          </a:p>
          <a:p>
            <a:pPr lvl="2">
              <a:lnSpc>
                <a:spcPct val="80000"/>
              </a:lnSpc>
              <a:spcBef>
                <a:spcPts val="600"/>
              </a:spcBef>
              <a:spcAft>
                <a:spcPct val="10000"/>
              </a:spcAft>
              <a:buSzPct val="150000"/>
            </a:pPr>
            <a:r>
              <a:rPr lang="en-US" sz="2400" dirty="0" smtClean="0">
                <a:solidFill>
                  <a:srgbClr val="C00000"/>
                </a:solidFill>
                <a:latin typeface="+mj-lt"/>
                <a:cs typeface="Arial" charset="0"/>
              </a:rPr>
              <a:t>This </a:t>
            </a:r>
            <a:r>
              <a:rPr lang="en-US" sz="2400" dirty="0">
                <a:solidFill>
                  <a:srgbClr val="C00000"/>
                </a:solidFill>
                <a:latin typeface="+mj-lt"/>
                <a:cs typeface="Arial" charset="0"/>
              </a:rPr>
              <a:t>supports surface measurements</a:t>
            </a:r>
            <a:endParaRPr lang="en-US" sz="2400" dirty="0">
              <a:latin typeface="+mj-lt"/>
              <a:cs typeface="Arial" charset="0"/>
            </a:endParaRPr>
          </a:p>
          <a:p>
            <a:pPr eaLnBrk="1" hangingPunct="1">
              <a:lnSpc>
                <a:spcPct val="80000"/>
              </a:lnSpc>
              <a:spcBef>
                <a:spcPts val="600"/>
              </a:spcBef>
              <a:spcAft>
                <a:spcPct val="10000"/>
              </a:spcAft>
              <a:buSzPct val="150000"/>
              <a:buFont typeface="Arial" panose="020B0604020202020204" pitchFamily="34" charset="0"/>
              <a:buChar char="•"/>
            </a:pPr>
            <a:r>
              <a:rPr lang="en-US" sz="2400" dirty="0">
                <a:latin typeface="+mj-lt"/>
              </a:rPr>
              <a:t>Radioisotopes that are difficult to detect are generally accompanied by </a:t>
            </a:r>
            <a:r>
              <a:rPr lang="ja-JP" altLang="en-US" sz="2400" dirty="0">
                <a:latin typeface="+mj-lt"/>
              </a:rPr>
              <a:t>“</a:t>
            </a:r>
            <a:r>
              <a:rPr lang="en-US" altLang="ja-JP" sz="2400" dirty="0">
                <a:solidFill>
                  <a:srgbClr val="008000"/>
                </a:solidFill>
                <a:latin typeface="+mj-lt"/>
              </a:rPr>
              <a:t>proxy</a:t>
            </a:r>
            <a:r>
              <a:rPr lang="ja-JP" altLang="en-US" sz="2400" dirty="0">
                <a:latin typeface="+mj-lt"/>
              </a:rPr>
              <a:t>”</a:t>
            </a:r>
            <a:r>
              <a:rPr lang="en-US" altLang="ja-JP" sz="2400" dirty="0">
                <a:latin typeface="+mj-lt"/>
              </a:rPr>
              <a:t> radioisotopes that can be clearly measured</a:t>
            </a:r>
          </a:p>
          <a:p>
            <a:pPr lvl="2" eaLnBrk="1" hangingPunct="1">
              <a:lnSpc>
                <a:spcPct val="80000"/>
              </a:lnSpc>
              <a:spcBef>
                <a:spcPts val="600"/>
              </a:spcBef>
              <a:spcAft>
                <a:spcPct val="10000"/>
              </a:spcAft>
              <a:buSzPct val="150000"/>
            </a:pPr>
            <a:r>
              <a:rPr lang="en-US" sz="2400" dirty="0">
                <a:solidFill>
                  <a:srgbClr val="C00000"/>
                </a:solidFill>
                <a:latin typeface="+mj-lt"/>
                <a:cs typeface="Arial" charset="0"/>
              </a:rPr>
              <a:t>This supports measurements for proxy radioisotopes, instead of measurements for </a:t>
            </a:r>
            <a:r>
              <a:rPr lang="en-US" sz="2400" dirty="0">
                <a:solidFill>
                  <a:srgbClr val="008000"/>
                </a:solidFill>
                <a:latin typeface="+mj-lt"/>
                <a:cs typeface="Arial" charset="0"/>
              </a:rPr>
              <a:t>all potential </a:t>
            </a:r>
            <a:r>
              <a:rPr lang="en-US" sz="2400" dirty="0" smtClean="0">
                <a:solidFill>
                  <a:srgbClr val="C00000"/>
                </a:solidFill>
                <a:latin typeface="+mj-lt"/>
                <a:cs typeface="Arial" charset="0"/>
              </a:rPr>
              <a:t>radioisotopes that </a:t>
            </a:r>
            <a:r>
              <a:rPr lang="en-US" sz="2400" dirty="0">
                <a:solidFill>
                  <a:srgbClr val="C00000"/>
                </a:solidFill>
                <a:latin typeface="+mj-lt"/>
                <a:cs typeface="Arial" charset="0"/>
              </a:rPr>
              <a:t>can be produced</a:t>
            </a:r>
          </a:p>
        </p:txBody>
      </p:sp>
      <p:sp>
        <p:nvSpPr>
          <p:cNvPr id="26627" name="Slide Number Placeholder 3"/>
          <p:cNvSpPr txBox="1">
            <a:spLocks/>
          </p:cNvSpPr>
          <p:nvPr/>
        </p:nvSpPr>
        <p:spPr bwMode="auto">
          <a:xfrm>
            <a:off x="8610600" y="6318250"/>
            <a:ext cx="3190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57600" rIns="720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71101F-2B9B-DB48-A6A0-1FB7508C7E42}" type="slidenum">
              <a:rPr lang="en-US" sz="700">
                <a:cs typeface="Arial" charset="0"/>
              </a:rPr>
              <a:pPr eaLnBrk="1" hangingPunct="1"/>
              <a:t>12</a:t>
            </a:fld>
            <a:endParaRPr lang="en-US" sz="700">
              <a:cs typeface="Arial" charset="0"/>
            </a:endParaRPr>
          </a:p>
        </p:txBody>
      </p:sp>
      <p:sp>
        <p:nvSpPr>
          <p:cNvPr id="2" name="Footer Placeholder 1"/>
          <p:cNvSpPr>
            <a:spLocks noGrp="1"/>
          </p:cNvSpPr>
          <p:nvPr>
            <p:ph type="ftr" sz="quarter" idx="4294967295"/>
          </p:nvPr>
        </p:nvSpPr>
        <p:spPr>
          <a:xfrm>
            <a:off x="446088" y="6400801"/>
            <a:ext cx="4125912" cy="457200"/>
          </a:xfrm>
          <a:prstGeom prst="rect">
            <a:avLst/>
          </a:prstGeom>
        </p:spPr>
        <p:txBody>
          <a:bodyPr/>
          <a:lstStyle/>
          <a:p>
            <a:endParaRPr lang="en-US" dirty="0">
              <a:solidFill>
                <a:srgbClr val="000000"/>
              </a:solidFill>
            </a:endParaRPr>
          </a:p>
        </p:txBody>
      </p:sp>
      <p:sp>
        <p:nvSpPr>
          <p:cNvPr id="3" name="Slide Number Placeholder 2"/>
          <p:cNvSpPr>
            <a:spLocks noGrp="1"/>
          </p:cNvSpPr>
          <p:nvPr>
            <p:ph type="sldNum" sz="quarter" idx="15"/>
          </p:nvPr>
        </p:nvSpPr>
        <p:spPr/>
        <p:txBody>
          <a:bodyPr/>
          <a:lstStyle/>
          <a:p>
            <a:fld id="{5BD36294-2849-48A8-8531-5354CF3095D2}"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290354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22" y="152400"/>
            <a:ext cx="8463578" cy="753033"/>
          </a:xfrm>
        </p:spPr>
        <p:txBody>
          <a:bodyPr>
            <a:noAutofit/>
          </a:bodyPr>
          <a:lstStyle/>
          <a:p>
            <a:pPr eaLnBrk="1" hangingPunct="1">
              <a:defRPr/>
            </a:pPr>
            <a:r>
              <a:rPr lang="en-US" dirty="0" smtClean="0"/>
              <a:t>Values of the Technical Standard</a:t>
            </a:r>
            <a:endParaRPr lang="en-US" dirty="0"/>
          </a:p>
        </p:txBody>
      </p:sp>
      <p:sp>
        <p:nvSpPr>
          <p:cNvPr id="5" name="Content Placeholder 4"/>
          <p:cNvSpPr>
            <a:spLocks noGrp="1"/>
          </p:cNvSpPr>
          <p:nvPr>
            <p:ph sz="quarter" idx="14"/>
          </p:nvPr>
        </p:nvSpPr>
        <p:spPr>
          <a:xfrm>
            <a:off x="381000" y="1524000"/>
            <a:ext cx="8420100" cy="4953000"/>
          </a:xfrm>
          <a:prstGeom prst="rect">
            <a:avLst/>
          </a:prstGeom>
        </p:spPr>
        <p:txBody>
          <a:bodyPr>
            <a:normAutofit fontScale="25000" lnSpcReduction="20000"/>
          </a:bodyPr>
          <a:lstStyle/>
          <a:p>
            <a:pPr marL="457200" lvl="1" indent="-457200">
              <a:buFont typeface="+mj-lt"/>
              <a:buAutoNum type="arabicPeriod"/>
              <a:defRPr/>
            </a:pPr>
            <a:r>
              <a:rPr lang="en-US" sz="7200" dirty="0">
                <a:latin typeface="+mn-lt"/>
              </a:rPr>
              <a:t>F</a:t>
            </a:r>
            <a:r>
              <a:rPr lang="en-US" sz="7200" dirty="0" smtClean="0">
                <a:latin typeface="+mn-lt"/>
              </a:rPr>
              <a:t>acilitate the implementation of personal property clearance requirements in DOE </a:t>
            </a:r>
            <a:r>
              <a:rPr lang="en-US" sz="7200" dirty="0">
                <a:solidFill>
                  <a:srgbClr val="FF0000"/>
                </a:solidFill>
                <a:latin typeface="+mn-lt"/>
              </a:rPr>
              <a:t>Order</a:t>
            </a:r>
            <a:r>
              <a:rPr lang="en-US" sz="7200" dirty="0">
                <a:latin typeface="+mn-lt"/>
              </a:rPr>
              <a:t> </a:t>
            </a:r>
            <a:r>
              <a:rPr lang="en-US" sz="7200" dirty="0">
                <a:solidFill>
                  <a:srgbClr val="C00000"/>
                </a:solidFill>
                <a:latin typeface="+mn-lt"/>
              </a:rPr>
              <a:t>458.1</a:t>
            </a:r>
            <a:r>
              <a:rPr lang="en-US" sz="7200" dirty="0">
                <a:latin typeface="+mn-lt"/>
              </a:rPr>
              <a:t> “Radiation Protection of the Public and the </a:t>
            </a:r>
            <a:r>
              <a:rPr lang="en-US" sz="7200" dirty="0" smtClean="0">
                <a:latin typeface="+mn-lt"/>
              </a:rPr>
              <a:t>Environment” (Feb</a:t>
            </a:r>
            <a:r>
              <a:rPr lang="en-US" sz="7200" dirty="0">
                <a:latin typeface="+mn-lt"/>
              </a:rPr>
              <a:t>. </a:t>
            </a:r>
            <a:r>
              <a:rPr lang="en-US" sz="7200" dirty="0" smtClean="0">
                <a:latin typeface="+mn-lt"/>
              </a:rPr>
              <a:t>2011; </a:t>
            </a:r>
            <a:r>
              <a:rPr lang="en-US" sz="7200" dirty="0" err="1" smtClean="0">
                <a:latin typeface="+mn-lt"/>
              </a:rPr>
              <a:t>chg</a:t>
            </a:r>
            <a:r>
              <a:rPr lang="en-US" sz="7200" dirty="0" smtClean="0">
                <a:latin typeface="+mn-lt"/>
              </a:rPr>
              <a:t> </a:t>
            </a:r>
            <a:r>
              <a:rPr lang="en-US" sz="7200" dirty="0">
                <a:latin typeface="+mn-lt"/>
              </a:rPr>
              <a:t>3, January 2013</a:t>
            </a:r>
            <a:r>
              <a:rPr lang="en-US" sz="7200" dirty="0" smtClean="0">
                <a:latin typeface="+mn-lt"/>
              </a:rPr>
              <a:t>)</a:t>
            </a:r>
          </a:p>
          <a:p>
            <a:pPr marL="457200" lvl="1" indent="-457200">
              <a:buFont typeface="+mj-lt"/>
              <a:buAutoNum type="arabicPeriod"/>
              <a:defRPr/>
            </a:pPr>
            <a:r>
              <a:rPr lang="en-US" altLang="en-US" sz="7200" dirty="0">
                <a:latin typeface="+mn-lt"/>
              </a:rPr>
              <a:t>Provides a uniform approach </a:t>
            </a:r>
            <a:r>
              <a:rPr lang="en-US" altLang="en-US" sz="7200" dirty="0" smtClean="0">
                <a:latin typeface="+mn-lt"/>
              </a:rPr>
              <a:t>for clearance of metals with potential of volumetric radioactivity (that is also consistent </a:t>
            </a:r>
            <a:r>
              <a:rPr lang="en-US" altLang="en-US" sz="7200" dirty="0">
                <a:latin typeface="+mn-lt"/>
              </a:rPr>
              <a:t>with current practice in most accelerator facilities</a:t>
            </a:r>
            <a:r>
              <a:rPr lang="en-US" altLang="en-US" sz="7200" dirty="0" smtClean="0">
                <a:latin typeface="+mn-lt"/>
              </a:rPr>
              <a:t>)</a:t>
            </a:r>
            <a:endParaRPr lang="en-US" sz="7200" dirty="0">
              <a:latin typeface="+mn-lt"/>
            </a:endParaRPr>
          </a:p>
          <a:p>
            <a:pPr lvl="3">
              <a:defRPr/>
            </a:pPr>
            <a:r>
              <a:rPr lang="en-US" sz="7200" dirty="0" smtClean="0">
                <a:latin typeface="+mn-lt"/>
              </a:rPr>
              <a:t>3-tiered clearance criteria</a:t>
            </a:r>
          </a:p>
          <a:p>
            <a:pPr lvl="3">
              <a:defRPr/>
            </a:pPr>
            <a:r>
              <a:rPr lang="en-US" sz="7200" dirty="0" smtClean="0">
                <a:latin typeface="+mn-lt"/>
              </a:rPr>
              <a:t>Adopt the Volume and Surface Screening Levels in </a:t>
            </a:r>
            <a:r>
              <a:rPr lang="en-US" sz="7200" dirty="0" smtClean="0">
                <a:solidFill>
                  <a:srgbClr val="FF0000"/>
                </a:solidFill>
                <a:latin typeface="+mn-lt"/>
              </a:rPr>
              <a:t>ANSI </a:t>
            </a:r>
            <a:r>
              <a:rPr lang="en-US" sz="7200" dirty="0">
                <a:solidFill>
                  <a:srgbClr val="FF0000"/>
                </a:solidFill>
                <a:latin typeface="+mn-lt"/>
              </a:rPr>
              <a:t>N13.12 </a:t>
            </a:r>
            <a:r>
              <a:rPr lang="en-US" sz="7200" dirty="0">
                <a:latin typeface="+mn-lt"/>
              </a:rPr>
              <a:t>“Surface and Volume Radioactivity Standards for </a:t>
            </a:r>
            <a:r>
              <a:rPr lang="en-US" sz="7200" dirty="0" smtClean="0">
                <a:latin typeface="+mn-lt"/>
              </a:rPr>
              <a:t>Clearance” (May 2013), which is based on community consensus</a:t>
            </a:r>
          </a:p>
          <a:p>
            <a:pPr lvl="3">
              <a:defRPr/>
            </a:pPr>
            <a:r>
              <a:rPr lang="en-US" sz="7200" dirty="0" smtClean="0">
                <a:latin typeface="+mn-lt"/>
              </a:rPr>
              <a:t>Technical basis</a:t>
            </a:r>
            <a:endParaRPr lang="en-US" sz="7200" dirty="0">
              <a:latin typeface="+mn-lt"/>
            </a:endParaRPr>
          </a:p>
          <a:p>
            <a:pPr marL="457200" lvl="1" indent="-457200">
              <a:buFont typeface="+mj-lt"/>
              <a:buAutoNum type="arabicPeriod"/>
              <a:defRPr/>
            </a:pPr>
            <a:r>
              <a:rPr lang="en-US" sz="7200" dirty="0" smtClean="0">
                <a:latin typeface="+mn-lt"/>
              </a:rPr>
              <a:t>Address Secretarial </a:t>
            </a:r>
            <a:r>
              <a:rPr lang="en-US" sz="7200" dirty="0">
                <a:solidFill>
                  <a:srgbClr val="C00000"/>
                </a:solidFill>
                <a:latin typeface="+mn-lt"/>
              </a:rPr>
              <a:t>Moratorium </a:t>
            </a:r>
            <a:r>
              <a:rPr lang="en-US" sz="7200" dirty="0">
                <a:latin typeface="+mn-lt"/>
              </a:rPr>
              <a:t>(January </a:t>
            </a:r>
            <a:r>
              <a:rPr lang="en-US" sz="7200" dirty="0" smtClean="0">
                <a:latin typeface="+mn-lt"/>
              </a:rPr>
              <a:t>2000)</a:t>
            </a:r>
          </a:p>
          <a:p>
            <a:pPr lvl="3">
              <a:defRPr/>
            </a:pPr>
            <a:r>
              <a:rPr lang="en-US" sz="7200" dirty="0" smtClean="0">
                <a:latin typeface="+mn-lt"/>
              </a:rPr>
              <a:t>Prohibits </a:t>
            </a:r>
            <a:r>
              <a:rPr lang="en-US" sz="7200" dirty="0">
                <a:latin typeface="+mn-lt"/>
              </a:rPr>
              <a:t>release of volumetrically contaminated metals …into commerce</a:t>
            </a:r>
          </a:p>
          <a:p>
            <a:pPr marL="457200" lvl="1" indent="-457200">
              <a:buFont typeface="+mj-lt"/>
              <a:buAutoNum type="arabicPeriod"/>
              <a:defRPr/>
            </a:pPr>
            <a:r>
              <a:rPr lang="en-US" sz="7200" dirty="0" smtClean="0">
                <a:latin typeface="+mn-lt"/>
              </a:rPr>
              <a:t>Address Secretarial </a:t>
            </a:r>
            <a:r>
              <a:rPr lang="en-US" sz="7200" dirty="0">
                <a:latin typeface="+mn-lt"/>
              </a:rPr>
              <a:t>Suspension (July 2000, modified January </a:t>
            </a:r>
            <a:r>
              <a:rPr lang="en-US" sz="7200" dirty="0" smtClean="0">
                <a:latin typeface="+mn-lt"/>
              </a:rPr>
              <a:t>2001)</a:t>
            </a:r>
          </a:p>
          <a:p>
            <a:pPr lvl="3">
              <a:defRPr/>
            </a:pPr>
            <a:r>
              <a:rPr lang="en-US" sz="7200" dirty="0" smtClean="0">
                <a:latin typeface="+mn-lt"/>
              </a:rPr>
              <a:t>Suspends </a:t>
            </a:r>
            <a:r>
              <a:rPr lang="en-US" sz="7200" dirty="0">
                <a:latin typeface="+mn-lt"/>
              </a:rPr>
              <a:t>unrestricted release for recycling of scrap metals from Radiation Areas within DOE facilities</a:t>
            </a:r>
          </a:p>
          <a:p>
            <a:pPr marL="0" lvl="1" indent="0">
              <a:buNone/>
              <a:defRPr/>
            </a:pPr>
            <a:endParaRPr lang="en-US" sz="6200" dirty="0" smtClean="0">
              <a:latin typeface="+mn-lt"/>
            </a:endParaRPr>
          </a:p>
          <a:p>
            <a:pPr lvl="1" eaLnBrk="1" hangingPunct="1">
              <a:defRPr/>
            </a:pPr>
            <a:endParaRPr lang="en-US" sz="1900" dirty="0" smtClean="0"/>
          </a:p>
          <a:p>
            <a:pPr lvl="1" eaLnBrk="1" hangingPunct="1">
              <a:defRPr/>
            </a:pPr>
            <a:endParaRPr lang="en-US" dirty="0"/>
          </a:p>
        </p:txBody>
      </p:sp>
      <p:sp>
        <p:nvSpPr>
          <p:cNvPr id="6"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13</a:t>
            </a:fld>
            <a:endParaRPr lang="en-US" sz="1200" dirty="0"/>
          </a:p>
        </p:txBody>
      </p:sp>
    </p:spTree>
    <p:extLst>
      <p:ext uri="{BB962C8B-B14F-4D97-AF65-F5344CB8AC3E}">
        <p14:creationId xmlns:p14="http://schemas.microsoft.com/office/powerpoint/2010/main" val="369024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304800"/>
            <a:ext cx="6781800" cy="457200"/>
          </a:xfrm>
        </p:spPr>
        <p:txBody>
          <a:bodyPr/>
          <a:lstStyle/>
          <a:p>
            <a:pPr eaLnBrk="1" hangingPunct="1"/>
            <a:r>
              <a:rPr lang="en-US" altLang="en-US" dirty="0" smtClean="0"/>
              <a:t>Use of the Technical Standard</a:t>
            </a:r>
          </a:p>
        </p:txBody>
      </p:sp>
      <p:sp>
        <p:nvSpPr>
          <p:cNvPr id="3" name="Content Placeholder 2"/>
          <p:cNvSpPr>
            <a:spLocks noGrp="1"/>
          </p:cNvSpPr>
          <p:nvPr>
            <p:ph sz="quarter" idx="14"/>
          </p:nvPr>
        </p:nvSpPr>
        <p:spPr>
          <a:xfrm>
            <a:off x="196702" y="1524000"/>
            <a:ext cx="8413898" cy="4648200"/>
          </a:xfrm>
          <a:prstGeom prst="rect">
            <a:avLst/>
          </a:prstGeom>
        </p:spPr>
        <p:txBody>
          <a:bodyPr/>
          <a:lstStyle/>
          <a:p>
            <a:pPr marL="341313" lvl="4" indent="-288925">
              <a:lnSpc>
                <a:spcPct val="100000"/>
              </a:lnSpc>
              <a:spcBef>
                <a:spcPts val="600"/>
              </a:spcBef>
              <a:spcAft>
                <a:spcPts val="0"/>
              </a:spcAft>
              <a:buSzTx/>
              <a:buFont typeface="Arial" panose="020B0604020202020204" pitchFamily="34" charset="0"/>
              <a:buChar char="•"/>
              <a:defRPr/>
            </a:pPr>
            <a:r>
              <a:rPr lang="en-US" altLang="en-US" sz="1800" dirty="0"/>
              <a:t>DOE EHSS Operating Experience Level 3, </a:t>
            </a:r>
            <a:r>
              <a:rPr lang="en-US" altLang="en-US" sz="1800" dirty="0">
                <a:solidFill>
                  <a:srgbClr val="FF0000"/>
                </a:solidFill>
              </a:rPr>
              <a:t>OE-3 2016-06</a:t>
            </a:r>
            <a:r>
              <a:rPr lang="en-US" altLang="en-US" sz="1800" dirty="0"/>
              <a:t>, (Aug. 22, </a:t>
            </a:r>
            <a:r>
              <a:rPr lang="en-US" altLang="en-US" sz="1800" dirty="0" smtClean="0"/>
              <a:t>2016)</a:t>
            </a:r>
          </a:p>
          <a:p>
            <a:pPr marL="792163" lvl="5" indent="-334963" defTabSz="117475">
              <a:spcBef>
                <a:spcPts val="600"/>
              </a:spcBef>
              <a:defRPr/>
            </a:pPr>
            <a:r>
              <a:rPr lang="en-US" altLang="en-US" sz="1800" dirty="0" smtClean="0"/>
              <a:t>T</a:t>
            </a:r>
            <a:r>
              <a:rPr lang="en-US" sz="1800" dirty="0" smtClean="0"/>
              <a:t>he </a:t>
            </a:r>
            <a:r>
              <a:rPr lang="en-US" sz="1800" dirty="0"/>
              <a:t>applicability of the standard should be recorded in the documentation describing the site’s environmental radiological protection program and approved by the responsible </a:t>
            </a:r>
            <a:r>
              <a:rPr lang="en-US" sz="1800" dirty="0">
                <a:solidFill>
                  <a:srgbClr val="FF0000"/>
                </a:solidFill>
              </a:rPr>
              <a:t>DOE Field Element </a:t>
            </a:r>
            <a:r>
              <a:rPr lang="en-US" sz="1800" dirty="0" smtClean="0">
                <a:solidFill>
                  <a:srgbClr val="FF0000"/>
                </a:solidFill>
              </a:rPr>
              <a:t>Manager</a:t>
            </a:r>
            <a:r>
              <a:rPr lang="en-US" sz="1800" dirty="0" smtClean="0"/>
              <a:t>.</a:t>
            </a:r>
          </a:p>
          <a:p>
            <a:pPr marL="792163" lvl="5" indent="-334963" defTabSz="117475">
              <a:spcBef>
                <a:spcPts val="600"/>
              </a:spcBef>
              <a:defRPr/>
            </a:pPr>
            <a:r>
              <a:rPr lang="en-US" altLang="en-US" sz="1800" dirty="0" smtClean="0"/>
              <a:t>Three tiered criteria and approach:</a:t>
            </a:r>
          </a:p>
          <a:p>
            <a:pPr marL="1249363" lvl="6" indent="-334963" defTabSz="117475">
              <a:spcBef>
                <a:spcPts val="600"/>
              </a:spcBef>
              <a:defRPr/>
            </a:pPr>
            <a:r>
              <a:rPr lang="en-US" altLang="en-US" sz="1600" b="1" dirty="0" smtClean="0"/>
              <a:t>Tier 1 (preferred): </a:t>
            </a:r>
            <a:r>
              <a:rPr lang="en-US" sz="1600" dirty="0" smtClean="0"/>
              <a:t>uses </a:t>
            </a:r>
            <a:r>
              <a:rPr lang="en-US" sz="1600" dirty="0"/>
              <a:t>process </a:t>
            </a:r>
            <a:r>
              <a:rPr lang="en-US" sz="1600" dirty="0" smtClean="0"/>
              <a:t>knowledge to demonstrate property </a:t>
            </a:r>
            <a:r>
              <a:rPr lang="en-US" sz="1600" dirty="0"/>
              <a:t>is not </a:t>
            </a:r>
            <a:r>
              <a:rPr lang="en-US" sz="1600" dirty="0" smtClean="0"/>
              <a:t>radiologically impacted and MARSAME-based measurements to confirm radioactivity levels are </a:t>
            </a:r>
            <a:r>
              <a:rPr lang="en-US" sz="1600" dirty="0"/>
              <a:t>indistinguishable from background </a:t>
            </a:r>
            <a:r>
              <a:rPr lang="en-US" sz="1600" dirty="0" smtClean="0"/>
              <a:t>(</a:t>
            </a:r>
            <a:r>
              <a:rPr lang="en-US" sz="1600" dirty="0" smtClean="0">
                <a:solidFill>
                  <a:srgbClr val="FF0000"/>
                </a:solidFill>
              </a:rPr>
              <a:t>IFB</a:t>
            </a:r>
            <a:r>
              <a:rPr lang="en-US" sz="1600" dirty="0" smtClean="0"/>
              <a:t>), thus </a:t>
            </a:r>
            <a:r>
              <a:rPr lang="en-US" sz="1600" dirty="0" smtClean="0">
                <a:solidFill>
                  <a:srgbClr val="FF0000"/>
                </a:solidFill>
              </a:rPr>
              <a:t>no </a:t>
            </a:r>
            <a:r>
              <a:rPr lang="en-US" sz="1600" dirty="0">
                <a:solidFill>
                  <a:srgbClr val="FF0000"/>
                </a:solidFill>
              </a:rPr>
              <a:t>need for radiological </a:t>
            </a:r>
            <a:r>
              <a:rPr lang="en-US" sz="1600" dirty="0" smtClean="0">
                <a:solidFill>
                  <a:srgbClr val="FF0000"/>
                </a:solidFill>
              </a:rPr>
              <a:t>control</a:t>
            </a:r>
            <a:r>
              <a:rPr lang="en-US" sz="1600" dirty="0" smtClean="0"/>
              <a:t>. </a:t>
            </a:r>
            <a:endParaRPr lang="en-US" altLang="en-US" sz="1600" dirty="0" smtClean="0"/>
          </a:p>
          <a:p>
            <a:pPr marL="1254125" lvl="6" indent="-339725" defTabSz="117475">
              <a:spcBef>
                <a:spcPts val="600"/>
              </a:spcBef>
              <a:defRPr/>
            </a:pPr>
            <a:r>
              <a:rPr lang="en-US" altLang="en-US" sz="1600" b="1" dirty="0" smtClean="0"/>
              <a:t>Tier 2</a:t>
            </a:r>
            <a:r>
              <a:rPr lang="en-US" altLang="en-US" sz="1600" dirty="0" smtClean="0"/>
              <a:t>: </a:t>
            </a:r>
            <a:r>
              <a:rPr lang="en-US" altLang="en-US" sz="1600" dirty="0"/>
              <a:t>S</a:t>
            </a:r>
            <a:r>
              <a:rPr lang="en-US" sz="1600" dirty="0" smtClean="0"/>
              <a:t>creening Levels </a:t>
            </a:r>
            <a:r>
              <a:rPr lang="en-US" sz="1600" dirty="0"/>
              <a:t>from </a:t>
            </a:r>
            <a:r>
              <a:rPr lang="en-US" sz="1600" dirty="0">
                <a:solidFill>
                  <a:srgbClr val="FF0000"/>
                </a:solidFill>
              </a:rPr>
              <a:t>ANSI N13.12-2013 </a:t>
            </a:r>
            <a:r>
              <a:rPr lang="en-US" sz="1600" dirty="0" smtClean="0"/>
              <a:t>and meets </a:t>
            </a:r>
            <a:r>
              <a:rPr lang="en-US" sz="1600" dirty="0"/>
              <a:t>the DOE O 458.1 conditions </a:t>
            </a:r>
            <a:r>
              <a:rPr lang="en-US" sz="1600" dirty="0" smtClean="0"/>
              <a:t>(e.g., 1 </a:t>
            </a:r>
            <a:r>
              <a:rPr lang="en-US" sz="1600" dirty="0" err="1"/>
              <a:t>mrem</a:t>
            </a:r>
            <a:r>
              <a:rPr lang="en-US" sz="1600" dirty="0"/>
              <a:t>/y dose </a:t>
            </a:r>
            <a:r>
              <a:rPr lang="en-US" sz="1600" dirty="0" smtClean="0"/>
              <a:t>criterion) for </a:t>
            </a:r>
            <a:r>
              <a:rPr lang="en-US" sz="1600" dirty="0">
                <a:solidFill>
                  <a:srgbClr val="FF0000"/>
                </a:solidFill>
              </a:rPr>
              <a:t>pre-approved authorized </a:t>
            </a:r>
            <a:r>
              <a:rPr lang="en-US" sz="1600" dirty="0" smtClean="0">
                <a:solidFill>
                  <a:srgbClr val="FF0000"/>
                </a:solidFill>
              </a:rPr>
              <a:t>limits</a:t>
            </a:r>
            <a:r>
              <a:rPr lang="en-US" sz="1600" dirty="0" smtClean="0"/>
              <a:t>. </a:t>
            </a:r>
            <a:r>
              <a:rPr lang="en-US" sz="1600" dirty="0"/>
              <a:t>Use of Tier 2 may </a:t>
            </a:r>
            <a:r>
              <a:rPr lang="en-US" sz="1600" dirty="0" smtClean="0"/>
              <a:t>be </a:t>
            </a:r>
            <a:r>
              <a:rPr lang="en-US" sz="1600" dirty="0"/>
              <a:t>approved directly by the </a:t>
            </a:r>
            <a:r>
              <a:rPr lang="en-US" sz="1600" dirty="0">
                <a:solidFill>
                  <a:srgbClr val="FF0000"/>
                </a:solidFill>
              </a:rPr>
              <a:t>DOE Field Element </a:t>
            </a:r>
            <a:r>
              <a:rPr lang="en-US" sz="1600" dirty="0" smtClean="0">
                <a:solidFill>
                  <a:srgbClr val="FF0000"/>
                </a:solidFill>
              </a:rPr>
              <a:t>Manager</a:t>
            </a:r>
            <a:r>
              <a:rPr lang="en-US" sz="1600" dirty="0" smtClean="0"/>
              <a:t>.</a:t>
            </a:r>
          </a:p>
          <a:p>
            <a:pPr marL="1254125" lvl="6" indent="-339725" defTabSz="117475">
              <a:spcBef>
                <a:spcPts val="600"/>
              </a:spcBef>
              <a:defRPr/>
            </a:pPr>
            <a:r>
              <a:rPr lang="en-US" altLang="en-US" sz="1600" b="1" dirty="0" smtClean="0"/>
              <a:t>Tier 3</a:t>
            </a:r>
            <a:r>
              <a:rPr lang="en-US" altLang="en-US" sz="1600" dirty="0" smtClean="0"/>
              <a:t>: </a:t>
            </a:r>
            <a:r>
              <a:rPr lang="en-US" sz="1600" dirty="0"/>
              <a:t>alternative approach for release of property that may not be cleared under Tier 1 or Tier 2</a:t>
            </a:r>
            <a:r>
              <a:rPr lang="en-US" sz="1600" dirty="0" smtClean="0"/>
              <a:t>. It is mainly for designated </a:t>
            </a:r>
            <a:r>
              <a:rPr lang="en-US" sz="1600" dirty="0"/>
              <a:t>end </a:t>
            </a:r>
            <a:r>
              <a:rPr lang="en-US" sz="1600" dirty="0" smtClean="0"/>
              <a:t>use. It </a:t>
            </a:r>
            <a:r>
              <a:rPr lang="en-US" sz="1600" dirty="0"/>
              <a:t>follows </a:t>
            </a:r>
            <a:r>
              <a:rPr lang="en-US" sz="1600" dirty="0" smtClean="0"/>
              <a:t>O </a:t>
            </a:r>
            <a:r>
              <a:rPr lang="en-US" sz="1600" dirty="0"/>
              <a:t>458.1 process for </a:t>
            </a:r>
            <a:r>
              <a:rPr lang="en-US" sz="1600" dirty="0" smtClean="0">
                <a:solidFill>
                  <a:srgbClr val="C00000"/>
                </a:solidFill>
              </a:rPr>
              <a:t>specific authorized </a:t>
            </a:r>
            <a:r>
              <a:rPr lang="en-US" sz="1600" dirty="0">
                <a:solidFill>
                  <a:srgbClr val="C00000"/>
                </a:solidFill>
              </a:rPr>
              <a:t>limits </a:t>
            </a:r>
            <a:r>
              <a:rPr lang="en-US" sz="1600" dirty="0"/>
              <a:t>and </a:t>
            </a:r>
            <a:r>
              <a:rPr lang="en-US" sz="1600" dirty="0" smtClean="0"/>
              <a:t>requires </a:t>
            </a:r>
            <a:r>
              <a:rPr lang="en-US" sz="1600" dirty="0"/>
              <a:t>coordination with the DOE program elements and consultation with </a:t>
            </a:r>
            <a:r>
              <a:rPr lang="en-US" sz="1600" dirty="0" smtClean="0"/>
              <a:t>AU.</a:t>
            </a:r>
            <a:endParaRPr lang="en-US" altLang="en-US" sz="1600" dirty="0"/>
          </a:p>
        </p:txBody>
      </p:sp>
      <p:sp>
        <p:nvSpPr>
          <p:cNvPr id="6"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14</a:t>
            </a:fld>
            <a:endParaRPr lang="en-US" sz="1200" dirty="0"/>
          </a:p>
        </p:txBody>
      </p:sp>
    </p:spTree>
    <p:extLst>
      <p:ext uri="{BB962C8B-B14F-4D97-AF65-F5344CB8AC3E}">
        <p14:creationId xmlns:p14="http://schemas.microsoft.com/office/powerpoint/2010/main" val="2080565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304800"/>
            <a:ext cx="6781800" cy="457200"/>
          </a:xfrm>
        </p:spPr>
        <p:txBody>
          <a:bodyPr/>
          <a:lstStyle/>
          <a:p>
            <a:r>
              <a:rPr lang="en-US" altLang="en-US" dirty="0" smtClean="0"/>
              <a:t>Extension: Clearance </a:t>
            </a:r>
            <a:r>
              <a:rPr lang="en-US" altLang="en-US" dirty="0"/>
              <a:t>P</a:t>
            </a:r>
            <a:r>
              <a:rPr lang="en-US" altLang="en-US" dirty="0" smtClean="0"/>
              <a:t>rotocol for Lead</a:t>
            </a:r>
          </a:p>
        </p:txBody>
      </p:sp>
      <p:sp>
        <p:nvSpPr>
          <p:cNvPr id="3" name="Content Placeholder 2"/>
          <p:cNvSpPr>
            <a:spLocks noGrp="1"/>
          </p:cNvSpPr>
          <p:nvPr>
            <p:ph sz="quarter" idx="14"/>
          </p:nvPr>
        </p:nvSpPr>
        <p:spPr>
          <a:xfrm>
            <a:off x="381000" y="1600200"/>
            <a:ext cx="8382000" cy="4800600"/>
          </a:xfrm>
          <a:prstGeom prst="rect">
            <a:avLst/>
          </a:prstGeom>
        </p:spPr>
        <p:txBody>
          <a:bodyPr/>
          <a:lstStyle/>
          <a:p>
            <a:pPr>
              <a:lnSpc>
                <a:spcPct val="100000"/>
              </a:lnSpc>
              <a:spcAft>
                <a:spcPts val="0"/>
              </a:spcAft>
              <a:buFont typeface="Arial" panose="020B0604020202020204" pitchFamily="34" charset="0"/>
              <a:buChar char="•"/>
            </a:pPr>
            <a:r>
              <a:rPr lang="en-US" sz="2000" dirty="0" smtClean="0"/>
              <a:t>Radionuclides that can be induced in lead needs to be characterized</a:t>
            </a:r>
            <a:r>
              <a:rPr lang="en-US" sz="2000" dirty="0"/>
              <a:t>:</a:t>
            </a:r>
            <a:endParaRPr lang="en-US" sz="2000" dirty="0" smtClean="0"/>
          </a:p>
          <a:p>
            <a:pPr marL="801688" lvl="2" indent="-344488">
              <a:lnSpc>
                <a:spcPct val="100000"/>
              </a:lnSpc>
              <a:spcAft>
                <a:spcPts val="0"/>
              </a:spcAft>
              <a:buFont typeface="Arial" panose="020B0604020202020204" pitchFamily="34" charset="0"/>
              <a:buChar char="•"/>
            </a:pPr>
            <a:r>
              <a:rPr lang="en-US" sz="2000" dirty="0" smtClean="0"/>
              <a:t>Study results show that dominant </a:t>
            </a:r>
            <a:r>
              <a:rPr lang="en-US" sz="2000" dirty="0"/>
              <a:t>radionuclide can be Tl-204 (a pure beta </a:t>
            </a:r>
            <a:r>
              <a:rPr lang="en-US" sz="2000" dirty="0" smtClean="0"/>
              <a:t>emitter with a ANSI SL </a:t>
            </a:r>
            <a:r>
              <a:rPr lang="en-US" sz="2000" dirty="0"/>
              <a:t>of 30 </a:t>
            </a:r>
            <a:r>
              <a:rPr lang="en-US" sz="2000" dirty="0" err="1"/>
              <a:t>pCi</a:t>
            </a:r>
            <a:r>
              <a:rPr lang="en-US" sz="2000" dirty="0"/>
              <a:t>/g</a:t>
            </a:r>
            <a:r>
              <a:rPr lang="en-US" sz="2000" dirty="0" smtClean="0"/>
              <a:t>) </a:t>
            </a:r>
            <a:r>
              <a:rPr lang="en-US" sz="2000" dirty="0"/>
              <a:t>and there are no proxy </a:t>
            </a:r>
            <a:r>
              <a:rPr lang="en-US" sz="2000" dirty="0" smtClean="0"/>
              <a:t>radionuclides</a:t>
            </a:r>
          </a:p>
          <a:p>
            <a:pPr marL="801688" lvl="2" indent="-344488">
              <a:lnSpc>
                <a:spcPct val="100000"/>
              </a:lnSpc>
              <a:spcAft>
                <a:spcPts val="0"/>
              </a:spcAft>
              <a:buFont typeface="Arial" panose="020B0604020202020204" pitchFamily="34" charset="0"/>
              <a:buChar char="•"/>
            </a:pPr>
            <a:r>
              <a:rPr lang="en-US" sz="2000" dirty="0" smtClean="0"/>
              <a:t>Measurement methods with sufficient detection limits need to be developed.</a:t>
            </a:r>
            <a:endParaRPr lang="en-US" sz="2000" dirty="0"/>
          </a:p>
        </p:txBody>
      </p:sp>
      <p:sp>
        <p:nvSpPr>
          <p:cNvPr id="6"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15</a:t>
            </a:fld>
            <a:endParaRPr lang="en-US" sz="1200" dirty="0"/>
          </a:p>
        </p:txBody>
      </p:sp>
    </p:spTree>
    <p:extLst>
      <p:ext uri="{BB962C8B-B14F-4D97-AF65-F5344CB8AC3E}">
        <p14:creationId xmlns:p14="http://schemas.microsoft.com/office/powerpoint/2010/main" val="355838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dirty="0"/>
          </a:p>
        </p:txBody>
      </p:sp>
      <p:sp>
        <p:nvSpPr>
          <p:cNvPr id="7" name="Text Placeholder 6"/>
          <p:cNvSpPr>
            <a:spLocks noGrp="1"/>
          </p:cNvSpPr>
          <p:nvPr>
            <p:ph type="body" sz="quarter" idx="11"/>
          </p:nvPr>
        </p:nvSpPr>
        <p:spPr/>
        <p:txBody>
          <a:bodyPr/>
          <a:lstStyle/>
          <a:p>
            <a:endParaRPr lang="en-US" dirty="0"/>
          </a:p>
        </p:txBody>
      </p:sp>
      <p:sp>
        <p:nvSpPr>
          <p:cNvPr id="2" name="Slide Number Placeholder 1"/>
          <p:cNvSpPr>
            <a:spLocks noGrp="1"/>
          </p:cNvSpPr>
          <p:nvPr>
            <p:ph type="sldNum" sz="quarter" idx="4294967295"/>
          </p:nvPr>
        </p:nvSpPr>
        <p:spPr>
          <a:xfrm>
            <a:off x="8824913" y="6318250"/>
            <a:ext cx="319087" cy="539750"/>
          </a:xfrm>
        </p:spPr>
        <p:txBody>
          <a:bodyPr/>
          <a:lstStyle/>
          <a:p>
            <a:fld id="{5BD36294-2849-48A8-8531-5354CF3095D2}"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1420840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Volumetric Activation</a:t>
            </a:r>
            <a:endParaRPr lang="en-US" dirty="0"/>
          </a:p>
        </p:txBody>
      </p:sp>
      <p:sp>
        <p:nvSpPr>
          <p:cNvPr id="4" name="Slide Number Placeholder 3"/>
          <p:cNvSpPr>
            <a:spLocks noGrp="1"/>
          </p:cNvSpPr>
          <p:nvPr>
            <p:ph type="sldNum" sz="quarter" idx="15"/>
          </p:nvPr>
        </p:nvSpPr>
        <p:spPr/>
        <p:txBody>
          <a:bodyPr/>
          <a:lstStyle/>
          <a:p>
            <a:fld id="{5BD36294-2849-48A8-8531-5354CF3095D2}" type="slidenum">
              <a:rPr lang="en-US" smtClean="0">
                <a:solidFill>
                  <a:srgbClr val="000000"/>
                </a:solidFill>
              </a:rPr>
              <a:pPr/>
              <a:t>17</a:t>
            </a:fld>
            <a:endParaRPr lang="en-US" dirty="0">
              <a:solidFill>
                <a:srgbClr val="00000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79043"/>
            <a:ext cx="5670440" cy="336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Documents and Settings\vollaire\Desktop\BABAR\Z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3886200"/>
            <a:ext cx="5718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867400" y="2590800"/>
            <a:ext cx="3124200" cy="2549221"/>
          </a:xfrm>
          <a:prstGeom prst="roundRect">
            <a:avLst/>
          </a:prstGeom>
          <a:solidFill>
            <a:srgbClr val="E0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rPr>
              <a:t>3-D specific activity profile in </a:t>
            </a:r>
            <a:r>
              <a:rPr lang="en-US" sz="1900" dirty="0" err="1" smtClean="0">
                <a:solidFill>
                  <a:schemeClr val="tx1"/>
                </a:solidFill>
              </a:rPr>
              <a:t>BaBar</a:t>
            </a:r>
            <a:r>
              <a:rPr lang="en-US" sz="1900" dirty="0" smtClean="0">
                <a:solidFill>
                  <a:schemeClr val="tx1"/>
                </a:solidFill>
              </a:rPr>
              <a:t> detector</a:t>
            </a:r>
          </a:p>
          <a:p>
            <a:pPr algn="ctr"/>
            <a:endParaRPr lang="en-US" sz="1900" dirty="0" smtClean="0">
              <a:solidFill>
                <a:schemeClr val="bg2"/>
              </a:solidFill>
            </a:endParaRPr>
          </a:p>
          <a:p>
            <a:pPr algn="ctr"/>
            <a:r>
              <a:rPr lang="en-US" sz="1900" dirty="0" smtClean="0">
                <a:solidFill>
                  <a:schemeClr val="bg2"/>
                </a:solidFill>
              </a:rPr>
              <a:t>Maximum activity </a:t>
            </a:r>
            <a:r>
              <a:rPr lang="en-US" sz="1900" dirty="0" smtClean="0">
                <a:solidFill>
                  <a:schemeClr val="tx1"/>
                </a:solidFill>
              </a:rPr>
              <a:t>of a component is </a:t>
            </a:r>
            <a:r>
              <a:rPr lang="en-US" sz="1900" dirty="0" smtClean="0">
                <a:solidFill>
                  <a:schemeClr val="bg2"/>
                </a:solidFill>
              </a:rPr>
              <a:t>near the surface</a:t>
            </a:r>
            <a:r>
              <a:rPr lang="en-US" sz="1900" dirty="0" smtClean="0">
                <a:solidFill>
                  <a:schemeClr val="tx1"/>
                </a:solidFill>
              </a:rPr>
              <a:t> of the side that faces the radiation source</a:t>
            </a:r>
            <a:endParaRPr lang="en-US" sz="1900" dirty="0">
              <a:solidFill>
                <a:schemeClr val="tx1"/>
              </a:solidFill>
            </a:endParaRPr>
          </a:p>
        </p:txBody>
      </p:sp>
      <p:sp>
        <p:nvSpPr>
          <p:cNvPr id="3" name="Footer Placeholder 2"/>
          <p:cNvSpPr>
            <a:spLocks noGrp="1"/>
          </p:cNvSpPr>
          <p:nvPr>
            <p:ph type="ftr" sz="quarter" idx="4294967295"/>
          </p:nvPr>
        </p:nvSpPr>
        <p:spPr>
          <a:xfrm>
            <a:off x="446088" y="6543675"/>
            <a:ext cx="4125912" cy="314325"/>
          </a:xfrm>
          <a:prstGeom prst="rect">
            <a:avLst/>
          </a:prstGeom>
        </p:spPr>
        <p:txBody>
          <a:bodyPr/>
          <a:lstStyle/>
          <a:p>
            <a:endParaRPr lang="en-US" dirty="0">
              <a:solidFill>
                <a:srgbClr val="000000"/>
              </a:solidFill>
            </a:endParaRPr>
          </a:p>
        </p:txBody>
      </p:sp>
      <p:sp>
        <p:nvSpPr>
          <p:cNvPr id="10" name="Rectangle 6"/>
          <p:cNvSpPr>
            <a:spLocks noChangeArrowheads="1"/>
          </p:cNvSpPr>
          <p:nvPr/>
        </p:nvSpPr>
        <p:spPr bwMode="auto">
          <a:xfrm>
            <a:off x="6019800" y="5752531"/>
            <a:ext cx="2474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2000" dirty="0" smtClean="0">
                <a:solidFill>
                  <a:srgbClr val="A50021"/>
                </a:solidFill>
              </a:rPr>
              <a:t>FLUKA </a:t>
            </a:r>
            <a:r>
              <a:rPr lang="en-US" sz="2000" dirty="0">
                <a:solidFill>
                  <a:srgbClr val="A50021"/>
                </a:solidFill>
              </a:rPr>
              <a:t>S</a:t>
            </a:r>
            <a:r>
              <a:rPr lang="en-US" sz="2000" dirty="0" smtClean="0">
                <a:solidFill>
                  <a:srgbClr val="A50021"/>
                </a:solidFill>
              </a:rPr>
              <a:t>imulations</a:t>
            </a:r>
            <a:endParaRPr lang="en-US" sz="2000" dirty="0">
              <a:solidFill>
                <a:srgbClr val="A50021"/>
              </a:solidFill>
            </a:endParaRPr>
          </a:p>
        </p:txBody>
      </p:sp>
    </p:spTree>
    <p:extLst>
      <p:ext uri="{BB962C8B-B14F-4D97-AF65-F5344CB8AC3E}">
        <p14:creationId xmlns:p14="http://schemas.microsoft.com/office/powerpoint/2010/main" val="2064622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a:t>
            </a:r>
            <a:r>
              <a:rPr lang="en-US" dirty="0"/>
              <a:t>Radionuclides</a:t>
            </a:r>
          </a:p>
        </p:txBody>
      </p:sp>
      <p:sp>
        <p:nvSpPr>
          <p:cNvPr id="3" name="Content Placeholder 2"/>
          <p:cNvSpPr>
            <a:spLocks noGrp="1"/>
          </p:cNvSpPr>
          <p:nvPr>
            <p:ph sz="quarter" idx="14"/>
          </p:nvPr>
        </p:nvSpPr>
        <p:spPr>
          <a:xfrm>
            <a:off x="457200" y="1447800"/>
            <a:ext cx="8326438" cy="5257800"/>
          </a:xfrm>
        </p:spPr>
        <p:txBody>
          <a:bodyPr>
            <a:normAutofit/>
          </a:bodyPr>
          <a:lstStyle/>
          <a:p>
            <a:pPr>
              <a:spcAft>
                <a:spcPts val="600"/>
              </a:spcAft>
              <a:buFont typeface="Arial" panose="020B0604020202020204" pitchFamily="34" charset="0"/>
              <a:buChar char="•"/>
            </a:pPr>
            <a:r>
              <a:rPr lang="en-US" sz="2000" dirty="0"/>
              <a:t>Radioisotopes that are </a:t>
            </a:r>
            <a:r>
              <a:rPr lang="en-US" altLang="en-US" sz="2000" dirty="0"/>
              <a:t>“</a:t>
            </a:r>
            <a:r>
              <a:rPr lang="en-US" altLang="en-US" sz="2000" dirty="0" smtClean="0">
                <a:solidFill>
                  <a:srgbClr val="0819B8"/>
                </a:solidFill>
              </a:rPr>
              <a:t>hard-to-measure </a:t>
            </a:r>
            <a:r>
              <a:rPr lang="en-US" altLang="en-US" sz="2000" dirty="0" smtClean="0"/>
              <a:t>(e.g. </a:t>
            </a:r>
            <a:r>
              <a:rPr lang="en-US" altLang="en-US" sz="2000" baseline="30000" dirty="0" smtClean="0">
                <a:solidFill>
                  <a:srgbClr val="0819B8"/>
                </a:solidFill>
              </a:rPr>
              <a:t>55</a:t>
            </a:r>
            <a:r>
              <a:rPr lang="en-US" altLang="en-US" sz="2000" dirty="0" smtClean="0">
                <a:solidFill>
                  <a:srgbClr val="0819B8"/>
                </a:solidFill>
              </a:rPr>
              <a:t>Fe</a:t>
            </a:r>
            <a:r>
              <a:rPr lang="en-US" altLang="en-US" sz="2000" dirty="0" smtClean="0"/>
              <a:t>)” </a:t>
            </a:r>
            <a:r>
              <a:rPr lang="en-US" sz="2000" dirty="0" smtClean="0"/>
              <a:t>are </a:t>
            </a:r>
            <a:r>
              <a:rPr lang="en-US" sz="2000" dirty="0"/>
              <a:t>generally accompanied by “</a:t>
            </a:r>
            <a:r>
              <a:rPr lang="en-US" sz="2000" dirty="0">
                <a:solidFill>
                  <a:schemeClr val="bg2"/>
                </a:solidFill>
              </a:rPr>
              <a:t>proxy</a:t>
            </a:r>
            <a:r>
              <a:rPr lang="en-US" sz="2000" dirty="0"/>
              <a:t>” radioisotopes </a:t>
            </a:r>
            <a:r>
              <a:rPr lang="en-US" sz="2000" dirty="0" smtClean="0"/>
              <a:t>(e.g. </a:t>
            </a:r>
            <a:r>
              <a:rPr lang="en-US" altLang="en-US" sz="2000" baseline="30000" dirty="0" smtClean="0">
                <a:solidFill>
                  <a:schemeClr val="bg2"/>
                </a:solidFill>
              </a:rPr>
              <a:t>22</a:t>
            </a:r>
            <a:r>
              <a:rPr lang="en-US" altLang="en-US" sz="2000" dirty="0" smtClean="0">
                <a:solidFill>
                  <a:schemeClr val="bg2"/>
                </a:solidFill>
              </a:rPr>
              <a:t>Na</a:t>
            </a:r>
            <a:r>
              <a:rPr lang="en-US" altLang="en-US" sz="2000" dirty="0">
                <a:solidFill>
                  <a:schemeClr val="bg2"/>
                </a:solidFill>
              </a:rPr>
              <a:t>,</a:t>
            </a:r>
            <a:r>
              <a:rPr lang="en-US" altLang="en-US" sz="2000" baseline="30000" dirty="0">
                <a:solidFill>
                  <a:schemeClr val="bg2"/>
                </a:solidFill>
              </a:rPr>
              <a:t> 54</a:t>
            </a:r>
            <a:r>
              <a:rPr lang="en-US" altLang="en-US" sz="2000" dirty="0">
                <a:solidFill>
                  <a:schemeClr val="bg2"/>
                </a:solidFill>
              </a:rPr>
              <a:t>Mn, </a:t>
            </a:r>
            <a:r>
              <a:rPr lang="en-US" altLang="en-US" sz="2000" baseline="30000" dirty="0" smtClean="0">
                <a:solidFill>
                  <a:schemeClr val="bg2"/>
                </a:solidFill>
              </a:rPr>
              <a:t>60</a:t>
            </a:r>
            <a:r>
              <a:rPr lang="en-US" altLang="en-US" sz="2000" dirty="0" smtClean="0">
                <a:solidFill>
                  <a:schemeClr val="bg2"/>
                </a:solidFill>
              </a:rPr>
              <a:t>Co</a:t>
            </a:r>
            <a:r>
              <a:rPr lang="en-US" altLang="en-US" sz="2000" dirty="0" smtClean="0"/>
              <a:t>) which emit high-energy and high-intensity gamma rays</a:t>
            </a:r>
          </a:p>
        </p:txBody>
      </p:sp>
      <p:sp>
        <p:nvSpPr>
          <p:cNvPr id="4" name="Slide Number Placeholder 3"/>
          <p:cNvSpPr>
            <a:spLocks noGrp="1"/>
          </p:cNvSpPr>
          <p:nvPr>
            <p:ph type="sldNum" sz="quarter" idx="15"/>
          </p:nvPr>
        </p:nvSpPr>
        <p:spPr/>
        <p:txBody>
          <a:bodyPr/>
          <a:lstStyle/>
          <a:p>
            <a:fld id="{5BD36294-2849-48A8-8531-5354CF3095D2}" type="slidenum">
              <a:rPr lang="en-US" smtClean="0">
                <a:solidFill>
                  <a:srgbClr val="000000"/>
                </a:solidFill>
              </a:rPr>
              <a:pPr/>
              <a:t>18</a:t>
            </a:fld>
            <a:endParaRPr lang="en-US" dirty="0">
              <a:solidFill>
                <a:srgbClr val="000000"/>
              </a:solidFill>
            </a:endParaRPr>
          </a:p>
        </p:txBody>
      </p:sp>
      <p:graphicFrame>
        <p:nvGraphicFramePr>
          <p:cNvPr id="6" name="Group 121"/>
          <p:cNvGraphicFramePr>
            <a:graphicFrameLocks/>
          </p:cNvGraphicFramePr>
          <p:nvPr>
            <p:extLst/>
          </p:nvPr>
        </p:nvGraphicFramePr>
        <p:xfrm>
          <a:off x="1905000" y="2743200"/>
          <a:ext cx="4800600" cy="3581399"/>
        </p:xfrm>
        <a:graphic>
          <a:graphicData uri="http://schemas.openxmlformats.org/drawingml/2006/table">
            <a:tbl>
              <a:tblPr/>
              <a:tblGrid>
                <a:gridCol w="1600200"/>
                <a:gridCol w="2018030"/>
                <a:gridCol w="1182370"/>
              </a:tblGrid>
              <a:tr h="378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rPr>
                        <a:t>Material</a:t>
                      </a: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rPr>
                        <a:t>Radionuclide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rPr>
                        <a:t>Half-life</a:t>
                      </a: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399812">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rPr>
                        <a:t>Carbon steel </a:t>
                      </a:r>
                      <a:r>
                        <a:rPr kumimoji="0" lang="en-US" sz="1600" b="0" i="0" u="none" strike="noStrike" cap="none" normalizeH="0" baseline="0" dirty="0" smtClean="0">
                          <a:ln>
                            <a:noFill/>
                          </a:ln>
                          <a:solidFill>
                            <a:schemeClr val="tx1"/>
                          </a:solidFill>
                          <a:effectLst/>
                          <a:latin typeface="+mn-lt"/>
                          <a:ea typeface="MS Mincho" pitchFamily="49" charset="-128"/>
                          <a:cs typeface="Times New Roman" pitchFamily="18" charset="0"/>
                        </a:rPr>
                        <a:t>(Fe, 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rPr>
                        <a:t>Cast iron </a:t>
                      </a:r>
                      <a:br>
                        <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rPr>
                      </a:br>
                      <a:r>
                        <a:rPr kumimoji="0" lang="it-IT" sz="1600" b="0" i="0" u="none" strike="noStrike" cap="none" normalizeH="0" baseline="0" dirty="0" smtClean="0">
                          <a:ln>
                            <a:noFill/>
                          </a:ln>
                          <a:solidFill>
                            <a:schemeClr val="tx1"/>
                          </a:solidFill>
                          <a:effectLst/>
                          <a:latin typeface="+mn-lt"/>
                          <a:ea typeface="MS Mincho" pitchFamily="49" charset="-128"/>
                          <a:cs typeface="Times New Roman" pitchFamily="18" charset="0"/>
                        </a:rPr>
                        <a:t>(Fe, C, Si, Mn) </a:t>
                      </a: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smtClean="0">
                          <a:ln>
                            <a:noFill/>
                          </a:ln>
                          <a:solidFill>
                            <a:srgbClr val="0819B8"/>
                          </a:solidFill>
                          <a:effectLst/>
                          <a:latin typeface="+mn-lt"/>
                          <a:ea typeface="MS Mincho" pitchFamily="49" charset="-128"/>
                          <a:cs typeface="Times New Roman" pitchFamily="18" charset="0"/>
                        </a:rPr>
                        <a:t>55</a:t>
                      </a:r>
                      <a:r>
                        <a:rPr kumimoji="0" lang="en-US" sz="1600" b="0" i="0" u="none" strike="noStrike" cap="none" normalizeH="0" baseline="0" dirty="0" smtClean="0">
                          <a:ln>
                            <a:noFill/>
                          </a:ln>
                          <a:solidFill>
                            <a:srgbClr val="0819B8"/>
                          </a:solidFill>
                          <a:effectLst/>
                          <a:latin typeface="+mn-lt"/>
                          <a:ea typeface="MS Mincho" pitchFamily="49" charset="-128"/>
                          <a:cs typeface="Times New Roman" pitchFamily="18" charset="0"/>
                        </a:rPr>
                        <a:t>Fe (5.9 keV x-ray)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819B8"/>
                          </a:solidFill>
                          <a:effectLst/>
                          <a:latin typeface="+mn-lt"/>
                          <a:ea typeface="MS Mincho" pitchFamily="49" charset="-128"/>
                          <a:cs typeface="Times New Roman" pitchFamily="18" charset="0"/>
                        </a:rPr>
                        <a:t>2.73 y</a:t>
                      </a: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81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30000" smtClean="0">
                          <a:ln>
                            <a:noFill/>
                          </a:ln>
                          <a:solidFill>
                            <a:schemeClr val="bg2"/>
                          </a:solidFill>
                          <a:effectLst/>
                          <a:latin typeface="+mn-lt"/>
                          <a:ea typeface="MS Mincho" pitchFamily="49" charset="-128"/>
                          <a:cs typeface="Times New Roman" pitchFamily="18" charset="0"/>
                        </a:rPr>
                        <a:t>22</a:t>
                      </a:r>
                      <a:r>
                        <a:rPr kumimoji="0" lang="fr-FR" sz="1600" b="0" i="0" u="none" strike="noStrike" cap="none" normalizeH="0" baseline="0" smtClean="0">
                          <a:ln>
                            <a:noFill/>
                          </a:ln>
                          <a:solidFill>
                            <a:schemeClr val="bg2"/>
                          </a:solidFill>
                          <a:effectLst/>
                          <a:latin typeface="+mn-lt"/>
                          <a:ea typeface="MS Mincho" pitchFamily="49" charset="-128"/>
                          <a:cs typeface="Times New Roman" pitchFamily="18" charset="0"/>
                        </a:rPr>
                        <a:t>Na (proxy)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2"/>
                          </a:solidFill>
                          <a:effectLst/>
                          <a:latin typeface="+mn-lt"/>
                          <a:ea typeface="MS Mincho" pitchFamily="49" charset="-128"/>
                          <a:cs typeface="Times New Roman" pitchFamily="18" charset="0"/>
                        </a:rPr>
                        <a:t>2.6 y</a:t>
                      </a: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81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smtClean="0">
                          <a:ln>
                            <a:noFill/>
                          </a:ln>
                          <a:solidFill>
                            <a:schemeClr val="bg2"/>
                          </a:solidFill>
                          <a:effectLst/>
                          <a:latin typeface="+mn-lt"/>
                          <a:ea typeface="MS Mincho" pitchFamily="49" charset="-128"/>
                          <a:cs typeface="Times New Roman" pitchFamily="18" charset="0"/>
                        </a:rPr>
                        <a:t>54</a:t>
                      </a:r>
                      <a:r>
                        <a:rPr kumimoji="0" lang="en-US" sz="1600" b="0" i="0" u="none" strike="noStrike" cap="none" normalizeH="0" baseline="0" dirty="0" smtClean="0">
                          <a:ln>
                            <a:noFill/>
                          </a:ln>
                          <a:solidFill>
                            <a:schemeClr val="bg2"/>
                          </a:solidFill>
                          <a:effectLst/>
                          <a:latin typeface="+mn-lt"/>
                          <a:ea typeface="MS Mincho" pitchFamily="49" charset="-128"/>
                          <a:cs typeface="Times New Roman" pitchFamily="18" charset="0"/>
                        </a:rPr>
                        <a:t>Mn (proxy)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mn-lt"/>
                          <a:ea typeface="MS Mincho" pitchFamily="49" charset="-128"/>
                          <a:cs typeface="Times New Roman" pitchFamily="18" charset="0"/>
                        </a:rPr>
                        <a:t>312 d</a:t>
                      </a: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59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smtClean="0">
                          <a:ln>
                            <a:noFill/>
                          </a:ln>
                          <a:solidFill>
                            <a:schemeClr val="tx1"/>
                          </a:solidFill>
                          <a:effectLst/>
                          <a:latin typeface="+mn-lt"/>
                          <a:ea typeface="MS Mincho" pitchFamily="49" charset="-128"/>
                          <a:cs typeface="Times New Roman" pitchFamily="18" charset="0"/>
                        </a:rPr>
                        <a:t>57</a:t>
                      </a:r>
                      <a:r>
                        <a:rPr kumimoji="0" lang="en-US" sz="1600" b="0" i="0" u="none" strike="noStrike" cap="none" normalizeH="0" baseline="0" dirty="0" smtClean="0">
                          <a:ln>
                            <a:noFill/>
                          </a:ln>
                          <a:solidFill>
                            <a:schemeClr val="tx1"/>
                          </a:solidFill>
                          <a:effectLst/>
                          <a:latin typeface="+mn-lt"/>
                          <a:ea typeface="MS Mincho" pitchFamily="49" charset="-128"/>
                          <a:cs typeface="Times New Roman" pitchFamily="18" charset="0"/>
                        </a:rPr>
                        <a:t>Co</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Mincho" pitchFamily="49" charset="-128"/>
                          <a:cs typeface="Times New Roman" pitchFamily="18" charset="0"/>
                        </a:rPr>
                        <a:t>272 d</a:t>
                      </a: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r h="399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rPr>
                        <a:t>Aluminum</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smtClean="0">
                          <a:ln>
                            <a:noFill/>
                          </a:ln>
                          <a:solidFill>
                            <a:schemeClr val="bg2"/>
                          </a:solidFill>
                          <a:effectLst/>
                          <a:latin typeface="+mn-lt"/>
                          <a:ea typeface="MS Mincho" pitchFamily="49" charset="-128"/>
                          <a:cs typeface="Times New Roman" pitchFamily="18" charset="0"/>
                        </a:rPr>
                        <a:t>22</a:t>
                      </a:r>
                      <a:r>
                        <a:rPr kumimoji="0" lang="en-US" sz="1600" b="0" i="0" u="none" strike="noStrike" cap="none" normalizeH="0" baseline="0" dirty="0" smtClean="0">
                          <a:ln>
                            <a:noFill/>
                          </a:ln>
                          <a:solidFill>
                            <a:schemeClr val="bg2"/>
                          </a:solidFill>
                          <a:effectLst/>
                          <a:latin typeface="+mn-lt"/>
                          <a:ea typeface="MS Mincho" pitchFamily="49" charset="-128"/>
                          <a:cs typeface="Times New Roman" pitchFamily="18" charset="0"/>
                        </a:rPr>
                        <a:t>Na  (proxy)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mn-lt"/>
                          <a:ea typeface="MS Mincho" pitchFamily="49" charset="-128"/>
                          <a:cs typeface="Times New Roman" pitchFamily="18" charset="0"/>
                        </a:rPr>
                        <a:t>2.6 y</a:t>
                      </a:r>
                    </a:p>
                  </a:txBody>
                  <a:tcPr marT="45725" marB="45725"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99812">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Copper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smtClean="0">
                          <a:ln>
                            <a:noFill/>
                          </a:ln>
                          <a:solidFill>
                            <a:srgbClr val="0819B8"/>
                          </a:solidFill>
                          <a:effectLst/>
                          <a:latin typeface="+mn-lt"/>
                        </a:rPr>
                        <a:t>55</a:t>
                      </a:r>
                      <a:r>
                        <a:rPr kumimoji="0" lang="en-US" sz="1600" b="0" i="0" u="none" strike="noStrike" cap="none" normalizeH="0" baseline="0" dirty="0" smtClean="0">
                          <a:ln>
                            <a:noFill/>
                          </a:ln>
                          <a:solidFill>
                            <a:srgbClr val="0819B8"/>
                          </a:solidFill>
                          <a:effectLst/>
                          <a:latin typeface="+mn-lt"/>
                        </a:rPr>
                        <a:t>Fe </a:t>
                      </a:r>
                      <a:r>
                        <a:rPr kumimoji="0" lang="en-US" sz="1600" b="0" i="0" u="none" strike="noStrike" cap="none" normalizeH="0" baseline="0" dirty="0" smtClean="0">
                          <a:ln>
                            <a:noFill/>
                          </a:ln>
                          <a:solidFill>
                            <a:srgbClr val="0819B8"/>
                          </a:solidFill>
                          <a:effectLst/>
                          <a:latin typeface="+mn-lt"/>
                          <a:ea typeface="MS Mincho" pitchFamily="49" charset="-128"/>
                          <a:cs typeface="Times New Roman" pitchFamily="18" charset="0"/>
                        </a:rPr>
                        <a:t>(5.9 </a:t>
                      </a:r>
                      <a:r>
                        <a:rPr kumimoji="0" lang="en-US" sz="1600" b="0" i="0" u="none" strike="noStrike" cap="none" normalizeH="0" baseline="0" dirty="0" err="1" smtClean="0">
                          <a:ln>
                            <a:noFill/>
                          </a:ln>
                          <a:solidFill>
                            <a:srgbClr val="0819B8"/>
                          </a:solidFill>
                          <a:effectLst/>
                          <a:latin typeface="+mn-lt"/>
                          <a:ea typeface="MS Mincho" pitchFamily="49" charset="-128"/>
                          <a:cs typeface="Times New Roman" pitchFamily="18" charset="0"/>
                        </a:rPr>
                        <a:t>keV</a:t>
                      </a:r>
                      <a:r>
                        <a:rPr kumimoji="0" lang="en-US" sz="1600" b="0" i="0" u="none" strike="noStrike" cap="none" normalizeH="0" baseline="0" dirty="0" smtClean="0">
                          <a:ln>
                            <a:noFill/>
                          </a:ln>
                          <a:solidFill>
                            <a:srgbClr val="0819B8"/>
                          </a:solidFill>
                          <a:effectLst/>
                          <a:latin typeface="+mn-lt"/>
                          <a:ea typeface="MS Mincho" pitchFamily="49" charset="-128"/>
                          <a:cs typeface="Times New Roman" pitchFamily="18" charset="0"/>
                        </a:rPr>
                        <a:t> x-ray)</a:t>
                      </a:r>
                      <a:endParaRPr kumimoji="0" lang="en-US" sz="1600" b="0" i="0" u="none" strike="noStrike" cap="none" normalizeH="0" baseline="0" dirty="0" smtClean="0">
                        <a:ln>
                          <a:noFill/>
                        </a:ln>
                        <a:solidFill>
                          <a:srgbClr val="0819B8"/>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819B8"/>
                          </a:solidFill>
                          <a:effectLst/>
                          <a:latin typeface="+mn-lt"/>
                        </a:rPr>
                        <a:t>2.73 y</a:t>
                      </a:r>
                    </a:p>
                  </a:txBody>
                  <a:tcPr marT="45725" marB="45725"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81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smtClean="0">
                          <a:ln>
                            <a:noFill/>
                          </a:ln>
                          <a:solidFill>
                            <a:schemeClr val="tx1"/>
                          </a:solidFill>
                          <a:effectLst/>
                          <a:latin typeface="+mn-lt"/>
                        </a:rPr>
                        <a:t>57</a:t>
                      </a:r>
                      <a:r>
                        <a:rPr kumimoji="0" lang="en-US" sz="1600" b="0" i="0" u="none" strike="noStrike" cap="none" normalizeH="0" baseline="0" dirty="0" smtClean="0">
                          <a:ln>
                            <a:noFill/>
                          </a:ln>
                          <a:solidFill>
                            <a:schemeClr val="tx1"/>
                          </a:solidFill>
                          <a:effectLst/>
                          <a:latin typeface="+mn-lt"/>
                        </a:rPr>
                        <a:t>Co</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mn-lt"/>
                        </a:rPr>
                        <a:t>272 d</a:t>
                      </a:r>
                    </a:p>
                  </a:txBody>
                  <a:tcPr marT="45725" marB="45725"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81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smtClean="0">
                          <a:ln>
                            <a:noFill/>
                          </a:ln>
                          <a:solidFill>
                            <a:schemeClr val="bg2"/>
                          </a:solidFill>
                          <a:effectLst/>
                          <a:latin typeface="+mn-lt"/>
                        </a:rPr>
                        <a:t>60</a:t>
                      </a:r>
                      <a:r>
                        <a:rPr kumimoji="0" lang="en-US" sz="1600" b="0" i="0" u="none" strike="noStrike" cap="none" normalizeH="0" baseline="0" dirty="0" smtClean="0">
                          <a:ln>
                            <a:noFill/>
                          </a:ln>
                          <a:solidFill>
                            <a:schemeClr val="bg2"/>
                          </a:solidFill>
                          <a:effectLst/>
                          <a:latin typeface="+mn-lt"/>
                        </a:rPr>
                        <a:t>Co (proxy)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mn-lt"/>
                        </a:rPr>
                        <a:t>5.26 y</a:t>
                      </a:r>
                    </a:p>
                  </a:txBody>
                  <a:tcPr marT="45725" marB="45725"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Footer Placeholder 4"/>
          <p:cNvSpPr>
            <a:spLocks noGrp="1"/>
          </p:cNvSpPr>
          <p:nvPr>
            <p:ph type="ftr" sz="quarter" idx="4294967295"/>
          </p:nvPr>
        </p:nvSpPr>
        <p:spPr>
          <a:xfrm>
            <a:off x="446088" y="6543675"/>
            <a:ext cx="4125912" cy="314325"/>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106740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 Clearance Program</a:t>
            </a:r>
          </a:p>
        </p:txBody>
      </p:sp>
      <p:sp>
        <p:nvSpPr>
          <p:cNvPr id="4" name="Slide Number Placeholder 3"/>
          <p:cNvSpPr>
            <a:spLocks noGrp="1"/>
          </p:cNvSpPr>
          <p:nvPr>
            <p:ph type="sldNum" sz="quarter" idx="15"/>
          </p:nvPr>
        </p:nvSpPr>
        <p:spPr/>
        <p:txBody>
          <a:bodyPr/>
          <a:lstStyle/>
          <a:p>
            <a:fld id="{5BD36294-2849-48A8-8531-5354CF3095D2}" type="slidenum">
              <a:rPr lang="en-US" smtClean="0">
                <a:solidFill>
                  <a:srgbClr val="000000"/>
                </a:solidFill>
              </a:rPr>
              <a:pPr/>
              <a:t>19</a:t>
            </a:fld>
            <a:endParaRPr lang="en-US" dirty="0">
              <a:solidFill>
                <a:srgbClr val="000000"/>
              </a:solidFill>
            </a:endParaRPr>
          </a:p>
        </p:txBody>
      </p:sp>
      <p:sp>
        <p:nvSpPr>
          <p:cNvPr id="5" name="Content Placeholder 2"/>
          <p:cNvSpPr>
            <a:spLocks noGrp="1"/>
          </p:cNvSpPr>
          <p:nvPr>
            <p:ph sz="quarter" idx="14"/>
          </p:nvPr>
        </p:nvSpPr>
        <p:spPr>
          <a:xfrm>
            <a:off x="381000" y="1524000"/>
            <a:ext cx="8229600" cy="4724400"/>
          </a:xfrm>
          <a:prstGeom prst="rect">
            <a:avLst/>
          </a:prstGeom>
        </p:spPr>
        <p:txBody>
          <a:bodyPr>
            <a:normAutofit/>
          </a:bodyPr>
          <a:lstStyle/>
          <a:p>
            <a:pPr marL="346075" lvl="4" indent="-346075">
              <a:lnSpc>
                <a:spcPct val="110000"/>
              </a:lnSpc>
              <a:spcBef>
                <a:spcPts val="600"/>
              </a:spcBef>
              <a:spcAft>
                <a:spcPts val="0"/>
              </a:spcAft>
              <a:buFont typeface="Arial" panose="020B0604020202020204" pitchFamily="34" charset="0"/>
              <a:buChar char="•"/>
            </a:pPr>
            <a:r>
              <a:rPr lang="en-US" sz="2800" dirty="0" smtClean="0"/>
              <a:t>Clearance Protocol:</a:t>
            </a:r>
          </a:p>
          <a:p>
            <a:pPr marL="803275" lvl="8" indent="-346075">
              <a:lnSpc>
                <a:spcPct val="110000"/>
              </a:lnSpc>
              <a:spcBef>
                <a:spcPts val="600"/>
              </a:spcBef>
              <a:buFont typeface="+mj-lt"/>
              <a:buAutoNum type="arabicPeriod"/>
            </a:pPr>
            <a:r>
              <a:rPr lang="en-US" sz="2400" dirty="0" smtClean="0">
                <a:solidFill>
                  <a:srgbClr val="C00000"/>
                </a:solidFill>
              </a:rPr>
              <a:t>Clearance criteria</a:t>
            </a:r>
            <a:r>
              <a:rPr lang="en-US" sz="2400" dirty="0" smtClean="0"/>
              <a:t>: </a:t>
            </a:r>
            <a:r>
              <a:rPr lang="en-US" sz="2400" dirty="0" smtClean="0">
                <a:solidFill>
                  <a:srgbClr val="C00000"/>
                </a:solidFill>
              </a:rPr>
              <a:t>3-tiered</a:t>
            </a:r>
            <a:r>
              <a:rPr lang="en-US" sz="2400" dirty="0" smtClean="0"/>
              <a:t> approach for materials </a:t>
            </a:r>
            <a:r>
              <a:rPr lang="en-US" sz="2400" dirty="0"/>
              <a:t>with potential volumetric </a:t>
            </a:r>
            <a:r>
              <a:rPr lang="en-US" sz="2400" dirty="0" smtClean="0"/>
              <a:t>radioactivity</a:t>
            </a:r>
          </a:p>
          <a:p>
            <a:pPr marL="803275" lvl="8" indent="-346075">
              <a:lnSpc>
                <a:spcPct val="110000"/>
              </a:lnSpc>
              <a:spcBef>
                <a:spcPts val="600"/>
              </a:spcBef>
              <a:buFont typeface="+mj-lt"/>
              <a:buAutoNum type="arabicPeriod"/>
            </a:pPr>
            <a:r>
              <a:rPr lang="en-US" sz="2400" dirty="0" smtClean="0">
                <a:solidFill>
                  <a:srgbClr val="C00000"/>
                </a:solidFill>
              </a:rPr>
              <a:t>Process knowledge</a:t>
            </a:r>
            <a:r>
              <a:rPr lang="en-US" sz="2400" dirty="0" smtClean="0"/>
              <a:t>: evaluation </a:t>
            </a:r>
            <a:r>
              <a:rPr lang="en-US" sz="2400" dirty="0"/>
              <a:t>of potential volumetric activation </a:t>
            </a:r>
            <a:r>
              <a:rPr lang="en-US" sz="2400" dirty="0" smtClean="0"/>
              <a:t>and surface contamination for materials to be released</a:t>
            </a:r>
          </a:p>
          <a:p>
            <a:pPr marL="803275" lvl="8" indent="-346075">
              <a:lnSpc>
                <a:spcPct val="110000"/>
              </a:lnSpc>
              <a:spcBef>
                <a:spcPts val="600"/>
              </a:spcBef>
              <a:buFont typeface="+mj-lt"/>
              <a:buAutoNum type="arabicPeriod"/>
            </a:pPr>
            <a:r>
              <a:rPr lang="en-US" sz="2400" dirty="0" smtClean="0">
                <a:solidFill>
                  <a:srgbClr val="C00000"/>
                </a:solidFill>
              </a:rPr>
              <a:t>Measurement methods: </a:t>
            </a:r>
            <a:r>
              <a:rPr lang="en-US" sz="2400" dirty="0" smtClean="0"/>
              <a:t>sufficient dete</a:t>
            </a:r>
            <a:r>
              <a:rPr lang="en-US" sz="2400" dirty="0"/>
              <a:t>c</a:t>
            </a:r>
            <a:r>
              <a:rPr lang="en-US" sz="2400" dirty="0" smtClean="0"/>
              <a:t>tion capabilities for </a:t>
            </a:r>
            <a:r>
              <a:rPr lang="en-US" sz="2400" dirty="0"/>
              <a:t>the radionuclides of interest and </a:t>
            </a:r>
            <a:r>
              <a:rPr lang="en-US" sz="2400" dirty="0" smtClean="0"/>
              <a:t>selected </a:t>
            </a:r>
            <a:r>
              <a:rPr lang="en-US" sz="2400" dirty="0"/>
              <a:t>clearance </a:t>
            </a:r>
            <a:r>
              <a:rPr lang="en-US" sz="2400" dirty="0" smtClean="0"/>
              <a:t>criterion</a:t>
            </a:r>
          </a:p>
          <a:p>
            <a:pPr marL="346075" lvl="4" indent="-346075">
              <a:lnSpc>
                <a:spcPct val="110000"/>
              </a:lnSpc>
              <a:spcBef>
                <a:spcPts val="600"/>
              </a:spcBef>
              <a:spcAft>
                <a:spcPts val="0"/>
              </a:spcAft>
              <a:buFont typeface="Arial" panose="020B0604020202020204" pitchFamily="34" charset="0"/>
              <a:buChar char="•"/>
            </a:pPr>
            <a:r>
              <a:rPr lang="en-US" sz="2800" dirty="0"/>
              <a:t>Technical </a:t>
            </a:r>
            <a:r>
              <a:rPr lang="en-US" sz="2800" dirty="0" smtClean="0"/>
              <a:t>Basis (adopts Standard’s appendices)</a:t>
            </a:r>
          </a:p>
          <a:p>
            <a:pPr>
              <a:spcBef>
                <a:spcPts val="600"/>
              </a:spcBef>
              <a:defRPr/>
            </a:pPr>
            <a:endParaRPr lang="en-US" altLang="en-US" sz="2400" dirty="0" smtClean="0"/>
          </a:p>
        </p:txBody>
      </p:sp>
      <p:sp>
        <p:nvSpPr>
          <p:cNvPr id="3" name="Footer Placeholder 2"/>
          <p:cNvSpPr>
            <a:spLocks noGrp="1"/>
          </p:cNvSpPr>
          <p:nvPr>
            <p:ph type="ftr" sz="quarter" idx="4294967295"/>
          </p:nvPr>
        </p:nvSpPr>
        <p:spPr>
          <a:xfrm>
            <a:off x="446088" y="6543675"/>
            <a:ext cx="4125912" cy="314325"/>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6319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discuss</a:t>
            </a:r>
            <a:endParaRPr lang="en-US" dirty="0"/>
          </a:p>
        </p:txBody>
      </p:sp>
      <p:sp>
        <p:nvSpPr>
          <p:cNvPr id="3" name="Content Placeholder 2"/>
          <p:cNvSpPr>
            <a:spLocks noGrp="1"/>
          </p:cNvSpPr>
          <p:nvPr>
            <p:ph sz="quarter" idx="14"/>
          </p:nvPr>
        </p:nvSpPr>
        <p:spPr/>
        <p:txBody>
          <a:bodyPr/>
          <a:lstStyle/>
          <a:p>
            <a:pPr marL="742950" indent="-742950">
              <a:buFont typeface="+mj-lt"/>
              <a:buAutoNum type="arabicParenR"/>
            </a:pPr>
            <a:r>
              <a:rPr lang="en-US" sz="2800" dirty="0" smtClean="0">
                <a:solidFill>
                  <a:prstClr val="black"/>
                </a:solidFill>
                <a:latin typeface="+mj-lt"/>
              </a:rPr>
              <a:t>Your </a:t>
            </a:r>
            <a:r>
              <a:rPr lang="en-US" sz="2800" dirty="0">
                <a:solidFill>
                  <a:prstClr val="black"/>
                </a:solidFill>
                <a:latin typeface="+mj-lt"/>
              </a:rPr>
              <a:t>thoughts on the Standard, </a:t>
            </a:r>
          </a:p>
          <a:p>
            <a:pPr marL="742950" indent="-742950">
              <a:buFont typeface="+mj-lt"/>
              <a:buAutoNum type="arabicParenR"/>
            </a:pPr>
            <a:r>
              <a:rPr lang="en-US" sz="2800" dirty="0" smtClean="0">
                <a:solidFill>
                  <a:prstClr val="black"/>
                </a:solidFill>
                <a:latin typeface="+mj-lt"/>
              </a:rPr>
              <a:t>Why </a:t>
            </a:r>
            <a:r>
              <a:rPr lang="en-US" sz="2800" dirty="0">
                <a:solidFill>
                  <a:prstClr val="black"/>
                </a:solidFill>
                <a:latin typeface="+mj-lt"/>
              </a:rPr>
              <a:t>it is significant, </a:t>
            </a:r>
          </a:p>
          <a:p>
            <a:pPr marL="742950" indent="-742950">
              <a:buFont typeface="+mj-lt"/>
              <a:buAutoNum type="arabicParenR"/>
            </a:pPr>
            <a:r>
              <a:rPr lang="en-US" sz="2800" dirty="0" smtClean="0">
                <a:solidFill>
                  <a:prstClr val="black"/>
                </a:solidFill>
                <a:latin typeface="+mj-lt"/>
              </a:rPr>
              <a:t>What </a:t>
            </a:r>
            <a:r>
              <a:rPr lang="en-US" sz="2800" dirty="0">
                <a:solidFill>
                  <a:prstClr val="black"/>
                </a:solidFill>
                <a:latin typeface="+mj-lt"/>
              </a:rPr>
              <a:t>will be different under the new </a:t>
            </a:r>
            <a:r>
              <a:rPr lang="en-US" sz="2800" dirty="0" smtClean="0">
                <a:solidFill>
                  <a:prstClr val="black"/>
                </a:solidFill>
                <a:latin typeface="+mj-lt"/>
              </a:rPr>
              <a:t>standard</a:t>
            </a:r>
          </a:p>
          <a:p>
            <a:pPr marL="742950" indent="-742950">
              <a:buFont typeface="+mj-lt"/>
              <a:buAutoNum type="arabicParenR"/>
            </a:pPr>
            <a:r>
              <a:rPr lang="en-US" sz="2800" dirty="0" smtClean="0">
                <a:solidFill>
                  <a:prstClr val="black"/>
                </a:solidFill>
                <a:latin typeface="+mj-lt"/>
              </a:rPr>
              <a:t>Any </a:t>
            </a:r>
            <a:r>
              <a:rPr lang="en-US" sz="2800" dirty="0">
                <a:solidFill>
                  <a:prstClr val="black"/>
                </a:solidFill>
                <a:latin typeface="+mj-lt"/>
              </a:rPr>
              <a:t>improvements you would like to see going </a:t>
            </a:r>
            <a:r>
              <a:rPr lang="en-US" sz="2800" dirty="0" smtClean="0">
                <a:solidFill>
                  <a:prstClr val="black"/>
                </a:solidFill>
                <a:latin typeface="+mj-lt"/>
              </a:rPr>
              <a:t>forward</a:t>
            </a:r>
            <a:endParaRPr lang="en-US" sz="2800" dirty="0">
              <a:latin typeface="+mj-lt"/>
            </a:endParaRPr>
          </a:p>
          <a:p>
            <a:endParaRPr lang="en-US" dirty="0"/>
          </a:p>
        </p:txBody>
      </p:sp>
      <p:sp>
        <p:nvSpPr>
          <p:cNvPr id="4" name="Slide Number Placeholder 3"/>
          <p:cNvSpPr>
            <a:spLocks noGrp="1"/>
          </p:cNvSpPr>
          <p:nvPr>
            <p:ph type="sldNum" sz="quarter" idx="15"/>
          </p:nvPr>
        </p:nvSpPr>
        <p:spPr/>
        <p:txBody>
          <a:bodyPr/>
          <a:lstStyle/>
          <a:p>
            <a:fld id="{5BD36294-2849-48A8-8531-5354CF3095D2}"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76734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534400" cy="639762"/>
          </a:xfrm>
        </p:spPr>
        <p:txBody>
          <a:bodyPr/>
          <a:lstStyle/>
          <a:p>
            <a:r>
              <a:rPr lang="en-US" dirty="0" smtClean="0"/>
              <a:t>Clearance Criteria in Technical Standard</a:t>
            </a:r>
            <a:endParaRPr lang="en-US" altLang="en-US" dirty="0" smtClean="0"/>
          </a:p>
        </p:txBody>
      </p:sp>
      <p:sp>
        <p:nvSpPr>
          <p:cNvPr id="3" name="Content Placeholder 2"/>
          <p:cNvSpPr>
            <a:spLocks noGrp="1"/>
          </p:cNvSpPr>
          <p:nvPr>
            <p:ph sz="quarter" idx="14"/>
          </p:nvPr>
        </p:nvSpPr>
        <p:spPr>
          <a:xfrm>
            <a:off x="381000" y="1447800"/>
            <a:ext cx="8229600" cy="5105400"/>
          </a:xfrm>
          <a:prstGeom prst="rect">
            <a:avLst/>
          </a:prstGeom>
        </p:spPr>
        <p:txBody>
          <a:bodyPr>
            <a:normAutofit fontScale="77500" lnSpcReduction="20000"/>
          </a:bodyPr>
          <a:lstStyle/>
          <a:p>
            <a:pPr marL="457200" lvl="1" indent="-457200">
              <a:spcBef>
                <a:spcPts val="0"/>
              </a:spcBef>
              <a:spcAft>
                <a:spcPts val="0"/>
              </a:spcAft>
            </a:pPr>
            <a:r>
              <a:rPr lang="en-US" sz="2800" b="1" dirty="0">
                <a:latin typeface="+mn-lt"/>
              </a:rPr>
              <a:t>V</a:t>
            </a:r>
            <a:r>
              <a:rPr lang="en-US" sz="2800" b="1" dirty="0" smtClean="0">
                <a:latin typeface="+mn-lt"/>
              </a:rPr>
              <a:t>olumetric radioactivity</a:t>
            </a:r>
            <a:r>
              <a:rPr lang="en-US" sz="2800" dirty="0" smtClean="0">
                <a:latin typeface="+mn-lt"/>
              </a:rPr>
              <a:t>: 3-tiered criteria related </a:t>
            </a:r>
            <a:r>
              <a:rPr lang="en-US" sz="2800" dirty="0">
                <a:latin typeface="+mn-lt"/>
              </a:rPr>
              <a:t>to ANSI </a:t>
            </a:r>
            <a:r>
              <a:rPr lang="en-US" sz="2800" dirty="0" smtClean="0">
                <a:latin typeface="+mn-lt"/>
              </a:rPr>
              <a:t>N13.12-2013 </a:t>
            </a:r>
            <a:r>
              <a:rPr lang="en-US" sz="2800" dirty="0">
                <a:solidFill>
                  <a:srgbClr val="0070C0"/>
                </a:solidFill>
                <a:latin typeface="+mn-lt"/>
              </a:rPr>
              <a:t>v</a:t>
            </a:r>
            <a:r>
              <a:rPr lang="en-US" sz="2800" dirty="0" smtClean="0">
                <a:solidFill>
                  <a:srgbClr val="0070C0"/>
                </a:solidFill>
                <a:latin typeface="+mn-lt"/>
              </a:rPr>
              <a:t>olume</a:t>
            </a:r>
            <a:r>
              <a:rPr lang="en-US" sz="2800" dirty="0" smtClean="0">
                <a:latin typeface="+mn-lt"/>
              </a:rPr>
              <a:t> Screening Levels (</a:t>
            </a:r>
            <a:r>
              <a:rPr lang="en-US" sz="2800" dirty="0" smtClean="0">
                <a:solidFill>
                  <a:srgbClr val="0070C0"/>
                </a:solidFill>
                <a:latin typeface="+mn-lt"/>
              </a:rPr>
              <a:t>SLs in pCi/g</a:t>
            </a:r>
            <a:r>
              <a:rPr lang="en-US" sz="2800" dirty="0" smtClean="0">
                <a:latin typeface="+mn-lt"/>
              </a:rPr>
              <a:t>):</a:t>
            </a:r>
          </a:p>
          <a:p>
            <a:pPr lvl="4" indent="-457200">
              <a:spcAft>
                <a:spcPts val="0"/>
              </a:spcAft>
              <a:buFont typeface="+mj-lt"/>
              <a:buAutoNum type="arabicPeriod"/>
            </a:pPr>
            <a:r>
              <a:rPr lang="en-US" altLang="en-US" sz="2600" dirty="0">
                <a:solidFill>
                  <a:srgbClr val="C00000"/>
                </a:solidFill>
              </a:rPr>
              <a:t>Indistinguishable from Background (IFB) </a:t>
            </a:r>
            <a:r>
              <a:rPr lang="en-US" sz="2600" dirty="0">
                <a:solidFill>
                  <a:srgbClr val="C00000"/>
                </a:solidFill>
              </a:rPr>
              <a:t>  </a:t>
            </a:r>
          </a:p>
          <a:p>
            <a:pPr marL="1711325" lvl="6" indent="-341313" defTabSz="796925">
              <a:lnSpc>
                <a:spcPct val="120000"/>
              </a:lnSpc>
              <a:spcBef>
                <a:spcPts val="0"/>
              </a:spcBef>
            </a:pPr>
            <a:r>
              <a:rPr lang="en-US" sz="2600" dirty="0" smtClean="0">
                <a:solidFill>
                  <a:srgbClr val="000000"/>
                </a:solidFill>
              </a:rPr>
              <a:t>Material </a:t>
            </a:r>
            <a:r>
              <a:rPr lang="en-US" sz="2600" dirty="0">
                <a:solidFill>
                  <a:srgbClr val="000000"/>
                </a:solidFill>
              </a:rPr>
              <a:t>has no detectable radioactivity other than </a:t>
            </a:r>
            <a:r>
              <a:rPr lang="en-US" sz="2600" dirty="0" smtClean="0">
                <a:solidFill>
                  <a:srgbClr val="000000"/>
                </a:solidFill>
              </a:rPr>
              <a:t>ambient background</a:t>
            </a:r>
            <a:endParaRPr lang="en-US" sz="2600" dirty="0">
              <a:solidFill>
                <a:srgbClr val="000000"/>
              </a:solidFill>
            </a:endParaRPr>
          </a:p>
          <a:p>
            <a:pPr marL="1711325" lvl="6" indent="-341313" defTabSz="796925">
              <a:lnSpc>
                <a:spcPct val="120000"/>
              </a:lnSpc>
              <a:spcBef>
                <a:spcPts val="0"/>
              </a:spcBef>
            </a:pPr>
            <a:r>
              <a:rPr lang="en-US" sz="2600" dirty="0" smtClean="0"/>
              <a:t>A </a:t>
            </a:r>
            <a:r>
              <a:rPr lang="en-US" sz="2600" dirty="0"/>
              <a:t>level lower than the </a:t>
            </a:r>
            <a:r>
              <a:rPr lang="en-US" sz="2600" dirty="0" smtClean="0"/>
              <a:t>SLs</a:t>
            </a:r>
          </a:p>
          <a:p>
            <a:pPr marL="1711325" lvl="6" indent="-341313" defTabSz="796925">
              <a:lnSpc>
                <a:spcPct val="120000"/>
              </a:lnSpc>
              <a:spcBef>
                <a:spcPts val="0"/>
              </a:spcBef>
            </a:pPr>
            <a:r>
              <a:rPr lang="en-US" sz="2600" dirty="0" smtClean="0"/>
              <a:t>Meet </a:t>
            </a:r>
            <a:r>
              <a:rPr lang="en-US" sz="2400" dirty="0"/>
              <a:t>O458.1 </a:t>
            </a:r>
            <a:r>
              <a:rPr lang="en-US" sz="2600" dirty="0" smtClean="0"/>
              <a:t>4.k(3</a:t>
            </a:r>
            <a:r>
              <a:rPr lang="en-US" sz="2600" dirty="0"/>
              <a:t>)(a</a:t>
            </a:r>
            <a:r>
              <a:rPr lang="en-US" sz="2600" dirty="0" smtClean="0"/>
              <a:t>)</a:t>
            </a:r>
            <a:r>
              <a:rPr lang="en-US" sz="2600" dirty="0"/>
              <a:t> </a:t>
            </a:r>
            <a:r>
              <a:rPr lang="en-US" sz="2600" dirty="0" smtClean="0"/>
              <a:t>and is preferred</a:t>
            </a:r>
          </a:p>
          <a:p>
            <a:pPr lvl="4" indent="-457200">
              <a:spcAft>
                <a:spcPts val="0"/>
              </a:spcAft>
              <a:buFont typeface="+mj-lt"/>
              <a:buAutoNum type="arabicPeriod"/>
            </a:pPr>
            <a:r>
              <a:rPr lang="en-US" altLang="en-US" sz="2600" dirty="0" smtClean="0">
                <a:solidFill>
                  <a:srgbClr val="C00000"/>
                </a:solidFill>
              </a:rPr>
              <a:t>&gt; </a:t>
            </a:r>
            <a:r>
              <a:rPr lang="en-US" altLang="en-US" sz="2600" dirty="0">
                <a:solidFill>
                  <a:srgbClr val="C00000"/>
                </a:solidFill>
              </a:rPr>
              <a:t>IFB and</a:t>
            </a:r>
            <a:r>
              <a:rPr lang="en-US" altLang="en-US" sz="2600" dirty="0">
                <a:solidFill>
                  <a:srgbClr val="C00000"/>
                </a:solidFill>
                <a:ea typeface="MS Mincho" pitchFamily="49" charset="-128"/>
                <a:cs typeface="Times New Roman" pitchFamily="18" charset="0"/>
              </a:rPr>
              <a:t> ≤</a:t>
            </a:r>
            <a:r>
              <a:rPr lang="en-US" altLang="en-US" sz="2600" dirty="0">
                <a:solidFill>
                  <a:srgbClr val="C00000"/>
                </a:solidFill>
              </a:rPr>
              <a:t> </a:t>
            </a:r>
            <a:r>
              <a:rPr lang="en-US" altLang="en-US" sz="2600" dirty="0" smtClean="0">
                <a:solidFill>
                  <a:srgbClr val="C00000"/>
                </a:solidFill>
              </a:rPr>
              <a:t>SLs </a:t>
            </a:r>
            <a:endParaRPr lang="en-US" altLang="en-US" sz="2600" dirty="0">
              <a:solidFill>
                <a:srgbClr val="C00000"/>
              </a:solidFill>
            </a:endParaRPr>
          </a:p>
          <a:p>
            <a:pPr marL="1827213" lvl="6" indent="-457200">
              <a:lnSpc>
                <a:spcPct val="120000"/>
              </a:lnSpc>
            </a:pPr>
            <a:r>
              <a:rPr lang="en-US" altLang="en-US" sz="2600" dirty="0" smtClean="0">
                <a:solidFill>
                  <a:srgbClr val="000000"/>
                </a:solidFill>
              </a:rPr>
              <a:t>Satisfy dose </a:t>
            </a:r>
            <a:r>
              <a:rPr lang="en-US" altLang="en-US" sz="2600" dirty="0">
                <a:solidFill>
                  <a:srgbClr val="000000"/>
                </a:solidFill>
              </a:rPr>
              <a:t>criterion of 1 mrem per </a:t>
            </a:r>
            <a:r>
              <a:rPr lang="en-US" altLang="en-US" sz="2600" dirty="0" smtClean="0">
                <a:solidFill>
                  <a:srgbClr val="000000"/>
                </a:solidFill>
              </a:rPr>
              <a:t>year and </a:t>
            </a:r>
            <a:r>
              <a:rPr lang="en-US" sz="2800" dirty="0" smtClean="0">
                <a:solidFill>
                  <a:srgbClr val="C00000"/>
                </a:solidFill>
              </a:rPr>
              <a:t>4.k(3</a:t>
            </a:r>
            <a:r>
              <a:rPr lang="en-US" sz="2800" dirty="0">
                <a:solidFill>
                  <a:srgbClr val="C00000"/>
                </a:solidFill>
              </a:rPr>
              <a:t>)(b) </a:t>
            </a:r>
            <a:r>
              <a:rPr lang="en-US" sz="2800" dirty="0"/>
              <a:t>of O458.1 </a:t>
            </a:r>
            <a:endParaRPr lang="en-US" altLang="en-US" sz="2600" dirty="0">
              <a:solidFill>
                <a:srgbClr val="000000"/>
              </a:solidFill>
            </a:endParaRPr>
          </a:p>
          <a:p>
            <a:pPr lvl="4" indent="-457200">
              <a:spcAft>
                <a:spcPts val="0"/>
              </a:spcAft>
              <a:buFont typeface="+mj-lt"/>
              <a:buAutoNum type="arabicPeriod"/>
            </a:pPr>
            <a:r>
              <a:rPr lang="en-US" altLang="en-US" sz="2600" dirty="0">
                <a:solidFill>
                  <a:srgbClr val="C00000"/>
                </a:solidFill>
              </a:rPr>
              <a:t>&gt; </a:t>
            </a:r>
            <a:r>
              <a:rPr lang="en-US" altLang="en-US" sz="2600" dirty="0" smtClean="0">
                <a:solidFill>
                  <a:srgbClr val="C00000"/>
                </a:solidFill>
              </a:rPr>
              <a:t>SLs (m</a:t>
            </a:r>
            <a:r>
              <a:rPr lang="en-US" sz="2800" dirty="0" smtClean="0">
                <a:solidFill>
                  <a:srgbClr val="C00000"/>
                </a:solidFill>
              </a:rPr>
              <a:t>ainly </a:t>
            </a:r>
            <a:r>
              <a:rPr lang="en-US" sz="2800" dirty="0">
                <a:solidFill>
                  <a:srgbClr val="C00000"/>
                </a:solidFill>
              </a:rPr>
              <a:t>for restricted </a:t>
            </a:r>
            <a:r>
              <a:rPr lang="en-US" sz="2800" dirty="0" smtClean="0">
                <a:solidFill>
                  <a:srgbClr val="C00000"/>
                </a:solidFill>
              </a:rPr>
              <a:t>release)</a:t>
            </a:r>
            <a:endParaRPr lang="en-US" sz="2800" dirty="0">
              <a:latin typeface="Calibri"/>
              <a:ea typeface="Calibri"/>
              <a:cs typeface="Times New Roman"/>
            </a:endParaRPr>
          </a:p>
          <a:p>
            <a:pPr marL="0" lvl="1" indent="0">
              <a:spcBef>
                <a:spcPts val="0"/>
              </a:spcBef>
              <a:spcAft>
                <a:spcPts val="600"/>
              </a:spcAft>
              <a:buNone/>
            </a:pPr>
            <a:endParaRPr lang="en-US" sz="2900" b="1" dirty="0" smtClean="0">
              <a:latin typeface="+mn-lt"/>
            </a:endParaRPr>
          </a:p>
          <a:p>
            <a:pPr marL="457200" lvl="1" indent="-457200">
              <a:spcBef>
                <a:spcPts val="0"/>
              </a:spcBef>
              <a:spcAft>
                <a:spcPts val="600"/>
              </a:spcAft>
            </a:pPr>
            <a:r>
              <a:rPr lang="en-US" sz="2900" b="1" dirty="0" smtClean="0">
                <a:latin typeface="+mn-lt"/>
              </a:rPr>
              <a:t>Surface contamination</a:t>
            </a:r>
            <a:r>
              <a:rPr lang="en-US" sz="2900" dirty="0" smtClean="0">
                <a:latin typeface="+mn-lt"/>
              </a:rPr>
              <a:t>: criterion approved in O458.1 (e.g., </a:t>
            </a:r>
            <a:r>
              <a:rPr lang="en-US" sz="2900" dirty="0" smtClean="0">
                <a:solidFill>
                  <a:srgbClr val="C00000"/>
                </a:solidFill>
                <a:latin typeface="+mn-lt"/>
              </a:rPr>
              <a:t>10 CFR 835</a:t>
            </a:r>
            <a:r>
              <a:rPr lang="en-US" sz="2900" dirty="0" smtClean="0">
                <a:solidFill>
                  <a:srgbClr val="C00000"/>
                </a:solidFill>
              </a:rPr>
              <a:t> </a:t>
            </a:r>
            <a:r>
              <a:rPr lang="en-US" sz="2900" dirty="0">
                <a:solidFill>
                  <a:srgbClr val="C00000"/>
                </a:solidFill>
              </a:rPr>
              <a:t>surface </a:t>
            </a:r>
            <a:r>
              <a:rPr lang="en-US" sz="2900" dirty="0" smtClean="0">
                <a:solidFill>
                  <a:srgbClr val="C00000"/>
                </a:solidFill>
              </a:rPr>
              <a:t>contamination guideline </a:t>
            </a:r>
            <a:r>
              <a:rPr lang="en-US" sz="2900" dirty="0" smtClean="0"/>
              <a:t>until ANSI N13.12 </a:t>
            </a:r>
            <a:r>
              <a:rPr lang="en-US" sz="2900" dirty="0" smtClean="0">
                <a:solidFill>
                  <a:srgbClr val="0070C0"/>
                </a:solidFill>
              </a:rPr>
              <a:t>surface</a:t>
            </a:r>
            <a:r>
              <a:rPr lang="en-US" sz="2900" dirty="0" smtClean="0"/>
              <a:t> SLs (in </a:t>
            </a:r>
            <a:r>
              <a:rPr lang="en-US" sz="2900" dirty="0"/>
              <a:t>dpm /100 cm</a:t>
            </a:r>
            <a:r>
              <a:rPr lang="en-US" sz="2900" baseline="30000" dirty="0"/>
              <a:t>2</a:t>
            </a:r>
            <a:r>
              <a:rPr lang="en-US" sz="2900" dirty="0"/>
              <a:t>)</a:t>
            </a:r>
            <a:r>
              <a:rPr lang="en-US" sz="2900" dirty="0" smtClean="0">
                <a:latin typeface="+mn-lt"/>
              </a:rPr>
              <a:t> </a:t>
            </a:r>
            <a:r>
              <a:rPr lang="en-US" sz="2900" dirty="0"/>
              <a:t>are </a:t>
            </a:r>
            <a:r>
              <a:rPr lang="en-US" sz="2900" dirty="0" smtClean="0"/>
              <a:t>approved by DOE </a:t>
            </a:r>
            <a:endParaRPr lang="en-US" altLang="en-US" sz="2900" dirty="0" smtClean="0"/>
          </a:p>
        </p:txBody>
      </p:sp>
      <p:sp>
        <p:nvSpPr>
          <p:cNvPr id="6"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20</a:t>
            </a:fld>
            <a:endParaRPr lang="en-US" sz="1200" dirty="0"/>
          </a:p>
        </p:txBody>
      </p:sp>
    </p:spTree>
    <p:extLst>
      <p:ext uri="{BB962C8B-B14F-4D97-AF65-F5344CB8AC3E}">
        <p14:creationId xmlns:p14="http://schemas.microsoft.com/office/powerpoint/2010/main" val="808218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534400" cy="639762"/>
          </a:xfrm>
        </p:spPr>
        <p:txBody>
          <a:bodyPr/>
          <a:lstStyle/>
          <a:p>
            <a:r>
              <a:rPr lang="en-US" dirty="0" smtClean="0"/>
              <a:t>IFB Clearance Criterion for Volumetric Radioactivity</a:t>
            </a:r>
            <a:endParaRPr lang="en-US" alt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853528714"/>
              </p:ext>
            </p:extLst>
          </p:nvPr>
        </p:nvGraphicFramePr>
        <p:xfrm>
          <a:off x="304800" y="1600200"/>
          <a:ext cx="8458200" cy="4145280"/>
        </p:xfrm>
        <a:graphic>
          <a:graphicData uri="http://schemas.openxmlformats.org/drawingml/2006/table">
            <a:tbl>
              <a:tblPr firstRow="1" firstCol="1" bandRow="1">
                <a:tableStyleId>{5C22544A-7EE6-4342-B048-85BDC9FD1C3A}</a:tableStyleId>
              </a:tblPr>
              <a:tblGrid>
                <a:gridCol w="5715000"/>
                <a:gridCol w="2743200"/>
              </a:tblGrid>
              <a:tr h="762000">
                <a:tc>
                  <a:txBody>
                    <a:bodyPr/>
                    <a:lstStyle/>
                    <a:p>
                      <a:pPr marL="347345" marR="0" indent="-347345" algn="l" fontAlgn="base">
                        <a:spcBef>
                          <a:spcPts val="0"/>
                        </a:spcBef>
                        <a:spcAft>
                          <a:spcPts val="0"/>
                        </a:spcAft>
                      </a:pPr>
                      <a:r>
                        <a:rPr lang="en-US" sz="2400" b="1" kern="1200" dirty="0">
                          <a:solidFill>
                            <a:schemeClr val="tx1"/>
                          </a:solidFill>
                          <a:effectLst/>
                          <a:latin typeface="+mn-lt"/>
                        </a:rPr>
                        <a:t>Basis, Requirements, Usage</a:t>
                      </a:r>
                      <a:endParaRPr lang="en-US" sz="2400" b="1" dirty="0">
                        <a:solidFill>
                          <a:schemeClr val="tx1"/>
                        </a:solidFill>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fontAlgn="base">
                        <a:spcBef>
                          <a:spcPts val="0"/>
                        </a:spcBef>
                        <a:spcAft>
                          <a:spcPts val="0"/>
                        </a:spcAft>
                      </a:pPr>
                      <a:r>
                        <a:rPr lang="en-US" sz="2400" b="1" kern="1200" dirty="0" smtClean="0">
                          <a:solidFill>
                            <a:schemeClr val="tx1"/>
                          </a:solidFill>
                          <a:effectLst/>
                          <a:latin typeface="+mn-lt"/>
                        </a:rPr>
                        <a:t>DOE Approval</a:t>
                      </a:r>
                      <a:endParaRPr lang="en-US" sz="2400" b="1" dirty="0">
                        <a:solidFill>
                          <a:schemeClr val="tx1"/>
                        </a:solidFill>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5683">
                <a:tc>
                  <a:txBody>
                    <a:bodyPr/>
                    <a:lstStyle/>
                    <a:p>
                      <a:pPr marL="285750" indent="-285750" fontAlgn="base">
                        <a:buFont typeface="Arial" panose="020B0604020202020204" pitchFamily="34" charset="0"/>
                        <a:buChar char="•"/>
                      </a:pPr>
                      <a:r>
                        <a:rPr lang="en-US" sz="2400" b="0" kern="1200" dirty="0" smtClean="0">
                          <a:solidFill>
                            <a:srgbClr val="C00000"/>
                          </a:solidFill>
                          <a:effectLst/>
                          <a:latin typeface="+mn-lt"/>
                          <a:ea typeface="+mn-ea"/>
                          <a:cs typeface="+mn-cs"/>
                        </a:rPr>
                        <a:t>DTs &lt; SLs</a:t>
                      </a:r>
                    </a:p>
                    <a:p>
                      <a:pPr marL="285750" indent="-285750" fontAlgn="base">
                        <a:buFont typeface="Arial" panose="020B0604020202020204" pitchFamily="34" charset="0"/>
                        <a:buChar char="•"/>
                      </a:pPr>
                      <a:r>
                        <a:rPr lang="en-US" sz="2400" b="0" kern="1200" dirty="0" smtClean="0">
                          <a:solidFill>
                            <a:schemeClr val="tx1"/>
                          </a:solidFill>
                          <a:effectLst/>
                          <a:latin typeface="+mn-lt"/>
                          <a:ea typeface="+mn-ea"/>
                          <a:cs typeface="+mn-cs"/>
                        </a:rPr>
                        <a:t>Measurements are IFB (material has no detectable radioactivity other than background)</a:t>
                      </a:r>
                    </a:p>
                    <a:p>
                      <a:pPr marL="285750" indent="-285750" fontAlgn="base">
                        <a:buFont typeface="Arial" panose="020B0604020202020204" pitchFamily="34" charset="0"/>
                        <a:buChar char="•"/>
                      </a:pPr>
                      <a:r>
                        <a:rPr lang="en-US" sz="2400" b="0" kern="1200" dirty="0" smtClean="0">
                          <a:solidFill>
                            <a:schemeClr val="tx1"/>
                          </a:solidFill>
                          <a:effectLst/>
                          <a:latin typeface="+mn-lt"/>
                          <a:ea typeface="+mn-ea"/>
                          <a:cs typeface="+mn-cs"/>
                        </a:rPr>
                        <a:t>IFB releases satisfy paragraph </a:t>
                      </a:r>
                      <a:r>
                        <a:rPr lang="en-US" sz="2400" b="0" kern="1200" dirty="0" smtClean="0">
                          <a:solidFill>
                            <a:srgbClr val="C00000"/>
                          </a:solidFill>
                          <a:effectLst/>
                          <a:latin typeface="+mn-lt"/>
                          <a:ea typeface="+mn-ea"/>
                          <a:cs typeface="+mn-cs"/>
                        </a:rPr>
                        <a:t>4.k(3)(a) </a:t>
                      </a:r>
                      <a:r>
                        <a:rPr lang="en-US" sz="2400" b="0" kern="1200" dirty="0" smtClean="0">
                          <a:solidFill>
                            <a:schemeClr val="tx1"/>
                          </a:solidFill>
                          <a:effectLst/>
                          <a:latin typeface="+mn-lt"/>
                          <a:ea typeface="+mn-ea"/>
                          <a:cs typeface="+mn-cs"/>
                        </a:rPr>
                        <a:t>of O458.1</a:t>
                      </a:r>
                    </a:p>
                    <a:p>
                      <a:pPr marL="285750" indent="-285750" fontAlgn="base">
                        <a:buFont typeface="Arial" panose="020B0604020202020204" pitchFamily="34" charset="0"/>
                        <a:buChar char="•"/>
                      </a:pPr>
                      <a:r>
                        <a:rPr lang="en-US" sz="2400" b="0" kern="1200" dirty="0" smtClean="0">
                          <a:solidFill>
                            <a:schemeClr val="tx1"/>
                          </a:solidFill>
                          <a:effectLst/>
                          <a:latin typeface="+mn-lt"/>
                          <a:ea typeface="+mn-ea"/>
                          <a:cs typeface="+mn-cs"/>
                        </a:rPr>
                        <a:t>IFB is the preferred clearance criterion</a:t>
                      </a:r>
                    </a:p>
                    <a:p>
                      <a:pPr marL="285750" indent="-285750">
                        <a:buFont typeface="Arial" panose="020B0604020202020204" pitchFamily="34" charset="0"/>
                        <a:buChar char="•"/>
                      </a:pPr>
                      <a:r>
                        <a:rPr lang="en-US" sz="2400" b="0" kern="1200" dirty="0" smtClean="0">
                          <a:solidFill>
                            <a:schemeClr val="tx1"/>
                          </a:solidFill>
                          <a:effectLst/>
                          <a:latin typeface="+mn-lt"/>
                          <a:ea typeface="+mn-ea"/>
                          <a:cs typeface="+mn-cs"/>
                        </a:rPr>
                        <a:t>No radiological control is warranted and is </a:t>
                      </a:r>
                      <a:r>
                        <a:rPr lang="en-US" sz="2400" b="0" kern="1200" dirty="0" smtClean="0">
                          <a:solidFill>
                            <a:srgbClr val="C00000"/>
                          </a:solidFill>
                          <a:effectLst/>
                          <a:latin typeface="+mn-lt"/>
                          <a:ea typeface="+mn-ea"/>
                          <a:cs typeface="+mn-cs"/>
                        </a:rPr>
                        <a:t>already ALARA</a:t>
                      </a:r>
                      <a:endParaRPr lang="en-US" sz="2400" b="0" dirty="0">
                        <a:solidFill>
                          <a:srgbClr val="C00000"/>
                        </a:solidFill>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fontAlgn="base">
                        <a:spcBef>
                          <a:spcPts val="0"/>
                        </a:spcBef>
                        <a:spcAft>
                          <a:spcPts val="0"/>
                        </a:spcAft>
                        <a:buFont typeface="Arial" panose="020B0604020202020204" pitchFamily="34" charset="0"/>
                        <a:buNone/>
                      </a:pPr>
                      <a:r>
                        <a:rPr lang="en-US" sz="2400" b="0" kern="1200" dirty="0" smtClean="0">
                          <a:solidFill>
                            <a:schemeClr val="tx1"/>
                          </a:solidFill>
                          <a:effectLst/>
                          <a:latin typeface="+mn-lt"/>
                          <a:ea typeface="+mn-ea"/>
                          <a:cs typeface="+mn-cs"/>
                        </a:rPr>
                        <a:t>Approval for </a:t>
                      </a:r>
                      <a:r>
                        <a:rPr lang="en-US" sz="2400" b="0" kern="1200" dirty="0" smtClean="0">
                          <a:solidFill>
                            <a:srgbClr val="C00000"/>
                          </a:solidFill>
                          <a:effectLst/>
                          <a:latin typeface="+mn-lt"/>
                          <a:ea typeface="+mn-ea"/>
                          <a:cs typeface="+mn-cs"/>
                        </a:rPr>
                        <a:t>releases is not needed</a:t>
                      </a:r>
                      <a:r>
                        <a:rPr lang="en-US" sz="2400" b="0" kern="1200" dirty="0" smtClean="0">
                          <a:solidFill>
                            <a:schemeClr val="tx1"/>
                          </a:solidFill>
                          <a:effectLst/>
                          <a:latin typeface="+mn-lt"/>
                          <a:ea typeface="+mn-ea"/>
                          <a:cs typeface="+mn-cs"/>
                        </a:rPr>
                        <a:t> if the releases are covered by the scope of the site’s material clearance program</a:t>
                      </a:r>
                      <a:endParaRPr lang="en-US" sz="2400" b="0" dirty="0">
                        <a:solidFill>
                          <a:schemeClr val="tx1"/>
                        </a:solidFill>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21</a:t>
            </a:fld>
            <a:endParaRPr lang="en-US" sz="1200" dirty="0"/>
          </a:p>
        </p:txBody>
      </p:sp>
      <p:sp>
        <p:nvSpPr>
          <p:cNvPr id="2" name="TextBox 1"/>
          <p:cNvSpPr txBox="1"/>
          <p:nvPr/>
        </p:nvSpPr>
        <p:spPr>
          <a:xfrm>
            <a:off x="457200" y="5943600"/>
            <a:ext cx="3048000" cy="369332"/>
          </a:xfrm>
          <a:prstGeom prst="rect">
            <a:avLst/>
          </a:prstGeom>
          <a:noFill/>
        </p:spPr>
        <p:txBody>
          <a:bodyPr wrap="square" rtlCol="0">
            <a:spAutoFit/>
          </a:bodyPr>
          <a:lstStyle/>
          <a:p>
            <a:r>
              <a:rPr lang="en-US" dirty="0" smtClean="0"/>
              <a:t>DT: Detection Threshold</a:t>
            </a:r>
            <a:endParaRPr lang="en-US" dirty="0"/>
          </a:p>
        </p:txBody>
      </p:sp>
    </p:spTree>
    <p:extLst>
      <p:ext uri="{BB962C8B-B14F-4D97-AF65-F5344CB8AC3E}">
        <p14:creationId xmlns:p14="http://schemas.microsoft.com/office/powerpoint/2010/main" val="151718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534400" cy="639762"/>
          </a:xfrm>
        </p:spPr>
        <p:txBody>
          <a:bodyPr/>
          <a:lstStyle/>
          <a:p>
            <a:r>
              <a:rPr lang="en-US" dirty="0" smtClean="0"/>
              <a:t>ANSI SL Clearance Criterion</a:t>
            </a:r>
            <a:endParaRPr lang="en-US" alt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618902914"/>
              </p:ext>
            </p:extLst>
          </p:nvPr>
        </p:nvGraphicFramePr>
        <p:xfrm>
          <a:off x="381000" y="1447800"/>
          <a:ext cx="8229600" cy="4724400"/>
        </p:xfrm>
        <a:graphic>
          <a:graphicData uri="http://schemas.openxmlformats.org/drawingml/2006/table">
            <a:tbl>
              <a:tblPr firstRow="1" firstCol="1" bandRow="1">
                <a:tableStyleId>{5C22544A-7EE6-4342-B048-85BDC9FD1C3A}</a:tableStyleId>
              </a:tblPr>
              <a:tblGrid>
                <a:gridCol w="4724400"/>
                <a:gridCol w="3505200"/>
              </a:tblGrid>
              <a:tr h="609600">
                <a:tc>
                  <a:txBody>
                    <a:bodyPr/>
                    <a:lstStyle/>
                    <a:p>
                      <a:pPr marL="347345" marR="0" indent="-347345" fontAlgn="base">
                        <a:spcBef>
                          <a:spcPts val="0"/>
                        </a:spcBef>
                        <a:spcAft>
                          <a:spcPts val="0"/>
                        </a:spcAft>
                      </a:pPr>
                      <a:r>
                        <a:rPr lang="en-US" sz="2400" b="1" kern="1200" dirty="0">
                          <a:solidFill>
                            <a:schemeClr val="tx1"/>
                          </a:solidFill>
                          <a:effectLst/>
                        </a:rPr>
                        <a:t>Basis, Requirements, Usage</a:t>
                      </a:r>
                      <a:endParaRPr lang="en-US" sz="2400" b="1" dirty="0">
                        <a:solidFill>
                          <a:schemeClr val="tx1"/>
                        </a:solidFill>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base">
                        <a:spcBef>
                          <a:spcPts val="0"/>
                        </a:spcBef>
                        <a:spcAft>
                          <a:spcPts val="0"/>
                        </a:spcAft>
                      </a:pPr>
                      <a:r>
                        <a:rPr lang="en-US" sz="2400" b="1" kern="1200" dirty="0" smtClean="0">
                          <a:solidFill>
                            <a:schemeClr val="tx1"/>
                          </a:solidFill>
                          <a:effectLst/>
                        </a:rPr>
                        <a:t>DOE Approval</a:t>
                      </a:r>
                      <a:endParaRPr lang="en-US" sz="2400" b="1" dirty="0">
                        <a:solidFill>
                          <a:schemeClr val="tx1"/>
                        </a:solidFill>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6418">
                <a:tc>
                  <a:txBody>
                    <a:bodyPr/>
                    <a:lstStyle/>
                    <a:p>
                      <a:pPr marL="342900" indent="-342900" fontAlgn="base">
                        <a:buFont typeface="Arial" panose="020B0604020202020204" pitchFamily="34" charset="0"/>
                        <a:buChar char="•"/>
                      </a:pPr>
                      <a:r>
                        <a:rPr lang="en-US" sz="2400" b="0" kern="1200" dirty="0" smtClean="0">
                          <a:solidFill>
                            <a:srgbClr val="C00000"/>
                          </a:solidFill>
                          <a:effectLst/>
                          <a:latin typeface="+mn-lt"/>
                          <a:ea typeface="+mn-ea"/>
                          <a:cs typeface="+mn-cs"/>
                        </a:rPr>
                        <a:t>DLs &lt; SLs</a:t>
                      </a:r>
                    </a:p>
                    <a:p>
                      <a:pPr marL="342900" indent="-342900" fontAlgn="base">
                        <a:buFont typeface="Arial" panose="020B0604020202020204" pitchFamily="34" charset="0"/>
                        <a:buChar char="•"/>
                      </a:pPr>
                      <a:r>
                        <a:rPr lang="en-US" sz="2400" b="0" kern="1200" dirty="0" smtClean="0">
                          <a:solidFill>
                            <a:schemeClr val="tx1"/>
                          </a:solidFill>
                          <a:effectLst/>
                          <a:latin typeface="+mn-lt"/>
                          <a:ea typeface="+mn-ea"/>
                          <a:cs typeface="+mn-cs"/>
                        </a:rPr>
                        <a:t>Measurements meet SLs (derived based on the ANSI dose criterion of 1 mrem/y)</a:t>
                      </a:r>
                    </a:p>
                    <a:p>
                      <a:pPr marL="342900" indent="-342900" fontAlgn="base">
                        <a:buFont typeface="Arial" panose="020B0604020202020204" pitchFamily="34" charset="0"/>
                        <a:buChar char="•"/>
                      </a:pPr>
                      <a:r>
                        <a:rPr lang="en-US" sz="2400" b="0" kern="1200" dirty="0" smtClean="0">
                          <a:solidFill>
                            <a:srgbClr val="C00000"/>
                          </a:solidFill>
                          <a:effectLst/>
                          <a:latin typeface="+mn-lt"/>
                          <a:ea typeface="+mn-ea"/>
                          <a:cs typeface="+mn-cs"/>
                        </a:rPr>
                        <a:t>ALARA analysis</a:t>
                      </a:r>
                      <a:r>
                        <a:rPr lang="en-US" sz="2400" b="0" kern="1200" dirty="0" smtClean="0">
                          <a:solidFill>
                            <a:schemeClr val="tx1"/>
                          </a:solidFill>
                          <a:effectLst/>
                          <a:latin typeface="+mn-lt"/>
                          <a:ea typeface="+mn-ea"/>
                          <a:cs typeface="+mn-cs"/>
                        </a:rPr>
                        <a:t> is required because materials with detectable radioactivity may be released</a:t>
                      </a:r>
                    </a:p>
                    <a:p>
                      <a:pPr marL="342900" indent="-342900">
                        <a:buFont typeface="Arial" panose="020B0604020202020204" pitchFamily="34" charset="0"/>
                        <a:buChar char="•"/>
                      </a:pPr>
                      <a:r>
                        <a:rPr lang="en-US" sz="2400" b="0" kern="1200" dirty="0" smtClean="0">
                          <a:solidFill>
                            <a:schemeClr val="tx1"/>
                          </a:solidFill>
                          <a:effectLst/>
                          <a:latin typeface="+mn-lt"/>
                          <a:ea typeface="+mn-ea"/>
                          <a:cs typeface="+mn-cs"/>
                        </a:rPr>
                        <a:t>Non-IFB release can satisfy paragraph </a:t>
                      </a:r>
                      <a:r>
                        <a:rPr lang="en-US" sz="2400" b="0" kern="1200" dirty="0" smtClean="0">
                          <a:solidFill>
                            <a:srgbClr val="C00000"/>
                          </a:solidFill>
                          <a:effectLst/>
                          <a:latin typeface="+mn-lt"/>
                          <a:ea typeface="+mn-ea"/>
                          <a:cs typeface="+mn-cs"/>
                        </a:rPr>
                        <a:t>4.k(3)(b) </a:t>
                      </a:r>
                      <a:r>
                        <a:rPr lang="en-US" sz="2400" b="0" kern="1200" dirty="0" smtClean="0">
                          <a:solidFill>
                            <a:schemeClr val="tx1"/>
                          </a:solidFill>
                          <a:effectLst/>
                          <a:latin typeface="+mn-lt"/>
                          <a:ea typeface="+mn-ea"/>
                          <a:cs typeface="+mn-cs"/>
                        </a:rPr>
                        <a:t>of O458.1 under certain conditions</a:t>
                      </a:r>
                      <a:endParaRPr lang="en-US" sz="2400" b="0" dirty="0">
                        <a:solidFill>
                          <a:schemeClr val="tx1"/>
                        </a:solidFill>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fontAlgn="base">
                        <a:buFont typeface="Arial" panose="020B0604020202020204" pitchFamily="34" charset="0"/>
                        <a:buChar char="•"/>
                      </a:pPr>
                      <a:r>
                        <a:rPr lang="en-US" sz="2400" b="0" kern="1200" dirty="0" smtClean="0">
                          <a:solidFill>
                            <a:schemeClr val="tx1"/>
                          </a:solidFill>
                          <a:effectLst/>
                          <a:latin typeface="+mn-lt"/>
                          <a:ea typeface="+mn-ea"/>
                          <a:cs typeface="+mn-cs"/>
                        </a:rPr>
                        <a:t>SLs are subject to DOE pre-approved AL process (satisfy O458.1 dose constraint of 1 mrem/y)</a:t>
                      </a:r>
                    </a:p>
                    <a:p>
                      <a:pPr marL="342900" indent="-342900">
                        <a:buFont typeface="Arial" panose="020B0604020202020204" pitchFamily="34" charset="0"/>
                        <a:buChar char="•"/>
                      </a:pPr>
                      <a:r>
                        <a:rPr lang="en-US" sz="2400" b="0" kern="1200" dirty="0" smtClean="0">
                          <a:solidFill>
                            <a:schemeClr val="tx1"/>
                          </a:solidFill>
                          <a:effectLst/>
                          <a:latin typeface="+mn-lt"/>
                          <a:ea typeface="+mn-ea"/>
                          <a:cs typeface="+mn-cs"/>
                        </a:rPr>
                        <a:t>DOE Field Element </a:t>
                      </a:r>
                      <a:r>
                        <a:rPr lang="en-US" sz="2400" b="0" kern="1200" dirty="0" smtClean="0">
                          <a:solidFill>
                            <a:srgbClr val="C00000"/>
                          </a:solidFill>
                          <a:effectLst/>
                          <a:latin typeface="+mn-lt"/>
                          <a:ea typeface="+mn-ea"/>
                          <a:cs typeface="+mn-cs"/>
                        </a:rPr>
                        <a:t>approval of each release plan</a:t>
                      </a:r>
                      <a:r>
                        <a:rPr lang="en-US" sz="2400" b="0" kern="1200" dirty="0" smtClean="0">
                          <a:solidFill>
                            <a:schemeClr val="tx1"/>
                          </a:solidFill>
                          <a:effectLst/>
                          <a:latin typeface="+mn-lt"/>
                          <a:ea typeface="+mn-ea"/>
                          <a:cs typeface="+mn-cs"/>
                        </a:rPr>
                        <a:t>, which includes a qualitative ALARA analysis</a:t>
                      </a:r>
                      <a:endParaRPr lang="en-US" sz="2400" b="0" dirty="0">
                        <a:solidFill>
                          <a:schemeClr val="tx1"/>
                        </a:solidFill>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22</a:t>
            </a:fld>
            <a:endParaRPr lang="en-US" sz="1200" dirty="0"/>
          </a:p>
        </p:txBody>
      </p:sp>
      <p:sp>
        <p:nvSpPr>
          <p:cNvPr id="5" name="TextBox 4"/>
          <p:cNvSpPr txBox="1"/>
          <p:nvPr/>
        </p:nvSpPr>
        <p:spPr>
          <a:xfrm>
            <a:off x="421758" y="6288859"/>
            <a:ext cx="3048000" cy="369332"/>
          </a:xfrm>
          <a:prstGeom prst="rect">
            <a:avLst/>
          </a:prstGeom>
          <a:noFill/>
        </p:spPr>
        <p:txBody>
          <a:bodyPr wrap="square" rtlCol="0">
            <a:spAutoFit/>
          </a:bodyPr>
          <a:lstStyle/>
          <a:p>
            <a:r>
              <a:rPr lang="en-US" dirty="0" smtClean="0"/>
              <a:t>DL: Detection Limit</a:t>
            </a:r>
            <a:endParaRPr lang="en-US" dirty="0"/>
          </a:p>
        </p:txBody>
      </p:sp>
    </p:spTree>
    <p:extLst>
      <p:ext uri="{BB962C8B-B14F-4D97-AF65-F5344CB8AC3E}">
        <p14:creationId xmlns:p14="http://schemas.microsoft.com/office/powerpoint/2010/main" val="816343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534400" cy="639762"/>
          </a:xfrm>
        </p:spPr>
        <p:txBody>
          <a:bodyPr/>
          <a:lstStyle/>
          <a:p>
            <a:r>
              <a:rPr lang="en-US" dirty="0"/>
              <a:t>Clearance </a:t>
            </a:r>
            <a:r>
              <a:rPr lang="en-US" dirty="0" smtClean="0"/>
              <a:t>Criterion </a:t>
            </a:r>
            <a:r>
              <a:rPr lang="en-US" dirty="0"/>
              <a:t>H</a:t>
            </a:r>
            <a:r>
              <a:rPr lang="en-US" dirty="0" smtClean="0"/>
              <a:t>igher Than </a:t>
            </a:r>
            <a:r>
              <a:rPr lang="en-US" dirty="0"/>
              <a:t>ANSI SL</a:t>
            </a:r>
            <a:endParaRPr lang="en-US" alt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4061832112"/>
              </p:ext>
            </p:extLst>
          </p:nvPr>
        </p:nvGraphicFramePr>
        <p:xfrm>
          <a:off x="533400" y="1600200"/>
          <a:ext cx="8001000" cy="4572000"/>
        </p:xfrm>
        <a:graphic>
          <a:graphicData uri="http://schemas.openxmlformats.org/drawingml/2006/table">
            <a:tbl>
              <a:tblPr firstRow="1" firstCol="1" bandRow="1">
                <a:tableStyleId>{5C22544A-7EE6-4342-B048-85BDC9FD1C3A}</a:tableStyleId>
              </a:tblPr>
              <a:tblGrid>
                <a:gridCol w="3429000"/>
                <a:gridCol w="4572000"/>
              </a:tblGrid>
              <a:tr h="685800">
                <a:tc>
                  <a:txBody>
                    <a:bodyPr/>
                    <a:lstStyle/>
                    <a:p>
                      <a:pPr marL="347345" marR="0" indent="-347345" fontAlgn="base">
                        <a:spcBef>
                          <a:spcPts val="0"/>
                        </a:spcBef>
                        <a:spcAft>
                          <a:spcPts val="0"/>
                        </a:spcAft>
                      </a:pPr>
                      <a:r>
                        <a:rPr lang="en-US" sz="2400" b="1" kern="1200" dirty="0">
                          <a:solidFill>
                            <a:schemeClr val="tx1"/>
                          </a:solidFill>
                          <a:effectLst/>
                        </a:rPr>
                        <a:t>Basis, Requirements, Usage</a:t>
                      </a:r>
                      <a:endParaRPr lang="en-US" sz="2400" b="1" dirty="0">
                        <a:solidFill>
                          <a:schemeClr val="tx1"/>
                        </a:solidFill>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base">
                        <a:spcBef>
                          <a:spcPts val="0"/>
                        </a:spcBef>
                        <a:spcAft>
                          <a:spcPts val="0"/>
                        </a:spcAft>
                      </a:pPr>
                      <a:r>
                        <a:rPr lang="en-US" sz="2400" kern="1200" dirty="0" smtClean="0">
                          <a:solidFill>
                            <a:schemeClr val="tx1"/>
                          </a:solidFill>
                          <a:effectLst/>
                        </a:rPr>
                        <a:t>DOE Approval</a:t>
                      </a:r>
                      <a:endParaRPr lang="en-US" sz="2400" dirty="0">
                        <a:solidFill>
                          <a:schemeClr val="tx1"/>
                        </a:solidFill>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4070">
                <a:tc>
                  <a:txBody>
                    <a:bodyPr/>
                    <a:lstStyle/>
                    <a:p>
                      <a:pPr marL="342900" indent="-342900" eaLnBrk="0" fontAlgn="base" hangingPunct="0">
                        <a:buFont typeface="Arial" panose="020B0604020202020204" pitchFamily="34" charset="0"/>
                        <a:buChar char="•"/>
                      </a:pPr>
                      <a:r>
                        <a:rPr lang="en-US" sz="2400" b="0" kern="1200" dirty="0" smtClean="0">
                          <a:solidFill>
                            <a:schemeClr val="tx1"/>
                          </a:solidFill>
                          <a:effectLst/>
                          <a:latin typeface="+mn-lt"/>
                          <a:ea typeface="+mn-ea"/>
                          <a:cs typeface="+mn-cs"/>
                        </a:rPr>
                        <a:t>Follow DOE AL process to obtain approval for release under a </a:t>
                      </a:r>
                      <a:r>
                        <a:rPr lang="en-US" sz="2400" b="0" kern="1200" dirty="0" smtClean="0">
                          <a:solidFill>
                            <a:srgbClr val="C00000"/>
                          </a:solidFill>
                          <a:effectLst/>
                          <a:latin typeface="+mn-lt"/>
                          <a:ea typeface="+mn-ea"/>
                          <a:cs typeface="+mn-cs"/>
                        </a:rPr>
                        <a:t>site-specific Authorized Limits</a:t>
                      </a:r>
                      <a:r>
                        <a:rPr lang="en-US" sz="2400" b="0" kern="1200" dirty="0" smtClean="0">
                          <a:solidFill>
                            <a:schemeClr val="tx1"/>
                          </a:solidFill>
                          <a:effectLst/>
                          <a:latin typeface="+mn-lt"/>
                          <a:ea typeface="+mn-ea"/>
                          <a:cs typeface="+mn-cs"/>
                        </a:rPr>
                        <a:t>.</a:t>
                      </a:r>
                    </a:p>
                    <a:p>
                      <a:pPr marL="342900" indent="-342900">
                        <a:buFont typeface="Arial" panose="020B0604020202020204" pitchFamily="34" charset="0"/>
                        <a:buChar char="•"/>
                      </a:pPr>
                      <a:endParaRPr lang="en-US" sz="2400" b="0" kern="1200" dirty="0" smtClean="0">
                        <a:solidFill>
                          <a:srgbClr val="C00000"/>
                        </a:solidFill>
                        <a:effectLst/>
                        <a:latin typeface="+mn-lt"/>
                        <a:ea typeface="+mn-ea"/>
                        <a:cs typeface="+mn-cs"/>
                      </a:endParaRPr>
                    </a:p>
                    <a:p>
                      <a:pPr marL="342900" indent="-342900">
                        <a:buFont typeface="Arial" panose="020B0604020202020204" pitchFamily="34" charset="0"/>
                        <a:buChar char="•"/>
                      </a:pPr>
                      <a:r>
                        <a:rPr lang="en-US" sz="2400" b="0" kern="1200" dirty="0" smtClean="0">
                          <a:solidFill>
                            <a:srgbClr val="C00000"/>
                          </a:solidFill>
                          <a:effectLst/>
                          <a:latin typeface="+mn-lt"/>
                          <a:ea typeface="+mn-ea"/>
                          <a:cs typeface="+mn-cs"/>
                        </a:rPr>
                        <a:t>Mainly for restricted release</a:t>
                      </a:r>
                      <a:r>
                        <a:rPr lang="en-US" sz="2400" b="0" kern="1200" dirty="0" smtClean="0">
                          <a:solidFill>
                            <a:schemeClr val="tx1"/>
                          </a:solidFill>
                          <a:effectLst/>
                          <a:latin typeface="+mn-lt"/>
                          <a:ea typeface="+mn-ea"/>
                          <a:cs typeface="+mn-cs"/>
                        </a:rPr>
                        <a:t>.</a:t>
                      </a:r>
                      <a:endParaRPr lang="en-US" sz="2400" b="0" dirty="0">
                        <a:solidFill>
                          <a:schemeClr val="tx1"/>
                        </a:solidFill>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fontAlgn="base">
                        <a:buFont typeface="Arial" panose="020B0604020202020204" pitchFamily="34" charset="0"/>
                        <a:buChar char="•"/>
                      </a:pPr>
                      <a:r>
                        <a:rPr lang="en-US" sz="2400" kern="1200" dirty="0" smtClean="0">
                          <a:solidFill>
                            <a:schemeClr val="dk1"/>
                          </a:solidFill>
                          <a:effectLst/>
                          <a:latin typeface="+mn-lt"/>
                          <a:ea typeface="+mn-ea"/>
                          <a:cs typeface="+mn-cs"/>
                        </a:rPr>
                        <a:t>DOE approval of the clearance criterion as AL.</a:t>
                      </a:r>
                    </a:p>
                    <a:p>
                      <a:pPr marL="342900" indent="-342900">
                        <a:buFont typeface="Arial" panose="020B0604020202020204" pitchFamily="34" charset="0"/>
                        <a:buChar char="•"/>
                      </a:pPr>
                      <a:endParaRPr lang="en-US" sz="2400" kern="1200" dirty="0" smtClean="0">
                        <a:solidFill>
                          <a:schemeClr val="dk1"/>
                        </a:solidFill>
                        <a:effectLst/>
                        <a:latin typeface="+mn-lt"/>
                        <a:ea typeface="+mn-ea"/>
                        <a:cs typeface="+mn-cs"/>
                      </a:endParaRPr>
                    </a:p>
                    <a:p>
                      <a:pPr marL="342900" indent="-342900">
                        <a:buFont typeface="Arial" panose="020B0604020202020204" pitchFamily="34" charset="0"/>
                        <a:buChar char="•"/>
                      </a:pPr>
                      <a:r>
                        <a:rPr lang="en-US" sz="2400" kern="1200" dirty="0" smtClean="0">
                          <a:solidFill>
                            <a:schemeClr val="dk1"/>
                          </a:solidFill>
                          <a:effectLst/>
                          <a:latin typeface="+mn-lt"/>
                          <a:ea typeface="+mn-ea"/>
                          <a:cs typeface="+mn-cs"/>
                        </a:rPr>
                        <a:t>DOE Field Element approval of each release plan, which includes a </a:t>
                      </a:r>
                      <a:r>
                        <a:rPr lang="en-US" sz="2400" kern="1200" dirty="0" smtClean="0">
                          <a:solidFill>
                            <a:srgbClr val="C00000"/>
                          </a:solidFill>
                          <a:effectLst/>
                          <a:latin typeface="+mn-lt"/>
                          <a:ea typeface="+mn-ea"/>
                          <a:cs typeface="+mn-cs"/>
                        </a:rPr>
                        <a:t>quantitative ALARA analysis</a:t>
                      </a:r>
                      <a:r>
                        <a:rPr lang="en-US" sz="2400" kern="1200" dirty="0" smtClean="0">
                          <a:solidFill>
                            <a:schemeClr val="dk1"/>
                          </a:solidFill>
                          <a:effectLst/>
                          <a:latin typeface="+mn-lt"/>
                          <a:ea typeface="+mn-ea"/>
                          <a:cs typeface="+mn-cs"/>
                        </a:rPr>
                        <a:t> and notification of DOE program elements and EHSS consistent with O458.1</a:t>
                      </a:r>
                      <a:endParaRPr lang="en-US" sz="2400" b="0" dirty="0">
                        <a:solidFill>
                          <a:schemeClr val="tx1"/>
                        </a:solidFill>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23</a:t>
            </a:fld>
            <a:endParaRPr lang="en-US" sz="1200" dirty="0"/>
          </a:p>
        </p:txBody>
      </p:sp>
    </p:spTree>
    <p:extLst>
      <p:ext uri="{BB962C8B-B14F-4D97-AF65-F5344CB8AC3E}">
        <p14:creationId xmlns:p14="http://schemas.microsoft.com/office/powerpoint/2010/main" val="3772460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228600"/>
            <a:ext cx="8534400" cy="639762"/>
          </a:xfrm>
        </p:spPr>
        <p:txBody>
          <a:bodyPr/>
          <a:lstStyle/>
          <a:p>
            <a:r>
              <a:rPr lang="en-US" dirty="0"/>
              <a:t>ANSI </a:t>
            </a:r>
            <a:r>
              <a:rPr lang="en-US" dirty="0" smtClean="0"/>
              <a:t>N13.12-2013 </a:t>
            </a:r>
            <a:r>
              <a:rPr lang="en-US" dirty="0"/>
              <a:t>Screening Levels (SLs</a:t>
            </a:r>
            <a:r>
              <a:rPr lang="en-US" dirty="0" smtClean="0"/>
              <a:t>)</a:t>
            </a:r>
            <a:endParaRPr lang="en-US" altLang="en-US" dirty="0" smtClean="0"/>
          </a:p>
        </p:txBody>
      </p:sp>
      <p:graphicFrame>
        <p:nvGraphicFramePr>
          <p:cNvPr id="4" name="Table 3"/>
          <p:cNvGraphicFramePr>
            <a:graphicFrameLocks noGrp="1"/>
          </p:cNvGraphicFramePr>
          <p:nvPr>
            <p:extLst/>
          </p:nvPr>
        </p:nvGraphicFramePr>
        <p:xfrm>
          <a:off x="457200" y="1524000"/>
          <a:ext cx="8382000" cy="4800600"/>
        </p:xfrm>
        <a:graphic>
          <a:graphicData uri="http://schemas.openxmlformats.org/drawingml/2006/table">
            <a:tbl>
              <a:tblPr firstRow="1" firstCol="1" bandRow="1">
                <a:tableStyleId>{5C22544A-7EE6-4342-B048-85BDC9FD1C3A}</a:tableStyleId>
              </a:tblPr>
              <a:tblGrid>
                <a:gridCol w="5199944"/>
                <a:gridCol w="1886656"/>
                <a:gridCol w="1295400"/>
              </a:tblGrid>
              <a:tr h="914400">
                <a:tc>
                  <a:txBody>
                    <a:bodyPr/>
                    <a:lstStyle/>
                    <a:p>
                      <a:pPr marL="0" marR="63500" algn="ctr">
                        <a:spcBef>
                          <a:spcPts val="0"/>
                        </a:spcBef>
                        <a:spcAft>
                          <a:spcPts val="0"/>
                        </a:spcAft>
                      </a:pPr>
                      <a:r>
                        <a:rPr lang="en-US" sz="1800" dirty="0">
                          <a:solidFill>
                            <a:schemeClr val="tx1"/>
                          </a:solidFill>
                          <a:effectLst/>
                        </a:rPr>
                        <a:t>Radionuclide </a:t>
                      </a:r>
                      <a:r>
                        <a:rPr lang="en-US" sz="1800" dirty="0" smtClean="0">
                          <a:solidFill>
                            <a:schemeClr val="tx1"/>
                          </a:solidFill>
                          <a:effectLst/>
                        </a:rPr>
                        <a:t>Group</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rPr>
                        <a:t>Surface</a:t>
                      </a:r>
                    </a:p>
                    <a:p>
                      <a:pPr marL="0" marR="0" algn="ctr">
                        <a:spcBef>
                          <a:spcPts val="0"/>
                        </a:spcBef>
                        <a:spcAft>
                          <a:spcPts val="0"/>
                        </a:spcAft>
                      </a:pPr>
                      <a:r>
                        <a:rPr lang="en-US" sz="1800" dirty="0" smtClean="0">
                          <a:solidFill>
                            <a:schemeClr val="tx1"/>
                          </a:solidFill>
                          <a:effectLst/>
                        </a:rPr>
                        <a:t>SL</a:t>
                      </a:r>
                    </a:p>
                    <a:p>
                      <a:pPr marL="0" marR="0" algn="ctr">
                        <a:spcBef>
                          <a:spcPts val="0"/>
                        </a:spcBef>
                        <a:spcAft>
                          <a:spcPts val="0"/>
                        </a:spcAft>
                      </a:pPr>
                      <a:r>
                        <a:rPr lang="en-US" sz="1800" dirty="0" smtClean="0">
                          <a:solidFill>
                            <a:schemeClr val="tx1"/>
                          </a:solidFill>
                          <a:effectLst/>
                        </a:rPr>
                        <a:t>(dpm /</a:t>
                      </a:r>
                      <a:r>
                        <a:rPr lang="en-US" sz="1800" baseline="0" dirty="0" smtClean="0">
                          <a:solidFill>
                            <a:schemeClr val="tx1"/>
                          </a:solidFill>
                          <a:effectLst/>
                        </a:rPr>
                        <a:t> </a:t>
                      </a:r>
                      <a:r>
                        <a:rPr lang="en-US" sz="1800" dirty="0" smtClean="0">
                          <a:solidFill>
                            <a:schemeClr val="tx1"/>
                          </a:solidFill>
                          <a:effectLst/>
                        </a:rPr>
                        <a:t>100 </a:t>
                      </a:r>
                      <a:r>
                        <a:rPr lang="en-US" sz="1800" dirty="0">
                          <a:solidFill>
                            <a:schemeClr val="tx1"/>
                          </a:solidFill>
                          <a:effectLst/>
                        </a:rPr>
                        <a:t>cm</a:t>
                      </a:r>
                      <a:r>
                        <a:rPr lang="en-US" sz="1800" baseline="30000" dirty="0">
                          <a:solidFill>
                            <a:schemeClr val="tx1"/>
                          </a:solidFill>
                          <a:effectLst/>
                        </a:rPr>
                        <a:t>2</a:t>
                      </a:r>
                      <a:r>
                        <a:rPr lang="en-US" sz="1800" dirty="0">
                          <a:solidFill>
                            <a:schemeClr val="tx1"/>
                          </a:solidFill>
                          <a:effectLst/>
                        </a:rPr>
                        <a:t>)</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rPr>
                        <a:t>Volume</a:t>
                      </a:r>
                      <a:r>
                        <a:rPr lang="en-US" sz="1800" baseline="0" dirty="0" smtClean="0">
                          <a:solidFill>
                            <a:schemeClr val="tx1"/>
                          </a:solidFill>
                          <a:effectLst/>
                        </a:rPr>
                        <a:t> </a:t>
                      </a:r>
                      <a:r>
                        <a:rPr lang="en-US" sz="1800" dirty="0" smtClean="0">
                          <a:solidFill>
                            <a:schemeClr val="tx1"/>
                          </a:solidFill>
                          <a:effectLst/>
                        </a:rPr>
                        <a:t>SL</a:t>
                      </a:r>
                      <a:endParaRPr lang="en-US" sz="1800" dirty="0">
                        <a:solidFill>
                          <a:schemeClr val="tx1"/>
                        </a:solidFill>
                        <a:effectLst/>
                      </a:endParaRPr>
                    </a:p>
                    <a:p>
                      <a:pPr marL="0" marR="0" algn="ctr">
                        <a:spcBef>
                          <a:spcPts val="0"/>
                        </a:spcBef>
                        <a:spcAft>
                          <a:spcPts val="0"/>
                        </a:spcAft>
                      </a:pPr>
                      <a:r>
                        <a:rPr lang="en-US" sz="1800" dirty="0">
                          <a:solidFill>
                            <a:schemeClr val="tx1"/>
                          </a:solidFill>
                          <a:effectLst/>
                        </a:rPr>
                        <a:t>(pCi/g)</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3000">
                <a:tc>
                  <a:txBody>
                    <a:bodyPr/>
                    <a:lstStyle/>
                    <a:p>
                      <a:pPr marL="0" marR="63500" algn="ctr">
                        <a:spcBef>
                          <a:spcPts val="0"/>
                        </a:spcBef>
                        <a:spcAft>
                          <a:spcPts val="0"/>
                        </a:spcAft>
                      </a:pPr>
                      <a:r>
                        <a:rPr lang="en-US" sz="1800" b="1" dirty="0">
                          <a:solidFill>
                            <a:schemeClr val="tx1"/>
                          </a:solidFill>
                          <a:effectLst/>
                        </a:rPr>
                        <a:t>Group 1</a:t>
                      </a:r>
                      <a:r>
                        <a:rPr lang="en-US" sz="1800" b="0" dirty="0">
                          <a:solidFill>
                            <a:schemeClr val="tx1"/>
                          </a:solidFill>
                          <a:effectLst/>
                        </a:rPr>
                        <a:t>: High-energy gamma, radium, thorium, transuranics, and mobile beta-gamma emitters</a:t>
                      </a:r>
                    </a:p>
                    <a:p>
                      <a:pPr marL="0" marR="63500" algn="ctr">
                        <a:spcBef>
                          <a:spcPts val="0"/>
                        </a:spcBef>
                        <a:spcAft>
                          <a:spcPts val="0"/>
                        </a:spcAft>
                      </a:pPr>
                      <a:r>
                        <a:rPr lang="en-US" sz="1800" b="0" dirty="0">
                          <a:solidFill>
                            <a:schemeClr val="tx1"/>
                          </a:solidFill>
                          <a:effectLst/>
                        </a:rPr>
                        <a:t>(e.g., </a:t>
                      </a:r>
                      <a:r>
                        <a:rPr lang="en-US" sz="1800" b="0" baseline="30000" dirty="0">
                          <a:solidFill>
                            <a:srgbClr val="FF0000"/>
                          </a:solidFill>
                          <a:effectLst/>
                        </a:rPr>
                        <a:t>22</a:t>
                      </a:r>
                      <a:r>
                        <a:rPr lang="en-US" sz="1800" b="0" dirty="0">
                          <a:solidFill>
                            <a:srgbClr val="FF0000"/>
                          </a:solidFill>
                          <a:effectLst/>
                        </a:rPr>
                        <a:t>Na</a:t>
                      </a:r>
                      <a:r>
                        <a:rPr lang="en-US" sz="1800" b="0" dirty="0">
                          <a:solidFill>
                            <a:schemeClr val="tx1"/>
                          </a:solidFill>
                          <a:effectLst/>
                        </a:rPr>
                        <a:t>, </a:t>
                      </a:r>
                      <a:r>
                        <a:rPr lang="en-US" sz="1800" b="0" baseline="30000" dirty="0">
                          <a:solidFill>
                            <a:schemeClr val="tx1"/>
                          </a:solidFill>
                          <a:effectLst/>
                        </a:rPr>
                        <a:t>46</a:t>
                      </a:r>
                      <a:r>
                        <a:rPr lang="en-US" sz="1800" b="0" dirty="0">
                          <a:solidFill>
                            <a:schemeClr val="tx1"/>
                          </a:solidFill>
                          <a:effectLst/>
                        </a:rPr>
                        <a:t>Sc, </a:t>
                      </a:r>
                      <a:r>
                        <a:rPr lang="en-US" sz="1800" b="0" baseline="30000" dirty="0">
                          <a:solidFill>
                            <a:srgbClr val="C00000"/>
                          </a:solidFill>
                          <a:effectLst/>
                        </a:rPr>
                        <a:t>54</a:t>
                      </a:r>
                      <a:r>
                        <a:rPr lang="en-US" sz="1800" b="0" dirty="0">
                          <a:solidFill>
                            <a:srgbClr val="C00000"/>
                          </a:solidFill>
                          <a:effectLst/>
                        </a:rPr>
                        <a:t>Mn</a:t>
                      </a:r>
                      <a:r>
                        <a:rPr lang="en-US" sz="1800" b="0" dirty="0">
                          <a:solidFill>
                            <a:schemeClr val="tx1"/>
                          </a:solidFill>
                          <a:effectLst/>
                        </a:rPr>
                        <a:t>, </a:t>
                      </a:r>
                      <a:r>
                        <a:rPr lang="en-US" sz="1800" b="0" baseline="30000" dirty="0">
                          <a:solidFill>
                            <a:schemeClr val="tx1"/>
                          </a:solidFill>
                          <a:effectLst/>
                        </a:rPr>
                        <a:t>56</a:t>
                      </a:r>
                      <a:r>
                        <a:rPr lang="en-US" sz="1800" b="0" dirty="0">
                          <a:solidFill>
                            <a:schemeClr val="tx1"/>
                          </a:solidFill>
                          <a:effectLst/>
                        </a:rPr>
                        <a:t>Co, </a:t>
                      </a:r>
                      <a:r>
                        <a:rPr lang="en-US" sz="1800" b="0" baseline="30000" dirty="0">
                          <a:solidFill>
                            <a:srgbClr val="FF0000"/>
                          </a:solidFill>
                          <a:effectLst/>
                        </a:rPr>
                        <a:t>60</a:t>
                      </a:r>
                      <a:r>
                        <a:rPr lang="en-US" sz="1800" b="0" dirty="0">
                          <a:solidFill>
                            <a:srgbClr val="FF0000"/>
                          </a:solidFill>
                          <a:effectLst/>
                        </a:rPr>
                        <a:t>Co</a:t>
                      </a:r>
                      <a:r>
                        <a:rPr lang="en-US" sz="1800" b="0" dirty="0">
                          <a:solidFill>
                            <a:schemeClr val="tx1"/>
                          </a:solidFill>
                          <a:effectLst/>
                        </a:rPr>
                        <a:t>, </a:t>
                      </a:r>
                      <a:r>
                        <a:rPr lang="en-US" sz="1800" b="0" baseline="30000" dirty="0">
                          <a:solidFill>
                            <a:srgbClr val="C00000"/>
                          </a:solidFill>
                          <a:effectLst/>
                        </a:rPr>
                        <a:t>65</a:t>
                      </a:r>
                      <a:r>
                        <a:rPr lang="en-US" sz="1800" b="0" dirty="0">
                          <a:solidFill>
                            <a:srgbClr val="C00000"/>
                          </a:solidFill>
                          <a:effectLst/>
                        </a:rPr>
                        <a:t>Zn</a:t>
                      </a:r>
                      <a:r>
                        <a:rPr lang="en-US" sz="1800" b="0" dirty="0">
                          <a:solidFill>
                            <a:schemeClr val="tx1"/>
                          </a:solidFill>
                          <a:effectLst/>
                        </a:rPr>
                        <a:t>,</a:t>
                      </a:r>
                      <a:r>
                        <a:rPr lang="en-US" sz="1800" b="0" baseline="30000" dirty="0">
                          <a:solidFill>
                            <a:schemeClr val="tx1"/>
                          </a:solidFill>
                          <a:effectLst/>
                        </a:rPr>
                        <a:t> 125</a:t>
                      </a:r>
                      <a:r>
                        <a:rPr lang="en-US" sz="1800" b="0" dirty="0">
                          <a:solidFill>
                            <a:schemeClr val="tx1"/>
                          </a:solidFill>
                          <a:effectLst/>
                        </a:rPr>
                        <a:t>Sb, </a:t>
                      </a:r>
                      <a:r>
                        <a:rPr lang="en-US" sz="1800" b="0" baseline="30000" dirty="0">
                          <a:solidFill>
                            <a:schemeClr val="tx1"/>
                          </a:solidFill>
                          <a:effectLst/>
                        </a:rPr>
                        <a:t>134</a:t>
                      </a:r>
                      <a:r>
                        <a:rPr lang="en-US" sz="1800" b="0" dirty="0">
                          <a:solidFill>
                            <a:schemeClr val="tx1"/>
                          </a:solidFill>
                          <a:effectLst/>
                        </a:rPr>
                        <a:t>Cs, </a:t>
                      </a:r>
                      <a:r>
                        <a:rPr lang="en-US" sz="1800" b="0" baseline="30000" dirty="0">
                          <a:solidFill>
                            <a:schemeClr val="tx1"/>
                          </a:solidFill>
                          <a:effectLst/>
                        </a:rPr>
                        <a:t>152</a:t>
                      </a:r>
                      <a:r>
                        <a:rPr lang="en-US" sz="1800" b="0" dirty="0">
                          <a:solidFill>
                            <a:schemeClr val="tx1"/>
                          </a:solidFill>
                          <a:effectLst/>
                        </a:rPr>
                        <a:t>Eu, </a:t>
                      </a:r>
                      <a:r>
                        <a:rPr lang="en-US" sz="1800" b="0" baseline="30000" dirty="0">
                          <a:solidFill>
                            <a:schemeClr val="tx1"/>
                          </a:solidFill>
                          <a:effectLst/>
                        </a:rPr>
                        <a:t>154</a:t>
                      </a:r>
                      <a:r>
                        <a:rPr lang="en-US" sz="1800" b="0" dirty="0">
                          <a:solidFill>
                            <a:schemeClr val="tx1"/>
                          </a:solidFill>
                          <a:effectLst/>
                        </a:rPr>
                        <a:t>Eu)</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600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3</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5800">
                <a:tc>
                  <a:txBody>
                    <a:bodyPr/>
                    <a:lstStyle/>
                    <a:p>
                      <a:pPr marL="0" marR="63500" algn="ctr">
                        <a:spcBef>
                          <a:spcPts val="0"/>
                        </a:spcBef>
                        <a:spcAft>
                          <a:spcPts val="0"/>
                        </a:spcAft>
                      </a:pPr>
                      <a:r>
                        <a:rPr lang="en-US" sz="1800" b="1" dirty="0">
                          <a:solidFill>
                            <a:schemeClr val="tx1"/>
                          </a:solidFill>
                          <a:effectLst/>
                        </a:rPr>
                        <a:t>Group 2</a:t>
                      </a:r>
                      <a:r>
                        <a:rPr lang="en-US" sz="1800" b="0" dirty="0">
                          <a:solidFill>
                            <a:schemeClr val="tx1"/>
                          </a:solidFill>
                          <a:effectLst/>
                        </a:rPr>
                        <a:t>: uranium and selected beta-gamma emitters</a:t>
                      </a:r>
                    </a:p>
                    <a:p>
                      <a:pPr marL="0" marR="63500" algn="ctr">
                        <a:spcBef>
                          <a:spcPts val="0"/>
                        </a:spcBef>
                        <a:spcAft>
                          <a:spcPts val="0"/>
                        </a:spcAft>
                      </a:pPr>
                      <a:r>
                        <a:rPr lang="en-US" sz="1800" b="0" dirty="0">
                          <a:solidFill>
                            <a:schemeClr val="tx1"/>
                          </a:solidFill>
                          <a:effectLst/>
                        </a:rPr>
                        <a:t>(e.g., </a:t>
                      </a:r>
                      <a:r>
                        <a:rPr lang="en-US" sz="1800" b="0" baseline="30000" dirty="0">
                          <a:solidFill>
                            <a:schemeClr val="tx1"/>
                          </a:solidFill>
                          <a:effectLst/>
                        </a:rPr>
                        <a:t>57</a:t>
                      </a:r>
                      <a:r>
                        <a:rPr lang="en-US" sz="1800" b="0" dirty="0">
                          <a:solidFill>
                            <a:schemeClr val="tx1"/>
                          </a:solidFill>
                          <a:effectLst/>
                        </a:rPr>
                        <a:t>Co, </a:t>
                      </a:r>
                      <a:r>
                        <a:rPr lang="en-US" sz="1800" b="0" baseline="30000" dirty="0">
                          <a:solidFill>
                            <a:schemeClr val="tx1"/>
                          </a:solidFill>
                          <a:effectLst/>
                        </a:rPr>
                        <a:t>58</a:t>
                      </a:r>
                      <a:r>
                        <a:rPr lang="en-US" sz="1800" b="0" dirty="0">
                          <a:solidFill>
                            <a:schemeClr val="tx1"/>
                          </a:solidFill>
                          <a:effectLst/>
                        </a:rPr>
                        <a:t>Co, </a:t>
                      </a:r>
                      <a:r>
                        <a:rPr lang="en-US" sz="1800" b="0" baseline="30000" dirty="0">
                          <a:solidFill>
                            <a:schemeClr val="tx1"/>
                          </a:solidFill>
                          <a:effectLst/>
                        </a:rPr>
                        <a:t>59</a:t>
                      </a:r>
                      <a:r>
                        <a:rPr lang="en-US" sz="1800" b="0" dirty="0">
                          <a:solidFill>
                            <a:schemeClr val="tx1"/>
                          </a:solidFill>
                          <a:effectLst/>
                        </a:rPr>
                        <a:t>Fe,</a:t>
                      </a:r>
                      <a:r>
                        <a:rPr lang="en-US" sz="1800" b="0" baseline="30000" dirty="0">
                          <a:solidFill>
                            <a:schemeClr val="tx1"/>
                          </a:solidFill>
                          <a:effectLst/>
                        </a:rPr>
                        <a:t> 113</a:t>
                      </a:r>
                      <a:r>
                        <a:rPr lang="en-US" sz="1800" b="0" dirty="0">
                          <a:solidFill>
                            <a:schemeClr val="tx1"/>
                          </a:solidFill>
                          <a:effectLst/>
                        </a:rPr>
                        <a:t>Sn, </a:t>
                      </a:r>
                      <a:r>
                        <a:rPr lang="en-US" sz="1800" b="0" baseline="30000" dirty="0">
                          <a:solidFill>
                            <a:schemeClr val="tx1"/>
                          </a:solidFill>
                          <a:effectLst/>
                        </a:rPr>
                        <a:t>124</a:t>
                      </a:r>
                      <a:r>
                        <a:rPr lang="en-US" sz="1800" b="0" dirty="0">
                          <a:solidFill>
                            <a:schemeClr val="tx1"/>
                          </a:solidFill>
                          <a:effectLst/>
                        </a:rPr>
                        <a:t>Sb)</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6,000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30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5800">
                <a:tc>
                  <a:txBody>
                    <a:bodyPr/>
                    <a:lstStyle/>
                    <a:p>
                      <a:pPr marL="0" marR="63500" algn="ctr">
                        <a:spcBef>
                          <a:spcPts val="0"/>
                        </a:spcBef>
                        <a:spcAft>
                          <a:spcPts val="0"/>
                        </a:spcAft>
                      </a:pPr>
                      <a:r>
                        <a:rPr lang="en-US" sz="1800" b="1" dirty="0">
                          <a:solidFill>
                            <a:schemeClr val="tx1"/>
                          </a:solidFill>
                          <a:effectLst/>
                        </a:rPr>
                        <a:t>Group 3</a:t>
                      </a:r>
                      <a:r>
                        <a:rPr lang="en-US" sz="1800" b="0" dirty="0">
                          <a:solidFill>
                            <a:schemeClr val="tx1"/>
                          </a:solidFill>
                          <a:effectLst/>
                        </a:rPr>
                        <a:t>: General beta-gamma emitters</a:t>
                      </a:r>
                    </a:p>
                    <a:p>
                      <a:pPr marL="0" marR="63500" algn="ctr">
                        <a:spcBef>
                          <a:spcPts val="0"/>
                        </a:spcBef>
                        <a:spcAft>
                          <a:spcPts val="0"/>
                        </a:spcAft>
                      </a:pPr>
                      <a:r>
                        <a:rPr lang="en-US" sz="1800" b="0" dirty="0">
                          <a:solidFill>
                            <a:schemeClr val="tx1"/>
                          </a:solidFill>
                          <a:effectLst/>
                        </a:rPr>
                        <a:t>(e.g., </a:t>
                      </a:r>
                      <a:r>
                        <a:rPr lang="en-US" sz="1800" b="0" baseline="30000" dirty="0">
                          <a:solidFill>
                            <a:schemeClr val="tx1"/>
                          </a:solidFill>
                          <a:effectLst/>
                        </a:rPr>
                        <a:t>7</a:t>
                      </a:r>
                      <a:r>
                        <a:rPr lang="en-US" sz="1800" b="0" dirty="0">
                          <a:solidFill>
                            <a:schemeClr val="tx1"/>
                          </a:solidFill>
                          <a:effectLst/>
                        </a:rPr>
                        <a:t>Be)</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60,000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300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5800">
                <a:tc>
                  <a:txBody>
                    <a:bodyPr/>
                    <a:lstStyle/>
                    <a:p>
                      <a:pPr marL="0" marR="63500" algn="ctr">
                        <a:spcBef>
                          <a:spcPts val="0"/>
                        </a:spcBef>
                        <a:spcAft>
                          <a:spcPts val="0"/>
                        </a:spcAft>
                      </a:pPr>
                      <a:r>
                        <a:rPr lang="en-US" sz="1800" b="1" dirty="0">
                          <a:solidFill>
                            <a:schemeClr val="tx1"/>
                          </a:solidFill>
                          <a:effectLst/>
                        </a:rPr>
                        <a:t>Group 4</a:t>
                      </a:r>
                      <a:r>
                        <a:rPr lang="en-US" sz="1800" b="0" dirty="0">
                          <a:solidFill>
                            <a:schemeClr val="tx1"/>
                          </a:solidFill>
                          <a:effectLst/>
                        </a:rPr>
                        <a:t>: Low-energy beta-gamma Emitters</a:t>
                      </a:r>
                    </a:p>
                    <a:p>
                      <a:pPr marL="0" marR="63500" algn="ctr">
                        <a:spcBef>
                          <a:spcPts val="0"/>
                        </a:spcBef>
                        <a:spcAft>
                          <a:spcPts val="0"/>
                        </a:spcAft>
                      </a:pPr>
                      <a:r>
                        <a:rPr lang="en-US" sz="1800" b="0" dirty="0">
                          <a:solidFill>
                            <a:schemeClr val="tx1"/>
                          </a:solidFill>
                          <a:effectLst/>
                        </a:rPr>
                        <a:t>(e.g., </a:t>
                      </a:r>
                      <a:r>
                        <a:rPr lang="en-US" sz="1800" b="0" baseline="30000" dirty="0">
                          <a:solidFill>
                            <a:schemeClr val="tx1"/>
                          </a:solidFill>
                          <a:effectLst/>
                        </a:rPr>
                        <a:t>3</a:t>
                      </a:r>
                      <a:r>
                        <a:rPr lang="en-US" sz="1800" b="0" dirty="0">
                          <a:solidFill>
                            <a:schemeClr val="tx1"/>
                          </a:solidFill>
                          <a:effectLst/>
                        </a:rPr>
                        <a:t>H,</a:t>
                      </a:r>
                      <a:r>
                        <a:rPr lang="en-US" sz="1800" b="0" baseline="30000" dirty="0">
                          <a:solidFill>
                            <a:schemeClr val="tx1"/>
                          </a:solidFill>
                          <a:effectLst/>
                        </a:rPr>
                        <a:t> 45</a:t>
                      </a:r>
                      <a:r>
                        <a:rPr lang="en-US" sz="1800" b="0" dirty="0">
                          <a:solidFill>
                            <a:schemeClr val="tx1"/>
                          </a:solidFill>
                          <a:effectLst/>
                        </a:rPr>
                        <a:t>Ca, </a:t>
                      </a:r>
                      <a:r>
                        <a:rPr lang="en-US" sz="1800" b="0" baseline="30000" dirty="0">
                          <a:solidFill>
                            <a:schemeClr val="tx1"/>
                          </a:solidFill>
                          <a:effectLst/>
                        </a:rPr>
                        <a:t>63</a:t>
                      </a:r>
                      <a:r>
                        <a:rPr lang="en-US" sz="1800" b="0" dirty="0">
                          <a:solidFill>
                            <a:schemeClr val="tx1"/>
                          </a:solidFill>
                          <a:effectLst/>
                        </a:rPr>
                        <a:t>Ni)</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600,000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3,000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marL="0" marR="63500" algn="ctr">
                        <a:spcBef>
                          <a:spcPts val="0"/>
                        </a:spcBef>
                        <a:spcAft>
                          <a:spcPts val="0"/>
                        </a:spcAft>
                      </a:pPr>
                      <a:r>
                        <a:rPr lang="en-US" sz="1800" b="1" dirty="0">
                          <a:solidFill>
                            <a:schemeClr val="tx1"/>
                          </a:solidFill>
                          <a:effectLst/>
                        </a:rPr>
                        <a:t>Group 5</a:t>
                      </a:r>
                      <a:r>
                        <a:rPr lang="en-US" sz="1800" b="0" dirty="0">
                          <a:solidFill>
                            <a:schemeClr val="tx1"/>
                          </a:solidFill>
                          <a:effectLst/>
                        </a:rPr>
                        <a:t>: Low-energy beta emitters</a:t>
                      </a:r>
                    </a:p>
                    <a:p>
                      <a:pPr marL="0" marR="63500" algn="ctr">
                        <a:spcBef>
                          <a:spcPts val="0"/>
                        </a:spcBef>
                        <a:spcAft>
                          <a:spcPts val="0"/>
                        </a:spcAft>
                      </a:pPr>
                      <a:r>
                        <a:rPr lang="en-US" sz="1800" b="0" dirty="0">
                          <a:solidFill>
                            <a:schemeClr val="tx1"/>
                          </a:solidFill>
                          <a:effectLst/>
                        </a:rPr>
                        <a:t>(e.g., </a:t>
                      </a:r>
                      <a:r>
                        <a:rPr lang="en-US" sz="1800" b="0" baseline="30000" dirty="0">
                          <a:solidFill>
                            <a:srgbClr val="FF0000"/>
                          </a:solidFill>
                          <a:effectLst/>
                        </a:rPr>
                        <a:t>55</a:t>
                      </a:r>
                      <a:r>
                        <a:rPr lang="en-US" sz="1800" b="0" dirty="0">
                          <a:solidFill>
                            <a:srgbClr val="FF0000"/>
                          </a:solidFill>
                          <a:effectLst/>
                        </a:rPr>
                        <a:t>Fe</a:t>
                      </a:r>
                      <a:r>
                        <a:rPr lang="en-US" sz="1800" b="0" dirty="0">
                          <a:solidFill>
                            <a:schemeClr val="tx1"/>
                          </a:solidFill>
                          <a:effectLst/>
                        </a:rPr>
                        <a:t>)</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600,000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rPr>
                        <a:t>30,000</a:t>
                      </a:r>
                      <a:endParaRPr lang="en-US" sz="1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24</a:t>
            </a:fld>
            <a:endParaRPr lang="en-US" sz="1200" dirty="0"/>
          </a:p>
        </p:txBody>
      </p:sp>
    </p:spTree>
    <p:extLst>
      <p:ext uri="{BB962C8B-B14F-4D97-AF65-F5344CB8AC3E}">
        <p14:creationId xmlns:p14="http://schemas.microsoft.com/office/powerpoint/2010/main" val="572670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534400" cy="639762"/>
          </a:xfrm>
        </p:spPr>
        <p:txBody>
          <a:bodyPr/>
          <a:lstStyle/>
          <a:p>
            <a:r>
              <a:rPr lang="en-US" dirty="0" smtClean="0"/>
              <a:t>Clearance Criteria for Surface Contamination</a:t>
            </a:r>
            <a:endParaRPr lang="en-US" altLang="en-US" dirty="0" smtClean="0"/>
          </a:p>
        </p:txBody>
      </p:sp>
      <p:graphicFrame>
        <p:nvGraphicFramePr>
          <p:cNvPr id="4" name="Table 3"/>
          <p:cNvGraphicFramePr>
            <a:graphicFrameLocks noGrp="1"/>
          </p:cNvGraphicFramePr>
          <p:nvPr>
            <p:extLst/>
          </p:nvPr>
        </p:nvGraphicFramePr>
        <p:xfrm>
          <a:off x="909023" y="1676400"/>
          <a:ext cx="7239001" cy="4151849"/>
        </p:xfrm>
        <a:graphic>
          <a:graphicData uri="http://schemas.openxmlformats.org/drawingml/2006/table">
            <a:tbl>
              <a:tblPr firstRow="1" firstCol="1" bandRow="1">
                <a:tableStyleId>{5C22544A-7EE6-4342-B048-85BDC9FD1C3A}</a:tableStyleId>
              </a:tblPr>
              <a:tblGrid>
                <a:gridCol w="3281977"/>
                <a:gridCol w="1143000"/>
                <a:gridCol w="1371600"/>
                <a:gridCol w="1442424"/>
              </a:tblGrid>
              <a:tr h="1331556">
                <a:tc rowSpan="2">
                  <a:txBody>
                    <a:bodyPr/>
                    <a:lstStyle/>
                    <a:p>
                      <a:pPr marL="0" marR="0" algn="ctr">
                        <a:spcBef>
                          <a:spcPts val="0"/>
                        </a:spcBef>
                        <a:spcAft>
                          <a:spcPts val="0"/>
                        </a:spcAft>
                      </a:pPr>
                      <a:r>
                        <a:rPr lang="en-US" sz="1800" dirty="0">
                          <a:solidFill>
                            <a:schemeClr val="tx1"/>
                          </a:solidFill>
                          <a:effectLst/>
                        </a:rPr>
                        <a:t>Radionuclide</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spcBef>
                          <a:spcPts val="0"/>
                        </a:spcBef>
                        <a:spcAft>
                          <a:spcPts val="0"/>
                        </a:spcAft>
                      </a:pPr>
                      <a:r>
                        <a:rPr lang="en-US" sz="1800" dirty="0">
                          <a:solidFill>
                            <a:schemeClr val="tx1"/>
                          </a:solidFill>
                          <a:effectLst/>
                        </a:rPr>
                        <a:t>DOE Order 5400.5 Figure IV-1</a:t>
                      </a:r>
                    </a:p>
                    <a:p>
                      <a:pPr marL="0" marR="0" algn="ctr">
                        <a:spcBef>
                          <a:spcPts val="0"/>
                        </a:spcBef>
                        <a:spcAft>
                          <a:spcPts val="0"/>
                        </a:spcAft>
                      </a:pPr>
                      <a:r>
                        <a:rPr lang="en-US" sz="1800" dirty="0">
                          <a:solidFill>
                            <a:schemeClr val="tx1"/>
                          </a:solidFill>
                          <a:effectLst/>
                        </a:rPr>
                        <a:t>Allowable Total Residual</a:t>
                      </a:r>
                    </a:p>
                    <a:p>
                      <a:pPr marL="0" marR="0" algn="ctr">
                        <a:spcBef>
                          <a:spcPts val="0"/>
                        </a:spcBef>
                        <a:spcAft>
                          <a:spcPts val="0"/>
                        </a:spcAft>
                      </a:pPr>
                      <a:r>
                        <a:rPr lang="en-US" sz="1800" dirty="0">
                          <a:solidFill>
                            <a:schemeClr val="tx1"/>
                          </a:solidFill>
                          <a:effectLst/>
                        </a:rPr>
                        <a:t>Surface Contamination</a:t>
                      </a:r>
                    </a:p>
                    <a:p>
                      <a:pPr marL="0" marR="0" algn="ctr">
                        <a:spcBef>
                          <a:spcPts val="0"/>
                        </a:spcBef>
                        <a:spcAft>
                          <a:spcPts val="0"/>
                        </a:spcAft>
                      </a:pPr>
                      <a:r>
                        <a:rPr lang="en-US" sz="1800" dirty="0">
                          <a:solidFill>
                            <a:schemeClr val="tx1"/>
                          </a:solidFill>
                          <a:effectLst/>
                        </a:rPr>
                        <a:t>(dpm / 100 cm</a:t>
                      </a:r>
                      <a:r>
                        <a:rPr lang="en-US" sz="1800" baseline="30000" dirty="0">
                          <a:solidFill>
                            <a:schemeClr val="tx1"/>
                          </a:solidFill>
                          <a:effectLst/>
                        </a:rPr>
                        <a:t>2</a:t>
                      </a:r>
                      <a:r>
                        <a:rPr lang="en-US" sz="1800" dirty="0">
                          <a:solidFill>
                            <a:schemeClr val="tx1"/>
                          </a:solidFill>
                          <a:effectLst/>
                        </a:rPr>
                        <a:t>)</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665777">
                <a:tc vMerge="1">
                  <a:txBody>
                    <a:bodyPr/>
                    <a:lstStyle/>
                    <a:p>
                      <a:endParaRPr lang="en-US"/>
                    </a:p>
                  </a:txBody>
                  <a:tcPr/>
                </a:tc>
                <a:tc>
                  <a:txBody>
                    <a:bodyPr/>
                    <a:lstStyle/>
                    <a:p>
                      <a:pPr marL="0" marR="0" algn="ctr">
                        <a:spcBef>
                          <a:spcPts val="0"/>
                        </a:spcBef>
                        <a:spcAft>
                          <a:spcPts val="0"/>
                        </a:spcAft>
                      </a:pPr>
                      <a:r>
                        <a:rPr lang="en-US" sz="1800" dirty="0">
                          <a:solidFill>
                            <a:schemeClr val="tx1"/>
                          </a:solidFill>
                          <a:effectLst/>
                        </a:rPr>
                        <a:t>Average</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rPr>
                        <a:t>Maximum</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rPr>
                        <a:t>Removable</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5777">
                <a:tc>
                  <a:txBody>
                    <a:bodyPr/>
                    <a:lstStyle/>
                    <a:p>
                      <a:pPr marL="0" marR="63500" algn="ctr">
                        <a:spcBef>
                          <a:spcPts val="0"/>
                        </a:spcBef>
                        <a:spcAft>
                          <a:spcPts val="0"/>
                        </a:spcAft>
                      </a:pPr>
                      <a:r>
                        <a:rPr lang="en-US" sz="1800" dirty="0">
                          <a:solidFill>
                            <a:schemeClr val="tx1"/>
                          </a:solidFill>
                          <a:effectLst/>
                        </a:rPr>
                        <a:t>Beta-gamma emitters, except </a:t>
                      </a:r>
                      <a:r>
                        <a:rPr lang="en-US" sz="1800" baseline="30000" dirty="0">
                          <a:solidFill>
                            <a:schemeClr val="tx1"/>
                          </a:solidFill>
                          <a:effectLst/>
                        </a:rPr>
                        <a:t>90</a:t>
                      </a:r>
                      <a:r>
                        <a:rPr lang="en-US" sz="1800" dirty="0">
                          <a:solidFill>
                            <a:schemeClr val="tx1"/>
                          </a:solidFill>
                          <a:effectLst/>
                        </a:rPr>
                        <a:t>Sr and others noted in </a:t>
                      </a:r>
                      <a:r>
                        <a:rPr lang="en-US" sz="1800" dirty="0" smtClean="0">
                          <a:solidFill>
                            <a:schemeClr val="tx1"/>
                          </a:solidFill>
                          <a:effectLst/>
                        </a:rPr>
                        <a:t>Figure </a:t>
                      </a:r>
                      <a:r>
                        <a:rPr lang="en-US" sz="1800" dirty="0">
                          <a:solidFill>
                            <a:schemeClr val="tx1"/>
                          </a:solidFill>
                          <a:effectLst/>
                        </a:rPr>
                        <a:t>IV-1</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rPr>
                        <a:t>5,000</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rPr>
                        <a:t>15,000</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rPr>
                        <a:t>1,000</a:t>
                      </a:r>
                      <a:endParaRPr lang="en-US" sz="18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8667">
                <a:tc>
                  <a:txBody>
                    <a:bodyPr/>
                    <a:lstStyle/>
                    <a:p>
                      <a:pPr marL="0" marR="63500" indent="-114300" algn="ctr">
                        <a:spcBef>
                          <a:spcPts val="0"/>
                        </a:spcBef>
                        <a:spcAft>
                          <a:spcPts val="0"/>
                        </a:spcAft>
                      </a:pPr>
                      <a:r>
                        <a:rPr lang="en-US" sz="1800" dirty="0">
                          <a:solidFill>
                            <a:srgbClr val="0070C0"/>
                          </a:solidFill>
                          <a:effectLst/>
                        </a:rPr>
                        <a:t> </a:t>
                      </a:r>
                      <a:endParaRPr lang="en-US" sz="1800"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spcBef>
                          <a:spcPts val="0"/>
                        </a:spcBef>
                        <a:spcAft>
                          <a:spcPts val="0"/>
                        </a:spcAft>
                      </a:pPr>
                      <a:r>
                        <a:rPr lang="en-US" sz="1800" b="1" dirty="0">
                          <a:solidFill>
                            <a:srgbClr val="0070C0"/>
                          </a:solidFill>
                          <a:effectLst/>
                        </a:rPr>
                        <a:t>10 CFR Part 835</a:t>
                      </a:r>
                    </a:p>
                    <a:p>
                      <a:pPr marL="0" marR="0" algn="ctr">
                        <a:spcBef>
                          <a:spcPts val="0"/>
                        </a:spcBef>
                        <a:spcAft>
                          <a:spcPts val="0"/>
                        </a:spcAft>
                      </a:pPr>
                      <a:r>
                        <a:rPr lang="en-US" sz="1800" b="1" dirty="0">
                          <a:solidFill>
                            <a:srgbClr val="0070C0"/>
                          </a:solidFill>
                          <a:effectLst/>
                        </a:rPr>
                        <a:t>Removal Surface Contamination</a:t>
                      </a:r>
                    </a:p>
                    <a:p>
                      <a:pPr marL="0" marR="0" algn="ctr">
                        <a:spcBef>
                          <a:spcPts val="0"/>
                        </a:spcBef>
                        <a:spcAft>
                          <a:spcPts val="0"/>
                        </a:spcAft>
                      </a:pPr>
                      <a:r>
                        <a:rPr lang="en-US" sz="1800" b="1" dirty="0">
                          <a:solidFill>
                            <a:srgbClr val="0070C0"/>
                          </a:solidFill>
                          <a:effectLst/>
                        </a:rPr>
                        <a:t>(dpm / 100 cm</a:t>
                      </a:r>
                      <a:r>
                        <a:rPr lang="en-US" sz="1800" b="1" baseline="30000" dirty="0">
                          <a:solidFill>
                            <a:srgbClr val="0070C0"/>
                          </a:solidFill>
                          <a:effectLst/>
                        </a:rPr>
                        <a:t>2</a:t>
                      </a:r>
                      <a:r>
                        <a:rPr lang="en-US" sz="1800" b="1" dirty="0">
                          <a:solidFill>
                            <a:srgbClr val="0070C0"/>
                          </a:solidFill>
                          <a:effectLst/>
                        </a:rPr>
                        <a:t>)</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332889">
                <a:tc>
                  <a:txBody>
                    <a:bodyPr/>
                    <a:lstStyle/>
                    <a:p>
                      <a:pPr marL="0" marR="63500" algn="ctr">
                        <a:spcBef>
                          <a:spcPts val="0"/>
                        </a:spcBef>
                        <a:spcAft>
                          <a:spcPts val="0"/>
                        </a:spcAft>
                      </a:pPr>
                      <a:r>
                        <a:rPr lang="en-US" sz="1800" dirty="0">
                          <a:solidFill>
                            <a:srgbClr val="0070C0"/>
                          </a:solidFill>
                          <a:effectLst/>
                        </a:rPr>
                        <a:t>Tritium</a:t>
                      </a:r>
                      <a:endParaRPr lang="en-US" sz="1800"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spcBef>
                          <a:spcPts val="0"/>
                        </a:spcBef>
                        <a:spcAft>
                          <a:spcPts val="0"/>
                        </a:spcAft>
                      </a:pPr>
                      <a:r>
                        <a:rPr lang="en-US" sz="1800" dirty="0">
                          <a:solidFill>
                            <a:srgbClr val="0070C0"/>
                          </a:solidFill>
                          <a:effectLst/>
                        </a:rPr>
                        <a:t>10,000</a:t>
                      </a:r>
                      <a:endParaRPr lang="en-US" sz="1800"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
        <p:nvSpPr>
          <p:cNvPr id="7"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25</a:t>
            </a:fld>
            <a:endParaRPr lang="en-US" sz="1200" dirty="0"/>
          </a:p>
        </p:txBody>
      </p:sp>
    </p:spTree>
    <p:extLst>
      <p:ext uri="{BB962C8B-B14F-4D97-AF65-F5344CB8AC3E}">
        <p14:creationId xmlns:p14="http://schemas.microsoft.com/office/powerpoint/2010/main" val="1992366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BDFE69-36CB-544C-A89E-6E1B06FF5A32}" type="slidenum">
              <a:rPr lang="en-US" sz="700">
                <a:solidFill>
                  <a:schemeClr val="bg1"/>
                </a:solidFill>
                <a:cs typeface="Arial" charset="0"/>
              </a:rPr>
              <a:pPr eaLnBrk="1" hangingPunct="1"/>
              <a:t>26</a:t>
            </a:fld>
            <a:endParaRPr lang="en-US" sz="700">
              <a:solidFill>
                <a:schemeClr val="bg1"/>
              </a:solidFill>
              <a:cs typeface="Arial" charset="0"/>
            </a:endParaRPr>
          </a:p>
        </p:txBody>
      </p:sp>
      <p:sp>
        <p:nvSpPr>
          <p:cNvPr id="32770" name="Rectangle 2"/>
          <p:cNvSpPr>
            <a:spLocks noGrp="1" noChangeArrowheads="1"/>
          </p:cNvSpPr>
          <p:nvPr>
            <p:ph type="title"/>
          </p:nvPr>
        </p:nvSpPr>
        <p:spPr>
          <a:xfrm>
            <a:off x="381000" y="274638"/>
            <a:ext cx="8229600" cy="639762"/>
          </a:xfrm>
        </p:spPr>
        <p:txBody>
          <a:bodyPr/>
          <a:lstStyle/>
          <a:p>
            <a:pPr eaLnBrk="1" hangingPunct="1"/>
            <a:r>
              <a:rPr lang="en-US" sz="2800" dirty="0">
                <a:latin typeface="Arial" charset="0"/>
              </a:rPr>
              <a:t>Field Surface Survey Instruments</a:t>
            </a:r>
          </a:p>
        </p:txBody>
      </p:sp>
      <p:pic>
        <p:nvPicPr>
          <p:cNvPr id="32771" name="Picture 49" descr="Ludlum Photos 00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876800" y="1447800"/>
            <a:ext cx="3200400" cy="2400300"/>
          </a:xfrm>
          <a:noFill/>
        </p:spPr>
      </p:pic>
      <p:sp>
        <p:nvSpPr>
          <p:cNvPr id="32772" name="Text Box 50"/>
          <p:cNvSpPr txBox="1">
            <a:spLocks noChangeArrowheads="1"/>
          </p:cNvSpPr>
          <p:nvPr/>
        </p:nvSpPr>
        <p:spPr bwMode="auto">
          <a:xfrm>
            <a:off x="4572000" y="990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Ludlum Model 18 with 44-2 detector</a:t>
            </a:r>
          </a:p>
        </p:txBody>
      </p:sp>
      <p:pic>
        <p:nvPicPr>
          <p:cNvPr id="32773" name="Picture 53" descr="Image TBM-1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0"/>
            <a:ext cx="35052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54"/>
          <p:cNvSpPr txBox="1">
            <a:spLocks noChangeArrowheads="1"/>
          </p:cNvSpPr>
          <p:nvPr/>
        </p:nvSpPr>
        <p:spPr bwMode="auto">
          <a:xfrm>
            <a:off x="4648200" y="4495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TBM P15</a:t>
            </a:r>
          </a:p>
        </p:txBody>
      </p:sp>
      <p:pic>
        <p:nvPicPr>
          <p:cNvPr id="32775" name="Picture 57" descr="1C5233CE-5A56-4861-8DC7-DC14B1A878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58"/>
          <p:cNvSpPr txBox="1">
            <a:spLocks noChangeArrowheads="1"/>
          </p:cNvSpPr>
          <p:nvPr/>
        </p:nvSpPr>
        <p:spPr bwMode="auto">
          <a:xfrm>
            <a:off x="445477" y="1175544"/>
            <a:ext cx="3886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Ludlum Model 2241 with both a 44-2 detector (1</a:t>
            </a:r>
            <a:r>
              <a:rPr lang="ja-JP" altLang="en-US" sz="1800" dirty="0" smtClean="0"/>
              <a:t>”</a:t>
            </a:r>
            <a:r>
              <a:rPr lang="en-US" altLang="ja-JP" sz="1800" dirty="0" smtClean="0"/>
              <a:t>x </a:t>
            </a:r>
            <a:r>
              <a:rPr lang="en-US" sz="1800" dirty="0" smtClean="0"/>
              <a:t>1</a:t>
            </a:r>
            <a:r>
              <a:rPr lang="ja-JP" altLang="en-US" sz="1800" dirty="0" smtClean="0"/>
              <a:t>”</a:t>
            </a:r>
            <a:r>
              <a:rPr lang="en-US" altLang="ja-JP" sz="1800" dirty="0" smtClean="0"/>
              <a:t>  </a:t>
            </a:r>
            <a:r>
              <a:rPr lang="en-US" altLang="ja-JP" sz="1800" dirty="0" err="1"/>
              <a:t>NaI</a:t>
            </a:r>
            <a:r>
              <a:rPr lang="en-US" altLang="ja-JP" sz="1800" dirty="0"/>
              <a:t>) and a GM pancake</a:t>
            </a:r>
            <a:endParaRPr lang="en-US" sz="1800" dirty="0"/>
          </a:p>
        </p:txBody>
      </p:sp>
      <p:sp>
        <p:nvSpPr>
          <p:cNvPr id="32777" name="Slide Number Placeholder 3"/>
          <p:cNvSpPr txBox="1">
            <a:spLocks/>
          </p:cNvSpPr>
          <p:nvPr/>
        </p:nvSpPr>
        <p:spPr bwMode="auto">
          <a:xfrm>
            <a:off x="8610600" y="6470650"/>
            <a:ext cx="3190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1A6F36-35EE-8243-9141-0159E3862E63}" type="slidenum">
              <a:rPr lang="en-US" sz="700">
                <a:cs typeface="Arial" charset="0"/>
              </a:rPr>
              <a:pPr eaLnBrk="1" hangingPunct="1"/>
              <a:t>26</a:t>
            </a:fld>
            <a:endParaRPr lang="en-US" sz="700">
              <a:cs typeface="Arial" charset="0"/>
            </a:endParaRPr>
          </a:p>
        </p:txBody>
      </p:sp>
      <p:sp>
        <p:nvSpPr>
          <p:cNvPr id="2" name="Footer Placeholder 1"/>
          <p:cNvSpPr>
            <a:spLocks noGrp="1"/>
          </p:cNvSpPr>
          <p:nvPr>
            <p:ph type="ftr" sz="quarter" idx="4294967295"/>
          </p:nvPr>
        </p:nvSpPr>
        <p:spPr>
          <a:xfrm>
            <a:off x="446088" y="6543675"/>
            <a:ext cx="4125912" cy="314325"/>
          </a:xfrm>
          <a:prstGeom prst="rect">
            <a:avLst/>
          </a:prstGeom>
        </p:spPr>
        <p:txBody>
          <a:bodyPr/>
          <a:lstStyle/>
          <a:p>
            <a:r>
              <a:rPr lang="en-US" smtClean="0">
                <a:solidFill>
                  <a:srgbClr val="000000"/>
                </a:solidFill>
              </a:rPr>
              <a:t>61st Annual HPS Meeting, July 17-21, 2016</a:t>
            </a:r>
            <a:endParaRPr lang="en-US" dirty="0">
              <a:solidFill>
                <a:srgbClr val="000000"/>
              </a:solidFill>
            </a:endParaRPr>
          </a:p>
        </p:txBody>
      </p:sp>
    </p:spTree>
    <p:extLst>
      <p:ext uri="{BB962C8B-B14F-4D97-AF65-F5344CB8AC3E}">
        <p14:creationId xmlns:p14="http://schemas.microsoft.com/office/powerpoint/2010/main" val="1110104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Material Removal, Survey</a:t>
            </a:r>
          </a:p>
        </p:txBody>
      </p:sp>
      <p:sp>
        <p:nvSpPr>
          <p:cNvPr id="32771" name="Slide Number Placeholder 4"/>
          <p:cNvSpPr>
            <a:spLocks noGrp="1"/>
          </p:cNvSpPr>
          <p:nvPr>
            <p:ph type="sldNum" sz="quarter" idx="15"/>
          </p:nvPr>
        </p:nvSpPr>
        <p:spPr bwMode="auto">
          <a:xfrm>
            <a:off x="8396288" y="1588"/>
            <a:ext cx="747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928B3C89-92E8-481B-9ACF-7EDFFCDA7933}" type="slidenum">
              <a:rPr lang="en-US" altLang="en-US" smtClean="0"/>
              <a:pPr algn="r" eaLnBrk="1" fontAlgn="base" hangingPunct="1">
                <a:spcBef>
                  <a:spcPct val="0"/>
                </a:spcBef>
                <a:spcAft>
                  <a:spcPct val="0"/>
                </a:spcAft>
              </a:pPr>
              <a:t>27</a:t>
            </a:fld>
            <a:endParaRPr lang="en-US" altLang="en-US" smtClean="0"/>
          </a:p>
        </p:txBody>
      </p:sp>
      <p:sp>
        <p:nvSpPr>
          <p:cNvPr id="2" name="Footer Placeholder 1"/>
          <p:cNvSpPr>
            <a:spLocks noGrp="1"/>
          </p:cNvSpPr>
          <p:nvPr>
            <p:ph type="ftr" sz="quarter" idx="4294967295"/>
          </p:nvPr>
        </p:nvSpPr>
        <p:spPr>
          <a:xfrm>
            <a:off x="446088" y="6543675"/>
            <a:ext cx="4125912" cy="314325"/>
          </a:xfrm>
          <a:prstGeom prst="rect">
            <a:avLst/>
          </a:prstGeom>
        </p:spPr>
        <p:txBody>
          <a:bodyPr/>
          <a:lstStyle/>
          <a:p>
            <a:pPr>
              <a:defRPr/>
            </a:pPr>
            <a:r>
              <a:rPr lang="en-US" smtClean="0">
                <a:solidFill>
                  <a:srgbClr val="000000"/>
                </a:solidFill>
              </a:rPr>
              <a:t>61st Annual HPS Meeting, July 17-21, 2016</a:t>
            </a:r>
            <a:endParaRPr lang="en-US" b="0">
              <a:solidFill>
                <a:srgbClr val="000000"/>
              </a:solidFill>
            </a:endParaRPr>
          </a:p>
        </p:txBody>
      </p:sp>
      <p:pic>
        <p:nvPicPr>
          <p:cNvPr id="32772" name="Picture 4" descr="V:\ESH\OHP\OHP Field Operations\Photos\PEP-II\2012\PC090802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038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C:\Users\rokni\Desktop\chamber%20and%20strong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descr="V:\ESH\OHP\OHP Field Operations\EMS SURVEYS\PEP\Photos\100_14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9200"/>
            <a:ext cx="3429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descr="V:\ESH\RP\clean-up D&amp;D\D&amp;D Project Concrete and Metals\Fieldwork\PEPII\Second Release\PepII bin 110 Alum Cable 2nd load 101711 (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7195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35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2800" dirty="0" smtClean="0"/>
              <a:t>DT Calculations for 1”x1” </a:t>
            </a:r>
            <a:r>
              <a:rPr lang="en-US" altLang="en-US" sz="2800" dirty="0" err="1" smtClean="0"/>
              <a:t>NaI</a:t>
            </a:r>
            <a:r>
              <a:rPr lang="en-US" altLang="en-US" sz="2800" dirty="0" smtClean="0"/>
              <a:t> Survey Instrument</a:t>
            </a:r>
          </a:p>
        </p:txBody>
      </p:sp>
      <p:sp>
        <p:nvSpPr>
          <p:cNvPr id="21507" name="Slide Number Placeholder 3"/>
          <p:cNvSpPr txBox="1">
            <a:spLocks noGrp="1"/>
          </p:cNvSpPr>
          <p:nvPr/>
        </p:nvSpPr>
        <p:spPr bwMode="auto">
          <a:xfrm>
            <a:off x="8348663" y="-47625"/>
            <a:ext cx="137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fld id="{14E3C102-0BC2-4AB6-855B-6452CB158EA4}" type="slidenum">
              <a:rPr lang="en-US" altLang="en-US" sz="1200" b="1">
                <a:solidFill>
                  <a:schemeClr val="bg1"/>
                </a:solidFill>
                <a:ea typeface="MS PGothic" pitchFamily="34" charset="-128"/>
              </a:rPr>
              <a:pPr algn="ctr" eaLnBrk="1" hangingPunct="1">
                <a:spcBef>
                  <a:spcPct val="0"/>
                </a:spcBef>
                <a:buFontTx/>
                <a:buNone/>
              </a:pPr>
              <a:t>28</a:t>
            </a:fld>
            <a:endParaRPr lang="en-US" altLang="en-US" sz="1200" b="1">
              <a:solidFill>
                <a:schemeClr val="bg1"/>
              </a:solidFill>
              <a:ea typeface="MS PGothic" pitchFamily="34" charset="-128"/>
            </a:endParaRPr>
          </a:p>
        </p:txBody>
      </p:sp>
      <p:pic>
        <p:nvPicPr>
          <p:cNvPr id="21508" name="Object 4"/>
          <p:cNvPicPr>
            <a:picLocks noChangeArrowheads="1"/>
          </p:cNvPicPr>
          <p:nvPr/>
        </p:nvPicPr>
        <p:blipFill>
          <a:blip r:embed="rId2">
            <a:extLst>
              <a:ext uri="{28A0092B-C50C-407E-A947-70E740481C1C}">
                <a14:useLocalDpi xmlns:a14="http://schemas.microsoft.com/office/drawing/2010/main" val="0"/>
              </a:ext>
            </a:extLst>
          </a:blip>
          <a:srcRect l="-2959" t="-3726" b="-969"/>
          <a:stretch>
            <a:fillRect/>
          </a:stretch>
        </p:blipFill>
        <p:spPr bwMode="auto">
          <a:xfrm>
            <a:off x="103696" y="990600"/>
            <a:ext cx="40386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461963" y="4987925"/>
            <a:ext cx="28194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ts val="600"/>
              </a:spcAft>
              <a:buFontTx/>
              <a:buNone/>
            </a:pPr>
            <a:r>
              <a:rPr lang="en-US" altLang="en-US" sz="1600" b="1" dirty="0"/>
              <a:t>“MDA MCNP Calculations”</a:t>
            </a:r>
          </a:p>
          <a:p>
            <a:pPr eaLnBrk="1" hangingPunct="1">
              <a:spcBef>
                <a:spcPct val="0"/>
              </a:spcBef>
              <a:spcAft>
                <a:spcPts val="600"/>
              </a:spcAft>
              <a:buFontTx/>
              <a:buNone/>
            </a:pPr>
            <a:r>
              <a:rPr lang="en-US" altLang="en-US" sz="1600" b="1" dirty="0" err="1"/>
              <a:t>Hirokuni</a:t>
            </a:r>
            <a:r>
              <a:rPr lang="en-US" altLang="en-US" sz="1600" b="1" dirty="0"/>
              <a:t> </a:t>
            </a:r>
            <a:r>
              <a:rPr lang="en-US" altLang="en-US" sz="1600" b="1" dirty="0" err="1"/>
              <a:t>Yamanishi</a:t>
            </a:r>
            <a:r>
              <a:rPr lang="en-US" altLang="en-US" sz="1600" b="1" dirty="0"/>
              <a:t>, et al., </a:t>
            </a:r>
          </a:p>
          <a:p>
            <a:pPr eaLnBrk="1" hangingPunct="1">
              <a:spcBef>
                <a:spcPct val="0"/>
              </a:spcBef>
              <a:spcAft>
                <a:spcPts val="600"/>
              </a:spcAft>
              <a:buFontTx/>
              <a:buNone/>
            </a:pPr>
            <a:r>
              <a:rPr lang="en-US" altLang="en-US" sz="1600" b="1" dirty="0"/>
              <a:t>SLAC RPD-008, June 2011 </a:t>
            </a:r>
            <a:endParaRPr lang="en-US" altLang="en-US" sz="1600" dirty="0"/>
          </a:p>
        </p:txBody>
      </p:sp>
      <p:pic>
        <p:nvPicPr>
          <p:cNvPr id="21510" name="Object 5"/>
          <p:cNvPicPr>
            <a:picLocks noChangeArrowheads="1"/>
          </p:cNvPicPr>
          <p:nvPr/>
        </p:nvPicPr>
        <p:blipFill>
          <a:blip r:embed="rId3">
            <a:extLst>
              <a:ext uri="{28A0092B-C50C-407E-A947-70E740481C1C}">
                <a14:useLocalDpi xmlns:a14="http://schemas.microsoft.com/office/drawing/2010/main" val="0"/>
              </a:ext>
            </a:extLst>
          </a:blip>
          <a:srcRect l="-2846" t="-3770" b="-1225"/>
          <a:stretch>
            <a:fillRect/>
          </a:stretch>
        </p:blipFill>
        <p:spPr bwMode="auto">
          <a:xfrm>
            <a:off x="4038600" y="3657600"/>
            <a:ext cx="4876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Content Placeholder 5" descr="Yamanishi Geometry"/>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219200"/>
            <a:ext cx="1828800" cy="12192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9" descr="Yamanishi sour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6050" y="1228725"/>
            <a:ext cx="2209800" cy="12096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4294967295"/>
          </p:nvPr>
        </p:nvSpPr>
        <p:spPr>
          <a:xfrm>
            <a:off x="446088" y="6543675"/>
            <a:ext cx="4125912" cy="314325"/>
          </a:xfrm>
          <a:prstGeom prst="rect">
            <a:avLst/>
          </a:prstGeom>
        </p:spPr>
        <p:txBody>
          <a:bodyPr/>
          <a:lstStyle/>
          <a:p>
            <a:r>
              <a:rPr lang="en-US" smtClean="0">
                <a:solidFill>
                  <a:srgbClr val="000000"/>
                </a:solidFill>
              </a:rPr>
              <a:t>61st Annual HPS Meeting, July 17-21, 2016</a:t>
            </a:r>
            <a:endParaRPr lang="en-US" dirty="0">
              <a:solidFill>
                <a:srgbClr val="000000"/>
              </a:solidFill>
            </a:endParaRPr>
          </a:p>
        </p:txBody>
      </p:sp>
      <p:sp>
        <p:nvSpPr>
          <p:cNvPr id="3" name="Slide Number Placeholder 2"/>
          <p:cNvSpPr>
            <a:spLocks noGrp="1"/>
          </p:cNvSpPr>
          <p:nvPr>
            <p:ph type="sldNum" sz="quarter" idx="15"/>
          </p:nvPr>
        </p:nvSpPr>
        <p:spPr/>
        <p:txBody>
          <a:bodyPr/>
          <a:lstStyle/>
          <a:p>
            <a:fld id="{5BD36294-2849-48A8-8531-5354CF3095D2}"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1002240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dirty="0"/>
          </a:p>
        </p:txBody>
      </p:sp>
      <p:sp>
        <p:nvSpPr>
          <p:cNvPr id="7" name="Text Placeholder 6"/>
          <p:cNvSpPr>
            <a:spLocks noGrp="1"/>
          </p:cNvSpPr>
          <p:nvPr>
            <p:ph type="body" sz="quarter" idx="11"/>
          </p:nvPr>
        </p:nvSpPr>
        <p:spPr/>
        <p:txBody>
          <a:bodyPr/>
          <a:lstStyle/>
          <a:p>
            <a:endParaRPr lang="en-US" dirty="0"/>
          </a:p>
        </p:txBody>
      </p:sp>
      <p:sp>
        <p:nvSpPr>
          <p:cNvPr id="2" name="Slide Number Placeholder 1"/>
          <p:cNvSpPr>
            <a:spLocks noGrp="1"/>
          </p:cNvSpPr>
          <p:nvPr>
            <p:ph type="sldNum" sz="quarter" idx="4294967295"/>
          </p:nvPr>
        </p:nvSpPr>
        <p:spPr>
          <a:xfrm>
            <a:off x="8824913" y="6318250"/>
            <a:ext cx="319087" cy="539750"/>
          </a:xfrm>
        </p:spPr>
        <p:txBody>
          <a:bodyPr/>
          <a:lstStyle/>
          <a:p>
            <a:fld id="{5BD36294-2849-48A8-8531-5354CF3095D2}"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1218947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dirty="0" smtClean="0">
                <a:latin typeface="Arial" charset="0"/>
              </a:rPr>
              <a:t>Clearance </a:t>
            </a:r>
            <a:endParaRPr lang="en-US" sz="2800" dirty="0"/>
          </a:p>
        </p:txBody>
      </p:sp>
      <p:sp>
        <p:nvSpPr>
          <p:cNvPr id="3" name="Content Placeholder 2"/>
          <p:cNvSpPr>
            <a:spLocks noGrp="1"/>
          </p:cNvSpPr>
          <p:nvPr>
            <p:ph sz="quarter" idx="14"/>
          </p:nvPr>
        </p:nvSpPr>
        <p:spPr>
          <a:xfrm>
            <a:off x="152400" y="1371600"/>
            <a:ext cx="8763000" cy="4953000"/>
          </a:xfrm>
        </p:spPr>
        <p:txBody>
          <a:bodyPr>
            <a:normAutofit/>
          </a:bodyPr>
          <a:lstStyle/>
          <a:p>
            <a:pPr marL="285750" indent="-285750">
              <a:lnSpc>
                <a:spcPct val="100000"/>
              </a:lnSpc>
              <a:spcBef>
                <a:spcPts val="600"/>
              </a:spcBef>
              <a:buFont typeface="Arial"/>
              <a:buChar char="•"/>
              <a:defRPr/>
            </a:pPr>
            <a:r>
              <a:rPr lang="en-US" sz="2200" dirty="0"/>
              <a:t>R</a:t>
            </a:r>
            <a:r>
              <a:rPr lang="en-US" sz="2200" dirty="0" smtClean="0"/>
              <a:t>emoval of items that contain or may </a:t>
            </a:r>
            <a:r>
              <a:rPr lang="en-US" sz="2200" dirty="0"/>
              <a:t>contain residual radioactive material from </a:t>
            </a:r>
            <a:r>
              <a:rPr lang="en-US" sz="2200" dirty="0" smtClean="0"/>
              <a:t> </a:t>
            </a:r>
            <a:r>
              <a:rPr lang="en-US" sz="2200" dirty="0"/>
              <a:t>radiological control </a:t>
            </a:r>
            <a:r>
              <a:rPr lang="en-US" sz="2200" dirty="0" smtClean="0"/>
              <a:t>is </a:t>
            </a:r>
            <a:r>
              <a:rPr lang="en-US" sz="2200" dirty="0" smtClean="0">
                <a:latin typeface="Arial" charset="0"/>
              </a:rPr>
              <a:t>a restrictive </a:t>
            </a:r>
            <a:r>
              <a:rPr lang="en-US" sz="2200" dirty="0">
                <a:latin typeface="Arial" charset="0"/>
              </a:rPr>
              <a:t>process in many </a:t>
            </a:r>
            <a:r>
              <a:rPr lang="en-US" sz="2200" dirty="0" smtClean="0">
                <a:latin typeface="Arial" charset="0"/>
              </a:rPr>
              <a:t>countries due to:</a:t>
            </a:r>
            <a:endParaRPr lang="en-US" sz="2200" dirty="0">
              <a:latin typeface="Arial" charset="0"/>
            </a:endParaRPr>
          </a:p>
          <a:p>
            <a:pPr lvl="3" indent="-342900">
              <a:lnSpc>
                <a:spcPct val="100000"/>
              </a:lnSpc>
              <a:spcBef>
                <a:spcPts val="600"/>
              </a:spcBef>
              <a:spcAft>
                <a:spcPts val="300"/>
              </a:spcAft>
              <a:buFont typeface="Wingdings" panose="05000000000000000000" pitchFamily="2" charset="2"/>
              <a:buChar char="Ø"/>
              <a:defRPr/>
            </a:pPr>
            <a:r>
              <a:rPr lang="en-US" sz="2000" dirty="0" smtClean="0">
                <a:latin typeface="Arial" charset="0"/>
              </a:rPr>
              <a:t>Lack </a:t>
            </a:r>
            <a:r>
              <a:rPr lang="en-US" sz="2000" dirty="0">
                <a:latin typeface="Arial" charset="0"/>
              </a:rPr>
              <a:t>of </a:t>
            </a:r>
            <a:r>
              <a:rPr lang="en-US" sz="2000" dirty="0" smtClean="0">
                <a:latin typeface="Arial" charset="0"/>
              </a:rPr>
              <a:t>approved </a:t>
            </a:r>
            <a:r>
              <a:rPr lang="en-US" sz="2000" dirty="0" smtClean="0">
                <a:solidFill>
                  <a:srgbClr val="0033CC"/>
                </a:solidFill>
                <a:latin typeface="Arial" charset="0"/>
              </a:rPr>
              <a:t>clearance criteria</a:t>
            </a:r>
            <a:endParaRPr lang="en-US" sz="2000" dirty="0">
              <a:solidFill>
                <a:srgbClr val="0033CC"/>
              </a:solidFill>
              <a:latin typeface="Arial" charset="0"/>
            </a:endParaRPr>
          </a:p>
          <a:p>
            <a:pPr lvl="3" indent="-342900">
              <a:lnSpc>
                <a:spcPct val="100000"/>
              </a:lnSpc>
              <a:spcBef>
                <a:spcPts val="600"/>
              </a:spcBef>
              <a:spcAft>
                <a:spcPts val="300"/>
              </a:spcAft>
              <a:buFont typeface="Wingdings" panose="05000000000000000000" pitchFamily="2" charset="2"/>
              <a:buChar char="Ø"/>
              <a:defRPr/>
            </a:pPr>
            <a:r>
              <a:rPr lang="en-US" sz="2000" dirty="0">
                <a:latin typeface="Arial" charset="0"/>
              </a:rPr>
              <a:t>Lack of </a:t>
            </a:r>
            <a:r>
              <a:rPr lang="en-US" sz="2000" dirty="0" smtClean="0">
                <a:latin typeface="Arial" charset="0"/>
              </a:rPr>
              <a:t>rigorous and approved </a:t>
            </a:r>
            <a:r>
              <a:rPr lang="en-US" sz="2000" dirty="0" smtClean="0">
                <a:solidFill>
                  <a:srgbClr val="0033CC"/>
                </a:solidFill>
                <a:latin typeface="Arial" charset="0"/>
              </a:rPr>
              <a:t>processes</a:t>
            </a:r>
            <a:r>
              <a:rPr lang="en-US" sz="2000" dirty="0" smtClean="0">
                <a:latin typeface="Arial" charset="0"/>
              </a:rPr>
              <a:t> </a:t>
            </a:r>
            <a:r>
              <a:rPr lang="en-US" sz="2000" dirty="0">
                <a:latin typeface="Arial" charset="0"/>
              </a:rPr>
              <a:t>to demonstrate compliance with the </a:t>
            </a:r>
            <a:r>
              <a:rPr lang="en-US" sz="2000" dirty="0" smtClean="0">
                <a:latin typeface="Arial" charset="0"/>
              </a:rPr>
              <a:t>clearance criteria </a:t>
            </a:r>
            <a:endParaRPr lang="en-US" sz="2000" dirty="0">
              <a:latin typeface="Arial" charset="0"/>
            </a:endParaRPr>
          </a:p>
          <a:p>
            <a:pPr lvl="3" indent="-342900">
              <a:lnSpc>
                <a:spcPct val="100000"/>
              </a:lnSpc>
              <a:spcBef>
                <a:spcPts val="600"/>
              </a:spcBef>
              <a:spcAft>
                <a:spcPts val="300"/>
              </a:spcAft>
              <a:buFont typeface="Wingdings" panose="05000000000000000000" pitchFamily="2" charset="2"/>
              <a:buChar char="Ø"/>
              <a:defRPr/>
            </a:pPr>
            <a:r>
              <a:rPr lang="en-US" sz="2000" dirty="0" smtClean="0">
                <a:latin typeface="Arial" charset="0"/>
              </a:rPr>
              <a:t>Policies </a:t>
            </a:r>
            <a:r>
              <a:rPr lang="en-US" sz="2000" dirty="0">
                <a:latin typeface="Arial" charset="0"/>
              </a:rPr>
              <a:t>that further restrict </a:t>
            </a:r>
            <a:r>
              <a:rPr lang="en-US" sz="2000" dirty="0" smtClean="0">
                <a:latin typeface="Arial" charset="0"/>
              </a:rPr>
              <a:t>clearance of </a:t>
            </a:r>
            <a:r>
              <a:rPr lang="en-US" sz="2000" dirty="0">
                <a:latin typeface="Arial" charset="0"/>
              </a:rPr>
              <a:t>materials due to public </a:t>
            </a:r>
            <a:r>
              <a:rPr lang="en-US" sz="2100" dirty="0" smtClean="0">
                <a:latin typeface="Arial" charset="0"/>
              </a:rPr>
              <a:t>concerns, or inadequate practices</a:t>
            </a:r>
          </a:p>
          <a:p>
            <a:pPr marL="446088" lvl="2" indent="-285750">
              <a:lnSpc>
                <a:spcPct val="100000"/>
              </a:lnSpc>
              <a:spcBef>
                <a:spcPts val="600"/>
              </a:spcBef>
              <a:spcAft>
                <a:spcPts val="300"/>
              </a:spcAft>
              <a:buFont typeface="Arial"/>
              <a:buChar char="•"/>
              <a:defRPr/>
            </a:pPr>
            <a:r>
              <a:rPr lang="en-US" sz="2200" dirty="0" smtClean="0">
                <a:latin typeface="Arial" charset="0"/>
              </a:rPr>
              <a:t>(DOE) Secretarial Memoranda</a:t>
            </a:r>
            <a:endParaRPr lang="en-US" sz="2200" dirty="0">
              <a:latin typeface="Arial" charset="0"/>
            </a:endParaRPr>
          </a:p>
          <a:p>
            <a:pPr marL="769938" lvl="3" indent="-285750">
              <a:lnSpc>
                <a:spcPct val="100000"/>
              </a:lnSpc>
              <a:spcBef>
                <a:spcPts val="600"/>
              </a:spcBef>
              <a:spcAft>
                <a:spcPts val="300"/>
              </a:spcAft>
              <a:buFont typeface="Arial"/>
              <a:buChar char="•"/>
              <a:defRPr/>
            </a:pPr>
            <a:r>
              <a:rPr lang="en-US" sz="2000" dirty="0">
                <a:latin typeface="Arial" charset="0"/>
              </a:rPr>
              <a:t>US DOE </a:t>
            </a:r>
            <a:r>
              <a:rPr lang="en-US" sz="2000" dirty="0" smtClean="0">
                <a:latin typeface="Arial" charset="0"/>
              </a:rPr>
              <a:t>Policy (January 2000): Prohibits </a:t>
            </a:r>
            <a:r>
              <a:rPr lang="en-US" sz="2000" dirty="0">
                <a:latin typeface="Arial" charset="0"/>
              </a:rPr>
              <a:t>the </a:t>
            </a:r>
            <a:r>
              <a:rPr lang="en-US" sz="2000" dirty="0">
                <a:solidFill>
                  <a:srgbClr val="C00000"/>
                </a:solidFill>
                <a:latin typeface="Arial" charset="0"/>
              </a:rPr>
              <a:t>release of </a:t>
            </a:r>
            <a:r>
              <a:rPr lang="en-US" sz="2000" u="sng" dirty="0">
                <a:solidFill>
                  <a:srgbClr val="C00000"/>
                </a:solidFill>
                <a:latin typeface="Arial" charset="0"/>
              </a:rPr>
              <a:t>volumetrically</a:t>
            </a:r>
            <a:r>
              <a:rPr lang="en-US" sz="2000" dirty="0">
                <a:solidFill>
                  <a:srgbClr val="C00000"/>
                </a:solidFill>
                <a:latin typeface="Arial" charset="0"/>
              </a:rPr>
              <a:t> contaminated metals </a:t>
            </a:r>
            <a:r>
              <a:rPr lang="en-US" sz="2000" dirty="0">
                <a:latin typeface="Arial" charset="0"/>
              </a:rPr>
              <a:t>into commerce</a:t>
            </a:r>
          </a:p>
          <a:p>
            <a:pPr marL="769938" lvl="3" indent="-285750">
              <a:lnSpc>
                <a:spcPct val="100000"/>
              </a:lnSpc>
              <a:spcBef>
                <a:spcPts val="600"/>
              </a:spcBef>
              <a:spcAft>
                <a:spcPts val="300"/>
              </a:spcAft>
              <a:buFont typeface="Arial"/>
              <a:buChar char="•"/>
              <a:defRPr/>
            </a:pPr>
            <a:r>
              <a:rPr lang="en-US" sz="2000" dirty="0">
                <a:latin typeface="Arial" charset="0"/>
              </a:rPr>
              <a:t> US DOE </a:t>
            </a:r>
            <a:r>
              <a:rPr lang="en-US" sz="2000" dirty="0" smtClean="0">
                <a:latin typeface="Arial" charset="0"/>
              </a:rPr>
              <a:t>Policy (July 2000): </a:t>
            </a:r>
            <a:r>
              <a:rPr lang="en-US" sz="2000" dirty="0">
                <a:latin typeface="Arial" charset="0"/>
              </a:rPr>
              <a:t>Suspends the </a:t>
            </a:r>
            <a:r>
              <a:rPr lang="en-US" sz="2000" dirty="0">
                <a:solidFill>
                  <a:srgbClr val="C00000"/>
                </a:solidFill>
                <a:latin typeface="Arial" charset="0"/>
              </a:rPr>
              <a:t>unrestricted release for recycling </a:t>
            </a:r>
            <a:r>
              <a:rPr lang="en-US" sz="2000" dirty="0">
                <a:latin typeface="Arial" charset="0"/>
              </a:rPr>
              <a:t>of scrap metals from </a:t>
            </a:r>
            <a:r>
              <a:rPr lang="en-US" sz="2000" dirty="0">
                <a:solidFill>
                  <a:srgbClr val="C00000"/>
                </a:solidFill>
                <a:latin typeface="Arial" charset="0"/>
              </a:rPr>
              <a:t>Radiological </a:t>
            </a:r>
            <a:r>
              <a:rPr lang="en-US" sz="2000" dirty="0" smtClean="0">
                <a:solidFill>
                  <a:srgbClr val="C00000"/>
                </a:solidFill>
                <a:latin typeface="Arial" charset="0"/>
              </a:rPr>
              <a:t>Areas</a:t>
            </a:r>
            <a:endParaRPr lang="en-US" dirty="0"/>
          </a:p>
        </p:txBody>
      </p:sp>
      <p:sp>
        <p:nvSpPr>
          <p:cNvPr id="5" name="Slide Number Placeholder 3"/>
          <p:cNvSpPr>
            <a:spLocks noGrp="1"/>
          </p:cNvSpPr>
          <p:nvPr>
            <p:ph type="sldNum" sz="quarter" idx="4294967295"/>
          </p:nvPr>
        </p:nvSpPr>
        <p:spPr>
          <a:xfrm>
            <a:off x="8566150" y="6318250"/>
            <a:ext cx="319088" cy="539750"/>
          </a:xfrm>
          <a:prstGeom prst="rect">
            <a:avLst/>
          </a:prstGeom>
        </p:spPr>
        <p:txBody>
          <a:bodyPr/>
          <a:lstStyle/>
          <a:p>
            <a:pPr>
              <a:defRPr/>
            </a:pPr>
            <a:fld id="{2A7D6CEF-569F-4196-A3BA-0249178A6648}" type="slidenum">
              <a:rPr lang="en-US" sz="1200" smtClean="0">
                <a:solidFill>
                  <a:srgbClr val="000000"/>
                </a:solidFill>
              </a:rPr>
              <a:pPr>
                <a:defRPr/>
              </a:pPr>
              <a:t>3</a:t>
            </a:fld>
            <a:endParaRPr lang="en-US" sz="1200" dirty="0">
              <a:solidFill>
                <a:srgbClr val="000000"/>
              </a:solidFill>
            </a:endParaRPr>
          </a:p>
        </p:txBody>
      </p:sp>
      <p:sp>
        <p:nvSpPr>
          <p:cNvPr id="4" name="Footer Placeholder 3"/>
          <p:cNvSpPr>
            <a:spLocks noGrp="1"/>
          </p:cNvSpPr>
          <p:nvPr>
            <p:ph type="ftr" sz="quarter" idx="4294967295"/>
          </p:nvPr>
        </p:nvSpPr>
        <p:spPr>
          <a:xfrm>
            <a:off x="446088" y="6543675"/>
            <a:ext cx="4125912" cy="314325"/>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84557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381000"/>
            <a:ext cx="6781800" cy="457200"/>
          </a:xfrm>
        </p:spPr>
        <p:txBody>
          <a:bodyPr/>
          <a:lstStyle/>
          <a:p>
            <a:pPr eaLnBrk="1" hangingPunct="1"/>
            <a:r>
              <a:rPr lang="en-US" altLang="en-US" dirty="0" smtClean="0"/>
              <a:t>Key Terms</a:t>
            </a:r>
          </a:p>
        </p:txBody>
      </p:sp>
      <p:sp>
        <p:nvSpPr>
          <p:cNvPr id="3" name="Content Placeholder 2"/>
          <p:cNvSpPr>
            <a:spLocks noGrp="1"/>
          </p:cNvSpPr>
          <p:nvPr>
            <p:ph sz="quarter" idx="14"/>
          </p:nvPr>
        </p:nvSpPr>
        <p:spPr>
          <a:xfrm>
            <a:off x="381000" y="1524000"/>
            <a:ext cx="8229600" cy="4724400"/>
          </a:xfrm>
          <a:prstGeom prst="rect">
            <a:avLst/>
          </a:prstGeom>
        </p:spPr>
        <p:txBody>
          <a:bodyPr>
            <a:normAutofit fontScale="70000" lnSpcReduction="20000"/>
          </a:bodyPr>
          <a:lstStyle/>
          <a:p>
            <a:pPr marL="342900" indent="-342900">
              <a:spcBef>
                <a:spcPts val="600"/>
              </a:spcBef>
              <a:buFont typeface="Arial" panose="020B0604020202020204" pitchFamily="34" charset="0"/>
              <a:buChar char="•"/>
              <a:defRPr/>
            </a:pPr>
            <a:r>
              <a:rPr lang="en-US" sz="2300" u="sng" dirty="0" smtClean="0"/>
              <a:t>Clearance: </a:t>
            </a:r>
            <a:r>
              <a:rPr lang="en-US" sz="2300" dirty="0" smtClean="0"/>
              <a:t>Removal </a:t>
            </a:r>
            <a:r>
              <a:rPr lang="en-US" sz="2300" dirty="0"/>
              <a:t>of personal property that contains or may contain residual radioactive material from DOE radiological </a:t>
            </a:r>
            <a:r>
              <a:rPr lang="en-US" sz="2300" dirty="0" smtClean="0"/>
              <a:t>control.</a:t>
            </a:r>
          </a:p>
          <a:p>
            <a:pPr>
              <a:spcBef>
                <a:spcPts val="600"/>
              </a:spcBef>
              <a:buFont typeface="Arial" panose="020B0604020202020204" pitchFamily="34" charset="0"/>
              <a:buChar char="•"/>
              <a:defRPr/>
            </a:pPr>
            <a:r>
              <a:rPr lang="en-US" sz="2300" u="sng" dirty="0" smtClean="0"/>
              <a:t>Release</a:t>
            </a:r>
            <a:r>
              <a:rPr lang="en-US" sz="2300" dirty="0" smtClean="0"/>
              <a:t>: Process that material </a:t>
            </a:r>
            <a:r>
              <a:rPr lang="en-US" sz="2300" dirty="0"/>
              <a:t>has gone through the clearance process and is released off-site or on-site from radiological control</a:t>
            </a:r>
          </a:p>
          <a:p>
            <a:pPr marL="342900" indent="-342900">
              <a:spcBef>
                <a:spcPts val="600"/>
              </a:spcBef>
              <a:buFont typeface="Arial" panose="020B0604020202020204" pitchFamily="34" charset="0"/>
              <a:buChar char="•"/>
              <a:defRPr/>
            </a:pPr>
            <a:r>
              <a:rPr lang="en-US" sz="2300" u="sng" dirty="0" smtClean="0"/>
              <a:t>Detection </a:t>
            </a:r>
            <a:r>
              <a:rPr lang="en-US" sz="2300" u="sng" dirty="0"/>
              <a:t>Limit (DL): </a:t>
            </a:r>
            <a:r>
              <a:rPr lang="en-US" sz="2300" dirty="0"/>
              <a:t>The smallest amount of radioactivity (in pCi/g for volumetric radioactivity measurements, or dpm / 100 cm</a:t>
            </a:r>
            <a:r>
              <a:rPr lang="en-US" sz="2300" baseline="30000" dirty="0"/>
              <a:t>2</a:t>
            </a:r>
            <a:r>
              <a:rPr lang="en-US" sz="2300" dirty="0"/>
              <a:t> for surface contamination) that can be detected and quantified by a measurement method. </a:t>
            </a:r>
            <a:endParaRPr lang="en-US" sz="2300" dirty="0" smtClean="0"/>
          </a:p>
          <a:p>
            <a:pPr marL="342900" indent="-342900">
              <a:spcBef>
                <a:spcPts val="600"/>
              </a:spcBef>
              <a:buFont typeface="Arial" panose="020B0604020202020204" pitchFamily="34" charset="0"/>
              <a:buChar char="•"/>
              <a:defRPr/>
            </a:pPr>
            <a:r>
              <a:rPr lang="en-US" sz="2300" u="sng" dirty="0"/>
              <a:t>Detection Threshold (DT): </a:t>
            </a:r>
            <a:r>
              <a:rPr lang="en-US" sz="2300" dirty="0"/>
              <a:t>The instrument signal level (in cpm, μR/h, etc.) associated with a determination that a measurement is different than </a:t>
            </a:r>
            <a:r>
              <a:rPr lang="en-US" sz="2300" dirty="0" smtClean="0"/>
              <a:t>background</a:t>
            </a:r>
          </a:p>
          <a:p>
            <a:pPr marL="342900" indent="-342900">
              <a:spcBef>
                <a:spcPts val="600"/>
              </a:spcBef>
              <a:buFont typeface="Arial" panose="020B0604020202020204" pitchFamily="34" charset="0"/>
              <a:buChar char="•"/>
              <a:defRPr/>
            </a:pPr>
            <a:r>
              <a:rPr lang="en-US" sz="2300" u="sng" dirty="0"/>
              <a:t>Indistinguishable from Background (IFB): </a:t>
            </a:r>
            <a:r>
              <a:rPr lang="en-US" sz="2300" dirty="0"/>
              <a:t>The absence of detectable radioactivity, as determined by measurement </a:t>
            </a:r>
            <a:r>
              <a:rPr lang="en-US" sz="2300" dirty="0" smtClean="0"/>
              <a:t>methods. </a:t>
            </a:r>
          </a:p>
          <a:p>
            <a:pPr marL="342900" indent="-342900">
              <a:spcBef>
                <a:spcPts val="600"/>
              </a:spcBef>
              <a:buFont typeface="Arial" panose="020B0604020202020204" pitchFamily="34" charset="0"/>
              <a:buChar char="•"/>
              <a:defRPr/>
            </a:pPr>
            <a:r>
              <a:rPr lang="en-US" sz="2300" u="sng" dirty="0"/>
              <a:t>Process Knowledge</a:t>
            </a:r>
            <a:r>
              <a:rPr lang="en-US" sz="2300" dirty="0"/>
              <a:t>: A collective, objective description of the physical, operational, administrative, and radiological conditions associated with material being considered for clearance such that a reasonable and defendable decision can be made regarding whether the material could or could not have become activated or contaminated. </a:t>
            </a:r>
          </a:p>
          <a:p>
            <a:pPr>
              <a:spcBef>
                <a:spcPts val="600"/>
              </a:spcBef>
              <a:defRPr/>
            </a:pPr>
            <a:endParaRPr lang="en-US" sz="2400" dirty="0" smtClean="0"/>
          </a:p>
        </p:txBody>
      </p:sp>
      <p:sp>
        <p:nvSpPr>
          <p:cNvPr id="6"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30</a:t>
            </a:fld>
            <a:endParaRPr lang="en-US" sz="1200" dirty="0"/>
          </a:p>
        </p:txBody>
      </p:sp>
    </p:spTree>
    <p:extLst>
      <p:ext uri="{BB962C8B-B14F-4D97-AF65-F5344CB8AC3E}">
        <p14:creationId xmlns:p14="http://schemas.microsoft.com/office/powerpoint/2010/main" val="1655378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381000"/>
            <a:ext cx="8534400" cy="457200"/>
          </a:xfrm>
        </p:spPr>
        <p:txBody>
          <a:bodyPr/>
          <a:lstStyle/>
          <a:p>
            <a:r>
              <a:rPr lang="en-US" altLang="en-US" sz="2000" dirty="0" smtClean="0"/>
              <a:t>Key Differences </a:t>
            </a:r>
            <a:r>
              <a:rPr lang="en-US" altLang="en-US" sz="2000" dirty="0"/>
              <a:t>between ANSI N13.12-2013 and Technical </a:t>
            </a:r>
            <a:r>
              <a:rPr lang="en-US" altLang="en-US" sz="2000" dirty="0" smtClean="0"/>
              <a:t>Standard</a:t>
            </a:r>
          </a:p>
        </p:txBody>
      </p:sp>
      <p:sp>
        <p:nvSpPr>
          <p:cNvPr id="5" name="Content Placeholder 2"/>
          <p:cNvSpPr txBox="1">
            <a:spLocks/>
          </p:cNvSpPr>
          <p:nvPr/>
        </p:nvSpPr>
        <p:spPr bwMode="auto">
          <a:xfrm>
            <a:off x="228600" y="1371600"/>
            <a:ext cx="8534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indent="-274320">
              <a:spcBef>
                <a:spcPts val="0"/>
              </a:spcBef>
              <a:defRPr/>
            </a:pPr>
            <a:r>
              <a:rPr lang="en-US" altLang="en-US" sz="2000" kern="0" dirty="0" smtClean="0"/>
              <a:t>N13.12 provides volume and surface SLs. </a:t>
            </a:r>
            <a:r>
              <a:rPr lang="en-US" altLang="en-US" sz="2000" kern="0" dirty="0" smtClean="0">
                <a:solidFill>
                  <a:srgbClr val="0000FF"/>
                </a:solidFill>
              </a:rPr>
              <a:t>T</a:t>
            </a:r>
            <a:r>
              <a:rPr lang="en-US" altLang="en-US" sz="2000" dirty="0" smtClean="0">
                <a:solidFill>
                  <a:srgbClr val="0000FF"/>
                </a:solidFill>
              </a:rPr>
              <a:t>echnical </a:t>
            </a:r>
            <a:r>
              <a:rPr lang="en-US" altLang="en-US" sz="2000" kern="0" dirty="0">
                <a:solidFill>
                  <a:srgbClr val="0000FF"/>
                </a:solidFill>
              </a:rPr>
              <a:t>S</a:t>
            </a:r>
            <a:r>
              <a:rPr lang="en-US" altLang="en-US" sz="2000" kern="0" dirty="0" smtClean="0">
                <a:solidFill>
                  <a:srgbClr val="0000FF"/>
                </a:solidFill>
              </a:rPr>
              <a:t>tandard endorses the volume SLs as </a:t>
            </a:r>
            <a:r>
              <a:rPr lang="en-US" sz="2000" dirty="0">
                <a:solidFill>
                  <a:srgbClr val="0000FF"/>
                </a:solidFill>
              </a:rPr>
              <a:t>Pre-Approved </a:t>
            </a:r>
            <a:r>
              <a:rPr lang="en-US" sz="2000" dirty="0" smtClean="0">
                <a:solidFill>
                  <a:srgbClr val="0000FF"/>
                </a:solidFill>
              </a:rPr>
              <a:t>Authorized Limits </a:t>
            </a:r>
            <a:r>
              <a:rPr lang="en-US" altLang="en-US" sz="2000" kern="0" dirty="0" smtClean="0">
                <a:solidFill>
                  <a:srgbClr val="0000FF"/>
                </a:solidFill>
              </a:rPr>
              <a:t>but retain the DOE 5400.5 surface activity guideline until the ANSI N13.12 is approved by DOE.</a:t>
            </a:r>
          </a:p>
          <a:p>
            <a:pPr indent="-274320">
              <a:spcBef>
                <a:spcPts val="0"/>
              </a:spcBef>
              <a:defRPr/>
            </a:pPr>
            <a:r>
              <a:rPr lang="en-US" altLang="en-US" sz="2000" kern="0" dirty="0" smtClean="0"/>
              <a:t>N13.12 gives SLs as single clearance criterion. </a:t>
            </a:r>
            <a:r>
              <a:rPr lang="en-US" altLang="en-US" sz="2000" kern="0" dirty="0" smtClean="0">
                <a:solidFill>
                  <a:srgbClr val="0000FF"/>
                </a:solidFill>
              </a:rPr>
              <a:t>T</a:t>
            </a:r>
            <a:r>
              <a:rPr lang="en-US" altLang="en-US" sz="2000" dirty="0" smtClean="0">
                <a:solidFill>
                  <a:srgbClr val="0000FF"/>
                </a:solidFill>
              </a:rPr>
              <a:t>echnical </a:t>
            </a:r>
            <a:r>
              <a:rPr lang="en-US" altLang="en-US" sz="2000" kern="0" dirty="0">
                <a:solidFill>
                  <a:srgbClr val="0000FF"/>
                </a:solidFill>
              </a:rPr>
              <a:t>S</a:t>
            </a:r>
            <a:r>
              <a:rPr lang="en-US" altLang="en-US" sz="2000" kern="0" dirty="0" smtClean="0">
                <a:solidFill>
                  <a:srgbClr val="0000FF"/>
                </a:solidFill>
              </a:rPr>
              <a:t>tandard adopts a three-tiered set of </a:t>
            </a:r>
            <a:r>
              <a:rPr lang="en-US" sz="2000" dirty="0">
                <a:solidFill>
                  <a:srgbClr val="0000FF"/>
                </a:solidFill>
              </a:rPr>
              <a:t>clearance </a:t>
            </a:r>
            <a:r>
              <a:rPr lang="en-US" sz="2000" dirty="0" smtClean="0">
                <a:solidFill>
                  <a:srgbClr val="0000FF"/>
                </a:solidFill>
              </a:rPr>
              <a:t>criteria for volumetric activity: IFB, SLs and &gt; SL.</a:t>
            </a:r>
          </a:p>
          <a:p>
            <a:pPr lvl="1" indent="-274320">
              <a:spcBef>
                <a:spcPts val="0"/>
              </a:spcBef>
              <a:defRPr/>
            </a:pPr>
            <a:r>
              <a:rPr lang="en-US" sz="2000" kern="0" dirty="0" smtClean="0"/>
              <a:t>T</a:t>
            </a:r>
            <a:r>
              <a:rPr lang="en-US" altLang="en-US" sz="2000" kern="0" dirty="0" smtClean="0"/>
              <a:t>o </a:t>
            </a:r>
            <a:r>
              <a:rPr lang="en-US" altLang="en-US" sz="2000" kern="0" dirty="0"/>
              <a:t>minimize </a:t>
            </a:r>
            <a:r>
              <a:rPr lang="en-US" altLang="en-US" sz="2000" kern="0" dirty="0" smtClean="0"/>
              <a:t>public </a:t>
            </a:r>
            <a:r>
              <a:rPr lang="en-US" altLang="en-US" sz="2000" kern="0" dirty="0"/>
              <a:t>perception </a:t>
            </a:r>
            <a:r>
              <a:rPr lang="en-US" altLang="en-US" sz="2000" kern="0" dirty="0" smtClean="0"/>
              <a:t>risk, IFB is recommended as the preferred one. </a:t>
            </a:r>
          </a:p>
          <a:p>
            <a:pPr indent="-274320">
              <a:spcBef>
                <a:spcPts val="0"/>
              </a:spcBef>
              <a:defRPr/>
            </a:pPr>
            <a:r>
              <a:rPr lang="en-US" altLang="en-US" sz="2000" kern="0" dirty="0" smtClean="0"/>
              <a:t>N13.12 provide general process knowledge. </a:t>
            </a:r>
            <a:r>
              <a:rPr lang="en-US" altLang="en-US" sz="2000" kern="0" dirty="0" smtClean="0">
                <a:solidFill>
                  <a:srgbClr val="0000FF"/>
                </a:solidFill>
              </a:rPr>
              <a:t>T</a:t>
            </a:r>
            <a:r>
              <a:rPr lang="en-US" altLang="en-US" sz="2000" dirty="0" smtClean="0">
                <a:solidFill>
                  <a:srgbClr val="0000FF"/>
                </a:solidFill>
              </a:rPr>
              <a:t>echnical </a:t>
            </a:r>
            <a:r>
              <a:rPr lang="en-US" altLang="en-US" sz="2000" kern="0" dirty="0">
                <a:solidFill>
                  <a:srgbClr val="0000FF"/>
                </a:solidFill>
              </a:rPr>
              <a:t>S</a:t>
            </a:r>
            <a:r>
              <a:rPr lang="en-US" altLang="en-US" sz="2000" kern="0" dirty="0" smtClean="0">
                <a:solidFill>
                  <a:srgbClr val="0000FF"/>
                </a:solidFill>
              </a:rPr>
              <a:t>tandard provides specific process knowledge to </a:t>
            </a:r>
            <a:r>
              <a:rPr lang="en-US" sz="2000" dirty="0" smtClean="0">
                <a:solidFill>
                  <a:srgbClr val="0000FF"/>
                </a:solidFill>
              </a:rPr>
              <a:t>support </a:t>
            </a:r>
            <a:r>
              <a:rPr lang="en-US" sz="2000" dirty="0">
                <a:solidFill>
                  <a:srgbClr val="0000FF"/>
                </a:solidFill>
              </a:rPr>
              <a:t>clearance </a:t>
            </a:r>
            <a:r>
              <a:rPr lang="en-US" sz="2000" dirty="0" smtClean="0">
                <a:solidFill>
                  <a:srgbClr val="0000FF"/>
                </a:solidFill>
              </a:rPr>
              <a:t>of common metals at accelerator facilities:</a:t>
            </a:r>
          </a:p>
          <a:p>
            <a:pPr lvl="1" indent="-274320">
              <a:spcBef>
                <a:spcPts val="0"/>
              </a:spcBef>
              <a:defRPr/>
            </a:pPr>
            <a:r>
              <a:rPr lang="en-US" sz="2000" dirty="0" smtClean="0">
                <a:solidFill>
                  <a:srgbClr val="0000FF"/>
                </a:solidFill>
              </a:rPr>
              <a:t>Section </a:t>
            </a:r>
            <a:r>
              <a:rPr lang="en-US" sz="2000" dirty="0">
                <a:solidFill>
                  <a:srgbClr val="0000FF"/>
                </a:solidFill>
              </a:rPr>
              <a:t>3.2 gives details for the use of process </a:t>
            </a:r>
            <a:r>
              <a:rPr lang="en-US" sz="2000" dirty="0" smtClean="0">
                <a:solidFill>
                  <a:srgbClr val="0000FF"/>
                </a:solidFill>
              </a:rPr>
              <a:t>knowledge.</a:t>
            </a:r>
          </a:p>
          <a:p>
            <a:pPr lvl="1" indent="-274320">
              <a:spcBef>
                <a:spcPts val="0"/>
              </a:spcBef>
              <a:defRPr/>
            </a:pPr>
            <a:r>
              <a:rPr lang="en-US" sz="2000" dirty="0" smtClean="0">
                <a:solidFill>
                  <a:srgbClr val="0000FF"/>
                </a:solidFill>
              </a:rPr>
              <a:t>Appendices B to D </a:t>
            </a:r>
            <a:r>
              <a:rPr lang="en-US" sz="2000" dirty="0">
                <a:solidFill>
                  <a:srgbClr val="0000FF"/>
                </a:solidFill>
              </a:rPr>
              <a:t>provides general process knowledge </a:t>
            </a:r>
            <a:r>
              <a:rPr lang="en-US" sz="2000" dirty="0" smtClean="0">
                <a:solidFill>
                  <a:srgbClr val="0000FF"/>
                </a:solidFill>
              </a:rPr>
              <a:t>and technical basis that allow </a:t>
            </a:r>
            <a:r>
              <a:rPr lang="en-US" sz="2000" dirty="0">
                <a:solidFill>
                  <a:srgbClr val="0000FF"/>
                </a:solidFill>
              </a:rPr>
              <a:t>the evaluation of induced radioactivity and its characteristics in accelerator facilities</a:t>
            </a:r>
            <a:r>
              <a:rPr lang="en-US" sz="2000" dirty="0" smtClean="0">
                <a:solidFill>
                  <a:srgbClr val="0000FF"/>
                </a:solidFill>
              </a:rPr>
              <a:t>.</a:t>
            </a:r>
            <a:endParaRPr lang="en-US" altLang="en-US" sz="2000" kern="0" dirty="0" smtClean="0">
              <a:solidFill>
                <a:srgbClr val="0000FF"/>
              </a:solidFill>
            </a:endParaRPr>
          </a:p>
        </p:txBody>
      </p:sp>
      <p:sp>
        <p:nvSpPr>
          <p:cNvPr id="7"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31</a:t>
            </a:fld>
            <a:endParaRPr lang="en-US" sz="1200" dirty="0"/>
          </a:p>
        </p:txBody>
      </p:sp>
    </p:spTree>
    <p:extLst>
      <p:ext uri="{BB962C8B-B14F-4D97-AF65-F5344CB8AC3E}">
        <p14:creationId xmlns:p14="http://schemas.microsoft.com/office/powerpoint/2010/main" val="2971623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0500" y="228600"/>
            <a:ext cx="8686800" cy="639762"/>
          </a:xfrm>
        </p:spPr>
        <p:txBody>
          <a:bodyPr/>
          <a:lstStyle/>
          <a:p>
            <a:r>
              <a:rPr lang="en-US" altLang="en-US" sz="2000" dirty="0" smtClean="0"/>
              <a:t>Key Differences </a:t>
            </a:r>
            <a:r>
              <a:rPr lang="en-US" altLang="en-US" sz="2000" dirty="0"/>
              <a:t>between ANSI N13.12-2013 and Technical </a:t>
            </a:r>
            <a:r>
              <a:rPr lang="en-US" altLang="en-US" sz="2000" dirty="0" smtClean="0"/>
              <a:t>Standard</a:t>
            </a:r>
          </a:p>
        </p:txBody>
      </p:sp>
      <p:sp>
        <p:nvSpPr>
          <p:cNvPr id="5" name="Content Placeholder 2"/>
          <p:cNvSpPr txBox="1">
            <a:spLocks/>
          </p:cNvSpPr>
          <p:nvPr/>
        </p:nvSpPr>
        <p:spPr bwMode="auto">
          <a:xfrm>
            <a:off x="304800" y="1524000"/>
            <a:ext cx="8458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600"/>
              </a:spcBef>
              <a:defRPr/>
            </a:pPr>
            <a:r>
              <a:rPr lang="en-US" altLang="en-US" sz="2000" kern="0" dirty="0" smtClean="0"/>
              <a:t>N13.12 provides general measurement methods and requirements. </a:t>
            </a:r>
            <a:r>
              <a:rPr lang="en-US" altLang="en-US" sz="2000" kern="0" dirty="0">
                <a:solidFill>
                  <a:srgbClr val="0000FF"/>
                </a:solidFill>
              </a:rPr>
              <a:t>T</a:t>
            </a:r>
            <a:r>
              <a:rPr lang="en-US" altLang="en-US" sz="2000" dirty="0">
                <a:solidFill>
                  <a:srgbClr val="0000FF"/>
                </a:solidFill>
              </a:rPr>
              <a:t>echnical </a:t>
            </a:r>
            <a:r>
              <a:rPr lang="en-US" altLang="en-US" sz="2000" kern="0" dirty="0" smtClean="0">
                <a:solidFill>
                  <a:srgbClr val="0000FF"/>
                </a:solidFill>
              </a:rPr>
              <a:t>Standard Appendix E provides technical basis to support appropriate selection and use of measurement methods and the estimation of associated detection capabilities</a:t>
            </a:r>
            <a:r>
              <a:rPr lang="en-US" sz="2000" dirty="0" smtClean="0">
                <a:solidFill>
                  <a:srgbClr val="0000FF"/>
                </a:solidFill>
              </a:rPr>
              <a:t>. In addition to survey measurements, confirmatory measurements (e.g., gamma spectrometry or portal </a:t>
            </a:r>
            <a:r>
              <a:rPr lang="en-US" sz="2000" dirty="0">
                <a:solidFill>
                  <a:srgbClr val="0000FF"/>
                </a:solidFill>
              </a:rPr>
              <a:t>gate </a:t>
            </a:r>
            <a:r>
              <a:rPr lang="en-US" sz="2000" dirty="0" smtClean="0">
                <a:solidFill>
                  <a:srgbClr val="0000FF"/>
                </a:solidFill>
              </a:rPr>
              <a:t>monitor) are recommended to be used as warranted.</a:t>
            </a:r>
          </a:p>
          <a:p>
            <a:pPr>
              <a:spcBef>
                <a:spcPts val="600"/>
              </a:spcBef>
              <a:defRPr/>
            </a:pPr>
            <a:endParaRPr lang="en-US" sz="2000" dirty="0" smtClean="0">
              <a:solidFill>
                <a:srgbClr val="16184A"/>
              </a:solidFill>
            </a:endParaRPr>
          </a:p>
          <a:p>
            <a:pPr>
              <a:spcBef>
                <a:spcPts val="600"/>
              </a:spcBef>
              <a:defRPr/>
            </a:pPr>
            <a:r>
              <a:rPr lang="en-US" sz="2000" dirty="0" smtClean="0">
                <a:solidFill>
                  <a:srgbClr val="16184A"/>
                </a:solidFill>
              </a:rPr>
              <a:t>N13.12 provides technical requirements. </a:t>
            </a:r>
            <a:r>
              <a:rPr lang="en-US" altLang="en-US" sz="2000" kern="0" dirty="0" smtClean="0">
                <a:solidFill>
                  <a:srgbClr val="0000FF"/>
                </a:solidFill>
              </a:rPr>
              <a:t>T</a:t>
            </a:r>
            <a:r>
              <a:rPr lang="en-US" altLang="en-US" sz="2000" dirty="0" smtClean="0">
                <a:solidFill>
                  <a:srgbClr val="0000FF"/>
                </a:solidFill>
              </a:rPr>
              <a:t>echnical </a:t>
            </a:r>
            <a:r>
              <a:rPr lang="en-US" altLang="en-US" sz="2000" kern="0" dirty="0">
                <a:solidFill>
                  <a:srgbClr val="0000FF"/>
                </a:solidFill>
              </a:rPr>
              <a:t>S</a:t>
            </a:r>
            <a:r>
              <a:rPr lang="en-US" altLang="en-US" sz="2000" kern="0" dirty="0" smtClean="0">
                <a:solidFill>
                  <a:srgbClr val="0000FF"/>
                </a:solidFill>
              </a:rPr>
              <a:t>tandard provides also programmatic requirements such as program, documentation and reporting, as well as </a:t>
            </a:r>
            <a:r>
              <a:rPr lang="en-US" sz="2000" dirty="0">
                <a:solidFill>
                  <a:srgbClr val="0000FF"/>
                </a:solidFill>
              </a:rPr>
              <a:t>DOE </a:t>
            </a:r>
            <a:r>
              <a:rPr lang="en-US" sz="2000" dirty="0" smtClean="0">
                <a:solidFill>
                  <a:srgbClr val="0000FF"/>
                </a:solidFill>
              </a:rPr>
              <a:t>approval and independent verification.</a:t>
            </a:r>
          </a:p>
          <a:p>
            <a:pPr marL="0" indent="0">
              <a:spcBef>
                <a:spcPts val="600"/>
              </a:spcBef>
              <a:buFontTx/>
              <a:buNone/>
              <a:defRPr/>
            </a:pPr>
            <a:endParaRPr lang="en-US" altLang="en-US" sz="2000" kern="0" dirty="0" smtClean="0">
              <a:solidFill>
                <a:srgbClr val="C00000"/>
              </a:solidFill>
            </a:endParaRPr>
          </a:p>
          <a:p>
            <a:pPr marL="0" indent="0" algn="ctr">
              <a:spcBef>
                <a:spcPts val="600"/>
              </a:spcBef>
              <a:buFontTx/>
              <a:buNone/>
              <a:defRPr/>
            </a:pPr>
            <a:r>
              <a:rPr lang="en-US" altLang="en-US" sz="2000" kern="0" dirty="0" smtClean="0">
                <a:solidFill>
                  <a:srgbClr val="C00000"/>
                </a:solidFill>
              </a:rPr>
              <a:t>There are no contradictions between ANSI N13.12 – 2013</a:t>
            </a:r>
          </a:p>
          <a:p>
            <a:pPr marL="0" indent="0" algn="ctr">
              <a:spcBef>
                <a:spcPts val="600"/>
              </a:spcBef>
              <a:buFontTx/>
              <a:buNone/>
              <a:defRPr/>
            </a:pPr>
            <a:r>
              <a:rPr lang="en-US" altLang="en-US" sz="2000" kern="0" dirty="0" smtClean="0">
                <a:solidFill>
                  <a:srgbClr val="C00000"/>
                </a:solidFill>
              </a:rPr>
              <a:t>and the DOE T</a:t>
            </a:r>
            <a:r>
              <a:rPr lang="en-US" altLang="en-US" sz="2000" dirty="0" smtClean="0">
                <a:solidFill>
                  <a:srgbClr val="C00000"/>
                </a:solidFill>
              </a:rPr>
              <a:t>echnical </a:t>
            </a:r>
            <a:r>
              <a:rPr lang="en-US" altLang="en-US" sz="2000" kern="0" dirty="0" smtClean="0">
                <a:solidFill>
                  <a:srgbClr val="C00000"/>
                </a:solidFill>
              </a:rPr>
              <a:t>Standard</a:t>
            </a:r>
          </a:p>
          <a:p>
            <a:pPr marL="0" indent="0">
              <a:spcBef>
                <a:spcPts val="600"/>
              </a:spcBef>
              <a:buFontTx/>
              <a:buNone/>
              <a:defRPr/>
            </a:pPr>
            <a:r>
              <a:rPr lang="en-US" altLang="en-US" sz="1600" kern="0" dirty="0" smtClean="0"/>
              <a:t> </a:t>
            </a:r>
          </a:p>
        </p:txBody>
      </p:sp>
      <p:sp>
        <p:nvSpPr>
          <p:cNvPr id="7" name="Slide Number Placeholder 3"/>
          <p:cNvSpPr txBox="1">
            <a:spLocks/>
          </p:cNvSpPr>
          <p:nvPr/>
        </p:nvSpPr>
        <p:spPr>
          <a:xfrm>
            <a:off x="8610600" y="152400"/>
            <a:ext cx="381000" cy="476250"/>
          </a:xfrm>
          <a:prstGeom prst="rect">
            <a:avLst/>
          </a:prstGeom>
        </p:spPr>
        <p:txBody>
          <a:bodyPr vert="horz" wrap="square" lIns="72000" tIns="57600" rIns="72000" bIns="45720" numCol="1" anchor="ctr" anchorCtr="0" compatLnSpc="1">
            <a:prstTxWarp prst="textNoShape">
              <a:avLst/>
            </a:prstTxWarp>
          </a:bodyPr>
          <a:lstStyle>
            <a:defPPr>
              <a:defRPr lang="en-US"/>
            </a:defPPr>
            <a:lvl1pPr marL="0" algn="l" defTabSz="914400" rtl="0" eaLnBrk="1" latinLnBrk="0" hangingPunct="1">
              <a:defRPr sz="7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7D6CEF-569F-4196-A3BA-0249178A6648}" type="slidenum">
              <a:rPr lang="en-US" sz="1200" smtClean="0"/>
              <a:pPr>
                <a:defRPr/>
              </a:pPr>
              <a:t>32</a:t>
            </a:fld>
            <a:endParaRPr lang="en-US" sz="1200" dirty="0"/>
          </a:p>
        </p:txBody>
      </p:sp>
    </p:spTree>
    <p:extLst>
      <p:ext uri="{BB962C8B-B14F-4D97-AF65-F5344CB8AC3E}">
        <p14:creationId xmlns:p14="http://schemas.microsoft.com/office/powerpoint/2010/main" val="2909110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000000"/>
                </a:solidFill>
              </a:rPr>
              <a:pPr/>
              <a:t>33</a:t>
            </a:fld>
            <a:endParaRPr lang="en-US" dirty="0">
              <a:solidFill>
                <a:srgbClr val="000000"/>
              </a:solidFill>
            </a:endParaRPr>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3"/>
          </p:nvPr>
        </p:nvSpPr>
        <p:spPr/>
        <p:txBody>
          <a:bodyPr/>
          <a:lstStyle/>
          <a:p>
            <a:r>
              <a:rPr lang="en-US" smtClean="0">
                <a:solidFill>
                  <a:srgbClr val="000000"/>
                </a:solidFill>
              </a:rPr>
              <a:t>LCLS-II Director’s CD-2/3 Review, October 20-23, 2015</a:t>
            </a:r>
            <a:endParaRPr lang="en-US" dirty="0">
              <a:solidFill>
                <a:srgbClr val="000000"/>
              </a:solidFill>
            </a:endParaRPr>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92460" y="1660703"/>
            <a:ext cx="6992205" cy="282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291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000000"/>
                </a:solidFill>
              </a:rPr>
              <a:pPr/>
              <a:t>34</a:t>
            </a:fld>
            <a:endParaRPr lang="en-US" dirty="0">
              <a:solidFill>
                <a:srgbClr val="000000"/>
              </a:solidFill>
            </a:endParaRPr>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3"/>
          </p:nvPr>
        </p:nvSpPr>
        <p:spPr/>
        <p:txBody>
          <a:bodyPr/>
          <a:lstStyle/>
          <a:p>
            <a:r>
              <a:rPr lang="en-US" smtClean="0">
                <a:solidFill>
                  <a:srgbClr val="000000"/>
                </a:solidFill>
              </a:rPr>
              <a:t>LCLS-II Director’s CD-2/3 Review, October 20-23, 2015</a:t>
            </a:r>
            <a:endParaRPr lang="en-US" dirty="0">
              <a:solidFill>
                <a:srgbClr val="000000"/>
              </a:solidFill>
            </a:endParaRPr>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923868" y="1343354"/>
            <a:ext cx="7175614" cy="486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824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000000"/>
                </a:solidFill>
              </a:rPr>
              <a:pPr/>
              <a:t>35</a:t>
            </a:fld>
            <a:endParaRPr lang="en-US" dirty="0">
              <a:solidFill>
                <a:srgbClr val="000000"/>
              </a:solidFill>
            </a:endParaRPr>
          </a:p>
        </p:txBody>
      </p:sp>
      <p:sp>
        <p:nvSpPr>
          <p:cNvPr id="3" name="Title 2"/>
          <p:cNvSpPr>
            <a:spLocks noGrp="1"/>
          </p:cNvSpPr>
          <p:nvPr>
            <p:ph type="title"/>
          </p:nvPr>
        </p:nvSpPr>
        <p:spPr/>
        <p:txBody>
          <a:bodyPr/>
          <a:lstStyle/>
          <a:p>
            <a:r>
              <a:rPr lang="en-US" dirty="0" smtClean="0"/>
              <a:t>SLAC Clearance Program</a:t>
            </a:r>
            <a:endParaRPr lang="en-US" dirty="0"/>
          </a:p>
        </p:txBody>
      </p:sp>
      <p:sp>
        <p:nvSpPr>
          <p:cNvPr id="4" name="Footer Placeholder 3"/>
          <p:cNvSpPr>
            <a:spLocks noGrp="1"/>
          </p:cNvSpPr>
          <p:nvPr>
            <p:ph type="ftr" sz="quarter" idx="13"/>
          </p:nvPr>
        </p:nvSpPr>
        <p:spPr/>
        <p:txBody>
          <a:bodyPr/>
          <a:lstStyle/>
          <a:p>
            <a:r>
              <a:rPr lang="en-US" smtClean="0">
                <a:solidFill>
                  <a:srgbClr val="000000"/>
                </a:solidFill>
              </a:rPr>
              <a:t>LCLS-II Director’s CD-2/3 Review, October 20-23, 2015</a:t>
            </a:r>
            <a:endParaRPr lang="en-US" dirty="0">
              <a:solidFill>
                <a:srgbClr val="000000"/>
              </a:solidFill>
            </a:endParaRP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230340" y="1712119"/>
            <a:ext cx="656267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36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 Metal in DOE Facilities</a:t>
            </a:r>
            <a:r>
              <a:rPr lang="en-US" dirty="0" smtClean="0">
                <a:latin typeface="Arial" charset="0"/>
              </a:rPr>
              <a:t>(before)</a:t>
            </a:r>
            <a:endParaRPr lang="en-US" dirty="0"/>
          </a:p>
        </p:txBody>
      </p:sp>
      <p:sp>
        <p:nvSpPr>
          <p:cNvPr id="4" name="Slide Number Placeholder 3"/>
          <p:cNvSpPr>
            <a:spLocks noGrp="1"/>
          </p:cNvSpPr>
          <p:nvPr>
            <p:ph type="sldNum" sz="quarter" idx="15"/>
          </p:nvPr>
        </p:nvSpPr>
        <p:spPr/>
        <p:txBody>
          <a:bodyPr/>
          <a:lstStyle/>
          <a:p>
            <a:fld id="{5BD36294-2849-48A8-8531-5354CF3095D2}" type="slidenum">
              <a:rPr lang="en-US" smtClean="0">
                <a:solidFill>
                  <a:srgbClr val="000000"/>
                </a:solidFill>
              </a:rPr>
              <a:pPr/>
              <a:t>4</a:t>
            </a:fld>
            <a:endParaRPr lang="en-US" dirty="0">
              <a:solidFill>
                <a:srgbClr val="000000"/>
              </a:solidFill>
            </a:endParaRPr>
          </a:p>
        </p:txBody>
      </p:sp>
      <p:pic>
        <p:nvPicPr>
          <p:cNvPr id="5" name="Picture 2" descr="V:\ESH\RP\clean-up D&amp;D\D&amp;D Project Concrete and Metals\Fieldwork\Sector 10\2013-04-03 11.19.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4069080"/>
            <a:ext cx="3331782" cy="2558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DCIM\120___12\IMG_0035.JPG"/>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325880"/>
            <a:ext cx="3752193" cy="2560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CIM\120___12\IMG_0040.JPG"/>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1325880"/>
            <a:ext cx="3862472" cy="2560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yanford\Pictures\DSCN0198.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4069080"/>
            <a:ext cx="4851093" cy="256032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4294967295"/>
          </p:nvPr>
        </p:nvSpPr>
        <p:spPr>
          <a:xfrm>
            <a:off x="446088" y="6629400"/>
            <a:ext cx="4125912" cy="314325"/>
          </a:xfrm>
          <a:prstGeom prst="rect">
            <a:avLst/>
          </a:prstGeom>
        </p:spPr>
        <p:txBody>
          <a:bodyPr/>
          <a:lstStyle/>
          <a:p>
            <a:r>
              <a:rPr lang="en-US" smtClean="0">
                <a:solidFill>
                  <a:srgbClr val="000000"/>
                </a:solidFill>
              </a:rPr>
              <a:t>61st Annual HPS Meeting, July 17-21, 2016</a:t>
            </a:r>
            <a:endParaRPr lang="en-US" dirty="0">
              <a:solidFill>
                <a:srgbClr val="000000"/>
              </a:solidFill>
            </a:endParaRPr>
          </a:p>
        </p:txBody>
      </p:sp>
    </p:spTree>
    <p:extLst>
      <p:ext uri="{BB962C8B-B14F-4D97-AF65-F5344CB8AC3E}">
        <p14:creationId xmlns:p14="http://schemas.microsoft.com/office/powerpoint/2010/main" val="378345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referRelativeResize="0">
            <a:picLocks/>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5257800" y="4067389"/>
            <a:ext cx="3328416" cy="2560320"/>
          </a:xfrm>
          <a:prstGeom prst="rect">
            <a:avLst/>
          </a:prstGeom>
        </p:spPr>
      </p:pic>
      <p:pic>
        <p:nvPicPr>
          <p:cNvPr id="12" name="Picture 2"/>
          <p:cNvPicPr preferRelativeResize="0">
            <a:picLocks noChangeArrowheads="1"/>
          </p:cNvPicPr>
          <p:nvPr/>
        </p:nvPicPr>
        <p:blipFill rotWithShape="1">
          <a:blip r:embed="rId5" cstate="print">
            <a:extLst>
              <a:ext uri="{28A0092B-C50C-407E-A947-70E740481C1C}">
                <a14:useLocalDpi xmlns:a14="http://schemas.microsoft.com/office/drawing/2010/main" val="0"/>
              </a:ext>
            </a:extLst>
          </a:blip>
          <a:srcRect t="9007" b="16313"/>
          <a:stretch/>
        </p:blipFill>
        <p:spPr bwMode="auto">
          <a:xfrm>
            <a:off x="152400" y="4069080"/>
            <a:ext cx="4855464"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Users\ryanford\Pictures\CIMG2144.JPG"/>
          <p:cNvPicPr preferRelativeResize="0">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1325880"/>
            <a:ext cx="374904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ryanford\Pictures\DSCN0194.JPG"/>
          <p:cNvPicPr preferRelativeResize="0">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 y="1325880"/>
            <a:ext cx="3858768"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Excess Metal in DOE </a:t>
            </a:r>
            <a:r>
              <a:rPr lang="en-US" dirty="0" smtClean="0"/>
              <a:t>Facilities</a:t>
            </a:r>
            <a:r>
              <a:rPr lang="en-US" dirty="0">
                <a:latin typeface="Arial" charset="0"/>
              </a:rPr>
              <a:t> </a:t>
            </a:r>
            <a:r>
              <a:rPr lang="en-US" dirty="0" smtClean="0">
                <a:latin typeface="Arial" charset="0"/>
              </a:rPr>
              <a:t>(after)</a:t>
            </a:r>
            <a:endParaRPr lang="en-US" dirty="0"/>
          </a:p>
        </p:txBody>
      </p:sp>
      <p:sp>
        <p:nvSpPr>
          <p:cNvPr id="4" name="Slide Number Placeholder 3"/>
          <p:cNvSpPr>
            <a:spLocks noGrp="1"/>
          </p:cNvSpPr>
          <p:nvPr>
            <p:ph type="sldNum" sz="quarter" idx="15"/>
          </p:nvPr>
        </p:nvSpPr>
        <p:spPr/>
        <p:txBody>
          <a:bodyPr/>
          <a:lstStyle/>
          <a:p>
            <a:fld id="{5BD36294-2849-48A8-8531-5354CF3095D2}" type="slidenum">
              <a:rPr lang="en-US" smtClean="0">
                <a:solidFill>
                  <a:srgbClr val="000000"/>
                </a:solidFill>
              </a:rPr>
              <a:pPr/>
              <a:t>5</a:t>
            </a:fld>
            <a:endParaRPr lang="en-US" dirty="0">
              <a:solidFill>
                <a:srgbClr val="000000"/>
              </a:solidFill>
            </a:endParaRPr>
          </a:p>
        </p:txBody>
      </p:sp>
      <p:sp>
        <p:nvSpPr>
          <p:cNvPr id="3" name="Footer Placeholder 2"/>
          <p:cNvSpPr>
            <a:spLocks noGrp="1"/>
          </p:cNvSpPr>
          <p:nvPr>
            <p:ph type="ftr" sz="quarter" idx="4294967295"/>
          </p:nvPr>
        </p:nvSpPr>
        <p:spPr>
          <a:xfrm>
            <a:off x="446088" y="6629400"/>
            <a:ext cx="4125912" cy="314325"/>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35216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66150" y="6318251"/>
            <a:ext cx="318932" cy="539750"/>
          </a:xfrm>
          <a:prstGeom prst="rect">
            <a:avLst/>
          </a:prstGeom>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SLAC Clearance Program</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230340" y="1712119"/>
            <a:ext cx="656267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87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Clearance of Metals from Accelerators</a:t>
            </a:r>
          </a:p>
        </p:txBody>
      </p:sp>
      <p:sp>
        <p:nvSpPr>
          <p:cNvPr id="3" name="Content Placeholder 2"/>
          <p:cNvSpPr>
            <a:spLocks noGrp="1"/>
          </p:cNvSpPr>
          <p:nvPr>
            <p:ph sz="quarter" idx="14"/>
          </p:nvPr>
        </p:nvSpPr>
        <p:spPr>
          <a:xfrm>
            <a:off x="304800" y="1219200"/>
            <a:ext cx="8108950" cy="4648200"/>
          </a:xfrm>
        </p:spPr>
        <p:txBody>
          <a:bodyPr/>
          <a:lstStyle/>
          <a:p>
            <a:pPr marL="457200" lvl="1" indent="-457200">
              <a:buFont typeface="+mj-lt"/>
              <a:buAutoNum type="arabicPeriod"/>
              <a:defRPr/>
            </a:pPr>
            <a:r>
              <a:rPr lang="en-US" sz="1900" dirty="0">
                <a:solidFill>
                  <a:srgbClr val="000000"/>
                </a:solidFill>
                <a:latin typeface="Arial"/>
              </a:rPr>
              <a:t>SLAC </a:t>
            </a:r>
            <a:r>
              <a:rPr lang="en-US" sz="1900" dirty="0" smtClean="0">
                <a:solidFill>
                  <a:srgbClr val="000000"/>
                </a:solidFill>
                <a:latin typeface="Arial"/>
              </a:rPr>
              <a:t>(</a:t>
            </a:r>
            <a:r>
              <a:rPr lang="en-US" sz="1900" dirty="0" err="1" smtClean="0">
                <a:solidFill>
                  <a:srgbClr val="000000"/>
                </a:solidFill>
                <a:latin typeface="Arial"/>
              </a:rPr>
              <a:t>Fasso</a:t>
            </a:r>
            <a:r>
              <a:rPr lang="en-US" sz="1900" dirty="0" smtClean="0">
                <a:solidFill>
                  <a:srgbClr val="000000"/>
                </a:solidFill>
                <a:latin typeface="Arial"/>
              </a:rPr>
              <a:t>, Liu, </a:t>
            </a:r>
            <a:r>
              <a:rPr lang="en-US" sz="1900" dirty="0" err="1" smtClean="0">
                <a:solidFill>
                  <a:srgbClr val="000000"/>
                </a:solidFill>
                <a:latin typeface="Arial"/>
              </a:rPr>
              <a:t>Volaire</a:t>
            </a:r>
            <a:r>
              <a:rPr lang="en-US" sz="1900" dirty="0" smtClean="0">
                <a:solidFill>
                  <a:srgbClr val="000000"/>
                </a:solidFill>
                <a:latin typeface="Arial"/>
              </a:rPr>
              <a:t>, Allan, </a:t>
            </a:r>
            <a:r>
              <a:rPr lang="en-US" sz="1900" dirty="0" err="1" smtClean="0">
                <a:solidFill>
                  <a:srgbClr val="000000"/>
                </a:solidFill>
                <a:latin typeface="Arial"/>
              </a:rPr>
              <a:t>Ligeti</a:t>
            </a:r>
            <a:r>
              <a:rPr lang="en-US" sz="1900" dirty="0" smtClean="0">
                <a:solidFill>
                  <a:srgbClr val="000000"/>
                </a:solidFill>
                <a:latin typeface="Arial"/>
              </a:rPr>
              <a:t>, </a:t>
            </a:r>
            <a:r>
              <a:rPr lang="en-US" sz="1900" dirty="0" err="1" smtClean="0">
                <a:solidFill>
                  <a:srgbClr val="000000"/>
                </a:solidFill>
                <a:latin typeface="Arial"/>
              </a:rPr>
              <a:t>Subarov</a:t>
            </a:r>
            <a:r>
              <a:rPr lang="en-US" sz="1900" dirty="0" smtClean="0">
                <a:solidFill>
                  <a:srgbClr val="000000"/>
                </a:solidFill>
                <a:latin typeface="Arial"/>
              </a:rPr>
              <a:t>, Rokni) developed </a:t>
            </a:r>
            <a:r>
              <a:rPr lang="en-US" sz="1900" dirty="0">
                <a:solidFill>
                  <a:srgbClr val="000000"/>
                </a:solidFill>
                <a:latin typeface="Arial"/>
              </a:rPr>
              <a:t>protocols </a:t>
            </a:r>
            <a:r>
              <a:rPr lang="en-US" sz="1900" dirty="0" smtClean="0">
                <a:solidFill>
                  <a:srgbClr val="000000"/>
                </a:solidFill>
                <a:latin typeface="Arial"/>
              </a:rPr>
              <a:t>and processes for </a:t>
            </a:r>
            <a:r>
              <a:rPr lang="en-US" sz="1900" dirty="0">
                <a:solidFill>
                  <a:srgbClr val="000000"/>
                </a:solidFill>
                <a:latin typeface="Arial"/>
              </a:rPr>
              <a:t>recycling of accelerator materials, 2006-2009</a:t>
            </a:r>
          </a:p>
          <a:p>
            <a:pPr marL="457200" lvl="1" indent="-457200">
              <a:buFont typeface="+mj-lt"/>
              <a:buAutoNum type="arabicPeriod"/>
              <a:defRPr/>
            </a:pPr>
            <a:r>
              <a:rPr lang="en-US" sz="1900" dirty="0">
                <a:solidFill>
                  <a:srgbClr val="000000"/>
                </a:solidFill>
                <a:latin typeface="Arial"/>
              </a:rPr>
              <a:t>DOE and Contractors Efforts</a:t>
            </a:r>
          </a:p>
          <a:p>
            <a:pPr marL="977900" lvl="5" indent="-409575" defTabSz="223838">
              <a:buFont typeface="+mj-lt"/>
              <a:buAutoNum type="alphaLcPeriod"/>
              <a:defRPr/>
            </a:pPr>
            <a:r>
              <a:rPr lang="en-US" sz="1800" dirty="0">
                <a:solidFill>
                  <a:srgbClr val="000000"/>
                </a:solidFill>
              </a:rPr>
              <a:t>DOE review of accelerator facilities starting </a:t>
            </a:r>
            <a:r>
              <a:rPr lang="en-US" sz="1800" dirty="0" smtClean="0">
                <a:solidFill>
                  <a:srgbClr val="000000"/>
                </a:solidFill>
              </a:rPr>
              <a:t>at SLAC, </a:t>
            </a:r>
            <a:r>
              <a:rPr lang="en-US" sz="1800" dirty="0">
                <a:solidFill>
                  <a:srgbClr val="000000"/>
                </a:solidFill>
              </a:rPr>
              <a:t>2009</a:t>
            </a:r>
          </a:p>
          <a:p>
            <a:pPr marL="977900" lvl="5" indent="-409575" defTabSz="223838">
              <a:buFont typeface="+mj-lt"/>
              <a:buAutoNum type="alphaLcPeriod"/>
              <a:defRPr/>
            </a:pPr>
            <a:r>
              <a:rPr lang="en-US" sz="1800" dirty="0" smtClean="0">
                <a:solidFill>
                  <a:srgbClr val="000000"/>
                </a:solidFill>
              </a:rPr>
              <a:t>SC/NNSA Joint </a:t>
            </a:r>
            <a:r>
              <a:rPr lang="en-US" sz="1800" dirty="0">
                <a:solidFill>
                  <a:srgbClr val="000000"/>
                </a:solidFill>
              </a:rPr>
              <a:t>Working Group 2009-2010</a:t>
            </a:r>
          </a:p>
          <a:p>
            <a:pPr marL="977900" lvl="5" indent="-409575" defTabSz="223838">
              <a:buFont typeface="+mj-lt"/>
              <a:buAutoNum type="alphaLcPeriod"/>
              <a:defRPr/>
            </a:pPr>
            <a:r>
              <a:rPr lang="en-US" sz="1800" dirty="0">
                <a:solidFill>
                  <a:srgbClr val="000000"/>
                </a:solidFill>
              </a:rPr>
              <a:t>Property Clearance Workshop, Las Vegas, NV, 2010</a:t>
            </a:r>
          </a:p>
          <a:p>
            <a:pPr marL="977900" lvl="5" indent="-409575" defTabSz="223838">
              <a:buFont typeface="+mj-lt"/>
              <a:buAutoNum type="alphaLcPeriod"/>
              <a:defRPr/>
            </a:pPr>
            <a:r>
              <a:rPr lang="en-US" sz="1800" dirty="0">
                <a:solidFill>
                  <a:srgbClr val="000000"/>
                </a:solidFill>
              </a:rPr>
              <a:t>DOE Accelerator Safety Workshop, </a:t>
            </a:r>
            <a:r>
              <a:rPr lang="en-US" sz="1800" dirty="0" smtClean="0">
                <a:solidFill>
                  <a:srgbClr val="000000"/>
                </a:solidFill>
              </a:rPr>
              <a:t>2010-2015</a:t>
            </a:r>
            <a:endParaRPr lang="en-US" sz="1800" dirty="0">
              <a:solidFill>
                <a:srgbClr val="000000"/>
              </a:solidFill>
            </a:endParaRPr>
          </a:p>
          <a:p>
            <a:pPr marL="457200" lvl="1" indent="-457200">
              <a:buFont typeface="+mj-lt"/>
              <a:buAutoNum type="arabicPeriod"/>
              <a:defRPr/>
            </a:pPr>
            <a:r>
              <a:rPr lang="en-US" sz="2000" dirty="0" smtClean="0">
                <a:solidFill>
                  <a:srgbClr val="000000"/>
                </a:solidFill>
              </a:rPr>
              <a:t>DOE/SSO authorization of Clearance operations, 2011</a:t>
            </a:r>
            <a:endParaRPr lang="en-US" sz="2000" dirty="0">
              <a:solidFill>
                <a:srgbClr val="000000"/>
              </a:solidFill>
            </a:endParaRPr>
          </a:p>
          <a:p>
            <a:pPr marL="457200" lvl="1" indent="-457200">
              <a:buFont typeface="+mj-lt"/>
              <a:buAutoNum type="arabicPeriod"/>
              <a:defRPr/>
            </a:pPr>
            <a:r>
              <a:rPr lang="en-US" sz="1900" dirty="0" smtClean="0">
                <a:solidFill>
                  <a:srgbClr val="000000"/>
                </a:solidFill>
                <a:latin typeface="Arial"/>
              </a:rPr>
              <a:t>DOE </a:t>
            </a:r>
            <a:r>
              <a:rPr lang="en-US" sz="1900" dirty="0">
                <a:solidFill>
                  <a:srgbClr val="C00000"/>
                </a:solidFill>
                <a:latin typeface="Arial"/>
              </a:rPr>
              <a:t>Technical Standard </a:t>
            </a:r>
            <a:r>
              <a:rPr lang="en-US" sz="1900" dirty="0">
                <a:solidFill>
                  <a:srgbClr val="000000"/>
                </a:solidFill>
                <a:latin typeface="Arial"/>
              </a:rPr>
              <a:t>for “Clearance and Release of Personal Property from Accelerator Facilities” starting in </a:t>
            </a:r>
            <a:r>
              <a:rPr lang="en-US" sz="1900" dirty="0" smtClean="0">
                <a:solidFill>
                  <a:srgbClr val="000000"/>
                </a:solidFill>
                <a:latin typeface="Arial"/>
              </a:rPr>
              <a:t>2012</a:t>
            </a:r>
            <a:endParaRPr lang="en-US" dirty="0"/>
          </a:p>
        </p:txBody>
      </p:sp>
      <p:sp>
        <p:nvSpPr>
          <p:cNvPr id="4" name="Slide Number Placeholder 3"/>
          <p:cNvSpPr>
            <a:spLocks noGrp="1"/>
          </p:cNvSpPr>
          <p:nvPr>
            <p:ph type="sldNum" sz="quarter" idx="15"/>
          </p:nvPr>
        </p:nvSpPr>
        <p:spPr/>
        <p:txBody>
          <a:bodyPr/>
          <a:lstStyle/>
          <a:p>
            <a:fld id="{5BD36294-2849-48A8-8531-5354CF3095D2}" type="slidenum">
              <a:rPr lang="en-US" smtClean="0">
                <a:solidFill>
                  <a:srgbClr val="000000"/>
                </a:solidFill>
              </a:rPr>
              <a:pPr/>
              <a:t>7</a:t>
            </a:fld>
            <a:endParaRPr lang="en-US" dirty="0">
              <a:solidFill>
                <a:srgbClr val="000000"/>
              </a:solidFill>
            </a:endParaRPr>
          </a:p>
        </p:txBody>
      </p:sp>
      <p:sp>
        <p:nvSpPr>
          <p:cNvPr id="5" name="Rounded Rectangle 4"/>
          <p:cNvSpPr/>
          <p:nvPr/>
        </p:nvSpPr>
        <p:spPr>
          <a:xfrm>
            <a:off x="701675" y="5368925"/>
            <a:ext cx="7315200" cy="1219200"/>
          </a:xfrm>
          <a:prstGeom prst="roundRect">
            <a:avLst/>
          </a:prstGeom>
          <a:solidFill>
            <a:srgbClr val="E0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200"/>
              </a:spcAft>
              <a:buFont typeface="+mj-lt"/>
              <a:buAutoNum type="alphaLcPeriod"/>
            </a:pPr>
            <a:r>
              <a:rPr lang="en-US" sz="1700" dirty="0">
                <a:solidFill>
                  <a:schemeClr val="tx1"/>
                </a:solidFill>
              </a:rPr>
              <a:t>DOE Order 458.1 “Radiation Protection of the Public and the Environment”, Feb. 2011 (</a:t>
            </a:r>
            <a:r>
              <a:rPr lang="en-US" sz="1700" dirty="0" err="1">
                <a:solidFill>
                  <a:schemeClr val="tx1"/>
                </a:solidFill>
              </a:rPr>
              <a:t>chg</a:t>
            </a:r>
            <a:r>
              <a:rPr lang="en-US" sz="1700" dirty="0">
                <a:solidFill>
                  <a:schemeClr val="tx1"/>
                </a:solidFill>
              </a:rPr>
              <a:t> 3, January 2013</a:t>
            </a:r>
            <a:r>
              <a:rPr lang="en-US" sz="1700" dirty="0" smtClean="0">
                <a:solidFill>
                  <a:schemeClr val="tx1"/>
                </a:solidFill>
              </a:rPr>
              <a:t>)</a:t>
            </a:r>
          </a:p>
          <a:p>
            <a:pPr marL="342900" indent="-342900">
              <a:spcAft>
                <a:spcPts val="1200"/>
              </a:spcAft>
              <a:buFont typeface="+mj-lt"/>
              <a:buAutoNum type="alphaLcPeriod"/>
            </a:pPr>
            <a:r>
              <a:rPr lang="en-US" sz="1700" dirty="0" smtClean="0">
                <a:solidFill>
                  <a:schemeClr val="tx1"/>
                </a:solidFill>
              </a:rPr>
              <a:t>ANSI </a:t>
            </a:r>
            <a:r>
              <a:rPr lang="en-US" sz="1700" dirty="0">
                <a:solidFill>
                  <a:schemeClr val="tx1"/>
                </a:solidFill>
              </a:rPr>
              <a:t>N13.12 “Surface and Volume Radioactivity Standards for Clearance”, May </a:t>
            </a:r>
            <a:r>
              <a:rPr lang="en-US" sz="1700" dirty="0" smtClean="0">
                <a:solidFill>
                  <a:schemeClr val="tx1"/>
                </a:solidFill>
              </a:rPr>
              <a:t>2013</a:t>
            </a:r>
            <a:endParaRPr lang="en-US" sz="1700" dirty="0">
              <a:solidFill>
                <a:schemeClr val="tx1"/>
              </a:solidFill>
            </a:endParaRPr>
          </a:p>
        </p:txBody>
      </p:sp>
      <p:sp>
        <p:nvSpPr>
          <p:cNvPr id="6" name="Footer Placeholder 5"/>
          <p:cNvSpPr>
            <a:spLocks noGrp="1"/>
          </p:cNvSpPr>
          <p:nvPr>
            <p:ph type="ftr" sz="quarter" idx="4294967295"/>
          </p:nvPr>
        </p:nvSpPr>
        <p:spPr>
          <a:xfrm>
            <a:off x="446088" y="6543675"/>
            <a:ext cx="4125912" cy="314325"/>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199527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DOE-STD-6004 Technical Standard </a:t>
            </a:r>
            <a:r>
              <a:rPr lang="en-US" dirty="0"/>
              <a:t>Working Groups</a:t>
            </a:r>
          </a:p>
        </p:txBody>
      </p:sp>
      <p:sp>
        <p:nvSpPr>
          <p:cNvPr id="4" name="Slide Number Placeholder 3"/>
          <p:cNvSpPr>
            <a:spLocks noGrp="1"/>
          </p:cNvSpPr>
          <p:nvPr>
            <p:ph type="sldNum" sz="quarter" idx="15"/>
          </p:nvPr>
        </p:nvSpPr>
        <p:spPr/>
        <p:txBody>
          <a:bodyPr/>
          <a:lstStyle/>
          <a:p>
            <a:fld id="{5BD36294-2849-48A8-8531-5354CF3095D2}" type="slidenum">
              <a:rPr lang="en-US" smtClean="0">
                <a:solidFill>
                  <a:srgbClr val="000000"/>
                </a:solidFill>
              </a:rPr>
              <a:pPr/>
              <a:t>8</a:t>
            </a:fld>
            <a:endParaRPr lang="en-US" dirty="0">
              <a:solidFill>
                <a:srgbClr val="000000"/>
              </a:solidFill>
            </a:endParaRPr>
          </a:p>
        </p:txBody>
      </p:sp>
      <p:grpSp>
        <p:nvGrpSpPr>
          <p:cNvPr id="14" name="Group 13"/>
          <p:cNvGrpSpPr/>
          <p:nvPr/>
        </p:nvGrpSpPr>
        <p:grpSpPr>
          <a:xfrm>
            <a:off x="533400" y="1447800"/>
            <a:ext cx="3657600" cy="5029200"/>
            <a:chOff x="347133" y="1447800"/>
            <a:chExt cx="3657600" cy="5029200"/>
          </a:xfrm>
        </p:grpSpPr>
        <p:sp>
          <p:nvSpPr>
            <p:cNvPr id="9" name="Rounded Rectangle 8"/>
            <p:cNvSpPr/>
            <p:nvPr/>
          </p:nvSpPr>
          <p:spPr>
            <a:xfrm>
              <a:off x="347133" y="1447800"/>
              <a:ext cx="36576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400" b="1" dirty="0" smtClean="0">
                  <a:solidFill>
                    <a:schemeClr val="bg1"/>
                  </a:solidFill>
                </a:rPr>
                <a:t>Contractor Writing Team</a:t>
              </a:r>
              <a:endParaRPr lang="en-US" sz="2400" b="1" dirty="0">
                <a:solidFill>
                  <a:schemeClr val="bg1"/>
                </a:solidFill>
              </a:endParaRPr>
            </a:p>
          </p:txBody>
        </p:sp>
        <p:sp>
          <p:nvSpPr>
            <p:cNvPr id="12" name="Rectangle 11"/>
            <p:cNvSpPr/>
            <p:nvPr/>
          </p:nvSpPr>
          <p:spPr>
            <a:xfrm>
              <a:off x="347133" y="2362200"/>
              <a:ext cx="3657600" cy="411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endParaRPr lang="en-US" b="1" dirty="0" smtClean="0">
                <a:solidFill>
                  <a:srgbClr val="000000"/>
                </a:solidFill>
              </a:endParaRPr>
            </a:p>
            <a:p>
              <a:pPr lvl="0" algn="ctr">
                <a:lnSpc>
                  <a:spcPct val="90000"/>
                </a:lnSpc>
              </a:pPr>
              <a:r>
                <a:rPr lang="en-US" b="1" dirty="0" smtClean="0">
                  <a:solidFill>
                    <a:srgbClr val="000000"/>
                  </a:solidFill>
                </a:rPr>
                <a:t>SLAC </a:t>
              </a:r>
              <a:r>
                <a:rPr lang="en-US" b="1" dirty="0">
                  <a:solidFill>
                    <a:srgbClr val="000000"/>
                  </a:solidFill>
                </a:rPr>
                <a:t>National </a:t>
              </a:r>
              <a:br>
                <a:rPr lang="en-US" b="1" dirty="0">
                  <a:solidFill>
                    <a:srgbClr val="000000"/>
                  </a:solidFill>
                </a:rPr>
              </a:br>
              <a:r>
                <a:rPr lang="en-US" b="1" dirty="0">
                  <a:solidFill>
                    <a:srgbClr val="000000"/>
                  </a:solidFill>
                </a:rPr>
                <a:t>Accelerator Laboratory:</a:t>
              </a:r>
              <a:br>
                <a:rPr lang="en-US" b="1" dirty="0">
                  <a:solidFill>
                    <a:srgbClr val="000000"/>
                  </a:solidFill>
                </a:rPr>
              </a:br>
              <a:r>
                <a:rPr lang="en-US" dirty="0">
                  <a:solidFill>
                    <a:srgbClr val="000000"/>
                  </a:solidFill>
                </a:rPr>
                <a:t>Sayed Rokni (Chair</a:t>
              </a:r>
              <a:r>
                <a:rPr lang="en-US" dirty="0" smtClean="0">
                  <a:solidFill>
                    <a:srgbClr val="000000"/>
                  </a:solidFill>
                </a:rPr>
                <a:t>)</a:t>
              </a:r>
              <a:endParaRPr lang="en-US" b="1" dirty="0" smtClean="0">
                <a:solidFill>
                  <a:srgbClr val="000000"/>
                </a:solidFill>
              </a:endParaRPr>
            </a:p>
            <a:p>
              <a:pPr lvl="0" algn="ctr">
                <a:lnSpc>
                  <a:spcPct val="90000"/>
                </a:lnSpc>
              </a:pPr>
              <a:r>
                <a:rPr lang="en-US" dirty="0" smtClean="0">
                  <a:solidFill>
                    <a:srgbClr val="000000"/>
                  </a:solidFill>
                </a:rPr>
                <a:t>Ryan </a:t>
              </a:r>
              <a:r>
                <a:rPr lang="en-US" dirty="0">
                  <a:solidFill>
                    <a:srgbClr val="000000"/>
                  </a:solidFill>
                </a:rPr>
                <a:t>Ford</a:t>
              </a:r>
              <a:br>
                <a:rPr lang="en-US" dirty="0">
                  <a:solidFill>
                    <a:srgbClr val="000000"/>
                  </a:solidFill>
                </a:rPr>
              </a:br>
              <a:r>
                <a:rPr lang="en-US" dirty="0">
                  <a:solidFill>
                    <a:srgbClr val="000000"/>
                  </a:solidFill>
                </a:rPr>
                <a:t>James Liu</a:t>
              </a:r>
              <a:br>
                <a:rPr lang="en-US" dirty="0">
                  <a:solidFill>
                    <a:srgbClr val="000000"/>
                  </a:solidFill>
                </a:rPr>
              </a:br>
              <a:r>
                <a:rPr lang="en-US" dirty="0">
                  <a:solidFill>
                    <a:srgbClr val="000000"/>
                  </a:solidFill>
                </a:rPr>
                <a:t/>
              </a:r>
              <a:br>
                <a:rPr lang="en-US" dirty="0">
                  <a:solidFill>
                    <a:srgbClr val="000000"/>
                  </a:solidFill>
                </a:rPr>
              </a:br>
              <a:r>
                <a:rPr lang="en-US" b="1" dirty="0" smtClean="0">
                  <a:solidFill>
                    <a:srgbClr val="000000"/>
                  </a:solidFill>
                </a:rPr>
                <a:t>Thomas </a:t>
              </a:r>
              <a:r>
                <a:rPr lang="en-US" b="1" dirty="0">
                  <a:solidFill>
                    <a:srgbClr val="000000"/>
                  </a:solidFill>
                </a:rPr>
                <a:t>Jefferson</a:t>
              </a:r>
              <a:br>
                <a:rPr lang="en-US" b="1" dirty="0">
                  <a:solidFill>
                    <a:srgbClr val="000000"/>
                  </a:solidFill>
                </a:rPr>
              </a:br>
              <a:r>
                <a:rPr lang="en-US" b="1" dirty="0">
                  <a:solidFill>
                    <a:srgbClr val="000000"/>
                  </a:solidFill>
                </a:rPr>
                <a:t>National Accelerator Facility:</a:t>
              </a:r>
            </a:p>
            <a:p>
              <a:pPr lvl="0" algn="ctr">
                <a:lnSpc>
                  <a:spcPct val="90000"/>
                </a:lnSpc>
              </a:pPr>
              <a:r>
                <a:rPr lang="en-US" dirty="0">
                  <a:solidFill>
                    <a:srgbClr val="000000"/>
                  </a:solidFill>
                </a:rPr>
                <a:t>Keith Welch</a:t>
              </a:r>
              <a:endParaRPr lang="en-US" sz="2400" dirty="0"/>
            </a:p>
            <a:p>
              <a:pPr lvl="0" algn="ctr">
                <a:lnSpc>
                  <a:spcPct val="90000"/>
                </a:lnSpc>
              </a:pPr>
              <a:endParaRPr lang="en-US" dirty="0" smtClean="0">
                <a:solidFill>
                  <a:srgbClr val="000000"/>
                </a:solidFill>
              </a:endParaRPr>
            </a:p>
            <a:p>
              <a:pPr lvl="0" algn="ctr">
                <a:lnSpc>
                  <a:spcPct val="90000"/>
                </a:lnSpc>
              </a:pPr>
              <a:r>
                <a:rPr lang="en-US" b="1" dirty="0" smtClean="0">
                  <a:solidFill>
                    <a:srgbClr val="000000"/>
                  </a:solidFill>
                </a:rPr>
                <a:t>Sandia </a:t>
              </a:r>
              <a:r>
                <a:rPr lang="en-US" b="1" dirty="0">
                  <a:solidFill>
                    <a:srgbClr val="000000"/>
                  </a:solidFill>
                </a:rPr>
                <a:t>National Laboratory:</a:t>
              </a:r>
            </a:p>
            <a:p>
              <a:pPr lvl="0" algn="ctr">
                <a:lnSpc>
                  <a:spcPct val="90000"/>
                </a:lnSpc>
              </a:pPr>
              <a:r>
                <a:rPr lang="en-US" dirty="0">
                  <a:solidFill>
                    <a:srgbClr val="000000"/>
                  </a:solidFill>
                </a:rPr>
                <a:t>Elaine Marshall</a:t>
              </a:r>
            </a:p>
            <a:p>
              <a:pPr lvl="0" algn="ctr">
                <a:lnSpc>
                  <a:spcPct val="90000"/>
                </a:lnSpc>
              </a:pPr>
              <a:endParaRPr lang="en-US" dirty="0">
                <a:solidFill>
                  <a:srgbClr val="000000"/>
                </a:solidFill>
              </a:endParaRPr>
            </a:p>
            <a:p>
              <a:pPr lvl="0" algn="ctr">
                <a:lnSpc>
                  <a:spcPct val="90000"/>
                </a:lnSpc>
              </a:pPr>
              <a:r>
                <a:rPr lang="en-US" b="1" dirty="0">
                  <a:solidFill>
                    <a:srgbClr val="000000"/>
                  </a:solidFill>
                </a:rPr>
                <a:t>Oak Ridge National Laboratory:</a:t>
              </a:r>
            </a:p>
            <a:p>
              <a:pPr lvl="0" algn="ctr">
                <a:lnSpc>
                  <a:spcPct val="90000"/>
                </a:lnSpc>
              </a:pPr>
              <a:r>
                <a:rPr lang="en-US" dirty="0">
                  <a:solidFill>
                    <a:srgbClr val="000000"/>
                  </a:solidFill>
                </a:rPr>
                <a:t>Scott </a:t>
              </a:r>
              <a:r>
                <a:rPr lang="en-US" dirty="0" smtClean="0">
                  <a:solidFill>
                    <a:srgbClr val="000000"/>
                  </a:solidFill>
                </a:rPr>
                <a:t>Schwahn</a:t>
              </a:r>
              <a:endParaRPr lang="en-US" dirty="0">
                <a:solidFill>
                  <a:srgbClr val="000000"/>
                </a:solidFill>
              </a:endParaRPr>
            </a:p>
          </p:txBody>
        </p:sp>
      </p:grpSp>
      <p:grpSp>
        <p:nvGrpSpPr>
          <p:cNvPr id="15" name="Group 14"/>
          <p:cNvGrpSpPr/>
          <p:nvPr/>
        </p:nvGrpSpPr>
        <p:grpSpPr>
          <a:xfrm>
            <a:off x="4758267" y="1447800"/>
            <a:ext cx="3657600" cy="5029200"/>
            <a:chOff x="4572000" y="1447800"/>
            <a:chExt cx="3657600" cy="5029200"/>
          </a:xfrm>
        </p:grpSpPr>
        <p:sp>
          <p:nvSpPr>
            <p:cNvPr id="10" name="Rounded Rectangle 9"/>
            <p:cNvSpPr/>
            <p:nvPr/>
          </p:nvSpPr>
          <p:spPr>
            <a:xfrm>
              <a:off x="4572000" y="1447800"/>
              <a:ext cx="36576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400" b="1" dirty="0" smtClean="0">
                  <a:solidFill>
                    <a:schemeClr val="bg1"/>
                  </a:solidFill>
                </a:rPr>
                <a:t>DOE Review Team</a:t>
              </a:r>
              <a:endParaRPr lang="en-US" sz="2400" b="1" dirty="0">
                <a:solidFill>
                  <a:schemeClr val="bg1"/>
                </a:solidFill>
              </a:endParaRPr>
            </a:p>
          </p:txBody>
        </p:sp>
        <p:sp>
          <p:nvSpPr>
            <p:cNvPr id="13" name="Rectangle 12"/>
            <p:cNvSpPr/>
            <p:nvPr/>
          </p:nvSpPr>
          <p:spPr>
            <a:xfrm>
              <a:off x="4572000" y="2362200"/>
              <a:ext cx="3657600" cy="411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b="1" dirty="0">
                  <a:solidFill>
                    <a:schemeClr val="tx1"/>
                  </a:solidFill>
                </a:rPr>
                <a:t>Office of Science:</a:t>
              </a:r>
              <a:br>
                <a:rPr lang="en-US" b="1" dirty="0">
                  <a:solidFill>
                    <a:schemeClr val="tx1"/>
                  </a:solidFill>
                </a:rPr>
              </a:br>
              <a:r>
                <a:rPr lang="en-US" dirty="0">
                  <a:solidFill>
                    <a:schemeClr val="tx1"/>
                  </a:solidFill>
                </a:rPr>
                <a:t>Scott Davis (Lead and POC)</a:t>
              </a:r>
              <a:br>
                <a:rPr lang="en-US" dirty="0">
                  <a:solidFill>
                    <a:schemeClr val="tx1"/>
                  </a:solidFill>
                </a:rPr>
              </a:br>
              <a:r>
                <a:rPr lang="en-US" dirty="0">
                  <a:solidFill>
                    <a:schemeClr val="tx1"/>
                  </a:solidFill>
                </a:rPr>
                <a:t>John </a:t>
              </a:r>
              <a:r>
                <a:rPr lang="en-US" dirty="0" err="1">
                  <a:solidFill>
                    <a:schemeClr val="tx1"/>
                  </a:solidFill>
                </a:rPr>
                <a:t>Blaikie</a:t>
              </a:r>
              <a:endParaRPr lang="en-US" dirty="0">
                <a:solidFill>
                  <a:schemeClr val="tx1"/>
                </a:solidFill>
              </a:endParaRPr>
            </a:p>
            <a:p>
              <a:pPr lvl="0" algn="ctr">
                <a:lnSpc>
                  <a:spcPct val="90000"/>
                </a:lnSpc>
              </a:pPr>
              <a:endParaRPr lang="en-US" dirty="0">
                <a:solidFill>
                  <a:schemeClr val="tx1"/>
                </a:solidFill>
              </a:endParaRPr>
            </a:p>
            <a:p>
              <a:pPr lvl="0" algn="ctr">
                <a:lnSpc>
                  <a:spcPct val="90000"/>
                </a:lnSpc>
              </a:pPr>
              <a:r>
                <a:rPr lang="en-US" b="1" dirty="0">
                  <a:solidFill>
                    <a:schemeClr val="tx1"/>
                  </a:solidFill>
                </a:rPr>
                <a:t>National Nuclear </a:t>
              </a:r>
              <a:br>
                <a:rPr lang="en-US" b="1" dirty="0">
                  <a:solidFill>
                    <a:schemeClr val="tx1"/>
                  </a:solidFill>
                </a:rPr>
              </a:br>
              <a:r>
                <a:rPr lang="en-US" b="1" dirty="0">
                  <a:solidFill>
                    <a:schemeClr val="tx1"/>
                  </a:solidFill>
                </a:rPr>
                <a:t>Security Administration:</a:t>
              </a:r>
            </a:p>
            <a:p>
              <a:pPr lvl="0" algn="ctr">
                <a:lnSpc>
                  <a:spcPct val="90000"/>
                </a:lnSpc>
              </a:pPr>
              <a:r>
                <a:rPr lang="en-US" dirty="0">
                  <a:solidFill>
                    <a:schemeClr val="tx1"/>
                  </a:solidFill>
                </a:rPr>
                <a:t>Tim Cooper</a:t>
              </a:r>
            </a:p>
            <a:p>
              <a:pPr lvl="0" algn="ctr">
                <a:lnSpc>
                  <a:spcPct val="90000"/>
                </a:lnSpc>
              </a:pPr>
              <a:r>
                <a:rPr lang="en-US" dirty="0">
                  <a:solidFill>
                    <a:schemeClr val="tx1"/>
                  </a:solidFill>
                </a:rPr>
                <a:t>Steve Wallace</a:t>
              </a:r>
            </a:p>
            <a:p>
              <a:pPr lvl="0" algn="ctr">
                <a:lnSpc>
                  <a:spcPct val="90000"/>
                </a:lnSpc>
              </a:pPr>
              <a:endParaRPr lang="en-US" dirty="0">
                <a:solidFill>
                  <a:schemeClr val="tx1"/>
                </a:solidFill>
              </a:endParaRPr>
            </a:p>
            <a:p>
              <a:pPr lvl="0" algn="ctr">
                <a:lnSpc>
                  <a:spcPct val="90000"/>
                </a:lnSpc>
              </a:pPr>
              <a:r>
                <a:rPr lang="en-US" b="1" dirty="0">
                  <a:solidFill>
                    <a:schemeClr val="tx1"/>
                  </a:solidFill>
                </a:rPr>
                <a:t>Office of the Environment, Health and Security (AU):</a:t>
              </a:r>
            </a:p>
            <a:p>
              <a:pPr lvl="0" algn="ctr">
                <a:lnSpc>
                  <a:spcPct val="90000"/>
                </a:lnSpc>
              </a:pPr>
              <a:r>
                <a:rPr lang="en-US" dirty="0">
                  <a:solidFill>
                    <a:schemeClr val="tx1"/>
                  </a:solidFill>
                </a:rPr>
                <a:t>Colleen </a:t>
              </a:r>
              <a:r>
                <a:rPr lang="en-US" dirty="0" err="1">
                  <a:solidFill>
                    <a:schemeClr val="tx1"/>
                  </a:solidFill>
                </a:rPr>
                <a:t>Ostrowski</a:t>
              </a:r>
              <a:endParaRPr lang="en-US" dirty="0">
                <a:solidFill>
                  <a:schemeClr val="tx1"/>
                </a:solidFill>
              </a:endParaRPr>
            </a:p>
            <a:p>
              <a:pPr lvl="0" algn="ctr">
                <a:lnSpc>
                  <a:spcPct val="90000"/>
                </a:lnSpc>
              </a:pPr>
              <a:r>
                <a:rPr lang="en-US" dirty="0">
                  <a:solidFill>
                    <a:schemeClr val="tx1"/>
                  </a:solidFill>
                </a:rPr>
                <a:t>Gus Vazquez</a:t>
              </a:r>
            </a:p>
            <a:p>
              <a:pPr lvl="0" algn="ctr">
                <a:lnSpc>
                  <a:spcPct val="90000"/>
                </a:lnSpc>
              </a:pPr>
              <a:r>
                <a:rPr lang="en-US" dirty="0" err="1">
                  <a:solidFill>
                    <a:schemeClr val="tx1"/>
                  </a:solidFill>
                </a:rPr>
                <a:t>Stevel</a:t>
              </a:r>
              <a:r>
                <a:rPr lang="en-US" dirty="0">
                  <a:solidFill>
                    <a:schemeClr val="tx1"/>
                  </a:solidFill>
                </a:rPr>
                <a:t> </a:t>
              </a:r>
              <a:r>
                <a:rPr lang="en-US" dirty="0" err="1">
                  <a:solidFill>
                    <a:schemeClr val="tx1"/>
                  </a:solidFill>
                </a:rPr>
                <a:t>Zobel</a:t>
              </a:r>
              <a:endParaRPr lang="en-US" dirty="0">
                <a:solidFill>
                  <a:schemeClr val="tx1"/>
                </a:solidFill>
              </a:endParaRPr>
            </a:p>
          </p:txBody>
        </p:sp>
      </p:grpSp>
      <p:sp>
        <p:nvSpPr>
          <p:cNvPr id="3" name="Footer Placeholder 2"/>
          <p:cNvSpPr>
            <a:spLocks noGrp="1"/>
          </p:cNvSpPr>
          <p:nvPr>
            <p:ph type="ftr" sz="quarter" idx="4294967295"/>
          </p:nvPr>
        </p:nvSpPr>
        <p:spPr>
          <a:xfrm>
            <a:off x="446088" y="6543675"/>
            <a:ext cx="4125912" cy="314325"/>
          </a:xfrm>
          <a:prstGeom prst="rect">
            <a:avLst/>
          </a:prstGeom>
        </p:spPr>
        <p:txBody>
          <a:bodyPr/>
          <a:lstStyle/>
          <a:p>
            <a:r>
              <a:rPr lang="en-US" dirty="0" smtClean="0">
                <a:solidFill>
                  <a:srgbClr val="000000"/>
                </a:solidFill>
              </a:rPr>
              <a:t>61st Annual HPS Meeting, July 17-21, 2016</a:t>
            </a:r>
            <a:endParaRPr lang="en-US" dirty="0">
              <a:solidFill>
                <a:srgbClr val="000000"/>
              </a:solidFill>
            </a:endParaRPr>
          </a:p>
        </p:txBody>
      </p:sp>
    </p:spTree>
    <p:extLst>
      <p:ext uri="{BB962C8B-B14F-4D97-AF65-F5344CB8AC3E}">
        <p14:creationId xmlns:p14="http://schemas.microsoft.com/office/powerpoint/2010/main" val="76921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DOE-STD-6004 (2016): 7 Chapters</a:t>
            </a:r>
            <a:endParaRPr lang="en-US" dirty="0"/>
          </a:p>
        </p:txBody>
      </p:sp>
      <p:sp>
        <p:nvSpPr>
          <p:cNvPr id="7" name="Slide Number Placeholder 3"/>
          <p:cNvSpPr>
            <a:spLocks noGrp="1"/>
          </p:cNvSpPr>
          <p:nvPr>
            <p:ph type="sldNum" sz="quarter" idx="4294967295"/>
          </p:nvPr>
        </p:nvSpPr>
        <p:spPr>
          <a:xfrm>
            <a:off x="8566150" y="6318250"/>
            <a:ext cx="501650" cy="539750"/>
          </a:xfrm>
          <a:prstGeom prst="rect">
            <a:avLst/>
          </a:prstGeom>
        </p:spPr>
        <p:txBody>
          <a:bodyPr/>
          <a:lstStyle/>
          <a:p>
            <a:pPr>
              <a:defRPr/>
            </a:pPr>
            <a:fld id="{2A7D6CEF-569F-4196-A3BA-0249178A6648}" type="slidenum">
              <a:rPr lang="en-US" sz="1200" smtClean="0">
                <a:solidFill>
                  <a:srgbClr val="000000"/>
                </a:solidFill>
              </a:rPr>
              <a:pPr>
                <a:defRPr/>
              </a:pPr>
              <a:t>9</a:t>
            </a:fld>
            <a:endParaRPr lang="en-US" sz="1200" dirty="0">
              <a:solidFill>
                <a:srgbClr val="000000"/>
              </a:solidFill>
            </a:endParaRPr>
          </a:p>
        </p:txBody>
      </p:sp>
      <p:sp>
        <p:nvSpPr>
          <p:cNvPr id="8" name="Rectangle 7"/>
          <p:cNvSpPr/>
          <p:nvPr/>
        </p:nvSpPr>
        <p:spPr>
          <a:xfrm>
            <a:off x="4038600" y="1776948"/>
            <a:ext cx="4876800" cy="3785652"/>
          </a:xfrm>
          <a:prstGeom prst="rect">
            <a:avLst/>
          </a:prstGeom>
        </p:spPr>
        <p:txBody>
          <a:bodyPr wrap="square">
            <a:spAutoFit/>
          </a:bodyPr>
          <a:lstStyle/>
          <a:p>
            <a:pPr marL="457200" lvl="0" indent="-457200">
              <a:buFont typeface="+mj-lt"/>
              <a:buAutoNum type="arabicPeriod"/>
            </a:pPr>
            <a:r>
              <a:rPr lang="en-US" sz="2400" dirty="0" smtClean="0"/>
              <a:t>Purpose and Scope</a:t>
            </a:r>
          </a:p>
          <a:p>
            <a:pPr marL="457200" lvl="0" indent="-457200">
              <a:buFont typeface="+mj-lt"/>
              <a:buAutoNum type="arabicPeriod"/>
            </a:pPr>
            <a:r>
              <a:rPr lang="en-US" sz="2400" dirty="0" smtClean="0"/>
              <a:t>Introduction</a:t>
            </a:r>
          </a:p>
          <a:p>
            <a:pPr marL="457200" lvl="0" indent="-457200">
              <a:buFont typeface="+mj-lt"/>
              <a:buAutoNum type="arabicPeriod"/>
            </a:pPr>
            <a:r>
              <a:rPr lang="en-US" sz="2400" dirty="0" smtClean="0"/>
              <a:t>Material Clearance Protocols</a:t>
            </a:r>
          </a:p>
          <a:p>
            <a:pPr marL="457200" lvl="0" indent="-457200">
              <a:buAutoNum type="arabicPeriod" startAt="4"/>
            </a:pPr>
            <a:r>
              <a:rPr lang="en-US" sz="2400" dirty="0" smtClean="0"/>
              <a:t>Documentation and Reporting Requirements</a:t>
            </a:r>
          </a:p>
          <a:p>
            <a:pPr marL="457200" lvl="0" indent="-457200">
              <a:buAutoNum type="arabicPeriod" startAt="4"/>
            </a:pPr>
            <a:r>
              <a:rPr lang="en-US" sz="2400" dirty="0" smtClean="0"/>
              <a:t>DOE Independent Verification, Stakeholder Communication</a:t>
            </a:r>
          </a:p>
          <a:p>
            <a:pPr marL="457200" lvl="0" indent="-457200">
              <a:buAutoNum type="arabicPeriod" startAt="4"/>
            </a:pPr>
            <a:r>
              <a:rPr lang="en-US" sz="2400" dirty="0" smtClean="0"/>
              <a:t>References</a:t>
            </a:r>
            <a:endParaRPr lang="en-US" sz="2400" dirty="0"/>
          </a:p>
          <a:p>
            <a:pPr marL="457200" lvl="0" indent="-457200">
              <a:buAutoNum type="arabicPeriod" startAt="4"/>
            </a:pPr>
            <a:r>
              <a:rPr lang="en-US" sz="2400" dirty="0" smtClean="0"/>
              <a:t>Common Acronyms </a:t>
            </a:r>
            <a:r>
              <a:rPr lang="en-US" sz="2400" dirty="0"/>
              <a:t>and </a:t>
            </a:r>
            <a:r>
              <a:rPr lang="en-US" sz="2400" dirty="0" smtClean="0"/>
              <a:t>Definitions</a:t>
            </a:r>
          </a:p>
        </p:txBody>
      </p:sp>
      <p:grpSp>
        <p:nvGrpSpPr>
          <p:cNvPr id="9" name="Group 8"/>
          <p:cNvGrpSpPr/>
          <p:nvPr/>
        </p:nvGrpSpPr>
        <p:grpSpPr>
          <a:xfrm>
            <a:off x="381000" y="1729740"/>
            <a:ext cx="3482173" cy="4442460"/>
            <a:chOff x="251627" y="1676400"/>
            <a:chExt cx="3482173" cy="4442460"/>
          </a:xfrm>
        </p:grpSpPr>
        <p:sp>
          <p:nvSpPr>
            <p:cNvPr id="6" name="TextBox 5"/>
            <p:cNvSpPr txBox="1"/>
            <p:nvPr/>
          </p:nvSpPr>
          <p:spPr>
            <a:xfrm>
              <a:off x="251627" y="1676400"/>
              <a:ext cx="3482173" cy="4442460"/>
            </a:xfrm>
            <a:prstGeom prst="rect">
              <a:avLst/>
            </a:prstGeom>
            <a:solidFill>
              <a:schemeClr val="accent1"/>
            </a:solidFill>
          </p:spPr>
          <p:txBody>
            <a:bodyPr wrap="square" rtlCol="0">
              <a:spAutoFit/>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31848"/>
              <a:ext cx="3236145" cy="418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Footer Placeholder 2"/>
          <p:cNvSpPr>
            <a:spLocks noGrp="1"/>
          </p:cNvSpPr>
          <p:nvPr>
            <p:ph type="ftr" sz="quarter" idx="4294967295"/>
          </p:nvPr>
        </p:nvSpPr>
        <p:spPr>
          <a:xfrm>
            <a:off x="381000" y="6588125"/>
            <a:ext cx="4122738" cy="269875"/>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732049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AC">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ans_ESH_DR201510">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FA6F986926D34D94F95559279BEE81" ma:contentTypeVersion="3" ma:contentTypeDescription="Create a new document." ma:contentTypeScope="" ma:versionID="e3093a4bc819a097d6246adee90a9187">
  <xsd:schema xmlns:xsd="http://www.w3.org/2001/XMLSchema" xmlns:xs="http://www.w3.org/2001/XMLSchema" xmlns:p="http://schemas.microsoft.com/office/2006/metadata/properties" xmlns:ns1="c8aa481c-41c3-4e50-aedf-83601094bfdb" targetNamespace="http://schemas.microsoft.com/office/2006/metadata/properties" ma:root="true" ma:fieldsID="6780264125963099cf0f7f501ecd79d7" ns1:_="">
    <xsd:import namespace="c8aa481c-41c3-4e50-aedf-83601094bfdb"/>
    <xsd:element name="properties">
      <xsd:complexType>
        <xsd:sequence>
          <xsd:element name="documentManagement">
            <xsd:complexType>
              <xsd:all>
                <xsd:element ref="ns1:Calendar_x0020_Year" minOccurs="0"/>
                <xsd:element ref="ns1:Mon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a481c-41c3-4e50-aedf-83601094bfdb" elementFormDefault="qualified">
    <xsd:import namespace="http://schemas.microsoft.com/office/2006/documentManagement/types"/>
    <xsd:import namespace="http://schemas.microsoft.com/office/infopath/2007/PartnerControls"/>
    <xsd:element name="Calendar_x0020_Year" ma:index="9" nillable="true" ma:displayName="Calendar Year" ma:internalName="Calendar_x0020_Year">
      <xsd:simpleType>
        <xsd:restriction base="dms:Text">
          <xsd:maxLength value="255"/>
        </xsd:restriction>
      </xsd:simpleType>
    </xsd:element>
    <xsd:element name="Month" ma:index="10" nillable="true" ma:displayName="Month" ma:internalName="Month">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Title"/>
        <xsd:element ref="dc:subject" minOccurs="0" maxOccurs="1" ma:index="0"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lendar_x0020_Year xmlns="c8aa481c-41c3-4e50-aedf-83601094bfdb">2014</Calendar_x0020_Year>
    <Month xmlns="c8aa481c-41c3-4e50-aedf-83601094bfdb">07 July</Month>
  </documentManagement>
</p:properties>
</file>

<file path=customXml/itemProps1.xml><?xml version="1.0" encoding="utf-8"?>
<ds:datastoreItem xmlns:ds="http://schemas.openxmlformats.org/officeDocument/2006/customXml" ds:itemID="{5C5B02F2-248D-4EC4-8881-ED99656FCB8B}">
  <ds:schemaRefs>
    <ds:schemaRef ds:uri="http://schemas.microsoft.com/sharepoint/v3/contenttype/forms"/>
  </ds:schemaRefs>
</ds:datastoreItem>
</file>

<file path=customXml/itemProps2.xml><?xml version="1.0" encoding="utf-8"?>
<ds:datastoreItem xmlns:ds="http://schemas.openxmlformats.org/officeDocument/2006/customXml" ds:itemID="{05379A8D-9333-4877-8CA5-BA45467AA1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a481c-41c3-4e50-aedf-83601094bf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0653B6-C15D-4BC7-A4B0-AEE4FB99E8C1}">
  <ds:schemaRefs>
    <ds:schemaRef ds:uri="http://purl.org/dc/dcmitype/"/>
    <ds:schemaRef ds:uri="http://schemas.microsoft.com/office/infopath/2007/PartnerControls"/>
    <ds:schemaRef ds:uri="http://schemas.microsoft.com/office/2006/documentManagement/types"/>
    <ds:schemaRef ds:uri="c8aa481c-41c3-4e50-aedf-83601094bfdb"/>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SLAC.thmx</Template>
  <TotalTime>7631</TotalTime>
  <Words>2673</Words>
  <Application>Microsoft Office PowerPoint</Application>
  <PresentationFormat>On-screen Show (4:3)</PresentationFormat>
  <Paragraphs>336</Paragraphs>
  <Slides>35</Slides>
  <Notes>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MS Mincho</vt:lpstr>
      <vt:lpstr>MS PGothic</vt:lpstr>
      <vt:lpstr>MS PGothic</vt:lpstr>
      <vt:lpstr>Arial</vt:lpstr>
      <vt:lpstr>Calibri</vt:lpstr>
      <vt:lpstr>Times New Roman</vt:lpstr>
      <vt:lpstr>Wingdings</vt:lpstr>
      <vt:lpstr>SLAC</vt:lpstr>
      <vt:lpstr>Evans_ESH_DR201510</vt:lpstr>
      <vt:lpstr>DOE-STD-6004-2016 “Clearance and Release of Personal Property from Accelerator Facilities”</vt:lpstr>
      <vt:lpstr>Topics to discuss</vt:lpstr>
      <vt:lpstr>Clearance </vt:lpstr>
      <vt:lpstr>Excess Metal in DOE Facilities(before)</vt:lpstr>
      <vt:lpstr>Excess Metal in DOE Facilities (after)</vt:lpstr>
      <vt:lpstr>SLAC Clearance Program</vt:lpstr>
      <vt:lpstr>Roadmap: Clearance of Metals from Accelerators</vt:lpstr>
      <vt:lpstr>DOE-STD-6004 Technical Standard Working Groups</vt:lpstr>
      <vt:lpstr>DOE-STD-6004 (2016): 7 Chapters</vt:lpstr>
      <vt:lpstr>Technical Standard: 5 Appendices</vt:lpstr>
      <vt:lpstr>Purpose of Technical Standard</vt:lpstr>
      <vt:lpstr>Induced Radioactivity in Electron Accelerators</vt:lpstr>
      <vt:lpstr>Values of the Technical Standard</vt:lpstr>
      <vt:lpstr>Use of the Technical Standard</vt:lpstr>
      <vt:lpstr>Extension: Clearance Protocol for Lead</vt:lpstr>
      <vt:lpstr>Thank You</vt:lpstr>
      <vt:lpstr>Volumetric Activation</vt:lpstr>
      <vt:lpstr>Proxy Radionuclides</vt:lpstr>
      <vt:lpstr>Site’s Clearance Program</vt:lpstr>
      <vt:lpstr>Clearance Criteria in Technical Standard</vt:lpstr>
      <vt:lpstr>IFB Clearance Criterion for Volumetric Radioactivity</vt:lpstr>
      <vt:lpstr>ANSI SL Clearance Criterion</vt:lpstr>
      <vt:lpstr>Clearance Criterion Higher Than ANSI SL</vt:lpstr>
      <vt:lpstr>ANSI N13.12-2013 Screening Levels (SLs)</vt:lpstr>
      <vt:lpstr>Clearance Criteria for Surface Contamination</vt:lpstr>
      <vt:lpstr>Field Surface Survey Instruments</vt:lpstr>
      <vt:lpstr>Material Removal, Survey</vt:lpstr>
      <vt:lpstr>DT Calculations for 1”x1” NaI Survey Instrument</vt:lpstr>
      <vt:lpstr>Thank You</vt:lpstr>
      <vt:lpstr>Key Terms</vt:lpstr>
      <vt:lpstr>Key Differences between ANSI N13.12-2013 and Technical Standard</vt:lpstr>
      <vt:lpstr>Key Differences between ANSI N13.12-2013 and Technical Standard</vt:lpstr>
      <vt:lpstr>PowerPoint Presentation</vt:lpstr>
      <vt:lpstr>PowerPoint Presentation</vt:lpstr>
      <vt:lpstr>SLAC Clearance Program</vt:lpstr>
    </vt:vector>
  </TitlesOfParts>
  <Company>SLAC National Accelerator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D&amp;D Program Progress</dc:title>
  <dc:subject>D&amp;D</dc:subject>
  <dc:creator>Ryan Ford</dc:creator>
  <cp:lastModifiedBy>John E. AndersonJr. x4973 04659N</cp:lastModifiedBy>
  <cp:revision>300</cp:revision>
  <cp:lastPrinted>2014-05-19T20:32:31Z</cp:lastPrinted>
  <dcterms:created xsi:type="dcterms:W3CDTF">2013-07-29T20:36:57Z</dcterms:created>
  <dcterms:modified xsi:type="dcterms:W3CDTF">2016-09-26T16:47:23Z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0x0101001EFA6F986926D34D94F95559279BEE81</vt:lpwstr>
  </property>
</Properties>
</file>