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9" r:id="rId2"/>
    <p:sldMasterId id="2147483664" r:id="rId3"/>
  </p:sldMasterIdLst>
  <p:notesMasterIdLst>
    <p:notesMasterId r:id="rId16"/>
  </p:notesMasterIdLst>
  <p:handoutMasterIdLst>
    <p:handoutMasterId r:id="rId17"/>
  </p:handoutMasterIdLst>
  <p:sldIdLst>
    <p:sldId id="256" r:id="rId4"/>
    <p:sldId id="257" r:id="rId5"/>
    <p:sldId id="258" r:id="rId6"/>
    <p:sldId id="260" r:id="rId7"/>
    <p:sldId id="259" r:id="rId8"/>
    <p:sldId id="261" r:id="rId9"/>
    <p:sldId id="262" r:id="rId10"/>
    <p:sldId id="264" r:id="rId11"/>
    <p:sldId id="263" r:id="rId12"/>
    <p:sldId id="265" r:id="rId13"/>
    <p:sldId id="266" r:id="rId14"/>
    <p:sldId id="267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6">
          <p15:clr>
            <a:srgbClr val="A4A3A4"/>
          </p15:clr>
        </p15:guide>
        <p15:guide id="2" pos="56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68" y="312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Add the title of your presentation here</a:t>
            </a:r>
            <a:endParaRPr lang="en-US" dirty="0"/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1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4247" y="4890626"/>
            <a:ext cx="1238059" cy="1568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 smtClean="0"/>
              <a:t>Total Responses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46911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t>September 22, 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Helvetica Neue"/>
                <a:cs typeface="Helvetica Neue"/>
              </a:rPr>
              <a:t>Powered by</a:t>
            </a:r>
            <a:endParaRPr lang="en-US" sz="800" dirty="0">
              <a:latin typeface="Helvetica Neue"/>
              <a:cs typeface="Helvetica Neue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729178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5" y="4819820"/>
            <a:ext cx="66301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Helvetica Neue"/>
                <a:cs typeface="Helvetica Neue"/>
              </a:rPr>
              <a:t>Powered by</a:t>
            </a:r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t>ASW 2016: Unreviewed Safety Issues (USI) Questionnaire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Wednesday, September 21,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Q8: Would you and/or others from you DOE site participate in a working group to identify "best practices" for implementation of the USI process?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21    Skipped: 1</a:t>
            </a:r>
          </a:p>
        </p:txBody>
      </p:sp>
      <p:pic>
        <p:nvPicPr>
          <p:cNvPr id="4" name="Picture 3" descr="chart101303795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60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Q9: Are you willing to share your site USI process </a:t>
            </a:r>
            <a:r>
              <a:rPr dirty="0" smtClean="0"/>
              <a:t>documentation</a:t>
            </a:r>
            <a:r>
              <a:rPr lang="en-US" dirty="0" smtClean="0"/>
              <a:t> and/or </a:t>
            </a:r>
            <a:r>
              <a:rPr dirty="0" smtClean="0"/>
              <a:t>procedure</a:t>
            </a:r>
            <a:r>
              <a:rPr dirty="0"/>
              <a:t>? If yes, please forward a copy to tsstirr@sandia.gov.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136" y="728688"/>
            <a:ext cx="5332506" cy="249144"/>
          </a:xfrm>
        </p:spPr>
        <p:txBody>
          <a:bodyPr/>
          <a:lstStyle/>
          <a:p>
            <a:r>
              <a:rPr dirty="0"/>
              <a:t>Answered: 19    Skipped: 3</a:t>
            </a:r>
          </a:p>
        </p:txBody>
      </p:sp>
      <p:pic>
        <p:nvPicPr>
          <p:cNvPr id="4" name="Picture 3" descr="chart101315658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63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6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Follow Up Discussion – Seed Questions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15888" y="938581"/>
            <a:ext cx="8439715" cy="3633419"/>
          </a:xfrm>
        </p:spPr>
        <p:txBody>
          <a:bodyPr>
            <a:normAutofit/>
          </a:bodyPr>
          <a:lstStyle/>
          <a:p>
            <a:r>
              <a:rPr lang="en-US" sz="1600" dirty="0" smtClean="0"/>
              <a:t>What does everyone mean by “facility specific” procedure?  Site specific and/or facility specific on single site?</a:t>
            </a:r>
          </a:p>
          <a:p>
            <a:endParaRPr lang="en-US" sz="1600" dirty="0" smtClean="0"/>
          </a:p>
          <a:p>
            <a:r>
              <a:rPr lang="en-US" sz="1600" dirty="0" smtClean="0"/>
              <a:t>Is process </a:t>
            </a:r>
            <a:r>
              <a:rPr lang="en-US" sz="1600" smtClean="0"/>
              <a:t>a </a:t>
            </a:r>
            <a:r>
              <a:rPr lang="en-US" sz="1600" smtClean="0"/>
              <a:t>form </a:t>
            </a:r>
            <a:r>
              <a:rPr lang="en-US" sz="1600" dirty="0" smtClean="0"/>
              <a:t>based process?  Hard copy vs online?</a:t>
            </a:r>
          </a:p>
          <a:p>
            <a:endParaRPr lang="en-US" sz="1600" dirty="0" smtClean="0"/>
          </a:p>
          <a:p>
            <a:r>
              <a:rPr lang="en-US" sz="1600" dirty="0" smtClean="0"/>
              <a:t>How many questions ?</a:t>
            </a:r>
          </a:p>
          <a:p>
            <a:endParaRPr lang="en-US" sz="1600" dirty="0" smtClean="0"/>
          </a:p>
          <a:p>
            <a:r>
              <a:rPr lang="en-US" sz="1600" dirty="0" smtClean="0"/>
              <a:t>Who </a:t>
            </a:r>
            <a:r>
              <a:rPr lang="en-US" sz="1600" dirty="0" smtClean="0"/>
              <a:t>authors, reviews, and approves USI?</a:t>
            </a:r>
          </a:p>
          <a:p>
            <a:endParaRPr lang="en-US" sz="1600" dirty="0"/>
          </a:p>
          <a:p>
            <a:r>
              <a:rPr lang="en-US" sz="1600" dirty="0" smtClean="0"/>
              <a:t>How address the aspects outlined in guide – specifically or generally?</a:t>
            </a:r>
          </a:p>
          <a:p>
            <a:endParaRPr lang="en-US" sz="1600" dirty="0"/>
          </a:p>
          <a:p>
            <a:r>
              <a:rPr lang="en-US" sz="1600" dirty="0" smtClean="0"/>
              <a:t>Can we create a working group to share ideas?  Provide examples? Cross train?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04828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dirty="0"/>
              <a:t>Date </a:t>
            </a:r>
            <a:r>
              <a:rPr lang="en-US" dirty="0" smtClean="0"/>
              <a:t>Submitted</a:t>
            </a:r>
            <a:r>
              <a:rPr dirty="0" smtClean="0"/>
              <a:t>: </a:t>
            </a:r>
            <a:r>
              <a:rPr dirty="0"/>
              <a:t>Monday, September 12, 2016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22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dirty="0"/>
              <a:t>Total </a:t>
            </a:r>
            <a:r>
              <a:rPr dirty="0" smtClean="0"/>
              <a:t>Responses</a:t>
            </a:r>
            <a:r>
              <a:rPr lang="en-US" dirty="0" smtClean="0"/>
              <a:t> Across </a:t>
            </a:r>
            <a:r>
              <a:rPr lang="en-US" dirty="0" smtClean="0">
                <a:solidFill>
                  <a:srgbClr val="FF0000"/>
                </a:solidFill>
              </a:rPr>
              <a:t>9</a:t>
            </a:r>
            <a:r>
              <a:rPr lang="en-US" dirty="0" smtClean="0"/>
              <a:t> Facilities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Q1: What Department of Energy (DOE) Government Owned/Contractor Operated site do you represent and/or are associated with?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5136" y="1173968"/>
            <a:ext cx="5332506" cy="3580911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Ames Laboratory</a:t>
            </a:r>
          </a:p>
          <a:p>
            <a:r>
              <a:rPr lang="en-US" sz="1800" dirty="0" smtClean="0"/>
              <a:t>Argonne National Laboratory</a:t>
            </a:r>
          </a:p>
          <a:p>
            <a:r>
              <a:rPr lang="en-US" sz="1800" dirty="0" smtClean="0"/>
              <a:t>Brookhaven National Laboratory</a:t>
            </a:r>
          </a:p>
          <a:p>
            <a:r>
              <a:rPr lang="en-US" sz="1800" dirty="0" smtClean="0"/>
              <a:t>Lawrence Berkley Laboratory</a:t>
            </a:r>
          </a:p>
          <a:p>
            <a:r>
              <a:rPr lang="en-US" sz="1800" dirty="0" smtClean="0"/>
              <a:t>Los Alamos National Laboratory</a:t>
            </a:r>
          </a:p>
          <a:p>
            <a:r>
              <a:rPr lang="en-US" sz="1800" dirty="0" smtClean="0"/>
              <a:t>Oakridge National Laboratory</a:t>
            </a:r>
          </a:p>
          <a:p>
            <a:r>
              <a:rPr lang="en-US" sz="1800" dirty="0" smtClean="0"/>
              <a:t>Sandia National Laboratory</a:t>
            </a:r>
          </a:p>
          <a:p>
            <a:r>
              <a:rPr lang="en-US" sz="1800" dirty="0" smtClean="0"/>
              <a:t>SLAC National Accelerator Facility</a:t>
            </a:r>
          </a:p>
          <a:p>
            <a:r>
              <a:rPr lang="en-US" sz="1800" dirty="0" smtClean="0"/>
              <a:t>Thomas Jefferson National Accelerator Facility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Q2: Does your DOE site implement a form of USI for compliance with DOE Order 420.2C?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    Skipped: 0</a:t>
            </a:r>
          </a:p>
        </p:txBody>
      </p:sp>
      <p:pic>
        <p:nvPicPr>
          <p:cNvPr id="4" name="Picture 3" descr="chart101303795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30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Q3: Does your site USI process follow one or more of the below types of processes?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18    Skipped: 4</a:t>
            </a:r>
          </a:p>
        </p:txBody>
      </p:sp>
      <p:pic>
        <p:nvPicPr>
          <p:cNvPr id="4" name="Picture 3" descr="chart101304326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35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3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Q4: Does your site USI process identify the following items listed in the accelerator guide?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20    Skipped: 2</a:t>
            </a:r>
          </a:p>
        </p:txBody>
      </p:sp>
      <p:pic>
        <p:nvPicPr>
          <p:cNvPr id="4" name="Picture 3" descr="chart10130497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21" y="1013457"/>
            <a:ext cx="5388428" cy="3719285"/>
          </a:xfrm>
          <a:prstGeom prst="rect">
            <a:avLst/>
          </a:prstGeom>
        </p:spPr>
      </p:pic>
      <p:pic>
        <p:nvPicPr>
          <p:cNvPr id="5" name="Picture 4" descr="table101304972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187" y="1013456"/>
            <a:ext cx="3004418" cy="329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73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Q5: Is your site USI process part of the site configuration management process?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20    Skipped: 2</a:t>
            </a:r>
          </a:p>
        </p:txBody>
      </p:sp>
      <p:pic>
        <p:nvPicPr>
          <p:cNvPr id="4" name="Picture 3" descr="chart101303795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67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6" y="556011"/>
            <a:ext cx="8229600" cy="391272"/>
          </a:xfrm>
        </p:spPr>
        <p:txBody>
          <a:bodyPr>
            <a:normAutofit fontScale="90000"/>
          </a:bodyPr>
          <a:lstStyle/>
          <a:p>
            <a:r>
              <a:rPr dirty="0"/>
              <a:t>Q6: Does your site USI process evaluate a significant increase in the probability of or consequences using qualitative or quantitative evaluations?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136" y="1158069"/>
            <a:ext cx="5332506" cy="249144"/>
          </a:xfrm>
        </p:spPr>
        <p:txBody>
          <a:bodyPr/>
          <a:lstStyle/>
          <a:p>
            <a:r>
              <a:rPr dirty="0"/>
              <a:t>Answered: 20    Skipped: 2</a:t>
            </a:r>
          </a:p>
        </p:txBody>
      </p:sp>
      <p:pic>
        <p:nvPicPr>
          <p:cNvPr id="4" name="Picture 3" descr="chart101304874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33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Q7: Are you and/or others from your DOE site interested in participating in the USI discussion on the final day of the 2016 ASW?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20    Skipped: 2</a:t>
            </a:r>
          </a:p>
        </p:txBody>
      </p:sp>
      <p:pic>
        <p:nvPicPr>
          <p:cNvPr id="4" name="Picture 3" descr="chart101303795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35223"/>
      </p:ext>
    </p:extLst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803</TotalTime>
  <Words>374</Words>
  <Application>Microsoft Office PowerPoint</Application>
  <PresentationFormat>On-screen Show (16:9)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Helvetica Neue</vt:lpstr>
      <vt:lpstr>SM-template-20140529</vt:lpstr>
      <vt:lpstr>Data slides</vt:lpstr>
      <vt:lpstr>Response Summary</vt:lpstr>
      <vt:lpstr>PowerPoint Presentation</vt:lpstr>
      <vt:lpstr>22</vt:lpstr>
      <vt:lpstr>Q1: What Department of Energy (DOE) Government Owned/Contractor Operated site do you represent and/or are associated with?</vt:lpstr>
      <vt:lpstr>Q2: Does your DOE site implement a form of USI for compliance with DOE Order 420.2C?</vt:lpstr>
      <vt:lpstr>Q3: Does your site USI process follow one or more of the below types of processes?</vt:lpstr>
      <vt:lpstr>Q4: Does your site USI process identify the following items listed in the accelerator guide?</vt:lpstr>
      <vt:lpstr>Q5: Is your site USI process part of the site configuration management process?</vt:lpstr>
      <vt:lpstr>Q6: Does your site USI process evaluate a significant increase in the probability of or consequences using qualitative or quantitative evaluations?</vt:lpstr>
      <vt:lpstr>Q7: Are you and/or others from your DOE site interested in participating in the USI discussion on the final day of the 2016 ASW?</vt:lpstr>
      <vt:lpstr>Q8: Would you and/or others from you DOE site participate in a working group to identify "best practices" for implementation of the USI process?</vt:lpstr>
      <vt:lpstr>Q9: Are you willing to share your site USI process documentation and/or procedure? If yes, please forward a copy to tsstirr@sandia.gov.</vt:lpstr>
      <vt:lpstr>Follow Up Discussion – Seed Questions</vt:lpstr>
    </vt:vector>
  </TitlesOfParts>
  <Company>SurveyMonkey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Stirrup, Timothy</cp:lastModifiedBy>
  <cp:revision>50</cp:revision>
  <dcterms:created xsi:type="dcterms:W3CDTF">2014-01-30T23:18:11Z</dcterms:created>
  <dcterms:modified xsi:type="dcterms:W3CDTF">2016-09-22T14:51:14Z</dcterms:modified>
</cp:coreProperties>
</file>