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handoutMasterIdLst>
    <p:handoutMasterId r:id="rId11"/>
  </p:handoutMasterIdLst>
  <p:sldIdLst>
    <p:sldId id="256" r:id="rId2"/>
    <p:sldId id="267" r:id="rId3"/>
    <p:sldId id="261" r:id="rId4"/>
    <p:sldId id="269" r:id="rId5"/>
    <p:sldId id="263" r:id="rId6"/>
    <p:sldId id="268" r:id="rId7"/>
    <p:sldId id="264"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967" autoAdjust="0"/>
  </p:normalViewPr>
  <p:slideViewPr>
    <p:cSldViewPr snapToGrid="0" snapToObjects="1">
      <p:cViewPr>
        <p:scale>
          <a:sx n="100" d="100"/>
          <a:sy n="100" d="100"/>
        </p:scale>
        <p:origin x="-15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725969-F28A-5B45-81BD-4249DB00ECC9}" type="datetimeFigureOut">
              <a:rPr lang="en-US" smtClean="0"/>
              <a:t>12/11/15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0EA74B-60AA-9446-BCE8-2D7E559A5DCA}" type="slidenum">
              <a:rPr lang="en-US" smtClean="0"/>
              <a:t>‹#›</a:t>
            </a:fld>
            <a:endParaRPr lang="en-US"/>
          </a:p>
        </p:txBody>
      </p:sp>
    </p:spTree>
    <p:extLst>
      <p:ext uri="{BB962C8B-B14F-4D97-AF65-F5344CB8AC3E}">
        <p14:creationId xmlns:p14="http://schemas.microsoft.com/office/powerpoint/2010/main" val="13467748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89E8B9-3152-EB45-ADCF-F80FE96F9BA8}" type="datetimeFigureOut">
              <a:rPr lang="en-US" smtClean="0"/>
              <a:t>12/11/15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72B8F9-5099-7F44-AD13-E00D74EFD809}" type="slidenum">
              <a:rPr lang="en-US" smtClean="0"/>
              <a:t>‹#›</a:t>
            </a:fld>
            <a:endParaRPr lang="en-US"/>
          </a:p>
        </p:txBody>
      </p:sp>
    </p:spTree>
    <p:extLst>
      <p:ext uri="{BB962C8B-B14F-4D97-AF65-F5344CB8AC3E}">
        <p14:creationId xmlns:p14="http://schemas.microsoft.com/office/powerpoint/2010/main" val="360611797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6935"/>
            <a:ext cx="7772400" cy="2089895"/>
          </a:xfrm>
        </p:spPr>
        <p:txBody>
          <a:bodyPr/>
          <a:lstStyle>
            <a:lvl1pPr>
              <a:defRPr>
                <a:solidFill>
                  <a:srgbClr val="17375E"/>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6">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December 11, 2015</a:t>
            </a:r>
            <a:endParaRPr lang="en-US"/>
          </a:p>
        </p:txBody>
      </p:sp>
      <p:sp>
        <p:nvSpPr>
          <p:cNvPr id="5" name="Footer Placeholder 4"/>
          <p:cNvSpPr>
            <a:spLocks noGrp="1"/>
          </p:cNvSpPr>
          <p:nvPr>
            <p:ph type="ftr" sz="quarter" idx="11"/>
          </p:nvPr>
        </p:nvSpPr>
        <p:spPr/>
        <p:txBody>
          <a:bodyPr/>
          <a:lstStyle/>
          <a:p>
            <a:r>
              <a:rPr lang="en-US" smtClean="0"/>
              <a:t>Recap of MICE Spectrometer Solenoid Recovery Review</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903066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December 11, 2015</a:t>
            </a:r>
            <a:endParaRPr lang="en-US"/>
          </a:p>
        </p:txBody>
      </p:sp>
      <p:sp>
        <p:nvSpPr>
          <p:cNvPr id="5" name="Footer Placeholder 4"/>
          <p:cNvSpPr>
            <a:spLocks noGrp="1"/>
          </p:cNvSpPr>
          <p:nvPr>
            <p:ph type="ftr" sz="quarter" idx="11"/>
          </p:nvPr>
        </p:nvSpPr>
        <p:spPr/>
        <p:txBody>
          <a:bodyPr/>
          <a:lstStyle/>
          <a:p>
            <a:r>
              <a:rPr lang="en-US" smtClean="0"/>
              <a:t>Recap of MICE Spectrometer Solenoid Recovery Review</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31166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December 11, 2015</a:t>
            </a:r>
            <a:endParaRPr lang="en-US"/>
          </a:p>
        </p:txBody>
      </p:sp>
      <p:sp>
        <p:nvSpPr>
          <p:cNvPr id="5" name="Footer Placeholder 4"/>
          <p:cNvSpPr>
            <a:spLocks noGrp="1"/>
          </p:cNvSpPr>
          <p:nvPr>
            <p:ph type="ftr" sz="quarter" idx="11"/>
          </p:nvPr>
        </p:nvSpPr>
        <p:spPr/>
        <p:txBody>
          <a:bodyPr/>
          <a:lstStyle/>
          <a:p>
            <a:r>
              <a:rPr lang="en-US" smtClean="0"/>
              <a:t>Recap of MICE Spectrometer Solenoid Recovery Review</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1821392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3192"/>
            <a:ext cx="7287151" cy="987967"/>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6934" y="6556849"/>
            <a:ext cx="1732895" cy="285745"/>
          </a:xfrm>
        </p:spPr>
        <p:txBody>
          <a:bodyPr/>
          <a:lstStyle/>
          <a:p>
            <a:r>
              <a:rPr lang="en-US" smtClean="0"/>
              <a:t>December 11, 2015</a:t>
            </a:r>
            <a:endParaRPr lang="en-US"/>
          </a:p>
        </p:txBody>
      </p:sp>
      <p:sp>
        <p:nvSpPr>
          <p:cNvPr id="5" name="Footer Placeholder 4"/>
          <p:cNvSpPr>
            <a:spLocks noGrp="1"/>
          </p:cNvSpPr>
          <p:nvPr>
            <p:ph type="ftr" sz="quarter" idx="11"/>
          </p:nvPr>
        </p:nvSpPr>
        <p:spPr/>
        <p:txBody>
          <a:bodyPr/>
          <a:lstStyle/>
          <a:p>
            <a:r>
              <a:rPr lang="en-US" smtClean="0"/>
              <a:t>Recap of MICE Spectrometer Solenoid Recovery Review</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1341886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accent6">
                    <a:lumMod val="50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December 11, 2015</a:t>
            </a:r>
            <a:endParaRPr lang="en-US"/>
          </a:p>
        </p:txBody>
      </p:sp>
      <p:sp>
        <p:nvSpPr>
          <p:cNvPr id="5" name="Footer Placeholder 4"/>
          <p:cNvSpPr>
            <a:spLocks noGrp="1"/>
          </p:cNvSpPr>
          <p:nvPr>
            <p:ph type="ftr" sz="quarter" idx="11"/>
          </p:nvPr>
        </p:nvSpPr>
        <p:spPr/>
        <p:txBody>
          <a:bodyPr/>
          <a:lstStyle/>
          <a:p>
            <a:r>
              <a:rPr lang="en-US" smtClean="0"/>
              <a:t>Recap of MICE Spectrometer Solenoid Recovery Review</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2852049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December 11, 2015</a:t>
            </a:r>
            <a:endParaRPr lang="en-US"/>
          </a:p>
        </p:txBody>
      </p:sp>
      <p:sp>
        <p:nvSpPr>
          <p:cNvPr id="6" name="Footer Placeholder 5"/>
          <p:cNvSpPr>
            <a:spLocks noGrp="1"/>
          </p:cNvSpPr>
          <p:nvPr>
            <p:ph type="ftr" sz="quarter" idx="11"/>
          </p:nvPr>
        </p:nvSpPr>
        <p:spPr/>
        <p:txBody>
          <a:bodyPr/>
          <a:lstStyle/>
          <a:p>
            <a:r>
              <a:rPr lang="en-US" smtClean="0"/>
              <a:t>Recap of MICE Spectrometer Solenoid Recovery Review</a:t>
            </a:r>
            <a:endParaRPr lang="en-US"/>
          </a:p>
        </p:txBody>
      </p:sp>
      <p:sp>
        <p:nvSpPr>
          <p:cNvPr id="7" name="Slide Number Placeholder 6"/>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3851292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December 11, 2015</a:t>
            </a:r>
            <a:endParaRPr lang="en-US"/>
          </a:p>
        </p:txBody>
      </p:sp>
      <p:sp>
        <p:nvSpPr>
          <p:cNvPr id="8" name="Footer Placeholder 7"/>
          <p:cNvSpPr>
            <a:spLocks noGrp="1"/>
          </p:cNvSpPr>
          <p:nvPr>
            <p:ph type="ftr" sz="quarter" idx="11"/>
          </p:nvPr>
        </p:nvSpPr>
        <p:spPr/>
        <p:txBody>
          <a:bodyPr/>
          <a:lstStyle/>
          <a:p>
            <a:r>
              <a:rPr lang="en-US" smtClean="0"/>
              <a:t>Recap of MICE Spectrometer Solenoid Recovery Review</a:t>
            </a:r>
            <a:endParaRPr lang="en-US"/>
          </a:p>
        </p:txBody>
      </p:sp>
      <p:sp>
        <p:nvSpPr>
          <p:cNvPr id="9" name="Slide Number Placeholder 8"/>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2552279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December 11, 2015</a:t>
            </a:r>
            <a:endParaRPr lang="en-US"/>
          </a:p>
        </p:txBody>
      </p:sp>
      <p:sp>
        <p:nvSpPr>
          <p:cNvPr id="4" name="Footer Placeholder 3"/>
          <p:cNvSpPr>
            <a:spLocks noGrp="1"/>
          </p:cNvSpPr>
          <p:nvPr>
            <p:ph type="ftr" sz="quarter" idx="11"/>
          </p:nvPr>
        </p:nvSpPr>
        <p:spPr/>
        <p:txBody>
          <a:bodyPr/>
          <a:lstStyle/>
          <a:p>
            <a:r>
              <a:rPr lang="en-US" smtClean="0"/>
              <a:t>Recap of MICE Spectrometer Solenoid Recovery Review</a:t>
            </a:r>
            <a:endParaRPr lang="en-US"/>
          </a:p>
        </p:txBody>
      </p:sp>
      <p:sp>
        <p:nvSpPr>
          <p:cNvPr id="5" name="Slide Number Placeholder 4"/>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1943665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December 11, 2015</a:t>
            </a:r>
            <a:endParaRPr lang="en-US"/>
          </a:p>
        </p:txBody>
      </p:sp>
      <p:sp>
        <p:nvSpPr>
          <p:cNvPr id="3" name="Footer Placeholder 2"/>
          <p:cNvSpPr>
            <a:spLocks noGrp="1"/>
          </p:cNvSpPr>
          <p:nvPr>
            <p:ph type="ftr" sz="quarter" idx="11"/>
          </p:nvPr>
        </p:nvSpPr>
        <p:spPr/>
        <p:txBody>
          <a:bodyPr/>
          <a:lstStyle/>
          <a:p>
            <a:r>
              <a:rPr lang="en-US" smtClean="0"/>
              <a:t>Recap of MICE Spectrometer Solenoid Recovery Review</a:t>
            </a:r>
            <a:endParaRPr lang="en-US"/>
          </a:p>
        </p:txBody>
      </p:sp>
      <p:sp>
        <p:nvSpPr>
          <p:cNvPr id="4" name="Slide Number Placeholder 3"/>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1128082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December 11, 2015</a:t>
            </a:r>
            <a:endParaRPr lang="en-US"/>
          </a:p>
        </p:txBody>
      </p:sp>
      <p:sp>
        <p:nvSpPr>
          <p:cNvPr id="6" name="Footer Placeholder 5"/>
          <p:cNvSpPr>
            <a:spLocks noGrp="1"/>
          </p:cNvSpPr>
          <p:nvPr>
            <p:ph type="ftr" sz="quarter" idx="11"/>
          </p:nvPr>
        </p:nvSpPr>
        <p:spPr/>
        <p:txBody>
          <a:bodyPr/>
          <a:lstStyle/>
          <a:p>
            <a:r>
              <a:rPr lang="en-US" smtClean="0"/>
              <a:t>Recap of MICE Spectrometer Solenoid Recovery Review</a:t>
            </a:r>
            <a:endParaRPr lang="en-US"/>
          </a:p>
        </p:txBody>
      </p:sp>
      <p:sp>
        <p:nvSpPr>
          <p:cNvPr id="7" name="Slide Number Placeholder 6"/>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2277859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December 11, 2015</a:t>
            </a:r>
            <a:endParaRPr lang="en-US"/>
          </a:p>
        </p:txBody>
      </p:sp>
      <p:sp>
        <p:nvSpPr>
          <p:cNvPr id="6" name="Footer Placeholder 5"/>
          <p:cNvSpPr>
            <a:spLocks noGrp="1"/>
          </p:cNvSpPr>
          <p:nvPr>
            <p:ph type="ftr" sz="quarter" idx="11"/>
          </p:nvPr>
        </p:nvSpPr>
        <p:spPr/>
        <p:txBody>
          <a:bodyPr/>
          <a:lstStyle/>
          <a:p>
            <a:r>
              <a:rPr lang="en-US" smtClean="0"/>
              <a:t>Recap of MICE Spectrometer Solenoid Recovery Review</a:t>
            </a:r>
            <a:endParaRPr lang="en-US"/>
          </a:p>
        </p:txBody>
      </p:sp>
      <p:sp>
        <p:nvSpPr>
          <p:cNvPr id="7" name="Slide Number Placeholder 6"/>
          <p:cNvSpPr>
            <a:spLocks noGrp="1"/>
          </p:cNvSpPr>
          <p:nvPr>
            <p:ph type="sldNum" sz="quarter" idx="12"/>
          </p:nvPr>
        </p:nvSpPr>
        <p:spPr/>
        <p:txBody>
          <a:bodyPr/>
          <a:lstStyle/>
          <a:p>
            <a:fld id="{8A5FAC83-C8C4-8046-B35B-A89823688311}" type="slidenum">
              <a:rPr lang="en-US" smtClean="0"/>
              <a:t>‹#›</a:t>
            </a:fld>
            <a:endParaRPr lang="en-US"/>
          </a:p>
        </p:txBody>
      </p:sp>
    </p:spTree>
    <p:extLst>
      <p:ext uri="{BB962C8B-B14F-4D97-AF65-F5344CB8AC3E}">
        <p14:creationId xmlns:p14="http://schemas.microsoft.com/office/powerpoint/2010/main" val="19663305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964614" y="-12700"/>
            <a:ext cx="8188376" cy="98477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19053" y="-3192"/>
            <a:ext cx="8150231" cy="98796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9053" y="990544"/>
            <a:ext cx="8915813" cy="55570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3228" y="6558965"/>
            <a:ext cx="1732895" cy="285745"/>
          </a:xfrm>
          <a:prstGeom prst="rect">
            <a:avLst/>
          </a:prstGeom>
        </p:spPr>
        <p:txBody>
          <a:bodyPr vert="horz" lIns="91440" tIns="45720" rIns="91440" bIns="45720" rtlCol="0" anchor="ctr"/>
          <a:lstStyle>
            <a:lvl1pPr algn="l">
              <a:defRPr sz="1200">
                <a:solidFill>
                  <a:srgbClr val="17375E"/>
                </a:solidFill>
              </a:defRPr>
            </a:lvl1pPr>
          </a:lstStyle>
          <a:p>
            <a:r>
              <a:rPr lang="en-US" smtClean="0"/>
              <a:t>December 11, 2015</a:t>
            </a:r>
            <a:endParaRPr lang="en-US" dirty="0"/>
          </a:p>
        </p:txBody>
      </p:sp>
      <p:sp>
        <p:nvSpPr>
          <p:cNvPr id="5" name="Footer Placeholder 4"/>
          <p:cNvSpPr>
            <a:spLocks noGrp="1"/>
          </p:cNvSpPr>
          <p:nvPr>
            <p:ph type="ftr" sz="quarter" idx="3"/>
          </p:nvPr>
        </p:nvSpPr>
        <p:spPr>
          <a:xfrm>
            <a:off x="1498600" y="6547616"/>
            <a:ext cx="6968067" cy="310384"/>
          </a:xfrm>
          <a:prstGeom prst="rect">
            <a:avLst/>
          </a:prstGeom>
        </p:spPr>
        <p:txBody>
          <a:bodyPr vert="horz" lIns="91440" tIns="45720" rIns="91440" bIns="45720" rtlCol="0" anchor="ctr"/>
          <a:lstStyle>
            <a:lvl1pPr algn="ctr">
              <a:defRPr sz="1200">
                <a:solidFill>
                  <a:srgbClr val="17375E"/>
                </a:solidFill>
              </a:defRPr>
            </a:lvl1pPr>
          </a:lstStyle>
          <a:p>
            <a:r>
              <a:rPr lang="en-US" smtClean="0"/>
              <a:t>Recap of MICE Spectrometer Solenoid Recovery Review</a:t>
            </a:r>
            <a:endParaRPr lang="en-US" dirty="0"/>
          </a:p>
        </p:txBody>
      </p:sp>
      <p:sp>
        <p:nvSpPr>
          <p:cNvPr id="6" name="Slide Number Placeholder 5"/>
          <p:cNvSpPr>
            <a:spLocks noGrp="1"/>
          </p:cNvSpPr>
          <p:nvPr>
            <p:ph type="sldNum" sz="quarter" idx="4"/>
          </p:nvPr>
        </p:nvSpPr>
        <p:spPr>
          <a:xfrm>
            <a:off x="7407796" y="6547616"/>
            <a:ext cx="1736203" cy="310384"/>
          </a:xfrm>
          <a:prstGeom prst="rect">
            <a:avLst/>
          </a:prstGeom>
        </p:spPr>
        <p:txBody>
          <a:bodyPr vert="horz" lIns="91440" tIns="45720" rIns="91440" bIns="45720" rtlCol="0" anchor="ctr"/>
          <a:lstStyle>
            <a:lvl1pPr algn="r">
              <a:defRPr sz="1200">
                <a:solidFill>
                  <a:srgbClr val="17375E"/>
                </a:solidFill>
              </a:defRPr>
            </a:lvl1pPr>
          </a:lstStyle>
          <a:p>
            <a:fld id="{8A5FAC83-C8C4-8046-B35B-A89823688311}" type="slidenum">
              <a:rPr lang="en-US" smtClean="0"/>
              <a:pPr/>
              <a:t>‹#›</a:t>
            </a:fld>
            <a:endParaRPr lang="en-US" dirty="0"/>
          </a:p>
        </p:txBody>
      </p:sp>
      <p:pic>
        <p:nvPicPr>
          <p:cNvPr id="9" name="Picture 2" descr="C:\Documents and Settings\sgeer\My Documents\MAP\MAP-LOGO.png"/>
          <p:cNvPicPr>
            <a:picLocks noChangeAspect="1" noChangeArrowheads="1"/>
          </p:cNvPicPr>
          <p:nvPr/>
        </p:nvPicPr>
        <p:blipFill>
          <a:blip r:embed="rId13"/>
          <a:srcRect/>
          <a:stretch>
            <a:fillRect/>
          </a:stretch>
        </p:blipFill>
        <p:spPr bwMode="auto">
          <a:xfrm>
            <a:off x="8294684" y="-10111"/>
            <a:ext cx="857250" cy="974725"/>
          </a:xfrm>
          <a:prstGeom prst="rect">
            <a:avLst/>
          </a:prstGeom>
          <a:noFill/>
          <a:ln w="50800">
            <a:noFill/>
          </a:ln>
          <a:effectLst/>
        </p:spPr>
      </p:pic>
      <p:sp>
        <p:nvSpPr>
          <p:cNvPr id="11" name="Rectangle 10"/>
          <p:cNvSpPr/>
          <p:nvPr/>
        </p:nvSpPr>
        <p:spPr>
          <a:xfrm>
            <a:off x="0" y="0"/>
            <a:ext cx="1243452" cy="97731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13228" y="6547616"/>
            <a:ext cx="9126534" cy="0"/>
          </a:xfrm>
          <a:prstGeom prst="line">
            <a:avLst/>
          </a:prstGeom>
          <a:ln>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0" y="990544"/>
            <a:ext cx="9152990" cy="0"/>
          </a:xfrm>
          <a:prstGeom prst="line">
            <a:avLst/>
          </a:prstGeom>
          <a:ln>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3" name="Picture 12"/>
          <p:cNvPicPr>
            <a:picLocks noChangeAspect="1"/>
          </p:cNvPicPr>
          <p:nvPr userDrawn="1"/>
        </p:nvPicPr>
        <p:blipFill>
          <a:blip r:embed="rId14"/>
          <a:stretch>
            <a:fillRect/>
          </a:stretch>
        </p:blipFill>
        <p:spPr>
          <a:xfrm>
            <a:off x="12700" y="4233"/>
            <a:ext cx="951914" cy="951914"/>
          </a:xfrm>
          <a:prstGeom prst="rect">
            <a:avLst/>
          </a:prstGeom>
          <a:solidFill>
            <a:schemeClr val="bg1"/>
          </a:solidFill>
          <a:effectLst>
            <a:softEdge rad="12700"/>
          </a:effectLst>
        </p:spPr>
      </p:pic>
    </p:spTree>
    <p:extLst>
      <p:ext uri="{BB962C8B-B14F-4D97-AF65-F5344CB8AC3E}">
        <p14:creationId xmlns:p14="http://schemas.microsoft.com/office/powerpoint/2010/main" val="2908450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p:txStyles>
    <p:titleStyle>
      <a:lvl1pPr algn="ctr" defTabSz="4572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7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accent3">
              <a:lumMod val="5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accent2">
              <a:lumMod val="7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4">
              <a:lumMod val="7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ndico.fnal.gov/conferenceDisplay.py?confId=1065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wanderer@bnl.gov" TargetMode="External"/><Relationship Id="rId4" Type="http://schemas.openxmlformats.org/officeDocument/2006/relationships/hyperlink" Target="mailto:thomas.taylor@cern.ch" TargetMode="External"/><Relationship Id="rId5" Type="http://schemas.openxmlformats.org/officeDocument/2006/relationships/hyperlink" Target="mailto:luongo@jlab.org" TargetMode="External"/><Relationship Id="rId6" Type="http://schemas.openxmlformats.org/officeDocument/2006/relationships/hyperlink" Target="mailto:mcintyre@physics.tamu.edu" TargetMode="External"/><Relationship Id="rId7" Type="http://schemas.openxmlformats.org/officeDocument/2006/relationships/hyperlink" Target="mailto:bruce.strauss@science.doe.gov" TargetMode="External"/><Relationship Id="rId8" Type="http://schemas.openxmlformats.org/officeDocument/2006/relationships/hyperlink" Target="mailto:josef.boehm@stfc.ac.uk" TargetMode="External"/><Relationship Id="rId9" Type="http://schemas.openxmlformats.org/officeDocument/2006/relationships/hyperlink" Target="mailto:oleg.kirichek@stfc.ac.uk" TargetMode="External"/><Relationship Id="rId1" Type="http://schemas.openxmlformats.org/officeDocument/2006/relationships/slideLayout" Target="../slideLayouts/slideLayout2.xml"/><Relationship Id="rId2" Type="http://schemas.openxmlformats.org/officeDocument/2006/relationships/hyperlink" Target="mailto:Herman.TenKate@cern.ch"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296935"/>
            <a:ext cx="8534400" cy="2089895"/>
          </a:xfrm>
        </p:spPr>
        <p:txBody>
          <a:bodyPr/>
          <a:lstStyle/>
          <a:p>
            <a:r>
              <a:rPr lang="en-US" dirty="0" smtClean="0"/>
              <a:t>Recap of the MICE </a:t>
            </a:r>
            <a:r>
              <a:rPr lang="en-US" dirty="0" smtClean="0"/>
              <a:t/>
            </a:r>
            <a:br>
              <a:rPr lang="en-US" dirty="0" smtClean="0"/>
            </a:br>
            <a:r>
              <a:rPr lang="en-US" dirty="0" smtClean="0"/>
              <a:t>Spectrometer Solenoid Review:  Introduction</a:t>
            </a:r>
            <a:endParaRPr lang="en-US" dirty="0"/>
          </a:p>
        </p:txBody>
      </p:sp>
      <p:sp>
        <p:nvSpPr>
          <p:cNvPr id="3" name="Subtitle 2"/>
          <p:cNvSpPr>
            <a:spLocks noGrp="1"/>
          </p:cNvSpPr>
          <p:nvPr>
            <p:ph type="subTitle" idx="1"/>
          </p:nvPr>
        </p:nvSpPr>
        <p:spPr/>
        <p:txBody>
          <a:bodyPr/>
          <a:lstStyle/>
          <a:p>
            <a:r>
              <a:rPr lang="en-US" dirty="0" smtClean="0"/>
              <a:t>Mark Palmer</a:t>
            </a:r>
          </a:p>
          <a:p>
            <a:r>
              <a:rPr lang="en-US" i="1" dirty="0" smtClean="0"/>
              <a:t>Fermilab</a:t>
            </a:r>
          </a:p>
          <a:p>
            <a:r>
              <a:rPr lang="en-US" i="1" dirty="0" smtClean="0"/>
              <a:t>December </a:t>
            </a:r>
            <a:r>
              <a:rPr lang="en-US" i="1" dirty="0" smtClean="0"/>
              <a:t>11, </a:t>
            </a:r>
            <a:r>
              <a:rPr lang="en-US" i="1" dirty="0" smtClean="0"/>
              <a:t>2015</a:t>
            </a:r>
            <a:endParaRPr lang="en-US" i="1" dirty="0"/>
          </a:p>
        </p:txBody>
      </p:sp>
    </p:spTree>
    <p:extLst>
      <p:ext uri="{BB962C8B-B14F-4D97-AF65-F5344CB8AC3E}">
        <p14:creationId xmlns:p14="http://schemas.microsoft.com/office/powerpoint/2010/main" val="21174001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Failure</a:t>
            </a:r>
            <a:endParaRPr lang="en-US" dirty="0"/>
          </a:p>
        </p:txBody>
      </p:sp>
      <p:sp>
        <p:nvSpPr>
          <p:cNvPr id="3" name="Content Placeholder 2"/>
          <p:cNvSpPr>
            <a:spLocks noGrp="1"/>
          </p:cNvSpPr>
          <p:nvPr>
            <p:ph idx="1"/>
          </p:nvPr>
        </p:nvSpPr>
        <p:spPr/>
        <p:txBody>
          <a:bodyPr>
            <a:normAutofit/>
          </a:bodyPr>
          <a:lstStyle/>
          <a:p>
            <a:r>
              <a:rPr lang="en-US" sz="2800" dirty="0" smtClean="0"/>
              <a:t>We have encountered a failure in one of five coils in one of the MICE Spectrometer Solenoids</a:t>
            </a:r>
            <a:endParaRPr lang="en-US" sz="2800" dirty="0"/>
          </a:p>
        </p:txBody>
      </p:sp>
      <p:sp>
        <p:nvSpPr>
          <p:cNvPr id="4" name="Date Placeholder 3"/>
          <p:cNvSpPr>
            <a:spLocks noGrp="1"/>
          </p:cNvSpPr>
          <p:nvPr>
            <p:ph type="dt" sz="half" idx="10"/>
          </p:nvPr>
        </p:nvSpPr>
        <p:spPr/>
        <p:txBody>
          <a:bodyPr/>
          <a:lstStyle/>
          <a:p>
            <a:r>
              <a:rPr lang="en-US" smtClean="0"/>
              <a:t>December 11, 2015</a:t>
            </a:r>
            <a:endParaRPr lang="en-US"/>
          </a:p>
        </p:txBody>
      </p:sp>
      <p:sp>
        <p:nvSpPr>
          <p:cNvPr id="5" name="Footer Placeholder 4"/>
          <p:cNvSpPr>
            <a:spLocks noGrp="1"/>
          </p:cNvSpPr>
          <p:nvPr>
            <p:ph type="ftr" sz="quarter" idx="11"/>
          </p:nvPr>
        </p:nvSpPr>
        <p:spPr/>
        <p:txBody>
          <a:bodyPr/>
          <a:lstStyle/>
          <a:p>
            <a:r>
              <a:rPr lang="en-US" smtClean="0"/>
              <a:t>Recap of MICE Spectrometer Solenoid Recovery Review</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2</a:t>
            </a:fld>
            <a:endParaRPr lang="en-US"/>
          </a:p>
        </p:txBody>
      </p:sp>
      <p:pic>
        <p:nvPicPr>
          <p:cNvPr id="7" name="Picture 6" descr="SSD_Display.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9017" y="1888515"/>
            <a:ext cx="5520267" cy="4702775"/>
          </a:xfrm>
          <a:prstGeom prst="rect">
            <a:avLst/>
          </a:prstGeom>
        </p:spPr>
      </p:pic>
      <p:sp>
        <p:nvSpPr>
          <p:cNvPr id="8" name="Rounded Rectangle 7"/>
          <p:cNvSpPr/>
          <p:nvPr/>
        </p:nvSpPr>
        <p:spPr>
          <a:xfrm>
            <a:off x="119053" y="3810001"/>
            <a:ext cx="2410350" cy="1828800"/>
          </a:xfrm>
          <a:prstGeom prst="roundRect">
            <a:avLst/>
          </a:prstGeom>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t>September 13</a:t>
            </a:r>
            <a:r>
              <a:rPr lang="en-US" baseline="30000" dirty="0" smtClean="0"/>
              <a:t>th</a:t>
            </a:r>
            <a:r>
              <a:rPr lang="en-US" dirty="0" smtClean="0"/>
              <a:t> quench event resulted in loss of ability to operate the Match 1 coil</a:t>
            </a:r>
            <a:endParaRPr lang="en-US" dirty="0"/>
          </a:p>
        </p:txBody>
      </p:sp>
      <p:cxnSp>
        <p:nvCxnSpPr>
          <p:cNvPr id="10" name="Straight Arrow Connector 9"/>
          <p:cNvCxnSpPr>
            <a:stCxn id="8" idx="3"/>
          </p:cNvCxnSpPr>
          <p:nvPr/>
        </p:nvCxnSpPr>
        <p:spPr>
          <a:xfrm>
            <a:off x="2529403" y="4724401"/>
            <a:ext cx="908064" cy="482599"/>
          </a:xfrm>
          <a:prstGeom prst="straightConnector1">
            <a:avLst/>
          </a:prstGeom>
          <a:ln>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090574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Context</a:t>
            </a:r>
            <a:endParaRPr lang="en-US" dirty="0"/>
          </a:p>
        </p:txBody>
      </p:sp>
      <p:sp>
        <p:nvSpPr>
          <p:cNvPr id="3" name="Content Placeholder 2"/>
          <p:cNvSpPr>
            <a:spLocks noGrp="1"/>
          </p:cNvSpPr>
          <p:nvPr>
            <p:ph idx="1"/>
          </p:nvPr>
        </p:nvSpPr>
        <p:spPr/>
        <p:txBody>
          <a:bodyPr/>
          <a:lstStyle/>
          <a:p>
            <a:r>
              <a:rPr lang="en-US" dirty="0" smtClean="0"/>
              <a:t>MICE Spectrometer Solenoids</a:t>
            </a:r>
          </a:p>
          <a:p>
            <a:pPr lvl="1"/>
            <a:r>
              <a:rPr lang="en-US" dirty="0" smtClean="0"/>
              <a:t>Have had a </a:t>
            </a:r>
            <a:r>
              <a:rPr lang="en-US" i="1" dirty="0" smtClean="0"/>
              <a:t>long</a:t>
            </a:r>
            <a:r>
              <a:rPr lang="en-US" i="1" dirty="0"/>
              <a:t> </a:t>
            </a:r>
            <a:r>
              <a:rPr lang="en-US" i="1" dirty="0" smtClean="0"/>
              <a:t>and colorful</a:t>
            </a:r>
            <a:r>
              <a:rPr lang="en-US" dirty="0" smtClean="0"/>
              <a:t> history</a:t>
            </a:r>
          </a:p>
          <a:p>
            <a:pPr lvl="1"/>
            <a:endParaRPr lang="en-US" dirty="0"/>
          </a:p>
        </p:txBody>
      </p:sp>
      <p:sp>
        <p:nvSpPr>
          <p:cNvPr id="4" name="Date Placeholder 3"/>
          <p:cNvSpPr>
            <a:spLocks noGrp="1"/>
          </p:cNvSpPr>
          <p:nvPr>
            <p:ph type="dt" sz="half" idx="10"/>
          </p:nvPr>
        </p:nvSpPr>
        <p:spPr/>
        <p:txBody>
          <a:bodyPr/>
          <a:lstStyle/>
          <a:p>
            <a:r>
              <a:rPr lang="en-US" smtClean="0"/>
              <a:t>December 11, 2015</a:t>
            </a:r>
            <a:endParaRPr lang="en-US"/>
          </a:p>
        </p:txBody>
      </p:sp>
      <p:sp>
        <p:nvSpPr>
          <p:cNvPr id="5" name="Footer Placeholder 4"/>
          <p:cNvSpPr>
            <a:spLocks noGrp="1"/>
          </p:cNvSpPr>
          <p:nvPr>
            <p:ph type="ftr" sz="quarter" idx="11"/>
          </p:nvPr>
        </p:nvSpPr>
        <p:spPr/>
        <p:txBody>
          <a:bodyPr/>
          <a:lstStyle/>
          <a:p>
            <a:r>
              <a:rPr lang="en-US" smtClean="0"/>
              <a:t>Recap of MICE Spectrometer Solenoid Recovery Review</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3</a:t>
            </a:fld>
            <a:endParaRPr lang="en-US"/>
          </a:p>
        </p:txBody>
      </p:sp>
      <p:pic>
        <p:nvPicPr>
          <p:cNvPr id="9" name="Picture 8"/>
          <p:cNvPicPr>
            <a:picLocks noChangeAspect="1"/>
          </p:cNvPicPr>
          <p:nvPr/>
        </p:nvPicPr>
        <p:blipFill>
          <a:blip r:embed="rId2"/>
          <a:stretch>
            <a:fillRect/>
          </a:stretch>
        </p:blipFill>
        <p:spPr>
          <a:xfrm>
            <a:off x="601120" y="2459574"/>
            <a:ext cx="5727700" cy="3670300"/>
          </a:xfrm>
          <a:prstGeom prst="rect">
            <a:avLst/>
          </a:prstGeom>
        </p:spPr>
      </p:pic>
      <p:sp>
        <p:nvSpPr>
          <p:cNvPr id="10" name="Rounded Rectangle 9"/>
          <p:cNvSpPr/>
          <p:nvPr/>
        </p:nvSpPr>
        <p:spPr>
          <a:xfrm>
            <a:off x="7001933" y="2057403"/>
            <a:ext cx="2032933" cy="6519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Terminated due to ice blockage in </a:t>
            </a:r>
            <a:r>
              <a:rPr lang="en-US" sz="1200" dirty="0" err="1" smtClean="0"/>
              <a:t>LHe</a:t>
            </a:r>
            <a:r>
              <a:rPr lang="en-US" sz="1200" dirty="0" smtClean="0"/>
              <a:t> return line</a:t>
            </a:r>
            <a:endParaRPr lang="en-US" sz="1200" dirty="0"/>
          </a:p>
        </p:txBody>
      </p:sp>
      <p:sp>
        <p:nvSpPr>
          <p:cNvPr id="11" name="Rounded Rectangle 10"/>
          <p:cNvSpPr/>
          <p:nvPr/>
        </p:nvSpPr>
        <p:spPr>
          <a:xfrm>
            <a:off x="7001933" y="2785532"/>
            <a:ext cx="2032933" cy="6519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HTS Lead Failure</a:t>
            </a:r>
            <a:endParaRPr lang="en-US" sz="1200" dirty="0"/>
          </a:p>
        </p:txBody>
      </p:sp>
      <p:sp>
        <p:nvSpPr>
          <p:cNvPr id="12" name="Rounded Rectangle 11"/>
          <p:cNvSpPr/>
          <p:nvPr/>
        </p:nvSpPr>
        <p:spPr>
          <a:xfrm>
            <a:off x="7001933" y="3505192"/>
            <a:ext cx="2032933" cy="6519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LTS Lead Failure</a:t>
            </a:r>
          </a:p>
        </p:txBody>
      </p:sp>
      <p:sp>
        <p:nvSpPr>
          <p:cNvPr id="13" name="Rounded Rectangle 12"/>
          <p:cNvSpPr/>
          <p:nvPr/>
        </p:nvSpPr>
        <p:spPr>
          <a:xfrm>
            <a:off x="7001933" y="4224857"/>
            <a:ext cx="2032933" cy="6519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HTS Lead Failure – traced to thermal intercept issue and lead preparation QA</a:t>
            </a:r>
            <a:endParaRPr lang="en-US" sz="1200" dirty="0"/>
          </a:p>
        </p:txBody>
      </p:sp>
      <p:sp>
        <p:nvSpPr>
          <p:cNvPr id="14" name="Rounded Rectangle 13"/>
          <p:cNvSpPr/>
          <p:nvPr/>
        </p:nvSpPr>
        <p:spPr>
          <a:xfrm>
            <a:off x="7001933" y="5664213"/>
            <a:ext cx="2032933" cy="6519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Successful training runs </a:t>
            </a:r>
            <a:endParaRPr lang="en-US" sz="1200" dirty="0"/>
          </a:p>
        </p:txBody>
      </p:sp>
      <p:sp>
        <p:nvSpPr>
          <p:cNvPr id="16" name="Rounded Rectangle 15"/>
          <p:cNvSpPr/>
          <p:nvPr/>
        </p:nvSpPr>
        <p:spPr>
          <a:xfrm>
            <a:off x="7001933" y="4944526"/>
            <a:ext cx="2032933" cy="6519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Terminated due to ice blockage in </a:t>
            </a:r>
            <a:r>
              <a:rPr lang="en-US" sz="1200" dirty="0" err="1" smtClean="0"/>
              <a:t>LHe</a:t>
            </a:r>
            <a:r>
              <a:rPr lang="en-US" sz="1200" dirty="0" smtClean="0"/>
              <a:t> vent line</a:t>
            </a:r>
            <a:endParaRPr lang="en-US" sz="1200" dirty="0"/>
          </a:p>
        </p:txBody>
      </p:sp>
      <p:cxnSp>
        <p:nvCxnSpPr>
          <p:cNvPr id="18" name="Straight Arrow Connector 17"/>
          <p:cNvCxnSpPr>
            <a:stCxn id="10" idx="1"/>
          </p:cNvCxnSpPr>
          <p:nvPr/>
        </p:nvCxnSpPr>
        <p:spPr>
          <a:xfrm flipH="1">
            <a:off x="6265333" y="2383370"/>
            <a:ext cx="736600" cy="791630"/>
          </a:xfrm>
          <a:prstGeom prst="straightConnector1">
            <a:avLst/>
          </a:prstGeom>
          <a:ln>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11" idx="1"/>
          </p:cNvCxnSpPr>
          <p:nvPr/>
        </p:nvCxnSpPr>
        <p:spPr>
          <a:xfrm flipH="1">
            <a:off x="6265333" y="3111499"/>
            <a:ext cx="736600" cy="469896"/>
          </a:xfrm>
          <a:prstGeom prst="straightConnector1">
            <a:avLst/>
          </a:prstGeom>
          <a:ln>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12" idx="1"/>
          </p:cNvCxnSpPr>
          <p:nvPr/>
        </p:nvCxnSpPr>
        <p:spPr>
          <a:xfrm flipH="1">
            <a:off x="6265333" y="3831159"/>
            <a:ext cx="736600" cy="241308"/>
          </a:xfrm>
          <a:prstGeom prst="straightConnector1">
            <a:avLst/>
          </a:prstGeom>
          <a:ln>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13" idx="1"/>
          </p:cNvCxnSpPr>
          <p:nvPr/>
        </p:nvCxnSpPr>
        <p:spPr>
          <a:xfrm flipH="1">
            <a:off x="6265333" y="4550824"/>
            <a:ext cx="736600" cy="0"/>
          </a:xfrm>
          <a:prstGeom prst="straightConnector1">
            <a:avLst/>
          </a:prstGeom>
          <a:ln>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flipH="1" flipV="1">
            <a:off x="6265333" y="5003800"/>
            <a:ext cx="736600" cy="228596"/>
          </a:xfrm>
          <a:prstGeom prst="straightConnector1">
            <a:avLst/>
          </a:prstGeom>
          <a:ln>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14" idx="1"/>
          </p:cNvCxnSpPr>
          <p:nvPr/>
        </p:nvCxnSpPr>
        <p:spPr>
          <a:xfrm flipH="1" flipV="1">
            <a:off x="6265333" y="5435617"/>
            <a:ext cx="736600" cy="554563"/>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14" idx="1"/>
          </p:cNvCxnSpPr>
          <p:nvPr/>
        </p:nvCxnSpPr>
        <p:spPr>
          <a:xfrm flipH="1" flipV="1">
            <a:off x="6265333" y="5884333"/>
            <a:ext cx="736600" cy="105847"/>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sp>
        <p:nvSpPr>
          <p:cNvPr id="44" name="Rectangle 43"/>
          <p:cNvSpPr/>
          <p:nvPr/>
        </p:nvSpPr>
        <p:spPr>
          <a:xfrm>
            <a:off x="330200" y="4216394"/>
            <a:ext cx="6392333" cy="169342"/>
          </a:xfrm>
          <a:prstGeom prst="rect">
            <a:avLst/>
          </a:prstGeom>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100" dirty="0" smtClean="0"/>
              <a:t>2010-2013:  Re-build of magnets for improved thermal management</a:t>
            </a:r>
            <a:endParaRPr lang="en-US" sz="1100" dirty="0"/>
          </a:p>
        </p:txBody>
      </p:sp>
      <p:sp>
        <p:nvSpPr>
          <p:cNvPr id="45" name="Oval 44"/>
          <p:cNvSpPr/>
          <p:nvPr/>
        </p:nvSpPr>
        <p:spPr>
          <a:xfrm>
            <a:off x="2396067" y="5232396"/>
            <a:ext cx="389466" cy="897478"/>
          </a:xfrm>
          <a:prstGeom prst="ellipse">
            <a:avLst/>
          </a:prstGeom>
          <a:noFill/>
          <a:ln w="3810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ounded Rectangle 45"/>
          <p:cNvSpPr/>
          <p:nvPr/>
        </p:nvSpPr>
        <p:spPr>
          <a:xfrm>
            <a:off x="1371592" y="6172199"/>
            <a:ext cx="2421467" cy="34154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dirty="0" smtClean="0"/>
              <a:t>Anomalous Training Behavior</a:t>
            </a:r>
            <a:endParaRPr lang="en-US" sz="1200" dirty="0"/>
          </a:p>
        </p:txBody>
      </p:sp>
      <p:sp>
        <p:nvSpPr>
          <p:cNvPr id="47" name="Left Brace 46"/>
          <p:cNvSpPr/>
          <p:nvPr/>
        </p:nvSpPr>
        <p:spPr>
          <a:xfrm>
            <a:off x="406400" y="2912533"/>
            <a:ext cx="194720" cy="1303861"/>
          </a:xfrm>
          <a:prstGeom prst="leftBrace">
            <a:avLst/>
          </a:prstGeom>
          <a:effectLst/>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48" name="Rounded Rectangle 47"/>
          <p:cNvSpPr/>
          <p:nvPr/>
        </p:nvSpPr>
        <p:spPr>
          <a:xfrm rot="16200000">
            <a:off x="-787409" y="2831630"/>
            <a:ext cx="2032933" cy="38945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Thermal management issues identified</a:t>
            </a:r>
          </a:p>
        </p:txBody>
      </p:sp>
      <p:cxnSp>
        <p:nvCxnSpPr>
          <p:cNvPr id="26" name="Straight Arrow Connector 25"/>
          <p:cNvCxnSpPr/>
          <p:nvPr/>
        </p:nvCxnSpPr>
        <p:spPr>
          <a:xfrm flipH="1" flipV="1">
            <a:off x="3424759" y="5959186"/>
            <a:ext cx="905941" cy="356960"/>
          </a:xfrm>
          <a:prstGeom prst="straightConnector1">
            <a:avLst/>
          </a:prstGeom>
          <a:ln>
            <a:solidFill>
              <a:srgbClr val="FF66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330700" y="6178284"/>
            <a:ext cx="1999992" cy="369332"/>
          </a:xfrm>
          <a:prstGeom prst="rect">
            <a:avLst/>
          </a:prstGeom>
          <a:noFill/>
        </p:spPr>
        <p:txBody>
          <a:bodyPr wrap="none" rtlCol="0">
            <a:spAutoFit/>
          </a:bodyPr>
          <a:lstStyle/>
          <a:p>
            <a:r>
              <a:rPr lang="en-US" dirty="0" smtClean="0">
                <a:solidFill>
                  <a:srgbClr val="FF6600"/>
                </a:solidFill>
              </a:rPr>
              <a:t>“Full” = 284 Amps</a:t>
            </a:r>
            <a:endParaRPr lang="en-US" dirty="0">
              <a:solidFill>
                <a:srgbClr val="FF6600"/>
              </a:solidFill>
            </a:endParaRPr>
          </a:p>
        </p:txBody>
      </p:sp>
      <p:sp>
        <p:nvSpPr>
          <p:cNvPr id="30" name="Left Brace 29"/>
          <p:cNvSpPr/>
          <p:nvPr/>
        </p:nvSpPr>
        <p:spPr>
          <a:xfrm>
            <a:off x="402180" y="4385736"/>
            <a:ext cx="198940" cy="1744138"/>
          </a:xfrm>
          <a:prstGeom prst="leftBrace">
            <a:avLst/>
          </a:prstGeom>
          <a:ln>
            <a:solidFill>
              <a:schemeClr val="accent4"/>
            </a:solidFill>
          </a:ln>
          <a:effectLst/>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32" name="Rounded Rectangle 31"/>
          <p:cNvSpPr/>
          <p:nvPr/>
        </p:nvSpPr>
        <p:spPr>
          <a:xfrm rot="16200000">
            <a:off x="-1015535" y="5122332"/>
            <a:ext cx="2441280" cy="34154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dirty="0" smtClean="0"/>
              <a:t>50 quench cycles before delivery</a:t>
            </a:r>
            <a:endParaRPr lang="en-US" sz="1200" dirty="0"/>
          </a:p>
        </p:txBody>
      </p:sp>
    </p:spTree>
    <p:extLst>
      <p:ext uri="{BB962C8B-B14F-4D97-AF65-F5344CB8AC3E}">
        <p14:creationId xmlns:p14="http://schemas.microsoft.com/office/powerpoint/2010/main" val="375721549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Review</a:t>
            </a:r>
            <a:endParaRPr lang="en-US" dirty="0"/>
          </a:p>
        </p:txBody>
      </p:sp>
      <p:sp>
        <p:nvSpPr>
          <p:cNvPr id="3" name="Content Placeholder 2"/>
          <p:cNvSpPr>
            <a:spLocks noGrp="1"/>
          </p:cNvSpPr>
          <p:nvPr>
            <p:ph idx="1"/>
          </p:nvPr>
        </p:nvSpPr>
        <p:spPr/>
        <p:txBody>
          <a:bodyPr/>
          <a:lstStyle/>
          <a:p>
            <a:r>
              <a:rPr lang="en-US" dirty="0" smtClean="0"/>
              <a:t>Review held December 3-4 at Fermilab</a:t>
            </a:r>
          </a:p>
          <a:p>
            <a:endParaRPr lang="en-US" dirty="0" smtClean="0"/>
          </a:p>
          <a:p>
            <a:r>
              <a:rPr lang="en-US" dirty="0" smtClean="0"/>
              <a:t>Review web-site:</a:t>
            </a:r>
          </a:p>
          <a:p>
            <a:pPr marL="457200" lvl="1" indent="0">
              <a:buNone/>
            </a:pPr>
            <a:r>
              <a:rPr lang="en-US" sz="2400" dirty="0">
                <a:hlinkClick r:id="rId2"/>
              </a:rPr>
              <a:t>https://indico.fnal.gov/conferenceDisplay.py?confId=</a:t>
            </a:r>
            <a:r>
              <a:rPr lang="en-US" sz="2400" dirty="0" smtClean="0">
                <a:hlinkClick r:id="rId2"/>
              </a:rPr>
              <a:t>10652</a:t>
            </a:r>
            <a:endParaRPr lang="en-US" sz="2400" dirty="0" smtClean="0"/>
          </a:p>
          <a:p>
            <a:pPr marL="457200" lvl="1" indent="0">
              <a:buNone/>
            </a:pPr>
            <a:endParaRPr lang="en-US" sz="2400" dirty="0" smtClean="0"/>
          </a:p>
          <a:p>
            <a:r>
              <a:rPr lang="en-US" dirty="0" smtClean="0"/>
              <a:t>A preliminary report was presented during the closeout on December 4</a:t>
            </a:r>
          </a:p>
          <a:p>
            <a:pPr lvl="1"/>
            <a:r>
              <a:rPr lang="en-US" dirty="0" smtClean="0"/>
              <a:t>We expect the final report in roughly a week</a:t>
            </a:r>
            <a:endParaRPr lang="en-US" dirty="0"/>
          </a:p>
        </p:txBody>
      </p:sp>
      <p:sp>
        <p:nvSpPr>
          <p:cNvPr id="4" name="Date Placeholder 3"/>
          <p:cNvSpPr>
            <a:spLocks noGrp="1"/>
          </p:cNvSpPr>
          <p:nvPr>
            <p:ph type="dt" sz="half" idx="10"/>
          </p:nvPr>
        </p:nvSpPr>
        <p:spPr/>
        <p:txBody>
          <a:bodyPr/>
          <a:lstStyle/>
          <a:p>
            <a:r>
              <a:rPr lang="en-US" smtClean="0"/>
              <a:t>December 11, 2015</a:t>
            </a:r>
            <a:endParaRPr lang="en-US"/>
          </a:p>
        </p:txBody>
      </p:sp>
      <p:sp>
        <p:nvSpPr>
          <p:cNvPr id="5" name="Footer Placeholder 4"/>
          <p:cNvSpPr>
            <a:spLocks noGrp="1"/>
          </p:cNvSpPr>
          <p:nvPr>
            <p:ph type="ftr" sz="quarter" idx="11"/>
          </p:nvPr>
        </p:nvSpPr>
        <p:spPr/>
        <p:txBody>
          <a:bodyPr/>
          <a:lstStyle/>
          <a:p>
            <a:r>
              <a:rPr lang="en-US" smtClean="0"/>
              <a:t>Recap of MICE Spectrometer Solenoid Recovery Review</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4</a:t>
            </a:fld>
            <a:endParaRPr lang="en-US"/>
          </a:p>
        </p:txBody>
      </p:sp>
    </p:spTree>
    <p:extLst>
      <p:ext uri="{BB962C8B-B14F-4D97-AF65-F5344CB8AC3E}">
        <p14:creationId xmlns:p14="http://schemas.microsoft.com/office/powerpoint/2010/main" val="2816300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Goals</a:t>
            </a:r>
            <a:endParaRPr lang="en-US" dirty="0"/>
          </a:p>
        </p:txBody>
      </p:sp>
      <p:sp>
        <p:nvSpPr>
          <p:cNvPr id="3" name="Content Placeholder 2"/>
          <p:cNvSpPr>
            <a:spLocks noGrp="1"/>
          </p:cNvSpPr>
          <p:nvPr>
            <p:ph idx="1"/>
          </p:nvPr>
        </p:nvSpPr>
        <p:spPr>
          <a:xfrm>
            <a:off x="1" y="990544"/>
            <a:ext cx="9144000" cy="5557072"/>
          </a:xfrm>
        </p:spPr>
        <p:txBody>
          <a:bodyPr>
            <a:normAutofit fontScale="77500" lnSpcReduction="20000"/>
          </a:bodyPr>
          <a:lstStyle/>
          <a:p>
            <a:r>
              <a:rPr lang="en-US" dirty="0" smtClean="0"/>
              <a:t>It is imperative that we execute a repair that can successfully get us through the MICE Cooling Demonstration</a:t>
            </a:r>
          </a:p>
          <a:p>
            <a:endParaRPr lang="en-US" dirty="0"/>
          </a:p>
          <a:p>
            <a:r>
              <a:rPr lang="en-US" dirty="0" smtClean="0"/>
              <a:t>We must choose a repair solution that is robust and “good enough”</a:t>
            </a:r>
          </a:p>
          <a:p>
            <a:pPr lvl="1"/>
            <a:r>
              <a:rPr lang="en-US" dirty="0" smtClean="0"/>
              <a:t>However, we have neither the time nor the money to completely re-engineer this magnet</a:t>
            </a:r>
          </a:p>
          <a:p>
            <a:pPr lvl="1"/>
            <a:r>
              <a:rPr lang="en-US" dirty="0" smtClean="0"/>
              <a:t>At the same time, another failure would</a:t>
            </a:r>
          </a:p>
          <a:p>
            <a:pPr lvl="2"/>
            <a:r>
              <a:rPr lang="en-US" dirty="0" smtClean="0"/>
              <a:t>Seriously damage the research plans for a number of young researchers</a:t>
            </a:r>
          </a:p>
          <a:p>
            <a:pPr lvl="2"/>
            <a:r>
              <a:rPr lang="en-US" dirty="0" smtClean="0"/>
              <a:t>Negatively impact our options for deploying future muon accelerator capabilities</a:t>
            </a:r>
          </a:p>
          <a:p>
            <a:endParaRPr lang="en-US" dirty="0"/>
          </a:p>
          <a:p>
            <a:r>
              <a:rPr lang="en-US" dirty="0"/>
              <a:t>Time is critical if we are to arrive at a viable repair plan and execute it in an effective fashion so that the MICE Cooling Demo can be operational by 2018</a:t>
            </a:r>
          </a:p>
          <a:p>
            <a:endParaRPr lang="en-US" dirty="0" smtClean="0"/>
          </a:p>
        </p:txBody>
      </p:sp>
      <p:sp>
        <p:nvSpPr>
          <p:cNvPr id="4" name="Date Placeholder 3"/>
          <p:cNvSpPr>
            <a:spLocks noGrp="1"/>
          </p:cNvSpPr>
          <p:nvPr>
            <p:ph type="dt" sz="half" idx="10"/>
          </p:nvPr>
        </p:nvSpPr>
        <p:spPr/>
        <p:txBody>
          <a:bodyPr/>
          <a:lstStyle/>
          <a:p>
            <a:r>
              <a:rPr lang="en-US" smtClean="0"/>
              <a:t>December 11, 2015</a:t>
            </a:r>
            <a:endParaRPr lang="en-US"/>
          </a:p>
        </p:txBody>
      </p:sp>
      <p:sp>
        <p:nvSpPr>
          <p:cNvPr id="5" name="Footer Placeholder 4"/>
          <p:cNvSpPr>
            <a:spLocks noGrp="1"/>
          </p:cNvSpPr>
          <p:nvPr>
            <p:ph type="ftr" sz="quarter" idx="11"/>
          </p:nvPr>
        </p:nvSpPr>
        <p:spPr/>
        <p:txBody>
          <a:bodyPr/>
          <a:lstStyle/>
          <a:p>
            <a:r>
              <a:rPr lang="en-US" smtClean="0"/>
              <a:t>Recap of MICE Spectrometer Solenoid Recovery Review</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5</a:t>
            </a:fld>
            <a:endParaRPr lang="en-US"/>
          </a:p>
        </p:txBody>
      </p:sp>
    </p:spTree>
    <p:extLst>
      <p:ext uri="{BB962C8B-B14F-4D97-AF65-F5344CB8AC3E}">
        <p14:creationId xmlns:p14="http://schemas.microsoft.com/office/powerpoint/2010/main" val="24757674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Committee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Committee:</a:t>
            </a:r>
          </a:p>
          <a:p>
            <a:pPr lvl="1"/>
            <a:r>
              <a:rPr lang="en-US" dirty="0" smtClean="0"/>
              <a:t>Herman </a:t>
            </a:r>
            <a:r>
              <a:rPr lang="en-US" dirty="0"/>
              <a:t>ten </a:t>
            </a:r>
            <a:r>
              <a:rPr lang="en-US" dirty="0" smtClean="0"/>
              <a:t>Kate</a:t>
            </a:r>
            <a:r>
              <a:rPr lang="en-US" dirty="0"/>
              <a:t>	</a:t>
            </a:r>
            <a:r>
              <a:rPr lang="en-US" dirty="0" smtClean="0"/>
              <a:t>CERN</a:t>
            </a:r>
            <a:endParaRPr lang="en-US" u="sng" dirty="0">
              <a:hlinkClick r:id="rId2"/>
            </a:endParaRPr>
          </a:p>
          <a:p>
            <a:pPr lvl="1"/>
            <a:r>
              <a:rPr lang="en-US" dirty="0" smtClean="0"/>
              <a:t>Jim </a:t>
            </a:r>
            <a:r>
              <a:rPr lang="en-US" dirty="0" err="1"/>
              <a:t>Kerby</a:t>
            </a:r>
            <a:r>
              <a:rPr lang="en-US" dirty="0"/>
              <a:t>	</a:t>
            </a:r>
            <a:r>
              <a:rPr lang="en-US" dirty="0"/>
              <a:t>	</a:t>
            </a:r>
            <a:r>
              <a:rPr lang="en-US" dirty="0" smtClean="0"/>
              <a:t>		ANL</a:t>
            </a:r>
          </a:p>
          <a:p>
            <a:pPr lvl="1"/>
            <a:r>
              <a:rPr lang="en-US" dirty="0" smtClean="0"/>
              <a:t>Mike </a:t>
            </a:r>
            <a:r>
              <a:rPr lang="en-US" dirty="0" err="1"/>
              <a:t>Anarella</a:t>
            </a:r>
            <a:r>
              <a:rPr lang="en-US" dirty="0"/>
              <a:t>	</a:t>
            </a:r>
            <a:r>
              <a:rPr lang="en-US" dirty="0"/>
              <a:t>	</a:t>
            </a:r>
            <a:r>
              <a:rPr lang="en-US" dirty="0" smtClean="0"/>
              <a:t>	BNL</a:t>
            </a:r>
            <a:endParaRPr lang="en-US" dirty="0"/>
          </a:p>
          <a:p>
            <a:pPr lvl="1"/>
            <a:r>
              <a:rPr lang="en-US" dirty="0" smtClean="0"/>
              <a:t>Peter </a:t>
            </a:r>
            <a:r>
              <a:rPr lang="en-US" dirty="0"/>
              <a:t>Wanderer	</a:t>
            </a:r>
            <a:r>
              <a:rPr lang="en-US" dirty="0"/>
              <a:t>	</a:t>
            </a:r>
            <a:r>
              <a:rPr lang="en-US" dirty="0" smtClean="0"/>
              <a:t>BNL</a:t>
            </a:r>
            <a:endParaRPr lang="en-US" u="sng" dirty="0">
              <a:hlinkClick r:id="rId3"/>
            </a:endParaRPr>
          </a:p>
          <a:p>
            <a:pPr lvl="1"/>
            <a:r>
              <a:rPr lang="en-US" dirty="0" smtClean="0"/>
              <a:t>Tom </a:t>
            </a:r>
            <a:r>
              <a:rPr lang="en-US" dirty="0"/>
              <a:t>Taylor	</a:t>
            </a:r>
            <a:r>
              <a:rPr lang="en-US" dirty="0"/>
              <a:t>	</a:t>
            </a:r>
            <a:r>
              <a:rPr lang="en-US" dirty="0" smtClean="0"/>
              <a:t>	CERN</a:t>
            </a:r>
            <a:r>
              <a:rPr lang="en-US" dirty="0"/>
              <a:t>	</a:t>
            </a:r>
            <a:endParaRPr lang="en-US" u="sng" dirty="0">
              <a:hlinkClick r:id="rId4"/>
            </a:endParaRPr>
          </a:p>
          <a:p>
            <a:pPr lvl="1"/>
            <a:r>
              <a:rPr lang="en-US" dirty="0" smtClean="0"/>
              <a:t>Cesar </a:t>
            </a:r>
            <a:r>
              <a:rPr lang="en-US" dirty="0" err="1"/>
              <a:t>Luongo</a:t>
            </a:r>
            <a:r>
              <a:rPr lang="en-US" dirty="0"/>
              <a:t>	</a:t>
            </a:r>
            <a:r>
              <a:rPr lang="en-US" dirty="0"/>
              <a:t>	</a:t>
            </a:r>
            <a:r>
              <a:rPr lang="en-US" dirty="0" smtClean="0"/>
              <a:t>JLAB</a:t>
            </a:r>
            <a:r>
              <a:rPr lang="en-US" dirty="0"/>
              <a:t>	</a:t>
            </a:r>
            <a:endParaRPr lang="en-US" u="sng" dirty="0">
              <a:hlinkClick r:id="rId5"/>
            </a:endParaRPr>
          </a:p>
          <a:p>
            <a:pPr lvl="1"/>
            <a:r>
              <a:rPr lang="en-US" dirty="0" smtClean="0"/>
              <a:t>Peter </a:t>
            </a:r>
            <a:r>
              <a:rPr lang="en-US" dirty="0"/>
              <a:t>McIntyre	</a:t>
            </a:r>
            <a:r>
              <a:rPr lang="en-US" dirty="0"/>
              <a:t>	</a:t>
            </a:r>
            <a:r>
              <a:rPr lang="en-US" dirty="0" smtClean="0"/>
              <a:t>TAMU</a:t>
            </a:r>
            <a:r>
              <a:rPr lang="en-US" dirty="0"/>
              <a:t>	</a:t>
            </a:r>
            <a:endParaRPr lang="en-US" u="sng" dirty="0">
              <a:hlinkClick r:id="rId6"/>
            </a:endParaRPr>
          </a:p>
          <a:p>
            <a:pPr lvl="1"/>
            <a:r>
              <a:rPr lang="en-US" dirty="0" smtClean="0"/>
              <a:t>Luigi </a:t>
            </a:r>
            <a:r>
              <a:rPr lang="en-US" dirty="0" err="1" smtClean="0"/>
              <a:t>Muzzi</a:t>
            </a:r>
            <a:r>
              <a:rPr lang="en-US" dirty="0"/>
              <a:t>	</a:t>
            </a:r>
            <a:r>
              <a:rPr lang="en-US" dirty="0" smtClean="0"/>
              <a:t>		ENEA</a:t>
            </a:r>
            <a:r>
              <a:rPr lang="en-US" dirty="0"/>
              <a:t>-</a:t>
            </a:r>
            <a:r>
              <a:rPr lang="en-US" dirty="0" err="1" smtClean="0"/>
              <a:t>Frascati</a:t>
            </a:r>
            <a:r>
              <a:rPr lang="en-US" dirty="0"/>
              <a:t>	</a:t>
            </a:r>
            <a:endParaRPr lang="en-US" dirty="0" smtClean="0"/>
          </a:p>
          <a:p>
            <a:r>
              <a:rPr lang="en-US" dirty="0" smtClean="0"/>
              <a:t>Observers:</a:t>
            </a:r>
            <a:endParaRPr lang="en-US" dirty="0"/>
          </a:p>
          <a:p>
            <a:pPr lvl="1"/>
            <a:r>
              <a:rPr lang="en-US" dirty="0" smtClean="0"/>
              <a:t>Bruce </a:t>
            </a:r>
            <a:r>
              <a:rPr lang="en-US" dirty="0"/>
              <a:t>Strauss	</a:t>
            </a:r>
            <a:r>
              <a:rPr lang="en-US" dirty="0" smtClean="0"/>
              <a:t>	DOE</a:t>
            </a:r>
            <a:endParaRPr lang="en-US" u="sng" dirty="0">
              <a:hlinkClick r:id="rId7"/>
            </a:endParaRPr>
          </a:p>
          <a:p>
            <a:pPr lvl="1"/>
            <a:r>
              <a:rPr lang="en-US" dirty="0" smtClean="0"/>
              <a:t>Josef </a:t>
            </a:r>
            <a:r>
              <a:rPr lang="en-US" dirty="0"/>
              <a:t>Boehm	</a:t>
            </a:r>
            <a:r>
              <a:rPr lang="en-US" dirty="0"/>
              <a:t>	</a:t>
            </a:r>
            <a:r>
              <a:rPr lang="en-US" dirty="0" smtClean="0"/>
              <a:t>	RAL</a:t>
            </a:r>
            <a:r>
              <a:rPr lang="en-US" dirty="0"/>
              <a:t>	</a:t>
            </a:r>
            <a:endParaRPr lang="en-US" u="sng" dirty="0">
              <a:hlinkClick r:id="rId8"/>
            </a:endParaRPr>
          </a:p>
          <a:p>
            <a:pPr lvl="1"/>
            <a:r>
              <a:rPr lang="en-US" dirty="0" smtClean="0"/>
              <a:t>Oleg </a:t>
            </a:r>
            <a:r>
              <a:rPr lang="en-US" dirty="0" err="1"/>
              <a:t>Kiricheck</a:t>
            </a:r>
            <a:r>
              <a:rPr lang="en-US" dirty="0"/>
              <a:t>	</a:t>
            </a:r>
            <a:r>
              <a:rPr lang="en-US" dirty="0"/>
              <a:t>	</a:t>
            </a:r>
            <a:r>
              <a:rPr lang="en-US" dirty="0" smtClean="0"/>
              <a:t>RAL/ISIS</a:t>
            </a:r>
            <a:r>
              <a:rPr lang="en-US" dirty="0"/>
              <a:t>	</a:t>
            </a:r>
            <a:endParaRPr lang="en-US" u="sng" dirty="0">
              <a:hlinkClick r:id="rId9"/>
            </a:endParaRPr>
          </a:p>
          <a:p>
            <a:endParaRPr lang="en-US" dirty="0"/>
          </a:p>
        </p:txBody>
      </p:sp>
      <p:sp>
        <p:nvSpPr>
          <p:cNvPr id="4" name="Date Placeholder 3"/>
          <p:cNvSpPr>
            <a:spLocks noGrp="1"/>
          </p:cNvSpPr>
          <p:nvPr>
            <p:ph type="dt" sz="half" idx="10"/>
          </p:nvPr>
        </p:nvSpPr>
        <p:spPr/>
        <p:txBody>
          <a:bodyPr/>
          <a:lstStyle/>
          <a:p>
            <a:r>
              <a:rPr lang="en-US" smtClean="0"/>
              <a:t>December 11, 2015</a:t>
            </a:r>
            <a:endParaRPr lang="en-US"/>
          </a:p>
        </p:txBody>
      </p:sp>
      <p:sp>
        <p:nvSpPr>
          <p:cNvPr id="5" name="Footer Placeholder 4"/>
          <p:cNvSpPr>
            <a:spLocks noGrp="1"/>
          </p:cNvSpPr>
          <p:nvPr>
            <p:ph type="ftr" sz="quarter" idx="11"/>
          </p:nvPr>
        </p:nvSpPr>
        <p:spPr/>
        <p:txBody>
          <a:bodyPr/>
          <a:lstStyle/>
          <a:p>
            <a:r>
              <a:rPr lang="en-US" smtClean="0"/>
              <a:t>Recap of MICE Spectrometer Solenoid Recovery Review</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6</a:t>
            </a:fld>
            <a:endParaRPr lang="en-US"/>
          </a:p>
        </p:txBody>
      </p:sp>
    </p:spTree>
    <p:extLst>
      <p:ext uri="{BB962C8B-B14F-4D97-AF65-F5344CB8AC3E}">
        <p14:creationId xmlns:p14="http://schemas.microsoft.com/office/powerpoint/2010/main" val="215062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333" y="-3192"/>
            <a:ext cx="7337951" cy="987967"/>
          </a:xfrm>
        </p:spPr>
        <p:txBody>
          <a:bodyPr/>
          <a:lstStyle/>
          <a:p>
            <a:r>
              <a:rPr lang="en-US" dirty="0" smtClean="0"/>
              <a:t>Key Elements of Review Charge</a:t>
            </a:r>
            <a:endParaRPr lang="en-US" dirty="0"/>
          </a:p>
        </p:txBody>
      </p:sp>
      <p:sp>
        <p:nvSpPr>
          <p:cNvPr id="3" name="Content Placeholder 2"/>
          <p:cNvSpPr>
            <a:spLocks noGrp="1"/>
          </p:cNvSpPr>
          <p:nvPr>
            <p:ph idx="1"/>
          </p:nvPr>
        </p:nvSpPr>
        <p:spPr/>
        <p:txBody>
          <a:bodyPr>
            <a:normAutofit fontScale="85000" lnSpcReduction="20000"/>
          </a:bodyPr>
          <a:lstStyle/>
          <a:p>
            <a:pPr marL="514350" lvl="0" indent="-514350">
              <a:buFont typeface="+mj-lt"/>
              <a:buAutoNum type="arabicPeriod"/>
            </a:pPr>
            <a:r>
              <a:rPr lang="en-US" dirty="0"/>
              <a:t>Evaluate the existing SS magnet power supply and quench protection scheme in light of the failure event.  Examine modifications to the power and quench protection systems being proposed by the SS magnet group and assess the ability of the MICE experiment to safely operate the magnets in the Step IV configuration as well as the Cooling Demonstration configuration</a:t>
            </a:r>
            <a:r>
              <a:rPr lang="en-US" dirty="0" smtClean="0"/>
              <a:t>.</a:t>
            </a:r>
            <a:br>
              <a:rPr lang="en-US" dirty="0" smtClean="0"/>
            </a:br>
            <a:endParaRPr lang="en-US" dirty="0"/>
          </a:p>
          <a:p>
            <a:pPr marL="514350" lvl="0" indent="-514350">
              <a:buFont typeface="+mj-lt"/>
              <a:buAutoNum type="arabicPeriod"/>
            </a:pPr>
            <a:r>
              <a:rPr lang="en-US" dirty="0"/>
              <a:t>Evaluate the technical details of the magnet recovery plan as presented by the SS magnet team.  In particular, please address the robustness of each of the presented modifications and repair steps.  Also consider the degree of operational safety that will be provided by executing the recovery option as presented</a:t>
            </a:r>
            <a:r>
              <a:rPr lang="en-US" dirty="0" smtClean="0"/>
              <a:t>.</a:t>
            </a:r>
            <a:endParaRPr lang="en-US" dirty="0"/>
          </a:p>
        </p:txBody>
      </p:sp>
      <p:sp>
        <p:nvSpPr>
          <p:cNvPr id="4" name="Date Placeholder 3"/>
          <p:cNvSpPr>
            <a:spLocks noGrp="1"/>
          </p:cNvSpPr>
          <p:nvPr>
            <p:ph type="dt" sz="half" idx="10"/>
          </p:nvPr>
        </p:nvSpPr>
        <p:spPr/>
        <p:txBody>
          <a:bodyPr/>
          <a:lstStyle/>
          <a:p>
            <a:r>
              <a:rPr lang="en-US" smtClean="0"/>
              <a:t>December 11, 2015</a:t>
            </a:r>
            <a:endParaRPr lang="en-US"/>
          </a:p>
        </p:txBody>
      </p:sp>
      <p:sp>
        <p:nvSpPr>
          <p:cNvPr id="5" name="Footer Placeholder 4"/>
          <p:cNvSpPr>
            <a:spLocks noGrp="1"/>
          </p:cNvSpPr>
          <p:nvPr>
            <p:ph type="ftr" sz="quarter" idx="11"/>
          </p:nvPr>
        </p:nvSpPr>
        <p:spPr/>
        <p:txBody>
          <a:bodyPr/>
          <a:lstStyle/>
          <a:p>
            <a:r>
              <a:rPr lang="en-US" smtClean="0"/>
              <a:t>Recap of MICE Spectrometer Solenoid Recovery Review</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7</a:t>
            </a:fld>
            <a:endParaRPr lang="en-US"/>
          </a:p>
        </p:txBody>
      </p:sp>
    </p:spTree>
    <p:extLst>
      <p:ext uri="{BB962C8B-B14F-4D97-AF65-F5344CB8AC3E}">
        <p14:creationId xmlns:p14="http://schemas.microsoft.com/office/powerpoint/2010/main" val="243628039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733" y="-3192"/>
            <a:ext cx="7312551" cy="987967"/>
          </a:xfrm>
        </p:spPr>
        <p:txBody>
          <a:bodyPr/>
          <a:lstStyle/>
          <a:p>
            <a:r>
              <a:rPr lang="en-US" dirty="0"/>
              <a:t>Key Elements of Review Charge</a:t>
            </a:r>
          </a:p>
        </p:txBody>
      </p:sp>
      <p:sp>
        <p:nvSpPr>
          <p:cNvPr id="3" name="Content Placeholder 2"/>
          <p:cNvSpPr>
            <a:spLocks noGrp="1"/>
          </p:cNvSpPr>
          <p:nvPr>
            <p:ph idx="1"/>
          </p:nvPr>
        </p:nvSpPr>
        <p:spPr/>
        <p:txBody>
          <a:bodyPr>
            <a:normAutofit fontScale="85000" lnSpcReduction="10000"/>
          </a:bodyPr>
          <a:lstStyle/>
          <a:p>
            <a:pPr marL="514350" lvl="0" indent="-514350">
              <a:buFont typeface="+mj-lt"/>
              <a:buAutoNum type="arabicPeriod" startAt="3"/>
            </a:pPr>
            <a:r>
              <a:rPr lang="en-US" dirty="0"/>
              <a:t>Evaluate the balance of costs, schedule impact and risks associated with the recovery option based on the initial cost, schedule and risk analysis provided by the SS magnet team.  Identify any elements of the plan that require further attention by the SS magnet group before finalizing the proposed recovery option</a:t>
            </a:r>
            <a:r>
              <a:rPr lang="en-US" dirty="0" smtClean="0"/>
              <a:t>.</a:t>
            </a:r>
            <a:br>
              <a:rPr lang="en-US" dirty="0" smtClean="0"/>
            </a:br>
            <a:endParaRPr lang="en-US" dirty="0"/>
          </a:p>
          <a:p>
            <a:pPr marL="514350" lvl="0" indent="-514350">
              <a:buFont typeface="+mj-lt"/>
              <a:buAutoNum type="arabicPeriod" startAt="3"/>
            </a:pPr>
            <a:r>
              <a:rPr lang="en-US" dirty="0"/>
              <a:t>Based on the overview and analysis presented by the SS magnet team, confirm whether the recovery option presented will provide a viable path forward for the MICE Experiment.  Also, please identify any other magnet recovery options that should be evaluated prior to presenting the magnet recovery proposal to the MICE Collaboration and the funding agencies.  </a:t>
            </a:r>
          </a:p>
          <a:p>
            <a:pPr marL="514350" indent="-514350">
              <a:buFont typeface="+mj-lt"/>
              <a:buAutoNum type="arabicPeriod" startAt="3"/>
            </a:pPr>
            <a:endParaRPr lang="en-US" dirty="0"/>
          </a:p>
        </p:txBody>
      </p:sp>
      <p:sp>
        <p:nvSpPr>
          <p:cNvPr id="4" name="Date Placeholder 3"/>
          <p:cNvSpPr>
            <a:spLocks noGrp="1"/>
          </p:cNvSpPr>
          <p:nvPr>
            <p:ph type="dt" sz="half" idx="10"/>
          </p:nvPr>
        </p:nvSpPr>
        <p:spPr/>
        <p:txBody>
          <a:bodyPr/>
          <a:lstStyle/>
          <a:p>
            <a:r>
              <a:rPr lang="en-US" smtClean="0"/>
              <a:t>December 11, 2015</a:t>
            </a:r>
            <a:endParaRPr lang="en-US"/>
          </a:p>
        </p:txBody>
      </p:sp>
      <p:sp>
        <p:nvSpPr>
          <p:cNvPr id="5" name="Footer Placeholder 4"/>
          <p:cNvSpPr>
            <a:spLocks noGrp="1"/>
          </p:cNvSpPr>
          <p:nvPr>
            <p:ph type="ftr" sz="quarter" idx="11"/>
          </p:nvPr>
        </p:nvSpPr>
        <p:spPr/>
        <p:txBody>
          <a:bodyPr/>
          <a:lstStyle/>
          <a:p>
            <a:r>
              <a:rPr lang="en-US" smtClean="0"/>
              <a:t>Recap of MICE Spectrometer Solenoid Recovery Review</a:t>
            </a:r>
            <a:endParaRPr lang="en-US"/>
          </a:p>
        </p:txBody>
      </p:sp>
      <p:sp>
        <p:nvSpPr>
          <p:cNvPr id="6" name="Slide Number Placeholder 5"/>
          <p:cNvSpPr>
            <a:spLocks noGrp="1"/>
          </p:cNvSpPr>
          <p:nvPr>
            <p:ph type="sldNum" sz="quarter" idx="12"/>
          </p:nvPr>
        </p:nvSpPr>
        <p:spPr/>
        <p:txBody>
          <a:bodyPr/>
          <a:lstStyle/>
          <a:p>
            <a:fld id="{8A5FAC83-C8C4-8046-B35B-A89823688311}" type="slidenum">
              <a:rPr lang="en-US" smtClean="0"/>
              <a:t>8</a:t>
            </a:fld>
            <a:endParaRPr lang="en-US"/>
          </a:p>
        </p:txBody>
      </p:sp>
    </p:spTree>
    <p:extLst>
      <p:ext uri="{BB962C8B-B14F-4D97-AF65-F5344CB8AC3E}">
        <p14:creationId xmlns:p14="http://schemas.microsoft.com/office/powerpoint/2010/main" val="31549768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2014_DOE_Review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2014_DOE_Review_Template.potx</Template>
  <TotalTime>8028</TotalTime>
  <Words>500</Words>
  <Application>Microsoft Macintosh PowerPoint</Application>
  <PresentationFormat>On-screen Show (4:3)</PresentationFormat>
  <Paragraphs>80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2014_DOE_Review_Template</vt:lpstr>
      <vt:lpstr>Recap of the MICE  Spectrometer Solenoid Review:  Introduction</vt:lpstr>
      <vt:lpstr>The Failure</vt:lpstr>
      <vt:lpstr>Review Context</vt:lpstr>
      <vt:lpstr>The Review</vt:lpstr>
      <vt:lpstr>Review Goals</vt:lpstr>
      <vt:lpstr>Review Committee</vt:lpstr>
      <vt:lpstr>Key Elements of Review Charge</vt:lpstr>
      <vt:lpstr>Key Elements of Review Charge</vt:lpstr>
    </vt:vector>
  </TitlesOfParts>
  <Company>Fermilab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Palmer</dc:creator>
  <cp:lastModifiedBy>Mark Palmer</cp:lastModifiedBy>
  <cp:revision>49</cp:revision>
  <dcterms:created xsi:type="dcterms:W3CDTF">2012-06-15T14:46:19Z</dcterms:created>
  <dcterms:modified xsi:type="dcterms:W3CDTF">2015-12-11T18:57:41Z</dcterms:modified>
</cp:coreProperties>
</file>