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 showSpecialPlsOnTitleSld="0">
  <p:sldMasterIdLst>
    <p:sldMasterId id="2147483660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Shape 3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Shape 3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Shape 4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Shape 4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Shape 4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Shape 4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Shape 4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Shape 4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Shape 4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Shape 4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Shape 4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Shape 5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Shape 5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Shape 5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5.png"/><Relationship Id="rId3" Type="http://schemas.openxmlformats.org/officeDocument/2006/relationships/image" Target="../media/image00.gif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4.png"/><Relationship Id="rId3" Type="http://schemas.openxmlformats.org/officeDocument/2006/relationships/image" Target="../media/image01.gif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descr="UHH-Logo.png" id="16" name="Shape 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1100" y="0"/>
            <a:ext cx="2381266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MS_logo_col.gif" id="17" name="Shape 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9078" y="0"/>
            <a:ext cx="954925" cy="9524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Shape 18"/>
          <p:cNvCxnSpPr/>
          <p:nvPr/>
        </p:nvCxnSpPr>
        <p:spPr>
          <a:xfrm>
            <a:off x="-15000" y="952500"/>
            <a:ext cx="9175799" cy="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9" name="Shape 19"/>
          <p:cNvSpPr txBox="1"/>
          <p:nvPr>
            <p:ph idx="12" type="sldNum"/>
          </p:nvPr>
        </p:nvSpPr>
        <p:spPr>
          <a:xfrm>
            <a:off x="8556783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cxnSp>
        <p:nvCxnSpPr>
          <p:cNvPr id="75" name="Shape 75"/>
          <p:cNvCxnSpPr/>
          <p:nvPr/>
        </p:nvCxnSpPr>
        <p:spPr>
          <a:xfrm>
            <a:off x="-15000" y="952500"/>
            <a:ext cx="9175799" cy="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76" name="Shape 76"/>
          <p:cNvSpPr txBox="1"/>
          <p:nvPr>
            <p:ph type="title"/>
          </p:nvPr>
        </p:nvSpPr>
        <p:spPr>
          <a:xfrm>
            <a:off x="457200" y="95248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/>
        </p:nvSpPr>
        <p:spPr>
          <a:xfrm>
            <a:off x="-11100" y="6522900"/>
            <a:ext cx="4281599" cy="39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Daniel Troendle, Uni Hamburg, troendle@cern.ch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idx="1" type="body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81" name="Shape 81"/>
          <p:cNvSpPr txBox="1"/>
          <p:nvPr/>
        </p:nvSpPr>
        <p:spPr>
          <a:xfrm>
            <a:off x="-11100" y="6522900"/>
            <a:ext cx="4281599" cy="39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Daniel Troendle, Uni Hamburg, troendle@cern.ch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84" name="Shape 84"/>
          <p:cNvSpPr txBox="1"/>
          <p:nvPr/>
        </p:nvSpPr>
        <p:spPr>
          <a:xfrm>
            <a:off x="-11100" y="6522900"/>
            <a:ext cx="4281599" cy="39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Daniel Troendle, Uni Hamburg, troendle@cern.ch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457200" y="95248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57200" y="1890300"/>
            <a:ext cx="8229600" cy="4632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rgbClr val="FF0000"/>
              </a:buClr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buClr>
                <a:srgbClr val="FF0000"/>
              </a:buClr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0"/>
              </a:spcBef>
              <a:buClr>
                <a:srgbClr val="FF0000"/>
              </a:buClr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0"/>
              </a:spcBef>
              <a:buClr>
                <a:srgbClr val="FF0000"/>
              </a:buClr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cxnSp>
        <p:nvCxnSpPr>
          <p:cNvPr id="24" name="Shape 24"/>
          <p:cNvCxnSpPr/>
          <p:nvPr/>
        </p:nvCxnSpPr>
        <p:spPr>
          <a:xfrm>
            <a:off x="-15000" y="952500"/>
            <a:ext cx="9175799" cy="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5" name="Shape 25"/>
          <p:cNvSpPr txBox="1"/>
          <p:nvPr/>
        </p:nvSpPr>
        <p:spPr>
          <a:xfrm>
            <a:off x="-11100" y="6522900"/>
            <a:ext cx="4281599" cy="39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Daniel Troendle, Uni Hamburg, troendle@cern.ch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idx="1" type="body"/>
          </p:nvPr>
        </p:nvSpPr>
        <p:spPr>
          <a:xfrm>
            <a:off x="457200" y="2095500"/>
            <a:ext cx="3994500" cy="447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692275" y="2095500"/>
            <a:ext cx="3994500" cy="447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cxnSp>
        <p:nvCxnSpPr>
          <p:cNvPr id="30" name="Shape 30"/>
          <p:cNvCxnSpPr/>
          <p:nvPr/>
        </p:nvCxnSpPr>
        <p:spPr>
          <a:xfrm>
            <a:off x="-15000" y="952500"/>
            <a:ext cx="9175799" cy="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1" name="Shape 31"/>
          <p:cNvSpPr txBox="1"/>
          <p:nvPr>
            <p:ph type="title"/>
          </p:nvPr>
        </p:nvSpPr>
        <p:spPr>
          <a:xfrm>
            <a:off x="457200" y="95248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/>
        </p:nvSpPr>
        <p:spPr>
          <a:xfrm>
            <a:off x="-11100" y="6522900"/>
            <a:ext cx="4281599" cy="39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Daniel Troendle, Uni Hamburg, troendle@cern.ch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cxnSp>
        <p:nvCxnSpPr>
          <p:cNvPr id="35" name="Shape 35"/>
          <p:cNvCxnSpPr/>
          <p:nvPr/>
        </p:nvCxnSpPr>
        <p:spPr>
          <a:xfrm>
            <a:off x="-15000" y="952500"/>
            <a:ext cx="9175799" cy="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6" name="Shape 36"/>
          <p:cNvSpPr txBox="1"/>
          <p:nvPr>
            <p:ph type="title"/>
          </p:nvPr>
        </p:nvSpPr>
        <p:spPr>
          <a:xfrm>
            <a:off x="457200" y="95248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/>
        </p:nvSpPr>
        <p:spPr>
          <a:xfrm>
            <a:off x="-11100" y="6522900"/>
            <a:ext cx="4281599" cy="39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Daniel Troendle, Uni Hamburg, troendle@cern.ch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idx="1" type="body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41" name="Shape 41"/>
          <p:cNvSpPr txBox="1"/>
          <p:nvPr/>
        </p:nvSpPr>
        <p:spPr>
          <a:xfrm>
            <a:off x="-11100" y="6522900"/>
            <a:ext cx="4281599" cy="39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Daniel Troendle, Uni Hamburg, troendle@cern.ch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44" name="Shape 44"/>
          <p:cNvSpPr txBox="1"/>
          <p:nvPr/>
        </p:nvSpPr>
        <p:spPr>
          <a:xfrm>
            <a:off x="-11100" y="6522900"/>
            <a:ext cx="4281599" cy="39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Daniel Troendle, Uni Hamburg, troendle@cern.ch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800"/>
            </a:lvl1pPr>
            <a:lvl2pPr lvl="1" rtl="0" algn="ctr">
              <a:spcBef>
                <a:spcPts val="0"/>
              </a:spcBef>
              <a:buSzPct val="100000"/>
              <a:defRPr sz="4800"/>
            </a:lvl2pPr>
            <a:lvl3pPr lvl="2" rtl="0" algn="ctr">
              <a:spcBef>
                <a:spcPts val="0"/>
              </a:spcBef>
              <a:buSzPct val="100000"/>
              <a:defRPr sz="4800"/>
            </a:lvl3pPr>
            <a:lvl4pPr lvl="3" rtl="0" algn="ctr">
              <a:spcBef>
                <a:spcPts val="0"/>
              </a:spcBef>
              <a:buSzPct val="100000"/>
              <a:defRPr sz="4800"/>
            </a:lvl4pPr>
            <a:lvl5pPr lvl="4" rtl="0" algn="ctr">
              <a:spcBef>
                <a:spcPts val="0"/>
              </a:spcBef>
              <a:buSzPct val="100000"/>
              <a:defRPr sz="4800"/>
            </a:lvl5pPr>
            <a:lvl6pPr lvl="5" rtl="0" algn="ctr">
              <a:spcBef>
                <a:spcPts val="0"/>
              </a:spcBef>
              <a:buSzPct val="100000"/>
              <a:defRPr sz="4800"/>
            </a:lvl6pPr>
            <a:lvl7pPr lvl="6" rtl="0" algn="ctr">
              <a:spcBef>
                <a:spcPts val="0"/>
              </a:spcBef>
              <a:buSzPct val="100000"/>
              <a:defRPr sz="4800"/>
            </a:lvl7pPr>
            <a:lvl8pPr lvl="7" rtl="0" algn="ctr">
              <a:spcBef>
                <a:spcPts val="0"/>
              </a:spcBef>
              <a:buSzPct val="100000"/>
              <a:defRPr sz="4800"/>
            </a:lvl8pPr>
            <a:lvl9pPr lvl="8"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descr="UHH-Logo.png" id="56" name="Shape 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1100" y="0"/>
            <a:ext cx="2381266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MS_logo_col.gif"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9078" y="0"/>
            <a:ext cx="954925" cy="9524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" name="Shape 58"/>
          <p:cNvCxnSpPr/>
          <p:nvPr/>
        </p:nvCxnSpPr>
        <p:spPr>
          <a:xfrm>
            <a:off x="-15000" y="952500"/>
            <a:ext cx="9175799" cy="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59" name="Shape 59"/>
          <p:cNvSpPr txBox="1"/>
          <p:nvPr>
            <p:ph idx="12" type="sldNum"/>
          </p:nvPr>
        </p:nvSpPr>
        <p:spPr>
          <a:xfrm>
            <a:off x="8556783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457200" y="95248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457200" y="1890300"/>
            <a:ext cx="8229600" cy="4632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rgbClr val="FF0000"/>
              </a:buClr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>
              <a:spcBef>
                <a:spcPts val="0"/>
              </a:spcBef>
              <a:buClr>
                <a:srgbClr val="FF0000"/>
              </a:buClr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>
              <a:spcBef>
                <a:spcPts val="0"/>
              </a:spcBef>
              <a:buClr>
                <a:srgbClr val="FF0000"/>
              </a:buClr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>
              <a:spcBef>
                <a:spcPts val="0"/>
              </a:spcBef>
              <a:buClr>
                <a:srgbClr val="FF0000"/>
              </a:buClr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rtl="0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rtl="0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rtl="0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rtl="0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cxnSp>
        <p:nvCxnSpPr>
          <p:cNvPr id="64" name="Shape 64"/>
          <p:cNvCxnSpPr/>
          <p:nvPr/>
        </p:nvCxnSpPr>
        <p:spPr>
          <a:xfrm>
            <a:off x="-15000" y="952500"/>
            <a:ext cx="9175799" cy="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65" name="Shape 65"/>
          <p:cNvSpPr txBox="1"/>
          <p:nvPr/>
        </p:nvSpPr>
        <p:spPr>
          <a:xfrm>
            <a:off x="-11100" y="6522900"/>
            <a:ext cx="4281599" cy="39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Daniel Troendle, Uni Hamburg, troendle@cern.ch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457200" y="2095500"/>
            <a:ext cx="3994500" cy="447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rtl="0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rtl="0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rtl="0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rtl="0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4692275" y="2095500"/>
            <a:ext cx="3994500" cy="447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rtl="0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rtl="0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rtl="0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rtl="0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cxnSp>
        <p:nvCxnSpPr>
          <p:cNvPr id="70" name="Shape 70"/>
          <p:cNvCxnSpPr/>
          <p:nvPr/>
        </p:nvCxnSpPr>
        <p:spPr>
          <a:xfrm>
            <a:off x="-15000" y="952500"/>
            <a:ext cx="9175799" cy="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71" name="Shape 71"/>
          <p:cNvSpPr txBox="1"/>
          <p:nvPr>
            <p:ph type="title"/>
          </p:nvPr>
        </p:nvSpPr>
        <p:spPr>
          <a:xfrm>
            <a:off x="457200" y="95248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Font typeface="Times New Roman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/>
        </p:nvSpPr>
        <p:spPr>
          <a:xfrm>
            <a:off x="-11100" y="6522900"/>
            <a:ext cx="4281599" cy="39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Daniel Troendle, Uni Hamburg, troendle@cern.ch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5.png"/><Relationship Id="rId2" Type="http://schemas.openxmlformats.org/officeDocument/2006/relationships/image" Target="../media/image00.gif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04.png"/><Relationship Id="rId2" Type="http://schemas.openxmlformats.org/officeDocument/2006/relationships/image" Target="../media/image01.gif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idx="1" type="body"/>
          </p:nvPr>
        </p:nvSpPr>
        <p:spPr>
          <a:xfrm>
            <a:off x="457200" y="2095500"/>
            <a:ext cx="8229600" cy="44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rgbClr val="FF0000"/>
              </a:buClr>
              <a:buSzPct val="100000"/>
              <a:buFont typeface="Times New Roman"/>
              <a:defRPr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480"/>
              </a:spcBef>
              <a:buClr>
                <a:srgbClr val="FF0000"/>
              </a:buClr>
              <a:buSzPct val="100000"/>
              <a:buFont typeface="Times New Roman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480"/>
              </a:spcBef>
              <a:buClr>
                <a:srgbClr val="FF0000"/>
              </a:buClr>
              <a:buSzPct val="100000"/>
              <a:buFont typeface="Times New Roman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360"/>
              </a:spcBef>
              <a:buClr>
                <a:srgbClr val="FF0000"/>
              </a:buClr>
              <a:buSzPct val="100000"/>
              <a:buFont typeface="Times New Roman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360"/>
              </a:spcBef>
              <a:buClr>
                <a:srgbClr val="FF0000"/>
              </a:buClr>
              <a:buSzPct val="100000"/>
              <a:buFont typeface="Times New Roman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360"/>
              </a:spcBef>
              <a:buClr>
                <a:srgbClr val="FF0000"/>
              </a:buClr>
              <a:buSzPct val="100000"/>
              <a:buFont typeface="Times New Roman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>
              <a:spcBef>
                <a:spcPts val="360"/>
              </a:spcBef>
              <a:buClr>
                <a:srgbClr val="FF0000"/>
              </a:buClr>
              <a:buSzPct val="100000"/>
              <a:buFont typeface="Times New Roman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>
              <a:spcBef>
                <a:spcPts val="360"/>
              </a:spcBef>
              <a:buClr>
                <a:srgbClr val="FF0000"/>
              </a:buClr>
              <a:buSzPct val="100000"/>
              <a:buFont typeface="Times New Roman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>
              <a:spcBef>
                <a:spcPts val="360"/>
              </a:spcBef>
              <a:buClr>
                <a:srgbClr val="FF0000"/>
              </a:buClr>
              <a:buSzPct val="100000"/>
              <a:buFont typeface="Times New Roman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t>‹#›</a:t>
            </a:fld>
          </a:p>
        </p:txBody>
      </p:sp>
      <p:sp>
        <p:nvSpPr>
          <p:cNvPr id="8" name="Shape 8"/>
          <p:cNvSpPr txBox="1"/>
          <p:nvPr>
            <p:ph type="title"/>
          </p:nvPr>
        </p:nvSpPr>
        <p:spPr>
          <a:xfrm>
            <a:off x="457200" y="95248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descr="UHH-Logo.png" id="9" name="Shape 9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-11100" y="0"/>
            <a:ext cx="2381266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MS_logo_col.gif" id="10" name="Shape 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89077" y="0"/>
            <a:ext cx="954922" cy="952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hape 11"/>
          <p:cNvCxnSpPr/>
          <p:nvPr/>
        </p:nvCxnSpPr>
        <p:spPr>
          <a:xfrm>
            <a:off x="-15000" y="952500"/>
            <a:ext cx="9175799" cy="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2" name="Shape 12"/>
          <p:cNvSpPr txBox="1"/>
          <p:nvPr/>
        </p:nvSpPr>
        <p:spPr>
          <a:xfrm>
            <a:off x="-15000" y="6484500"/>
            <a:ext cx="4377300" cy="373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457200" y="2095500"/>
            <a:ext cx="8229600" cy="44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600"/>
              </a:spcBef>
              <a:buClr>
                <a:srgbClr val="FF0000"/>
              </a:buClr>
              <a:buSzPct val="100000"/>
              <a:buFont typeface="Times New Roman"/>
              <a:defRPr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>
              <a:spcBef>
                <a:spcPts val="480"/>
              </a:spcBef>
              <a:buClr>
                <a:srgbClr val="FF0000"/>
              </a:buClr>
              <a:buSzPct val="100000"/>
              <a:buFont typeface="Times New Roman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>
              <a:spcBef>
                <a:spcPts val="480"/>
              </a:spcBef>
              <a:buClr>
                <a:srgbClr val="FF0000"/>
              </a:buClr>
              <a:buSzPct val="100000"/>
              <a:buFont typeface="Times New Roman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>
              <a:spcBef>
                <a:spcPts val="360"/>
              </a:spcBef>
              <a:buClr>
                <a:srgbClr val="FF0000"/>
              </a:buClr>
              <a:buSzPct val="100000"/>
              <a:buFont typeface="Times New Roman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>
              <a:spcBef>
                <a:spcPts val="360"/>
              </a:spcBef>
              <a:buClr>
                <a:srgbClr val="FF0000"/>
              </a:buClr>
              <a:buSzPct val="100000"/>
              <a:buFont typeface="Times New Roman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rtl="0">
              <a:spcBef>
                <a:spcPts val="360"/>
              </a:spcBef>
              <a:buClr>
                <a:srgbClr val="FF0000"/>
              </a:buClr>
              <a:buSzPct val="100000"/>
              <a:buFont typeface="Times New Roman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rtl="0">
              <a:spcBef>
                <a:spcPts val="360"/>
              </a:spcBef>
              <a:buClr>
                <a:srgbClr val="FF0000"/>
              </a:buClr>
              <a:buSzPct val="100000"/>
              <a:buFont typeface="Times New Roman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rtl="0">
              <a:spcBef>
                <a:spcPts val="360"/>
              </a:spcBef>
              <a:buClr>
                <a:srgbClr val="FF0000"/>
              </a:buClr>
              <a:buSzPct val="100000"/>
              <a:buFont typeface="Times New Roman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rtl="0">
              <a:spcBef>
                <a:spcPts val="360"/>
              </a:spcBef>
              <a:buClr>
                <a:srgbClr val="FF0000"/>
              </a:buClr>
              <a:buSzPct val="100000"/>
              <a:buFont typeface="Times New Roman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t>‹#›</a:t>
            </a:fld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457200" y="95248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descr="UHH-Logo.png" id="49" name="Shape 49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-11100" y="0"/>
            <a:ext cx="2381266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MS_logo_col.gif" id="50" name="Shape 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89077" y="0"/>
            <a:ext cx="954922" cy="952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" name="Shape 51"/>
          <p:cNvCxnSpPr/>
          <p:nvPr/>
        </p:nvCxnSpPr>
        <p:spPr>
          <a:xfrm>
            <a:off x="-15000" y="952500"/>
            <a:ext cx="9175799" cy="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52" name="Shape 52"/>
          <p:cNvSpPr txBox="1"/>
          <p:nvPr/>
        </p:nvSpPr>
        <p:spPr>
          <a:xfrm>
            <a:off x="-15000" y="6484500"/>
            <a:ext cx="4377300" cy="373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1.png"/><Relationship Id="rId4" Type="http://schemas.openxmlformats.org/officeDocument/2006/relationships/image" Target="../media/image24.png"/><Relationship Id="rId5" Type="http://schemas.openxmlformats.org/officeDocument/2006/relationships/hyperlink" Target="http://arxiv.org/abs/arXiv:1209.1397" TargetMode="External"/><Relationship Id="rId6" Type="http://schemas.openxmlformats.org/officeDocument/2006/relationships/image" Target="../media/image20.png"/><Relationship Id="rId7" Type="http://schemas.openxmlformats.org/officeDocument/2006/relationships/image" Target="../media/image26.png"/><Relationship Id="rId8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1.png"/><Relationship Id="rId6" Type="http://schemas.openxmlformats.org/officeDocument/2006/relationships/image" Target="../media/image27.png"/><Relationship Id="rId7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Relationship Id="rId4" Type="http://schemas.openxmlformats.org/officeDocument/2006/relationships/image" Target="../media/image55.png"/><Relationship Id="rId5" Type="http://schemas.openxmlformats.org/officeDocument/2006/relationships/image" Target="../media/image3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53.png"/><Relationship Id="rId6" Type="http://schemas.openxmlformats.org/officeDocument/2006/relationships/hyperlink" Target="http://dx.doi.org/10.1016/j.physletb.2015.07.053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png"/><Relationship Id="rId4" Type="http://schemas.openxmlformats.org/officeDocument/2006/relationships/image" Target="../media/image32.png"/><Relationship Id="rId5" Type="http://schemas.openxmlformats.org/officeDocument/2006/relationships/hyperlink" Target="http://dx.doi.org/10.1016/j.physletb.2015.07.053" TargetMode="External"/><Relationship Id="rId6" Type="http://schemas.openxmlformats.org/officeDocument/2006/relationships/image" Target="../media/image7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png"/><Relationship Id="rId4" Type="http://schemas.openxmlformats.org/officeDocument/2006/relationships/image" Target="../media/image36.png"/><Relationship Id="rId5" Type="http://schemas.openxmlformats.org/officeDocument/2006/relationships/image" Target="../media/image3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6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2.png"/><Relationship Id="rId4" Type="http://schemas.openxmlformats.org/officeDocument/2006/relationships/image" Target="../media/image46.png"/><Relationship Id="rId5" Type="http://schemas.openxmlformats.org/officeDocument/2006/relationships/image" Target="../media/image41.png"/><Relationship Id="rId6" Type="http://schemas.openxmlformats.org/officeDocument/2006/relationships/hyperlink" Target="http://cms-results.web.cern.ch/cms-results/public-results/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7.png"/><Relationship Id="rId4" Type="http://schemas.openxmlformats.org/officeDocument/2006/relationships/image" Target="../media/image42.png"/><Relationship Id="rId5" Type="http://schemas.openxmlformats.org/officeDocument/2006/relationships/image" Target="../media/image45.png"/><Relationship Id="rId6" Type="http://schemas.openxmlformats.org/officeDocument/2006/relationships/image" Target="../media/image4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8.png"/><Relationship Id="rId4" Type="http://schemas.openxmlformats.org/officeDocument/2006/relationships/image" Target="../media/image42.png"/><Relationship Id="rId5" Type="http://schemas.openxmlformats.org/officeDocument/2006/relationships/image" Target="../media/image6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9.png"/><Relationship Id="rId4" Type="http://schemas.openxmlformats.org/officeDocument/2006/relationships/image" Target="../media/image48.png"/><Relationship Id="rId5" Type="http://schemas.openxmlformats.org/officeDocument/2006/relationships/image" Target="../media/image66.png"/><Relationship Id="rId6" Type="http://schemas.openxmlformats.org/officeDocument/2006/relationships/image" Target="../media/image5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9.png"/><Relationship Id="rId4" Type="http://schemas.openxmlformats.org/officeDocument/2006/relationships/image" Target="../media/image48.png"/><Relationship Id="rId5" Type="http://schemas.openxmlformats.org/officeDocument/2006/relationships/image" Target="../media/image66.png"/><Relationship Id="rId6" Type="http://schemas.openxmlformats.org/officeDocument/2006/relationships/image" Target="../media/image5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7.png"/><Relationship Id="rId4" Type="http://schemas.openxmlformats.org/officeDocument/2006/relationships/image" Target="../media/image5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1.png"/><Relationship Id="rId4" Type="http://schemas.openxmlformats.org/officeDocument/2006/relationships/image" Target="../media/image5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6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png"/><Relationship Id="rId4" Type="http://schemas.openxmlformats.org/officeDocument/2006/relationships/image" Target="../media/image07.png"/><Relationship Id="rId5" Type="http://schemas.openxmlformats.org/officeDocument/2006/relationships/image" Target="../media/image0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0.png"/><Relationship Id="rId4" Type="http://schemas.openxmlformats.org/officeDocument/2006/relationships/image" Target="../media/image6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5.png"/><Relationship Id="rId4" Type="http://schemas.openxmlformats.org/officeDocument/2006/relationships/image" Target="../media/image6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4.png"/><Relationship Id="rId4" Type="http://schemas.openxmlformats.org/officeDocument/2006/relationships/image" Target="../media/image75.png"/><Relationship Id="rId5" Type="http://schemas.openxmlformats.org/officeDocument/2006/relationships/image" Target="../media/image72.png"/><Relationship Id="rId6" Type="http://schemas.openxmlformats.org/officeDocument/2006/relationships/hyperlink" Target="http://dx.doi.org/10.1007/JHEP04(2016)169" TargetMode="External"/><Relationship Id="rId7" Type="http://schemas.openxmlformats.org/officeDocument/2006/relationships/hyperlink" Target="http://dx.doi.org/10.1016/j.physletb.2015.06.070" TargetMode="External"/><Relationship Id="rId8" Type="http://schemas.openxmlformats.org/officeDocument/2006/relationships/image" Target="../media/image7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9.png"/><Relationship Id="rId4" Type="http://schemas.openxmlformats.org/officeDocument/2006/relationships/image" Target="../media/image74.png"/><Relationship Id="rId5" Type="http://schemas.openxmlformats.org/officeDocument/2006/relationships/hyperlink" Target="http://dx.doi.org/10.1007/JHEP04(2016)169" TargetMode="External"/><Relationship Id="rId6" Type="http://schemas.openxmlformats.org/officeDocument/2006/relationships/hyperlink" Target="http://dx.doi.org/10.1016/j.physletb.2015.06.070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png"/><Relationship Id="rId4" Type="http://schemas.openxmlformats.org/officeDocument/2006/relationships/image" Target="../media/image06.png"/><Relationship Id="rId5" Type="http://schemas.openxmlformats.org/officeDocument/2006/relationships/image" Target="../media/image07.png"/><Relationship Id="rId6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8.png"/><Relationship Id="rId4" Type="http://schemas.openxmlformats.org/officeDocument/2006/relationships/image" Target="../media/image12.png"/><Relationship Id="rId10" Type="http://schemas.openxmlformats.org/officeDocument/2006/relationships/image" Target="../media/image10.png"/><Relationship Id="rId9" Type="http://schemas.openxmlformats.org/officeDocument/2006/relationships/image" Target="../media/image03.png"/><Relationship Id="rId5" Type="http://schemas.openxmlformats.org/officeDocument/2006/relationships/image" Target="../media/image06.png"/><Relationship Id="rId6" Type="http://schemas.openxmlformats.org/officeDocument/2006/relationships/image" Target="../media/image09.png"/><Relationship Id="rId7" Type="http://schemas.openxmlformats.org/officeDocument/2006/relationships/image" Target="../media/image11.png"/><Relationship Id="rId8" Type="http://schemas.openxmlformats.org/officeDocument/2006/relationships/image" Target="../media/image0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8.png"/><Relationship Id="rId4" Type="http://schemas.openxmlformats.org/officeDocument/2006/relationships/image" Target="../media/image12.png"/><Relationship Id="rId10" Type="http://schemas.openxmlformats.org/officeDocument/2006/relationships/image" Target="../media/image10.png"/><Relationship Id="rId9" Type="http://schemas.openxmlformats.org/officeDocument/2006/relationships/image" Target="../media/image03.png"/><Relationship Id="rId5" Type="http://schemas.openxmlformats.org/officeDocument/2006/relationships/image" Target="../media/image06.png"/><Relationship Id="rId6" Type="http://schemas.openxmlformats.org/officeDocument/2006/relationships/image" Target="../media/image09.png"/><Relationship Id="rId7" Type="http://schemas.openxmlformats.org/officeDocument/2006/relationships/image" Target="../media/image11.png"/><Relationship Id="rId8" Type="http://schemas.openxmlformats.org/officeDocument/2006/relationships/image" Target="../media/image0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3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ctrTitle"/>
          </p:nvPr>
        </p:nvSpPr>
        <p:spPr>
          <a:xfrm>
            <a:off x="634800" y="1810523"/>
            <a:ext cx="7772400" cy="15464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400"/>
              <a:t>Search for Charged Lepton Flavor Violation at CMS</a:t>
            </a:r>
          </a:p>
        </p:txBody>
      </p:sp>
      <p:sp>
        <p:nvSpPr>
          <p:cNvPr id="90" name="Shape 90"/>
          <p:cNvSpPr txBox="1"/>
          <p:nvPr>
            <p:ph idx="1" type="subTitle"/>
          </p:nvPr>
        </p:nvSpPr>
        <p:spPr>
          <a:xfrm>
            <a:off x="685800" y="3596909"/>
            <a:ext cx="7772400" cy="1853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/>
              <a:t>Daniel Troendle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600"/>
          </a:p>
          <a:p>
            <a:pPr lvl="0" rtl="0">
              <a:spcBef>
                <a:spcPts val="0"/>
              </a:spcBef>
              <a:buNone/>
            </a:pPr>
            <a:r>
              <a:rPr lang="en" sz="2600"/>
              <a:t>On behalf of the CMS Collaboration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600"/>
          </a:p>
          <a:p>
            <a:pPr lvl="0" rtl="0">
              <a:spcBef>
                <a:spcPts val="0"/>
              </a:spcBef>
              <a:buNone/>
            </a:pPr>
            <a:r>
              <a:rPr lang="en" sz="2800"/>
              <a:t>University of Hamburg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8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22.06.2016, CLFV2016, Charlottesville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38" name="Shape 238"/>
          <p:cNvSpPr txBox="1"/>
          <p:nvPr>
            <p:ph type="title"/>
          </p:nvPr>
        </p:nvSpPr>
        <p:spPr>
          <a:xfrm>
            <a:off x="457200" y="95248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Z→μe: Results</a:t>
            </a:r>
          </a:p>
        </p:txBody>
      </p:sp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72" y="1912075"/>
            <a:ext cx="4656075" cy="451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3662" y="879550"/>
            <a:ext cx="3200175" cy="3110324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41" name="Shape 241"/>
          <p:cNvSpPr/>
          <p:nvPr/>
        </p:nvSpPr>
        <p:spPr>
          <a:xfrm>
            <a:off x="2195637" y="3524537"/>
            <a:ext cx="1440300" cy="12876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42" name="Shape 242"/>
          <p:cNvCxnSpPr>
            <a:stCxn id="241" idx="0"/>
            <a:endCxn id="240" idx="1"/>
          </p:cNvCxnSpPr>
          <p:nvPr/>
        </p:nvCxnSpPr>
        <p:spPr>
          <a:xfrm flipH="1" rot="10800000">
            <a:off x="2915787" y="2434637"/>
            <a:ext cx="1177800" cy="1089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43" name="Shape 243"/>
          <p:cNvSpPr txBox="1"/>
          <p:nvPr/>
        </p:nvSpPr>
        <p:spPr>
          <a:xfrm>
            <a:off x="4976150" y="4155550"/>
            <a:ext cx="4023300" cy="20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No significant excess has been observed.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 u="sng">
                <a:latin typeface="Times New Roman"/>
                <a:ea typeface="Times New Roman"/>
                <a:cs typeface="Times New Roman"/>
                <a:sym typeface="Times New Roman"/>
              </a:rPr>
              <a:t>Limit: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Expected:   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B(Z→μe) &lt; 6.7⋅10</a:t>
            </a:r>
            <a:r>
              <a:rPr baseline="30000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-7 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18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Observed: B(Z</a:t>
            </a:r>
            <a:r>
              <a:rPr b="1" lang="en" sz="18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b="1" lang="en" sz="18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μe) &lt; 7.3⋅10</a:t>
            </a:r>
            <a:r>
              <a:rPr b="1" baseline="30000" lang="en" sz="18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-7</a:t>
            </a:r>
            <a:r>
              <a:rPr b="1" baseline="30000" lang="en" sz="1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LEP: 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B(Z→μe) &lt; 7.5⋅10</a:t>
            </a:r>
            <a:r>
              <a:rPr baseline="30000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-7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6772100" y="6526325"/>
            <a:ext cx="1784700" cy="331500"/>
          </a:xfrm>
          <a:prstGeom prst="rect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>
                <a:solidFill>
                  <a:schemeClr val="dk1"/>
                </a:solidFill>
                <a:highlight>
                  <a:srgbClr val="FFFFFF"/>
                </a:highlight>
              </a:rPr>
              <a:t>CMS-PAS-EXO-13-005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/>
        </p:nvSpPr>
        <p:spPr>
          <a:xfrm>
            <a:off x="4976150" y="4155550"/>
            <a:ext cx="4023300" cy="20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No significant excess has been observed.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u="sng">
                <a:latin typeface="Times New Roman"/>
                <a:ea typeface="Times New Roman"/>
                <a:cs typeface="Times New Roman"/>
                <a:sym typeface="Times New Roman"/>
              </a:rPr>
              <a:t>Limit: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Expected:   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B(Z→μe) &lt; 6.7⋅10</a:t>
            </a:r>
            <a:r>
              <a:rPr baseline="30000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-7 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Observed: B(Z→μe) &lt; 7.3⋅10</a:t>
            </a:r>
            <a:r>
              <a:rPr b="1" baseline="30000" lang="en" sz="18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-7</a:t>
            </a:r>
            <a:r>
              <a:rPr b="1" baseline="30000" lang="en" sz="1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LEP: 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B(Z→μe) &lt; 7.5⋅10</a:t>
            </a:r>
            <a:r>
              <a:rPr baseline="30000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-7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" name="Shape 250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51" name="Shape 251"/>
          <p:cNvSpPr txBox="1"/>
          <p:nvPr>
            <p:ph type="title"/>
          </p:nvPr>
        </p:nvSpPr>
        <p:spPr>
          <a:xfrm>
            <a:off x="457200" y="95248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Z→μe: Results</a:t>
            </a:r>
          </a:p>
        </p:txBody>
      </p:sp>
      <p:pic>
        <p:nvPicPr>
          <p:cNvPr id="252" name="Shape 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72" y="1912075"/>
            <a:ext cx="4656075" cy="451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3662" y="879550"/>
            <a:ext cx="3200175" cy="3110324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54" name="Shape 254"/>
          <p:cNvSpPr/>
          <p:nvPr/>
        </p:nvSpPr>
        <p:spPr>
          <a:xfrm>
            <a:off x="2195637" y="3524537"/>
            <a:ext cx="1440300" cy="12876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55" name="Shape 255"/>
          <p:cNvCxnSpPr>
            <a:stCxn id="254" idx="0"/>
            <a:endCxn id="253" idx="1"/>
          </p:cNvCxnSpPr>
          <p:nvPr/>
        </p:nvCxnSpPr>
        <p:spPr>
          <a:xfrm flipH="1" rot="10800000">
            <a:off x="2915787" y="2434637"/>
            <a:ext cx="1177800" cy="1089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56" name="Shape 256"/>
          <p:cNvSpPr txBox="1"/>
          <p:nvPr/>
        </p:nvSpPr>
        <p:spPr>
          <a:xfrm>
            <a:off x="6772100" y="6526325"/>
            <a:ext cx="1784700" cy="331500"/>
          </a:xfrm>
          <a:prstGeom prst="rect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>
                <a:solidFill>
                  <a:schemeClr val="dk1"/>
                </a:solidFill>
                <a:highlight>
                  <a:srgbClr val="FFFFFF"/>
                </a:highlight>
              </a:rPr>
              <a:t>CMS-PAS-EXO-13-005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266000" y="2219850"/>
            <a:ext cx="6180000" cy="29988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Search for Z→μτ/eτ?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>
              <a:spcBef>
                <a:spcPts val="0"/>
              </a:spcBef>
              <a:buClr>
                <a:srgbClr val="FF0000"/>
              </a:buClr>
              <a:buSzPct val="100000"/>
              <a:buFont typeface="Times New Roman"/>
              <a:buChar char="●"/>
            </a:pPr>
            <a:r>
              <a:rPr lang="en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ATLAS result: B(Z → µτ) &lt; 1.69 × 10</a:t>
            </a:r>
            <a:r>
              <a:rPr baseline="30000" lang="en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−5</a:t>
            </a:r>
            <a:r>
              <a:rPr lang="en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(a</a:t>
            </a:r>
            <a:r>
              <a:rPr lang="en" sz="23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rXiv:1604.07730)</a:t>
            </a:r>
          </a:p>
          <a:p>
            <a:pPr indent="-381000" lvl="0" marL="457200" rtl="0">
              <a:spcBef>
                <a:spcPts val="0"/>
              </a:spcBef>
              <a:buClr>
                <a:srgbClr val="FF0000"/>
              </a:buClr>
              <a:buSzPct val="100000"/>
              <a:buFont typeface="Times New Roman"/>
              <a:buChar char="●"/>
            </a:pPr>
            <a:r>
              <a:rPr lang="en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LEP: B(Z → µτ) &lt; 1.2 × 10</a:t>
            </a:r>
            <a:r>
              <a:rPr baseline="30000" lang="en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−5</a:t>
            </a:r>
            <a:r>
              <a:rPr lang="en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indent="-381000" lvl="0" marL="457200" rtl="0">
              <a:spcBef>
                <a:spcPts val="0"/>
              </a:spcBef>
              <a:buClr>
                <a:srgbClr val="FF0000"/>
              </a:buClr>
              <a:buSzPct val="100000"/>
              <a:buFont typeface="Times New Roman"/>
              <a:buChar char="●"/>
            </a:pPr>
            <a:r>
              <a:rPr lang="en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Good prospects to improve existing limits with the upcoming data taking!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63" name="Shape 263"/>
          <p:cNvSpPr txBox="1"/>
          <p:nvPr>
            <p:ph type="title"/>
          </p:nvPr>
        </p:nvSpPr>
        <p:spPr>
          <a:xfrm>
            <a:off x="457200" y="95248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Search for CLFV Higgs decays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252975" y="2233150"/>
            <a:ext cx="4425000" cy="37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general two Higgs-Doublet models (2HDMs):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indent="-342900" lvl="0" marL="457200" rtl="0">
              <a:spcBef>
                <a:spcPts val="0"/>
              </a:spcBef>
              <a:buSzPct val="100000"/>
              <a:buFont typeface="Times New Roman"/>
              <a:buChar char="●"/>
            </a:pPr>
            <a:r>
              <a:rPr b="1" i="1" lang="en" sz="1800" u="sng">
                <a:latin typeface="Times New Roman"/>
                <a:ea typeface="Times New Roman"/>
                <a:cs typeface="Times New Roman"/>
                <a:sym typeface="Times New Roman"/>
              </a:rPr>
              <a:t>CFLV Higgs coupling are possible!</a:t>
            </a:r>
          </a:p>
          <a:p>
            <a:pPr indent="-342900" lvl="0" marL="457200" rtl="0">
              <a:spcBef>
                <a:spcPts val="0"/>
              </a:spcBef>
              <a:buSzPct val="100000"/>
              <a:buFont typeface="Times New Roman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Typically one need to introduce an additional symmetry to 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suppress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 flavor changing neutral currents (FCNC)...</a:t>
            </a:r>
          </a:p>
          <a:p>
            <a:pPr indent="-342900" lvl="0" marL="457200" rtl="0">
              <a:spcBef>
                <a:spcPts val="0"/>
              </a:spcBef>
              <a:buClr>
                <a:srgbClr val="4A86E8"/>
              </a:buClr>
              <a:buSzPct val="100000"/>
              <a:buFont typeface="Times New Roman"/>
              <a:buChar char="●"/>
            </a:pPr>
            <a:r>
              <a:rPr b="1" lang="en" sz="18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LHC-RunII: exploit the full yukawa-matrix, not “only” the </a:t>
            </a:r>
            <a:r>
              <a:rPr b="1" lang="en" sz="18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diagonal</a:t>
            </a:r>
            <a:r>
              <a:rPr b="1" lang="en" sz="18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entries!</a:t>
            </a:r>
          </a:p>
        </p:txBody>
      </p:sp>
      <p:pic>
        <p:nvPicPr>
          <p:cNvPr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1900" y="2296000"/>
            <a:ext cx="4616355" cy="316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Shape 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9312" y="4214825"/>
            <a:ext cx="2657475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375" y="4032950"/>
            <a:ext cx="2849174" cy="2517274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73" name="Shape 273"/>
          <p:cNvSpPr txBox="1"/>
          <p:nvPr>
            <p:ph type="title"/>
          </p:nvPr>
        </p:nvSpPr>
        <p:spPr>
          <a:xfrm>
            <a:off x="457200" y="95248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Search for CLFV Higgs decays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6172200" y="900175"/>
            <a:ext cx="30000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Harnik, Kopp, Zupan, </a:t>
            </a:r>
            <a:r>
              <a:rPr lang="en" sz="1100" u="sng">
                <a:solidFill>
                  <a:srgbClr val="FFFFFF"/>
                </a:solidFill>
                <a:highlight>
                  <a:srgbClr val="6699CC"/>
                </a:highlight>
                <a:hlinkClick r:id="rId5"/>
              </a:rPr>
              <a:t>arXiv:1209.1397</a:t>
            </a: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</a:p>
        </p:txBody>
      </p:sp>
      <p:pic>
        <p:nvPicPr>
          <p:cNvPr id="275" name="Shape 2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81675" y="2186070"/>
            <a:ext cx="2092166" cy="1143299"/>
          </a:xfrm>
          <a:prstGeom prst="rect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276" name="Shape 27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57025" y="3998524"/>
            <a:ext cx="2716824" cy="258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Shape 27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13550" y="1819274"/>
            <a:ext cx="2363074" cy="2298199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/>
          <p:nvPr/>
        </p:nvSpPr>
        <p:spPr>
          <a:xfrm>
            <a:off x="1321825" y="3381800"/>
            <a:ext cx="2506200" cy="137400"/>
          </a:xfrm>
          <a:prstGeom prst="rect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79" name="Shape 279"/>
          <p:cNvCxnSpPr>
            <a:stCxn id="278" idx="0"/>
          </p:cNvCxnSpPr>
          <p:nvPr/>
        </p:nvCxnSpPr>
        <p:spPr>
          <a:xfrm flipH="1" rot="10800000">
            <a:off x="2574925" y="2738000"/>
            <a:ext cx="1270200" cy="643800"/>
          </a:xfrm>
          <a:prstGeom prst="straightConnector1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80" name="Shape 280"/>
          <p:cNvSpPr txBox="1"/>
          <p:nvPr/>
        </p:nvSpPr>
        <p:spPr>
          <a:xfrm rot="-5399493">
            <a:off x="25949" y="2764374"/>
            <a:ext cx="20334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Pre-LFC bounds on LFV Higgs couplings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6166725" y="2240225"/>
            <a:ext cx="2849100" cy="11934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Pre-LHC constraints: B(H</a:t>
            </a: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μτ/e</a:t>
            </a: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τ)~O(10%) are still allowed!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457200" y="95248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/>
              <a:t>Search for H→eμ</a:t>
            </a:r>
          </a:p>
        </p:txBody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457200" y="1847600"/>
            <a:ext cx="4399500" cy="2289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Dilepton: e+μ with opposite sign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GGF and VBF production: 0,1 and 2 Jet category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Low MET in the events is required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Background: ‘simple’ fit of the dilepton invariant mass distribution m</a:t>
            </a:r>
            <a:r>
              <a:rPr baseline="-25000" lang="en" sz="1800"/>
              <a:t>eμ</a:t>
            </a:r>
            <a:r>
              <a:rPr lang="en" sz="1800"/>
              <a:t>=[110,160]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Shape 288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289" name="Shape 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023" y="4064874"/>
            <a:ext cx="2577783" cy="247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2800" y="4064863"/>
            <a:ext cx="2577775" cy="2471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6675" y="1847587"/>
            <a:ext cx="3928824" cy="43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/>
          <p:nvPr/>
        </p:nvSpPr>
        <p:spPr>
          <a:xfrm>
            <a:off x="6772100" y="6526325"/>
            <a:ext cx="1784700" cy="331500"/>
          </a:xfrm>
          <a:prstGeom prst="rect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>
                <a:solidFill>
                  <a:schemeClr val="dk1"/>
                </a:solidFill>
                <a:highlight>
                  <a:srgbClr val="FFFFFF"/>
                </a:highlight>
              </a:rPr>
              <a:t>CMS-PAS-HIG-14-040</a:t>
            </a:r>
          </a:p>
        </p:txBody>
      </p:sp>
      <p:pic>
        <p:nvPicPr>
          <p:cNvPr id="293" name="Shape 2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14545" y="394820"/>
            <a:ext cx="2002174" cy="118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16719" y="394819"/>
            <a:ext cx="1638926" cy="118755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 txBox="1"/>
          <p:nvPr/>
        </p:nvSpPr>
        <p:spPr>
          <a:xfrm>
            <a:off x="5089850" y="111600"/>
            <a:ext cx="6093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GGF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7164900" y="111600"/>
            <a:ext cx="6093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VBF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type="title"/>
          </p:nvPr>
        </p:nvSpPr>
        <p:spPr>
          <a:xfrm>
            <a:off x="457200" y="95248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/>
              <a:t>Search for H→eτ</a:t>
            </a:r>
          </a:p>
        </p:txBody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457200" y="1890300"/>
            <a:ext cx="4615500" cy="140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2 channels: leptonic tau (μ) and hadronic tau decays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GGF and VBF production channels: 0, 1 and 2-Jet categories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Kinematic cuts to enhance S/B ratio</a:t>
            </a:r>
          </a:p>
        </p:txBody>
      </p:sp>
      <p:sp>
        <p:nvSpPr>
          <p:cNvPr id="303" name="Shape 303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304" name="Shape 3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2700" y="1730123"/>
            <a:ext cx="4038325" cy="4428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Shape 3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725" y="3672800"/>
            <a:ext cx="2743875" cy="26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3874" y="3672800"/>
            <a:ext cx="2743875" cy="2660321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Shape 307"/>
          <p:cNvSpPr txBox="1"/>
          <p:nvPr/>
        </p:nvSpPr>
        <p:spPr>
          <a:xfrm>
            <a:off x="6772100" y="6526325"/>
            <a:ext cx="1784700" cy="331500"/>
          </a:xfrm>
          <a:prstGeom prst="rect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>
                <a:solidFill>
                  <a:schemeClr val="dk1"/>
                </a:solidFill>
                <a:highlight>
                  <a:srgbClr val="FFFFFF"/>
                </a:highlight>
              </a:rPr>
              <a:t>CMS-PAS-HIG-14-040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Shape 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0500" y="1813024"/>
            <a:ext cx="3891299" cy="433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2575" y="3553195"/>
            <a:ext cx="2768299" cy="2712654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 txBox="1"/>
          <p:nvPr>
            <p:ph type="title"/>
          </p:nvPr>
        </p:nvSpPr>
        <p:spPr>
          <a:xfrm>
            <a:off x="457200" y="95248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Search for H→μτ</a:t>
            </a:r>
          </a:p>
        </p:txBody>
      </p:sp>
      <p:sp>
        <p:nvSpPr>
          <p:cNvPr id="315" name="Shape 315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316" name="Shape 3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825" y="3553200"/>
            <a:ext cx="2768299" cy="271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 txBox="1"/>
          <p:nvPr>
            <p:ph idx="1" type="body"/>
          </p:nvPr>
        </p:nvSpPr>
        <p:spPr>
          <a:xfrm>
            <a:off x="214575" y="1813025"/>
            <a:ext cx="5177400" cy="121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2 channels: leptonic tau (e) and hadronic tau decays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GGF and VBF production considered: 0,1 and 2-Jet categories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Kinematic cuts to enhance S/B ratio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6628550" y="6564725"/>
            <a:ext cx="2116200" cy="2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1100" u="sng">
                <a:solidFill>
                  <a:srgbClr val="4571D0"/>
                </a:solidFill>
                <a:highlight>
                  <a:srgbClr val="FFFFFF"/>
                </a:highlight>
                <a:hlinkClick r:id="rId6"/>
              </a:rPr>
              <a:t>Phys. Lett. B 749 (2015) 337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type="title"/>
          </p:nvPr>
        </p:nvSpPr>
        <p:spPr>
          <a:xfrm>
            <a:off x="457200" y="95248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Search for H→μτ</a:t>
            </a:r>
          </a:p>
        </p:txBody>
      </p:sp>
      <p:sp>
        <p:nvSpPr>
          <p:cNvPr id="324" name="Shape 324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325" name="Shape 3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450" y="2095800"/>
            <a:ext cx="4208000" cy="404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8975" y="2188325"/>
            <a:ext cx="3923199" cy="43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 txBox="1"/>
          <p:nvPr/>
        </p:nvSpPr>
        <p:spPr>
          <a:xfrm>
            <a:off x="6628550" y="6564725"/>
            <a:ext cx="2116200" cy="2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1100" u="sng">
                <a:solidFill>
                  <a:srgbClr val="4571D0"/>
                </a:solidFill>
                <a:highlight>
                  <a:srgbClr val="FFFFFF"/>
                </a:highlight>
                <a:hlinkClick r:id="rId5"/>
              </a:rPr>
              <a:t>Phys. Lett. B 749 (2015) 337</a:t>
            </a:r>
          </a:p>
        </p:txBody>
      </p:sp>
      <p:pic>
        <p:nvPicPr>
          <p:cNvPr id="328" name="Shape 3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25649" y="1955574"/>
            <a:ext cx="1821224" cy="1765477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329" name="Shape 329"/>
          <p:cNvSpPr/>
          <p:nvPr/>
        </p:nvSpPr>
        <p:spPr>
          <a:xfrm>
            <a:off x="1516925" y="2638675"/>
            <a:ext cx="1096200" cy="10824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30" name="Shape 330"/>
          <p:cNvCxnSpPr>
            <a:stCxn id="329" idx="3"/>
            <a:endCxn id="328" idx="1"/>
          </p:cNvCxnSpPr>
          <p:nvPr/>
        </p:nvCxnSpPr>
        <p:spPr>
          <a:xfrm flipH="1" rot="10800000">
            <a:off x="2613125" y="2838175"/>
            <a:ext cx="412500" cy="3417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31" name="Shape 331"/>
          <p:cNvSpPr/>
          <p:nvPr/>
        </p:nvSpPr>
        <p:spPr>
          <a:xfrm>
            <a:off x="4846875" y="5315575"/>
            <a:ext cx="3655500" cy="524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32" name="Shape 332"/>
          <p:cNvCxnSpPr>
            <a:stCxn id="331" idx="0"/>
          </p:cNvCxnSpPr>
          <p:nvPr/>
        </p:nvCxnSpPr>
        <p:spPr>
          <a:xfrm rot="10800000">
            <a:off x="4851525" y="2838175"/>
            <a:ext cx="1823100" cy="2477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33" name="Shape 333"/>
          <p:cNvSpPr txBox="1"/>
          <p:nvPr/>
        </p:nvSpPr>
        <p:spPr>
          <a:xfrm>
            <a:off x="5162475" y="1216200"/>
            <a:ext cx="3339900" cy="8796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Excess: 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~2.4σ excess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Best Fit B(H→μτ)=0.84±0.39%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type="title"/>
          </p:nvPr>
        </p:nvSpPr>
        <p:spPr>
          <a:xfrm>
            <a:off x="457200" y="95248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/>
              <a:t>Search for H→μτ @ 13TeV!</a:t>
            </a:r>
          </a:p>
        </p:txBody>
      </p:sp>
      <p:sp>
        <p:nvSpPr>
          <p:cNvPr id="339" name="Shape 339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340" name="Shape 340"/>
          <p:cNvSpPr txBox="1"/>
          <p:nvPr/>
        </p:nvSpPr>
        <p:spPr>
          <a:xfrm>
            <a:off x="6772100" y="6526325"/>
            <a:ext cx="1784700" cy="331500"/>
          </a:xfrm>
          <a:prstGeom prst="rect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>
                <a:solidFill>
                  <a:schemeClr val="dk1"/>
                </a:solidFill>
                <a:highlight>
                  <a:srgbClr val="FFFFFF"/>
                </a:highlight>
              </a:rPr>
              <a:t>CMS-PAS-HIG-16-005</a:t>
            </a:r>
          </a:p>
        </p:txBody>
      </p:sp>
      <p:pic>
        <p:nvPicPr>
          <p:cNvPr id="341" name="Shape 3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98669"/>
            <a:ext cx="2559328" cy="248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Shape 3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9325" y="3798686"/>
            <a:ext cx="2559328" cy="2482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Shape 3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58874" y="2052255"/>
            <a:ext cx="3842050" cy="4280869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Shape 344"/>
          <p:cNvSpPr txBox="1"/>
          <p:nvPr>
            <p:ph idx="1" type="body"/>
          </p:nvPr>
        </p:nvSpPr>
        <p:spPr>
          <a:xfrm>
            <a:off x="214575" y="1813025"/>
            <a:ext cx="5177400" cy="1845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Repetition of 8TeV H→μτ analysis: no change of strategy and kinematic cuts</a:t>
            </a:r>
          </a:p>
          <a:p>
            <a:pPr indent="-342900" lvl="0" marL="457200" rtl="0"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b="1" lang="en" sz="1800">
                <a:solidFill>
                  <a:srgbClr val="FF0000"/>
                </a:solidFill>
              </a:rPr>
              <a:t>Slight excess of 8TeV analysis could not be confirmed so far, </a:t>
            </a:r>
            <a:r>
              <a:rPr b="1" lang="en" sz="1800">
                <a:solidFill>
                  <a:srgbClr val="4A86E8"/>
                </a:solidFill>
              </a:rPr>
              <a:t>but also not excluded!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Updated B(H→μτ) Limit: B(H→μτ)&lt;1.2% observed (1.62% expected)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type="title"/>
          </p:nvPr>
        </p:nvSpPr>
        <p:spPr>
          <a:xfrm>
            <a:off x="457200" y="95248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LFV Higgs Summary</a:t>
            </a:r>
          </a:p>
        </p:txBody>
      </p:sp>
      <p:pic>
        <p:nvPicPr>
          <p:cNvPr id="350" name="Shape 3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8287" y="2041687"/>
            <a:ext cx="2998075" cy="3018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Shape 3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0600" y="2035725"/>
            <a:ext cx="2998074" cy="303067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Shape 352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353" name="Shape 353"/>
          <p:cNvSpPr txBox="1"/>
          <p:nvPr/>
        </p:nvSpPr>
        <p:spPr>
          <a:xfrm>
            <a:off x="1032525" y="5294525"/>
            <a:ext cx="71643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Expect major update by end of the year!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Extension to higher masses (H,A→μτ,eτ) is on the list to do!</a:t>
            </a:r>
          </a:p>
        </p:txBody>
      </p:sp>
      <p:pic>
        <p:nvPicPr>
          <p:cNvPr id="354" name="Shape 3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987999"/>
            <a:ext cx="3140310" cy="301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457200" y="95248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Motivation: CFLV at LHC (CMS)</a:t>
            </a:r>
          </a:p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MUEG.png"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8700" y="2306064"/>
            <a:ext cx="3988849" cy="93510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5230300" y="3241177"/>
            <a:ext cx="4338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7980300" y="3241178"/>
            <a:ext cx="4338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7395968" y="2004875"/>
            <a:ext cx="4338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γ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283375" y="2095800"/>
            <a:ext cx="4369500" cy="447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b="1" lang="en" sz="2400">
                <a:solidFill>
                  <a:srgbClr val="4A86E8"/>
                </a:solidFill>
              </a:rPr>
              <a:t>Lepton Flavor  Number (L) is not conserved </a:t>
            </a:r>
            <a:r>
              <a:rPr lang="en" sz="2400"/>
              <a:t>→Neutrino Oscillation!</a:t>
            </a:r>
          </a:p>
          <a:p>
            <a:pPr indent="-381000" lvl="0" marL="457200">
              <a:spcBef>
                <a:spcPts val="0"/>
              </a:spcBef>
              <a:buSzPct val="100000"/>
            </a:pPr>
            <a:r>
              <a:rPr lang="en" sz="2400"/>
              <a:t>Charged-Lepton-Flavor violation (CLFV): no SM contribution, hence clear signature for </a:t>
            </a:r>
            <a:r>
              <a:rPr b="1" lang="en" sz="2400">
                <a:solidFill>
                  <a:srgbClr val="4A86E8"/>
                </a:solidFill>
              </a:rPr>
              <a:t>New Physics</a:t>
            </a:r>
            <a:r>
              <a:rPr lang="en" sz="2400"/>
              <a:t>!</a:t>
            </a:r>
          </a:p>
        </p:txBody>
      </p:sp>
      <p:sp>
        <p:nvSpPr>
          <p:cNvPr id="102" name="Shape 102"/>
          <p:cNvSpPr/>
          <p:nvPr/>
        </p:nvSpPr>
        <p:spPr>
          <a:xfrm>
            <a:off x="6130239" y="2484043"/>
            <a:ext cx="1487700" cy="1298699"/>
          </a:xfrm>
          <a:prstGeom prst="ellipse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" sz="1600">
                <a:latin typeface="Times New Roman"/>
                <a:ea typeface="Times New Roman"/>
                <a:cs typeface="Times New Roman"/>
                <a:sym typeface="Times New Roman"/>
              </a:rPr>
              <a:t>New Physics!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4953712" y="2105125"/>
            <a:ext cx="21414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μ</a:t>
            </a:r>
            <a:r>
              <a:rPr b="1" lang="en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→e</a:t>
            </a:r>
            <a:r>
              <a:rPr b="1" lang="en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γ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>
            <p:ph type="ctrTitle"/>
          </p:nvPr>
        </p:nvSpPr>
        <p:spPr>
          <a:xfrm>
            <a:off x="685800" y="2111123"/>
            <a:ext cx="7772400" cy="15464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(L)RPV-SUSY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Heavy Resonances, Heavy neutrinos,...</a:t>
            </a:r>
          </a:p>
        </p:txBody>
      </p:sp>
      <p:sp>
        <p:nvSpPr>
          <p:cNvPr id="360" name="Shape 360"/>
          <p:cNvSpPr txBox="1"/>
          <p:nvPr>
            <p:ph idx="12" type="sldNum"/>
          </p:nvPr>
        </p:nvSpPr>
        <p:spPr>
          <a:xfrm>
            <a:off x="8556783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/>
          <p:nvPr>
            <p:ph type="title"/>
          </p:nvPr>
        </p:nvSpPr>
        <p:spPr>
          <a:xfrm>
            <a:off x="457200" y="95248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 Parity Violating (RPV) SUSY</a:t>
            </a:r>
          </a:p>
        </p:txBody>
      </p:sp>
      <p:sp>
        <p:nvSpPr>
          <p:cNvPr id="366" name="Shape 366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367" name="Shape 3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371" y="2476312"/>
            <a:ext cx="3499249" cy="210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Shape 3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2575" y="2023500"/>
            <a:ext cx="2288875" cy="350849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Shape 369"/>
          <p:cNvSpPr txBox="1"/>
          <p:nvPr/>
        </p:nvSpPr>
        <p:spPr>
          <a:xfrm>
            <a:off x="586375" y="1964450"/>
            <a:ext cx="10962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R-Parity:</a:t>
            </a:r>
          </a:p>
        </p:txBody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x="457200" y="4356575"/>
            <a:ext cx="3994500" cy="2109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Conversation of R-Parity: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R</a:t>
            </a:r>
            <a:r>
              <a:rPr baseline="-25000" lang="en" sz="1800"/>
              <a:t>SM</a:t>
            </a:r>
            <a:r>
              <a:rPr lang="en" sz="1800"/>
              <a:t>=+1 and R</a:t>
            </a:r>
            <a:r>
              <a:rPr baseline="-25000" lang="en" sz="1800"/>
              <a:t>SUSY</a:t>
            </a:r>
            <a:r>
              <a:rPr lang="en" sz="1800"/>
              <a:t>=-1</a:t>
            </a:r>
          </a:p>
          <a:p>
            <a:pPr indent="-342900" lvl="0" marL="457200" rtl="0">
              <a:spcBef>
                <a:spcPts val="0"/>
              </a:spcBef>
              <a:buClr>
                <a:srgbClr val="4A86E8"/>
              </a:buClr>
              <a:buSzPct val="100000"/>
            </a:pPr>
            <a:r>
              <a:rPr b="1" lang="en" sz="1800">
                <a:solidFill>
                  <a:srgbClr val="4A86E8"/>
                </a:solidFill>
              </a:rPr>
              <a:t>Proton stable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Lightest SUSY Particle is stable</a:t>
            </a:r>
          </a:p>
          <a:p>
            <a:pPr indent="-342900" lvl="0" marL="457200">
              <a:spcBef>
                <a:spcPts val="0"/>
              </a:spcBef>
              <a:buSzPct val="100000"/>
            </a:pPr>
            <a:r>
              <a:rPr lang="en" sz="1800"/>
              <a:t>...</a:t>
            </a:r>
          </a:p>
        </p:txBody>
      </p:sp>
      <p:pic>
        <p:nvPicPr>
          <p:cNvPr id="371" name="Shape 3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51700" y="3885725"/>
            <a:ext cx="4103675" cy="2222825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Shape 372"/>
          <p:cNvSpPr/>
          <p:nvPr/>
        </p:nvSpPr>
        <p:spPr>
          <a:xfrm>
            <a:off x="5111625" y="3528775"/>
            <a:ext cx="1580700" cy="8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3" name="Shape 373"/>
          <p:cNvSpPr/>
          <p:nvPr/>
        </p:nvSpPr>
        <p:spPr>
          <a:xfrm>
            <a:off x="7679900" y="3885725"/>
            <a:ext cx="1425600" cy="244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Shape 3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1700" y="3576725"/>
            <a:ext cx="4103675" cy="2222825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Shape 379"/>
          <p:cNvSpPr/>
          <p:nvPr/>
        </p:nvSpPr>
        <p:spPr>
          <a:xfrm>
            <a:off x="5111625" y="3219775"/>
            <a:ext cx="1580700" cy="8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0" name="Shape 380"/>
          <p:cNvSpPr txBox="1"/>
          <p:nvPr>
            <p:ph type="title"/>
          </p:nvPr>
        </p:nvSpPr>
        <p:spPr>
          <a:xfrm>
            <a:off x="457200" y="95248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Search for RPV SUSY</a:t>
            </a:r>
          </a:p>
        </p:txBody>
      </p:sp>
      <p:sp>
        <p:nvSpPr>
          <p:cNvPr id="381" name="Shape 381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382" name="Shape 3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371" y="2476312"/>
            <a:ext cx="3499249" cy="210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Shape 3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2575" y="2023500"/>
            <a:ext cx="2288875" cy="35084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Shape 384"/>
          <p:cNvSpPr txBox="1"/>
          <p:nvPr/>
        </p:nvSpPr>
        <p:spPr>
          <a:xfrm>
            <a:off x="586375" y="1964450"/>
            <a:ext cx="10962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R-Parity:</a:t>
            </a:r>
          </a:p>
        </p:txBody>
      </p:sp>
      <p:sp>
        <p:nvSpPr>
          <p:cNvPr id="385" name="Shape 385"/>
          <p:cNvSpPr txBox="1"/>
          <p:nvPr>
            <p:ph idx="1" type="body"/>
          </p:nvPr>
        </p:nvSpPr>
        <p:spPr>
          <a:xfrm>
            <a:off x="457200" y="4356575"/>
            <a:ext cx="3994500" cy="2109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Conversation of R-Parity: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R</a:t>
            </a:r>
            <a:r>
              <a:rPr baseline="-25000" lang="en" sz="1800"/>
              <a:t>SM</a:t>
            </a:r>
            <a:r>
              <a:rPr lang="en" sz="1800"/>
              <a:t>=+1 and R</a:t>
            </a:r>
            <a:r>
              <a:rPr baseline="-25000" lang="en" sz="1800"/>
              <a:t>SUSY</a:t>
            </a:r>
            <a:r>
              <a:rPr lang="en" sz="1800"/>
              <a:t>=-1</a:t>
            </a:r>
          </a:p>
          <a:p>
            <a:pPr indent="-342900" lvl="0" marL="457200" rtl="0">
              <a:spcBef>
                <a:spcPts val="0"/>
              </a:spcBef>
              <a:buClr>
                <a:srgbClr val="4A86E8"/>
              </a:buClr>
              <a:buSzPct val="100000"/>
            </a:pPr>
            <a:r>
              <a:rPr b="1" lang="en" sz="1800">
                <a:solidFill>
                  <a:srgbClr val="4A86E8"/>
                </a:solidFill>
              </a:rPr>
              <a:t>Proton stable!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Lightest SUSY Particle is stable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...</a:t>
            </a:r>
            <a:r>
              <a:rPr lang="en" sz="1800"/>
              <a:t>.</a:t>
            </a:r>
          </a:p>
        </p:txBody>
      </p:sp>
      <p:sp>
        <p:nvSpPr>
          <p:cNvPr id="386" name="Shape 386"/>
          <p:cNvSpPr/>
          <p:nvPr/>
        </p:nvSpPr>
        <p:spPr>
          <a:xfrm>
            <a:off x="586375" y="2485700"/>
            <a:ext cx="3385200" cy="1988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7" name="Shape 387"/>
          <p:cNvSpPr txBox="1"/>
          <p:nvPr/>
        </p:nvSpPr>
        <p:spPr>
          <a:xfrm>
            <a:off x="5175325" y="1964450"/>
            <a:ext cx="3671100" cy="1400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Baryon-Number (B) and Lepton-Number (L) are violated!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only L or B is violated, then the proton would be still stable!</a:t>
            </a:r>
          </a:p>
        </p:txBody>
      </p:sp>
      <p:cxnSp>
        <p:nvCxnSpPr>
          <p:cNvPr id="388" name="Shape 388"/>
          <p:cNvCxnSpPr>
            <a:stCxn id="386" idx="3"/>
            <a:endCxn id="387" idx="1"/>
          </p:cNvCxnSpPr>
          <p:nvPr/>
        </p:nvCxnSpPr>
        <p:spPr>
          <a:xfrm flipH="1" rot="10800000">
            <a:off x="3971575" y="2664950"/>
            <a:ext cx="1203900" cy="815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89" name="Shape 389"/>
          <p:cNvSpPr txBox="1"/>
          <p:nvPr/>
        </p:nvSpPr>
        <p:spPr>
          <a:xfrm>
            <a:off x="3971575" y="6249275"/>
            <a:ext cx="46146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Focus on L-RPV in the following:. For others, please check </a:t>
            </a:r>
            <a:r>
              <a:rPr lang="en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http://cms-results.web.cern.ch/cms-results/public-results/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390" name="Shape 390"/>
          <p:cNvSpPr txBox="1"/>
          <p:nvPr/>
        </p:nvSpPr>
        <p:spPr>
          <a:xfrm>
            <a:off x="4451700" y="5495375"/>
            <a:ext cx="38826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 difference to R-parity conserving SUSY: lower MET expectation!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Shape 3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6075" y="4231850"/>
            <a:ext cx="2628543" cy="2137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Shape 3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1850" y="2009950"/>
            <a:ext cx="3340775" cy="18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Shape 397"/>
          <p:cNvSpPr/>
          <p:nvPr/>
        </p:nvSpPr>
        <p:spPr>
          <a:xfrm>
            <a:off x="1837200" y="1924125"/>
            <a:ext cx="1347300" cy="626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8" name="Shape 398"/>
          <p:cNvSpPr txBox="1"/>
          <p:nvPr>
            <p:ph type="title"/>
          </p:nvPr>
        </p:nvSpPr>
        <p:spPr>
          <a:xfrm>
            <a:off x="457200" y="95248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Search for RPV SUSY in 4l final state</a:t>
            </a:r>
          </a:p>
        </p:txBody>
      </p:sp>
      <p:sp>
        <p:nvSpPr>
          <p:cNvPr id="399" name="Shape 399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400" name="Shape 400"/>
          <p:cNvSpPr txBox="1"/>
          <p:nvPr/>
        </p:nvSpPr>
        <p:spPr>
          <a:xfrm>
            <a:off x="6223975" y="6526325"/>
            <a:ext cx="1784700" cy="331500"/>
          </a:xfrm>
          <a:prstGeom prst="rect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>
                <a:solidFill>
                  <a:schemeClr val="dk1"/>
                </a:solidFill>
                <a:highlight>
                  <a:srgbClr val="FFFFFF"/>
                </a:highlight>
              </a:rPr>
              <a:t>CMS-PAS-SUS-13-010</a:t>
            </a:r>
          </a:p>
        </p:txBody>
      </p:sp>
      <p:pic>
        <p:nvPicPr>
          <p:cNvPr id="401" name="Shape 4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4524" y="2009949"/>
            <a:ext cx="2991074" cy="193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Shape 4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74624" y="4250149"/>
            <a:ext cx="2569379" cy="2101275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Shape 403"/>
          <p:cNvSpPr/>
          <p:nvPr/>
        </p:nvSpPr>
        <p:spPr>
          <a:xfrm>
            <a:off x="4799687" y="2228050"/>
            <a:ext cx="3135900" cy="408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4" name="Shape 404"/>
          <p:cNvSpPr txBox="1"/>
          <p:nvPr/>
        </p:nvSpPr>
        <p:spPr>
          <a:xfrm>
            <a:off x="0" y="3877825"/>
            <a:ext cx="3795000" cy="23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Search Strategy:</a:t>
            </a:r>
          </a:p>
          <a:p>
            <a:pPr indent="-342900" lvl="0" marL="457200" rtl="0">
              <a:spcBef>
                <a:spcPts val="0"/>
              </a:spcBef>
              <a:buSzPct val="100000"/>
              <a:buFont typeface="Times New Roman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4 tight leptons (e,μ)</a:t>
            </a:r>
          </a:p>
          <a:p>
            <a:pPr indent="-342900" lvl="0" marL="457200" rtl="0">
              <a:spcBef>
                <a:spcPts val="0"/>
              </a:spcBef>
              <a:buSzPct val="100000"/>
              <a:buFont typeface="Times New Roman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Split M</a:t>
            </a:r>
            <a:r>
              <a:rPr baseline="-25000" lang="en" sz="18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 and M</a:t>
            </a:r>
            <a:r>
              <a:rPr baseline="-25000" lang="en" sz="18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 in on-Z and off-Z regions </a:t>
            </a:r>
          </a:p>
          <a:p>
            <a:pPr indent="0" lvl="0" marL="45720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(M</a:t>
            </a:r>
            <a:r>
              <a:rPr baseline="-25000" lang="en" sz="1800">
                <a:latin typeface="Times New Roman"/>
                <a:ea typeface="Times New Roman"/>
                <a:cs typeface="Times New Roman"/>
                <a:sym typeface="Times New Roman"/>
              </a:rPr>
              <a:t>1(2)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: invariant mass of first(second) opposite sign same flavor pair 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Shape 4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3650" y="1694850"/>
            <a:ext cx="4945500" cy="4058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Shape 4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450" y="2039575"/>
            <a:ext cx="2706324" cy="1465924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Shape 411"/>
          <p:cNvSpPr/>
          <p:nvPr/>
        </p:nvSpPr>
        <p:spPr>
          <a:xfrm>
            <a:off x="656696" y="1937575"/>
            <a:ext cx="1094400" cy="43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2" name="Shape 412"/>
          <p:cNvSpPr txBox="1"/>
          <p:nvPr>
            <p:ph type="title"/>
          </p:nvPr>
        </p:nvSpPr>
        <p:spPr>
          <a:xfrm>
            <a:off x="457200" y="961062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Search for RPV SUSY in 4l final state</a:t>
            </a:r>
          </a:p>
        </p:txBody>
      </p:sp>
      <p:sp>
        <p:nvSpPr>
          <p:cNvPr id="413" name="Shape 413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414" name="Shape 414"/>
          <p:cNvSpPr txBox="1"/>
          <p:nvPr/>
        </p:nvSpPr>
        <p:spPr>
          <a:xfrm>
            <a:off x="6223975" y="6526325"/>
            <a:ext cx="1784700" cy="331500"/>
          </a:xfrm>
          <a:prstGeom prst="rect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>
                <a:solidFill>
                  <a:schemeClr val="dk1"/>
                </a:solidFill>
                <a:highlight>
                  <a:srgbClr val="FFFFFF"/>
                </a:highlight>
              </a:rPr>
              <a:t>CMS-PAS-SUS-13-010</a:t>
            </a:r>
          </a:p>
        </p:txBody>
      </p:sp>
      <p:sp>
        <p:nvSpPr>
          <p:cNvPr id="415" name="Shape 415"/>
          <p:cNvSpPr txBox="1"/>
          <p:nvPr/>
        </p:nvSpPr>
        <p:spPr>
          <a:xfrm>
            <a:off x="3845475" y="5564825"/>
            <a:ext cx="49455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Generic search: various SUSY production modes can be extended for 4 lepton RPV final states. Check the documentation for other interpretations!</a:t>
            </a:r>
          </a:p>
        </p:txBody>
      </p:sp>
      <p:pic>
        <p:nvPicPr>
          <p:cNvPr id="416" name="Shape 4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74" y="3505499"/>
            <a:ext cx="3539224" cy="292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/>
          <p:nvPr/>
        </p:nvSpPr>
        <p:spPr>
          <a:xfrm>
            <a:off x="529546" y="1900462"/>
            <a:ext cx="1094400" cy="43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2" name="Shape 422"/>
          <p:cNvSpPr txBox="1"/>
          <p:nvPr>
            <p:ph type="title"/>
          </p:nvPr>
        </p:nvSpPr>
        <p:spPr>
          <a:xfrm>
            <a:off x="457200" y="95248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Search for RPV stop quarks</a:t>
            </a:r>
          </a:p>
        </p:txBody>
      </p:sp>
      <p:sp>
        <p:nvSpPr>
          <p:cNvPr id="423" name="Shape 423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424" name="Shape 424"/>
          <p:cNvSpPr txBox="1"/>
          <p:nvPr/>
        </p:nvSpPr>
        <p:spPr>
          <a:xfrm>
            <a:off x="4984150" y="6526325"/>
            <a:ext cx="3785700" cy="331500"/>
          </a:xfrm>
          <a:prstGeom prst="rect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Phys. Rev. Lett. 111 (2013) 221801</a:t>
            </a:r>
          </a:p>
        </p:txBody>
      </p:sp>
      <p:pic>
        <p:nvPicPr>
          <p:cNvPr id="425" name="Shape 4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124" y="2117162"/>
            <a:ext cx="2184175" cy="121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Shape 4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125" y="3476514"/>
            <a:ext cx="2184176" cy="1197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Shape 4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475" y="4858650"/>
            <a:ext cx="7487410" cy="152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Shape 4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56000" y="2405103"/>
            <a:ext cx="2988000" cy="2144234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Shape 429"/>
          <p:cNvSpPr txBox="1"/>
          <p:nvPr>
            <p:ph idx="2" type="body"/>
          </p:nvPr>
        </p:nvSpPr>
        <p:spPr>
          <a:xfrm>
            <a:off x="2480425" y="1900475"/>
            <a:ext cx="3519300" cy="267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4A86E8"/>
                </a:solidFill>
              </a:rPr>
              <a:t>Search Strategy: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3+ tight leptons (e,μ,τ</a:t>
            </a:r>
            <a:r>
              <a:rPr baseline="-25000" lang="en" sz="1800"/>
              <a:t>had</a:t>
            </a:r>
            <a:r>
              <a:rPr lang="en" sz="1800"/>
              <a:t>)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S</a:t>
            </a:r>
            <a:r>
              <a:rPr baseline="-25000" lang="en" sz="1800"/>
              <a:t>T</a:t>
            </a:r>
            <a:r>
              <a:rPr lang="en" sz="1800"/>
              <a:t>:scalar sum of all transverse momenta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Signal regions 1-4:at least one b-tagged jets and no Z-candidate</a:t>
            </a:r>
          </a:p>
          <a:p>
            <a:pPr indent="-342900" lvl="0" marL="457200">
              <a:spcBef>
                <a:spcPts val="0"/>
              </a:spcBef>
              <a:buSzPct val="100000"/>
            </a:pPr>
            <a:r>
              <a:rPr lang="en" sz="1800"/>
              <a:t>Signal regions 5-8: a Z-Candidate or no b-tagged jet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/>
          <p:nvPr/>
        </p:nvSpPr>
        <p:spPr>
          <a:xfrm>
            <a:off x="529546" y="1900462"/>
            <a:ext cx="1094400" cy="43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5" name="Shape 435"/>
          <p:cNvSpPr txBox="1"/>
          <p:nvPr>
            <p:ph type="title"/>
          </p:nvPr>
        </p:nvSpPr>
        <p:spPr>
          <a:xfrm>
            <a:off x="457200" y="95248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Search for RPV stop quarks</a:t>
            </a:r>
          </a:p>
        </p:txBody>
      </p:sp>
      <p:sp>
        <p:nvSpPr>
          <p:cNvPr id="436" name="Shape 436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437" name="Shape 437"/>
          <p:cNvSpPr txBox="1"/>
          <p:nvPr/>
        </p:nvSpPr>
        <p:spPr>
          <a:xfrm>
            <a:off x="4984150" y="6526325"/>
            <a:ext cx="3785700" cy="331500"/>
          </a:xfrm>
          <a:prstGeom prst="rect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Phys. Rev. Lett. 111 (2013) 221801</a:t>
            </a:r>
          </a:p>
        </p:txBody>
      </p:sp>
      <p:pic>
        <p:nvPicPr>
          <p:cNvPr id="438" name="Shape 4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124" y="2117162"/>
            <a:ext cx="2184175" cy="121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Shape 4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125" y="3476514"/>
            <a:ext cx="2184176" cy="1197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Shape 4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475" y="4858650"/>
            <a:ext cx="7487410" cy="152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Shape 4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81349" y="1900475"/>
            <a:ext cx="4870101" cy="2860650"/>
          </a:xfrm>
          <a:prstGeom prst="rect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442" name="Shape 442"/>
          <p:cNvSpPr/>
          <p:nvPr/>
        </p:nvSpPr>
        <p:spPr>
          <a:xfrm>
            <a:off x="638025" y="4857025"/>
            <a:ext cx="7656300" cy="524700"/>
          </a:xfrm>
          <a:prstGeom prst="rect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/>
          <p:nvPr/>
        </p:nvSpPr>
        <p:spPr>
          <a:xfrm>
            <a:off x="881446" y="1900462"/>
            <a:ext cx="1094400" cy="43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8" name="Shape 448"/>
          <p:cNvSpPr txBox="1"/>
          <p:nvPr>
            <p:ph type="title"/>
          </p:nvPr>
        </p:nvSpPr>
        <p:spPr>
          <a:xfrm>
            <a:off x="457200" y="95248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Search for RPV stop quarks</a:t>
            </a:r>
          </a:p>
        </p:txBody>
      </p:sp>
      <p:sp>
        <p:nvSpPr>
          <p:cNvPr id="449" name="Shape 449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450" name="Shape 450"/>
          <p:cNvSpPr txBox="1"/>
          <p:nvPr/>
        </p:nvSpPr>
        <p:spPr>
          <a:xfrm>
            <a:off x="4984150" y="6526325"/>
            <a:ext cx="3785700" cy="331500"/>
          </a:xfrm>
          <a:prstGeom prst="rect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Phys. Rev. Lett. 111 (2013) 221801</a:t>
            </a:r>
          </a:p>
        </p:txBody>
      </p:sp>
      <p:pic>
        <p:nvPicPr>
          <p:cNvPr id="451" name="Shape 4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50" y="1803962"/>
            <a:ext cx="4533226" cy="3084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Shape 4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4991" y="2775526"/>
            <a:ext cx="5111133" cy="3478087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Shape 453"/>
          <p:cNvSpPr txBox="1"/>
          <p:nvPr/>
        </p:nvSpPr>
        <p:spPr>
          <a:xfrm>
            <a:off x="360500" y="4806600"/>
            <a:ext cx="3853800" cy="16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No significant excess observed…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Limits on various RPV couplings, e.g.:</a:t>
            </a:r>
          </a:p>
          <a:p>
            <a:pPr indent="-342900" lvl="0" marL="457200" rtl="0">
              <a:spcBef>
                <a:spcPts val="0"/>
              </a:spcBef>
              <a:buSzPct val="100000"/>
              <a:buFont typeface="Times New Roman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λ</a:t>
            </a:r>
            <a:r>
              <a:rPr baseline="-25000" lang="en" sz="1800">
                <a:latin typeface="Times New Roman"/>
                <a:ea typeface="Times New Roman"/>
                <a:cs typeface="Times New Roman"/>
                <a:sym typeface="Times New Roman"/>
              </a:rPr>
              <a:t>122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 and M</a:t>
            </a:r>
            <a:r>
              <a:rPr baseline="-25000" lang="en" sz="1800">
                <a:latin typeface="Times New Roman"/>
                <a:ea typeface="Times New Roman"/>
                <a:cs typeface="Times New Roman"/>
                <a:sym typeface="Times New Roman"/>
              </a:rPr>
              <a:t>Bino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=200GeV: 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b="1" baseline="-25000" lang="en" sz="18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stop</a:t>
            </a:r>
            <a:r>
              <a:rPr b="1" lang="en" sz="18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&lt; 1020 GeV excluded</a:t>
            </a:r>
          </a:p>
          <a:p>
            <a:pPr indent="-342900" lvl="0" marL="457200" rtl="0">
              <a:spcBef>
                <a:spcPts val="0"/>
              </a:spcBef>
              <a:buSzPct val="1000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λ</a:t>
            </a:r>
            <a:r>
              <a:rPr baseline="-25000" lang="en" sz="1800">
                <a:latin typeface="Times New Roman"/>
                <a:ea typeface="Times New Roman"/>
                <a:cs typeface="Times New Roman"/>
                <a:sym typeface="Times New Roman"/>
              </a:rPr>
              <a:t>233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 and M</a:t>
            </a:r>
            <a:r>
              <a:rPr baseline="-25000" lang="en" sz="1800">
                <a:latin typeface="Times New Roman"/>
                <a:ea typeface="Times New Roman"/>
                <a:cs typeface="Times New Roman"/>
                <a:sym typeface="Times New Roman"/>
              </a:rPr>
              <a:t>Bino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=200GeV:</a:t>
            </a:r>
          </a:p>
          <a:p>
            <a:pPr indent="457200" lv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" sz="18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b="1" baseline="-25000" lang="en" sz="18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stop</a:t>
            </a:r>
            <a:r>
              <a:rPr b="1" lang="en" sz="18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 </a:t>
            </a:r>
            <a:r>
              <a:rPr b="1" lang="en" sz="18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820 GeV excluded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Shape 4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000" y="2230749"/>
            <a:ext cx="3175798" cy="1616125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Shape 459"/>
          <p:cNvSpPr/>
          <p:nvPr/>
        </p:nvSpPr>
        <p:spPr>
          <a:xfrm>
            <a:off x="1903400" y="2095800"/>
            <a:ext cx="1959000" cy="1818000"/>
          </a:xfrm>
          <a:prstGeom prst="ellipse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0" name="Shape 460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461" name="Shape 461"/>
          <p:cNvSpPr txBox="1"/>
          <p:nvPr>
            <p:ph type="title"/>
          </p:nvPr>
        </p:nvSpPr>
        <p:spPr>
          <a:xfrm>
            <a:off x="457200" y="95248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Search for RPV SUSY in dilepton channels</a:t>
            </a:r>
          </a:p>
        </p:txBody>
      </p:sp>
      <p:sp>
        <p:nvSpPr>
          <p:cNvPr id="462" name="Shape 462"/>
          <p:cNvSpPr txBox="1"/>
          <p:nvPr/>
        </p:nvSpPr>
        <p:spPr>
          <a:xfrm>
            <a:off x="6223975" y="6526325"/>
            <a:ext cx="1784700" cy="331500"/>
          </a:xfrm>
          <a:prstGeom prst="rect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>
                <a:solidFill>
                  <a:schemeClr val="dk1"/>
                </a:solidFill>
                <a:highlight>
                  <a:srgbClr val="FFFFFF"/>
                </a:highlight>
              </a:rPr>
              <a:t>CMS-PAS-SUS-14-018</a:t>
            </a:r>
          </a:p>
        </p:txBody>
      </p:sp>
      <p:sp>
        <p:nvSpPr>
          <p:cNvPr id="463" name="Shape 463"/>
          <p:cNvSpPr txBox="1"/>
          <p:nvPr>
            <p:ph idx="2" type="body"/>
          </p:nvPr>
        </p:nvSpPr>
        <p:spPr>
          <a:xfrm>
            <a:off x="4008375" y="1999875"/>
            <a:ext cx="3888300" cy="2242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4A86E8"/>
                </a:solidFill>
              </a:rPr>
              <a:t>Search Strategy: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2 tight leptons (e,μ) 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2 Jets (not b-tagged)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Split event according to M</a:t>
            </a:r>
            <a:r>
              <a:rPr baseline="-25000" lang="en" sz="1800"/>
              <a:t>slepton</a:t>
            </a:r>
            <a:r>
              <a:rPr lang="en" sz="1800"/>
              <a:t>(lljj) and M</a:t>
            </a:r>
            <a:r>
              <a:rPr baseline="-25000" lang="en" sz="1800"/>
              <a:t>neutralino</a:t>
            </a:r>
            <a:r>
              <a:rPr lang="en" sz="1800"/>
              <a:t>(ljj)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id="464" name="Shape 4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4400" y="3981824"/>
            <a:ext cx="6301374" cy="2623624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Shape 465"/>
          <p:cNvSpPr/>
          <p:nvPr/>
        </p:nvSpPr>
        <p:spPr>
          <a:xfrm>
            <a:off x="2600725" y="2291750"/>
            <a:ext cx="1081500" cy="11073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6" name="Shape 466"/>
          <p:cNvSpPr/>
          <p:nvPr/>
        </p:nvSpPr>
        <p:spPr>
          <a:xfrm>
            <a:off x="832575" y="4722000"/>
            <a:ext cx="343200" cy="11433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7" name="Shape 467"/>
          <p:cNvSpPr/>
          <p:nvPr/>
        </p:nvSpPr>
        <p:spPr>
          <a:xfrm>
            <a:off x="2135150" y="6385925"/>
            <a:ext cx="989100" cy="274500"/>
          </a:xfrm>
          <a:prstGeom prst="rect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473" name="Shape 473"/>
          <p:cNvSpPr txBox="1"/>
          <p:nvPr/>
        </p:nvSpPr>
        <p:spPr>
          <a:xfrm>
            <a:off x="6223975" y="6526325"/>
            <a:ext cx="1784700" cy="331500"/>
          </a:xfrm>
          <a:prstGeom prst="rect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>
                <a:solidFill>
                  <a:schemeClr val="dk1"/>
                </a:solidFill>
                <a:highlight>
                  <a:srgbClr val="FFFFFF"/>
                </a:highlight>
              </a:rPr>
              <a:t>CMS-PAS-SUS-14-018</a:t>
            </a:r>
          </a:p>
        </p:txBody>
      </p:sp>
      <p:pic>
        <p:nvPicPr>
          <p:cNvPr id="474" name="Shape 4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6650" y="3869577"/>
            <a:ext cx="2774750" cy="271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Shape 4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1499" y="1785728"/>
            <a:ext cx="4552499" cy="4547397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Shape 476"/>
          <p:cNvSpPr txBox="1"/>
          <p:nvPr/>
        </p:nvSpPr>
        <p:spPr>
          <a:xfrm>
            <a:off x="188825" y="5165800"/>
            <a:ext cx="1541700" cy="9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 significant excess observed...</a:t>
            </a:r>
          </a:p>
        </p:txBody>
      </p:sp>
      <p:pic>
        <p:nvPicPr>
          <p:cNvPr id="477" name="Shape 4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00" y="1936271"/>
            <a:ext cx="3109078" cy="2985445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Shape 478"/>
          <p:cNvSpPr txBox="1"/>
          <p:nvPr>
            <p:ph type="title"/>
          </p:nvPr>
        </p:nvSpPr>
        <p:spPr>
          <a:xfrm>
            <a:off x="457200" y="95248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Search for RPV SUSY in dilepton channels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457200" y="95248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Motivation: CFLV at LHC (CMS)</a:t>
            </a:r>
          </a:p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283375" y="2095800"/>
            <a:ext cx="4369500" cy="447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b="1" lang="en" sz="2400">
                <a:solidFill>
                  <a:srgbClr val="4A86E8"/>
                </a:solidFill>
              </a:rPr>
              <a:t>Lepton Flavor  Number (L) is not conserved </a:t>
            </a:r>
            <a:r>
              <a:rPr lang="en" sz="2400"/>
              <a:t>→Neutrino Oscillation!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Charged-Lepton-Flavor violation (CLFV): no SM contribution, hence clear signature for </a:t>
            </a:r>
            <a:r>
              <a:rPr b="1" lang="en" sz="2400">
                <a:solidFill>
                  <a:srgbClr val="4A86E8"/>
                </a:solidFill>
              </a:rPr>
              <a:t>New Physics</a:t>
            </a:r>
            <a:r>
              <a:rPr lang="en" sz="2400"/>
              <a:t>!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5230300" y="3049977"/>
            <a:ext cx="4338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7980300" y="3049978"/>
            <a:ext cx="4338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7395968" y="1813675"/>
            <a:ext cx="4338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γ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4953712" y="1913925"/>
            <a:ext cx="21414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μ→eγ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6705050" y="1932975"/>
            <a:ext cx="5487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</a:p>
        </p:txBody>
      </p:sp>
      <p:cxnSp>
        <p:nvCxnSpPr>
          <p:cNvPr id="116" name="Shape 116"/>
          <p:cNvCxnSpPr/>
          <p:nvPr/>
        </p:nvCxnSpPr>
        <p:spPr>
          <a:xfrm>
            <a:off x="6645200" y="3317725"/>
            <a:ext cx="5031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17" name="Shape 117"/>
          <p:cNvSpPr txBox="1"/>
          <p:nvPr/>
        </p:nvSpPr>
        <p:spPr>
          <a:xfrm>
            <a:off x="7829775" y="3370200"/>
            <a:ext cx="1241700" cy="6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BR~O(10</a:t>
            </a:r>
            <a:r>
              <a:rPr b="1" baseline="30000" lang="en">
                <a:latin typeface="Times New Roman"/>
                <a:ea typeface="Times New Roman"/>
                <a:cs typeface="Times New Roman"/>
                <a:sym typeface="Times New Roman"/>
              </a:rPr>
              <a:t>-54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</p:txBody>
      </p:sp>
      <p:pic>
        <p:nvPicPr>
          <p:cNvPr descr="MuEGamma.png"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3662" y="2214550"/>
            <a:ext cx="3686175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2852" y="3215147"/>
            <a:ext cx="266150" cy="222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50000" y="3249508"/>
            <a:ext cx="266150" cy="203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/>
          <p:nvPr>
            <p:ph type="title"/>
          </p:nvPr>
        </p:nvSpPr>
        <p:spPr>
          <a:xfrm>
            <a:off x="457200" y="95248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Search for high mass resonances in the eμ final states at 13 TeV</a:t>
            </a:r>
          </a:p>
        </p:txBody>
      </p:sp>
      <p:sp>
        <p:nvSpPr>
          <p:cNvPr id="484" name="Shape 484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485" name="Shape 4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225" y="2159074"/>
            <a:ext cx="4257574" cy="445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Shape 4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3529725"/>
            <a:ext cx="3466275" cy="2378099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Shape 487"/>
          <p:cNvSpPr txBox="1"/>
          <p:nvPr/>
        </p:nvSpPr>
        <p:spPr>
          <a:xfrm>
            <a:off x="229450" y="2243500"/>
            <a:ext cx="40698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Resonant s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neutrino decays (RPV-SUSY) or non-resonant Quantum-Black-Holes (QBH) could decay into eμ pairs (+others models).</a:t>
            </a:r>
          </a:p>
        </p:txBody>
      </p:sp>
      <p:sp>
        <p:nvSpPr>
          <p:cNvPr id="488" name="Shape 488"/>
          <p:cNvSpPr txBox="1"/>
          <p:nvPr/>
        </p:nvSpPr>
        <p:spPr>
          <a:xfrm>
            <a:off x="6223975" y="6526325"/>
            <a:ext cx="1784700" cy="331500"/>
          </a:xfrm>
          <a:prstGeom prst="rect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>
                <a:solidFill>
                  <a:schemeClr val="dk1"/>
                </a:solidFill>
                <a:highlight>
                  <a:srgbClr val="FFFFFF"/>
                </a:highlight>
              </a:rPr>
              <a:t>CMS-PAS-EXO-16-001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494" name="Shape 4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Shape 495"/>
          <p:cNvSpPr txBox="1"/>
          <p:nvPr/>
        </p:nvSpPr>
        <p:spPr>
          <a:xfrm>
            <a:off x="2429948" y="0"/>
            <a:ext cx="5209199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Highest Mass e-μ pair: M=1635 GeV (13TeV)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/>
          <p:nvPr>
            <p:ph type="title"/>
          </p:nvPr>
        </p:nvSpPr>
        <p:spPr>
          <a:xfrm>
            <a:off x="457200" y="95248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Search for high mass resonances in the eμ final states at 13 TeV</a:t>
            </a:r>
          </a:p>
        </p:txBody>
      </p:sp>
      <p:sp>
        <p:nvSpPr>
          <p:cNvPr id="501" name="Shape 501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502" name="Shape 5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224" y="2430100"/>
            <a:ext cx="4794797" cy="358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Shape 5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3052" y="2238649"/>
            <a:ext cx="4074471" cy="3951621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Shape 504"/>
          <p:cNvSpPr txBox="1"/>
          <p:nvPr/>
        </p:nvSpPr>
        <p:spPr>
          <a:xfrm>
            <a:off x="6223975" y="6526325"/>
            <a:ext cx="1784700" cy="331500"/>
          </a:xfrm>
          <a:prstGeom prst="rect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>
                <a:solidFill>
                  <a:schemeClr val="dk1"/>
                </a:solidFill>
                <a:highlight>
                  <a:srgbClr val="FFFFFF"/>
                </a:highlight>
              </a:rPr>
              <a:t>CMS-PAS-EXO-16-001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/>
          <p:nvPr>
            <p:ph type="title"/>
          </p:nvPr>
        </p:nvSpPr>
        <p:spPr>
          <a:xfrm>
            <a:off x="457200" y="95248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Search for Heavy Majorana Neutrinos</a:t>
            </a:r>
          </a:p>
        </p:txBody>
      </p:sp>
      <p:sp>
        <p:nvSpPr>
          <p:cNvPr id="510" name="Shape 510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511" name="Shape 5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018048"/>
            <a:ext cx="3096250" cy="177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Shape 5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6024" y="4144887"/>
            <a:ext cx="3137986" cy="2302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Shape 5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66200" y="4094900"/>
            <a:ext cx="3274259" cy="2402399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Shape 514"/>
          <p:cNvSpPr txBox="1"/>
          <p:nvPr/>
        </p:nvSpPr>
        <p:spPr>
          <a:xfrm>
            <a:off x="6343000" y="6458075"/>
            <a:ext cx="30000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1100" u="sng">
                <a:solidFill>
                  <a:srgbClr val="4571D0"/>
                </a:solidFill>
                <a:highlight>
                  <a:srgbClr val="FFFFFF"/>
                </a:highlight>
                <a:hlinkClick r:id="rId6"/>
              </a:rPr>
              <a:t>JHEP 04 (2016) 169</a:t>
            </a:r>
          </a:p>
        </p:txBody>
      </p:sp>
      <p:sp>
        <p:nvSpPr>
          <p:cNvPr id="515" name="Shape 515"/>
          <p:cNvSpPr txBox="1"/>
          <p:nvPr/>
        </p:nvSpPr>
        <p:spPr>
          <a:xfrm>
            <a:off x="6385925" y="6629525"/>
            <a:ext cx="30000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1100" u="sng">
                <a:solidFill>
                  <a:srgbClr val="4571D0"/>
                </a:solidFill>
                <a:highlight>
                  <a:srgbClr val="FFFFFF"/>
                </a:highlight>
                <a:hlinkClick r:id="rId7"/>
              </a:rPr>
              <a:t>Phys. Lett. B 748 (2015) 144</a:t>
            </a:r>
          </a:p>
        </p:txBody>
      </p:sp>
      <p:pic>
        <p:nvPicPr>
          <p:cNvPr id="516" name="Shape 5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2899" y="4094900"/>
            <a:ext cx="2797474" cy="2302424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Shape 517"/>
          <p:cNvSpPr txBox="1"/>
          <p:nvPr>
            <p:ph idx="1" type="body"/>
          </p:nvPr>
        </p:nvSpPr>
        <p:spPr>
          <a:xfrm>
            <a:off x="3701650" y="1817300"/>
            <a:ext cx="5242200" cy="240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4A86E8"/>
                </a:solidFill>
              </a:rPr>
              <a:t>Search Strategy: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Two tight leptons with same sign(e</a:t>
            </a:r>
            <a:r>
              <a:rPr baseline="30000" lang="en" sz="1800"/>
              <a:t>±</a:t>
            </a:r>
            <a:r>
              <a:rPr lang="en" sz="1800"/>
              <a:t>e</a:t>
            </a:r>
            <a:r>
              <a:rPr baseline="30000" lang="en" sz="1800"/>
              <a:t>±</a:t>
            </a:r>
            <a:r>
              <a:rPr lang="en" sz="1800"/>
              <a:t>,μ</a:t>
            </a:r>
            <a:r>
              <a:rPr baseline="30000" lang="en" sz="1800"/>
              <a:t>±</a:t>
            </a:r>
            <a:r>
              <a:rPr lang="en" sz="1800"/>
              <a:t>μ</a:t>
            </a:r>
            <a:r>
              <a:rPr baseline="30000" lang="en" sz="1800"/>
              <a:t>±</a:t>
            </a:r>
            <a:r>
              <a:rPr lang="en" sz="1800"/>
              <a:t>,e</a:t>
            </a:r>
            <a:r>
              <a:rPr baseline="30000" lang="en" sz="1800"/>
              <a:t>±</a:t>
            </a:r>
            <a:r>
              <a:rPr lang="en" sz="1800"/>
              <a:t>μ</a:t>
            </a:r>
            <a:r>
              <a:rPr baseline="30000" lang="en" sz="1800"/>
              <a:t>±</a:t>
            </a:r>
            <a:r>
              <a:rPr lang="en" sz="1800"/>
              <a:t>) 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Mass dependent cust: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Low mass m</a:t>
            </a:r>
            <a:r>
              <a:rPr baseline="-25000" lang="en" sz="1800"/>
              <a:t>N</a:t>
            </a:r>
            <a:r>
              <a:rPr lang="en" sz="1800"/>
              <a:t> &lt; 90 GeV: MET&lt;30 GeV , m(lljj)&lt;200 GeV, m(jj)&lt;120 GeV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High mass m</a:t>
            </a:r>
            <a:r>
              <a:rPr baseline="-25000" lang="en" sz="1800"/>
              <a:t>N</a:t>
            </a:r>
            <a:r>
              <a:rPr lang="en" sz="1800"/>
              <a:t>&gt; 90 GeV: MET&lt;35 GeV, m(jj)=m</a:t>
            </a:r>
            <a:r>
              <a:rPr baseline="-25000" lang="en" sz="1800"/>
              <a:t>W</a:t>
            </a:r>
            <a:r>
              <a:rPr lang="en" sz="1800"/>
              <a:t> ± 30 GeV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/>
          <p:nvPr>
            <p:ph type="title"/>
          </p:nvPr>
        </p:nvSpPr>
        <p:spPr>
          <a:xfrm>
            <a:off x="457200" y="95248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Search for Heavy Majorana Neutrinos</a:t>
            </a:r>
          </a:p>
        </p:txBody>
      </p:sp>
      <p:sp>
        <p:nvSpPr>
          <p:cNvPr id="523" name="Shape 523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524" name="Shape 5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050" y="2141750"/>
            <a:ext cx="4735622" cy="3411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Shape 5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8125" y="3311774"/>
            <a:ext cx="4367372" cy="3146288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Shape 526"/>
          <p:cNvSpPr txBox="1"/>
          <p:nvPr/>
        </p:nvSpPr>
        <p:spPr>
          <a:xfrm>
            <a:off x="6343000" y="6458075"/>
            <a:ext cx="30000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1100" u="sng">
                <a:solidFill>
                  <a:srgbClr val="4571D0"/>
                </a:solidFill>
                <a:highlight>
                  <a:srgbClr val="FFFFFF"/>
                </a:highlight>
                <a:hlinkClick r:id="rId5"/>
              </a:rPr>
              <a:t>JHEP 04 (2016) 169</a:t>
            </a:r>
          </a:p>
        </p:txBody>
      </p:sp>
      <p:sp>
        <p:nvSpPr>
          <p:cNvPr id="527" name="Shape 527"/>
          <p:cNvSpPr txBox="1"/>
          <p:nvPr/>
        </p:nvSpPr>
        <p:spPr>
          <a:xfrm>
            <a:off x="6385925" y="6629525"/>
            <a:ext cx="30000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1100" u="sng">
                <a:solidFill>
                  <a:srgbClr val="4571D0"/>
                </a:solidFill>
                <a:highlight>
                  <a:srgbClr val="FFFFFF"/>
                </a:highlight>
                <a:hlinkClick r:id="rId6"/>
              </a:rPr>
              <a:t>Phys. Lett. B 748 (2015) 144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/>
          <p:nvPr>
            <p:ph idx="1" type="body"/>
          </p:nvPr>
        </p:nvSpPr>
        <p:spPr>
          <a:xfrm>
            <a:off x="457200" y="2095800"/>
            <a:ext cx="8160300" cy="447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Strong portfolio of CLFV searches in CMS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New Physics models on CLFV tested up to multi-TeV scale already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LHC Run-II: expect more interesting updates by the end of the year!</a:t>
            </a:r>
          </a:p>
        </p:txBody>
      </p:sp>
      <p:sp>
        <p:nvSpPr>
          <p:cNvPr id="533" name="Shape 533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534" name="Shape 534"/>
          <p:cNvSpPr txBox="1"/>
          <p:nvPr>
            <p:ph type="title"/>
          </p:nvPr>
        </p:nvSpPr>
        <p:spPr>
          <a:xfrm>
            <a:off x="457200" y="95248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Conclusion</a:t>
            </a:r>
          </a:p>
        </p:txBody>
      </p:sp>
      <p:sp>
        <p:nvSpPr>
          <p:cNvPr id="535" name="Shape 535"/>
          <p:cNvSpPr txBox="1"/>
          <p:nvPr/>
        </p:nvSpPr>
        <p:spPr>
          <a:xfrm>
            <a:off x="846600" y="5410775"/>
            <a:ext cx="73815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http://cms-results.web.cern.ch/cms-results/public-results/publications/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457200" y="95248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Motivation: CFLV at LHC (CMS)</a:t>
            </a:r>
          </a:p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27" name="Shape 127"/>
          <p:cNvSpPr txBox="1"/>
          <p:nvPr/>
        </p:nvSpPr>
        <p:spPr>
          <a:xfrm>
            <a:off x="7395968" y="1813675"/>
            <a:ext cx="4338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γ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283375" y="2095800"/>
            <a:ext cx="4369500" cy="447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b="1" lang="en" sz="2400">
                <a:solidFill>
                  <a:srgbClr val="4A86E8"/>
                </a:solidFill>
              </a:rPr>
              <a:t>Lepton Flavor  Number (L) is not conserved </a:t>
            </a:r>
            <a:r>
              <a:rPr lang="en" sz="2400"/>
              <a:t>→Neutrino Oscillation!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Charged-Lepton-Flavor violation (CLFV): no SM contribution, hence clear signature for </a:t>
            </a:r>
            <a:r>
              <a:rPr b="1" lang="en" sz="2400">
                <a:solidFill>
                  <a:srgbClr val="4A86E8"/>
                </a:solidFill>
              </a:rPr>
              <a:t>New Physics (NP)</a:t>
            </a:r>
            <a:r>
              <a:rPr lang="en" sz="2400"/>
              <a:t>!</a:t>
            </a:r>
          </a:p>
          <a:p>
            <a:pPr indent="-381000" lvl="0" marL="457200" rtl="0"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en" sz="2400">
                <a:solidFill>
                  <a:srgbClr val="FF0000"/>
                </a:solidFill>
              </a:rPr>
              <a:t>Examples for NP contribution: Higgs</a:t>
            </a:r>
          </a:p>
        </p:txBody>
      </p:sp>
      <p:pic>
        <p:nvPicPr>
          <p:cNvPr descr="MuEGamma_Higgs.png"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6300" y="3735937"/>
            <a:ext cx="3686175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5230300" y="3049977"/>
            <a:ext cx="4338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7980300" y="3049978"/>
            <a:ext cx="4338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7395968" y="1813675"/>
            <a:ext cx="4338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γ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4953712" y="1913925"/>
            <a:ext cx="21414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μ→eγ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6705050" y="1932975"/>
            <a:ext cx="5487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</a:p>
        </p:txBody>
      </p:sp>
      <p:cxnSp>
        <p:nvCxnSpPr>
          <p:cNvPr id="135" name="Shape 135"/>
          <p:cNvCxnSpPr/>
          <p:nvPr/>
        </p:nvCxnSpPr>
        <p:spPr>
          <a:xfrm>
            <a:off x="6645200" y="3317725"/>
            <a:ext cx="5031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descr="MuEGamma.png"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3662" y="2214550"/>
            <a:ext cx="3686175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5230300" y="4451602"/>
            <a:ext cx="4338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8123000" y="4451603"/>
            <a:ext cx="4338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7322893" y="4821200"/>
            <a:ext cx="4338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γ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5966975" y="3735950"/>
            <a:ext cx="5487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6376975" y="4437652"/>
            <a:ext cx="4338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7249987" y="4437652"/>
            <a:ext cx="4338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2852" y="3215147"/>
            <a:ext cx="266150" cy="222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50000" y="3249508"/>
            <a:ext cx="266150" cy="203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uEGamma_Higgs.png"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6300" y="3735937"/>
            <a:ext cx="3686175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uEGamma_SUSY.png"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4350" y="5363000"/>
            <a:ext cx="3686175" cy="8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>
            <p:ph idx="12" type="sldNum"/>
          </p:nvPr>
        </p:nvSpPr>
        <p:spPr>
          <a:xfrm>
            <a:off x="8556791" y="6333309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52" name="Shape 152"/>
          <p:cNvSpPr txBox="1"/>
          <p:nvPr/>
        </p:nvSpPr>
        <p:spPr>
          <a:xfrm>
            <a:off x="5230300" y="3049977"/>
            <a:ext cx="4338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7980300" y="3049978"/>
            <a:ext cx="4338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7395968" y="1813675"/>
            <a:ext cx="4338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γ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283375" y="2095800"/>
            <a:ext cx="4468200" cy="447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b="1" lang="en" sz="2400">
                <a:solidFill>
                  <a:srgbClr val="4A86E8"/>
                </a:solidFill>
              </a:rPr>
              <a:t>Lepton Flavor  Number (L) is not conserved </a:t>
            </a:r>
            <a:r>
              <a:rPr lang="en" sz="2400"/>
              <a:t>→Neutrino Oscillation!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Charged-Lepton-Flavor violation (CLFV): no SM contribution, hence clear signature for </a:t>
            </a:r>
            <a:r>
              <a:rPr b="1" lang="en" sz="2400">
                <a:solidFill>
                  <a:srgbClr val="4A86E8"/>
                </a:solidFill>
              </a:rPr>
              <a:t>New Physics (NP)</a:t>
            </a:r>
            <a:r>
              <a:rPr lang="en" sz="2400"/>
              <a:t>!</a:t>
            </a:r>
          </a:p>
          <a:p>
            <a:pPr indent="-381000" lvl="0" marL="457200" rtl="0"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en" sz="2400">
                <a:solidFill>
                  <a:srgbClr val="FF0000"/>
                </a:solidFill>
              </a:rPr>
              <a:t>Examples for NP contribution: Higgs , SUSY,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4953712" y="1913925"/>
            <a:ext cx="21414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μ→eγ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6705050" y="1932975"/>
            <a:ext cx="5487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</a:p>
        </p:txBody>
      </p:sp>
      <p:cxnSp>
        <p:nvCxnSpPr>
          <p:cNvPr id="158" name="Shape 158"/>
          <p:cNvCxnSpPr/>
          <p:nvPr/>
        </p:nvCxnSpPr>
        <p:spPr>
          <a:xfrm>
            <a:off x="6645200" y="3317725"/>
            <a:ext cx="5031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59" name="Shape 159"/>
          <p:cNvSpPr txBox="1"/>
          <p:nvPr/>
        </p:nvSpPr>
        <p:spPr>
          <a:xfrm>
            <a:off x="5024375" y="6258352"/>
            <a:ext cx="4338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8204425" y="6258353"/>
            <a:ext cx="433800" cy="36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7395968" y="5417225"/>
            <a:ext cx="4338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γ</a:t>
            </a:r>
          </a:p>
        </p:txBody>
      </p:sp>
      <p:pic>
        <p:nvPicPr>
          <p:cNvPr descr="MuEGamma.png" id="162" name="Shape 1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3662" y="2214550"/>
            <a:ext cx="3686175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7800475" y="5688912"/>
            <a:ext cx="9687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SUSY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5230300" y="4451602"/>
            <a:ext cx="4338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8123000" y="4451603"/>
            <a:ext cx="4338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7322893" y="4821200"/>
            <a:ext cx="4338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γ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5966975" y="3735950"/>
            <a:ext cx="5487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6376975" y="4437652"/>
            <a:ext cx="4338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7249987" y="4437652"/>
            <a:ext cx="4338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93587" y="5439593"/>
            <a:ext cx="266170" cy="25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76970" y="6258345"/>
            <a:ext cx="266150" cy="290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42852" y="3215147"/>
            <a:ext cx="266150" cy="222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50000" y="3249508"/>
            <a:ext cx="266150" cy="203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95125" y="6263725"/>
            <a:ext cx="266150" cy="28015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>
            <p:ph type="title"/>
          </p:nvPr>
        </p:nvSpPr>
        <p:spPr>
          <a:xfrm>
            <a:off x="457200" y="95248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Motivation: CFLV at LHC (CMS)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457200" y="95248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Motivation: CFLV at LHC (CMS)</a:t>
            </a:r>
          </a:p>
        </p:txBody>
      </p:sp>
      <p:sp>
        <p:nvSpPr>
          <p:cNvPr id="181" name="Shape 181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82" name="Shape 182"/>
          <p:cNvSpPr txBox="1"/>
          <p:nvPr/>
        </p:nvSpPr>
        <p:spPr>
          <a:xfrm>
            <a:off x="7395968" y="1813675"/>
            <a:ext cx="4338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283375" y="2095800"/>
            <a:ext cx="4369500" cy="447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b="1" lang="en" sz="2400">
                <a:solidFill>
                  <a:srgbClr val="4A86E8"/>
                </a:solidFill>
              </a:rPr>
              <a:t>Lepton Flavor  Number (L) is not conserved </a:t>
            </a:r>
            <a:r>
              <a:rPr lang="en" sz="2400"/>
              <a:t>→Neutrino Oscillation!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Charged-Lepton-Flavor violation (CLFV): no SM contribution, hence clear signature for </a:t>
            </a:r>
            <a:r>
              <a:rPr b="1" lang="en" sz="2400">
                <a:solidFill>
                  <a:srgbClr val="4A86E8"/>
                </a:solidFill>
              </a:rPr>
              <a:t>New Physics (NP)</a:t>
            </a:r>
            <a:r>
              <a:rPr lang="en" sz="2400"/>
              <a:t>!</a:t>
            </a:r>
          </a:p>
          <a:p>
            <a:pPr indent="-381000" lvl="0" marL="457200" rtl="0"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en" sz="2400">
                <a:solidFill>
                  <a:srgbClr val="FF0000"/>
                </a:solidFill>
              </a:rPr>
              <a:t>Examples for NP contribution: Higgs , SUSY, Heavy Neutrinos, Leptoquarks, Z’, ...</a:t>
            </a:r>
          </a:p>
        </p:txBody>
      </p:sp>
      <p:pic>
        <p:nvPicPr>
          <p:cNvPr descr="MuEGamma_Higgs.png"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6300" y="3735937"/>
            <a:ext cx="3686175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uEGamma_SUSY.png" id="185" name="Shape 1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4350" y="5363000"/>
            <a:ext cx="3686175" cy="8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5230300" y="3049977"/>
            <a:ext cx="4338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7980300" y="3049978"/>
            <a:ext cx="4338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7395968" y="1813675"/>
            <a:ext cx="4338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γ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4953712" y="1913925"/>
            <a:ext cx="21414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μ→eγ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6705050" y="1932975"/>
            <a:ext cx="5487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</a:p>
        </p:txBody>
      </p:sp>
      <p:cxnSp>
        <p:nvCxnSpPr>
          <p:cNvPr id="191" name="Shape 191"/>
          <p:cNvCxnSpPr/>
          <p:nvPr/>
        </p:nvCxnSpPr>
        <p:spPr>
          <a:xfrm>
            <a:off x="6645200" y="3317725"/>
            <a:ext cx="5031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92" name="Shape 192"/>
          <p:cNvSpPr txBox="1"/>
          <p:nvPr/>
        </p:nvSpPr>
        <p:spPr>
          <a:xfrm>
            <a:off x="5024375" y="6258352"/>
            <a:ext cx="4338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8204425" y="6258353"/>
            <a:ext cx="433800" cy="36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7395968" y="5417225"/>
            <a:ext cx="4338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γ</a:t>
            </a:r>
          </a:p>
        </p:txBody>
      </p:sp>
      <p:pic>
        <p:nvPicPr>
          <p:cNvPr descr="MuEGamma.png" id="195" name="Shape 1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3662" y="2214550"/>
            <a:ext cx="3686175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/>
        </p:nvSpPr>
        <p:spPr>
          <a:xfrm>
            <a:off x="7800475" y="5688912"/>
            <a:ext cx="9687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SUSY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5230300" y="4451602"/>
            <a:ext cx="4338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8123000" y="4451603"/>
            <a:ext cx="4338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7322893" y="4821200"/>
            <a:ext cx="4338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γ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5966975" y="3735950"/>
            <a:ext cx="5487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6376975" y="4437652"/>
            <a:ext cx="4338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7249987" y="4437652"/>
            <a:ext cx="4338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</a:p>
        </p:txBody>
      </p:sp>
      <p:pic>
        <p:nvPicPr>
          <p:cNvPr id="203" name="Shape 20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93587" y="5439593"/>
            <a:ext cx="266170" cy="25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76970" y="6258345"/>
            <a:ext cx="266150" cy="290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42852" y="3215147"/>
            <a:ext cx="266150" cy="222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50000" y="3249508"/>
            <a:ext cx="266150" cy="203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95125" y="6263725"/>
            <a:ext cx="266150" cy="280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19" name="Shape 219"/>
          <p:cNvSpPr txBox="1"/>
          <p:nvPr>
            <p:ph type="title"/>
          </p:nvPr>
        </p:nvSpPr>
        <p:spPr>
          <a:xfrm>
            <a:off x="457200" y="95248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Recorded Data</a:t>
            </a:r>
          </a:p>
        </p:txBody>
      </p:sp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75" y="1746962"/>
            <a:ext cx="4485449" cy="3364083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457200" y="5379325"/>
            <a:ext cx="8338500" cy="9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Results shown in the following are based on the data taking at 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7, 8 and 13 TeV center-of-mass energy! 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2" name="Shape 2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1500" y="1938275"/>
            <a:ext cx="3975300" cy="2981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28" name="Shape 228"/>
          <p:cNvSpPr txBox="1"/>
          <p:nvPr>
            <p:ph type="title"/>
          </p:nvPr>
        </p:nvSpPr>
        <p:spPr>
          <a:xfrm>
            <a:off x="457200" y="95248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Search for Z→μe decays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6902100" y="6526500"/>
            <a:ext cx="1784700" cy="331500"/>
          </a:xfrm>
          <a:prstGeom prst="rect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>
                <a:solidFill>
                  <a:schemeClr val="dk1"/>
                </a:solidFill>
                <a:highlight>
                  <a:srgbClr val="FFFFFF"/>
                </a:highlight>
              </a:rPr>
              <a:t>CMS-PAS-EXO-13-005</a:t>
            </a:r>
          </a:p>
        </p:txBody>
      </p:sp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6149" y="1857124"/>
            <a:ext cx="4824374" cy="466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275" y="1917350"/>
            <a:ext cx="3401949" cy="21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/>
          <p:nvPr>
            <p:ph idx="1" type="body"/>
          </p:nvPr>
        </p:nvSpPr>
        <p:spPr>
          <a:xfrm>
            <a:off x="457200" y="3773575"/>
            <a:ext cx="3545400" cy="2794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4A86E8"/>
                </a:solidFill>
              </a:rPr>
              <a:t>Event Selection: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Two tight leptons (e,μ) with opposite sign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Jet-Veto: suppresses ttbar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Low transverse Mass: suppresses WW </a:t>
            </a:r>
          </a:p>
          <a:p>
            <a:pPr indent="-342900" lvl="0" marL="457200">
              <a:spcBef>
                <a:spcPts val="0"/>
              </a:spcBef>
              <a:buSzPct val="100000"/>
            </a:pPr>
            <a:r>
              <a:rPr lang="en" sz="1800"/>
              <a:t>Misidentified leptons estimated from data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