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94" r:id="rId6"/>
    <p:sldId id="260" r:id="rId7"/>
    <p:sldId id="263" r:id="rId8"/>
    <p:sldId id="296" r:id="rId9"/>
    <p:sldId id="261" r:id="rId10"/>
    <p:sldId id="297" r:id="rId11"/>
    <p:sldId id="293" r:id="rId12"/>
    <p:sldId id="298" r:id="rId13"/>
    <p:sldId id="264" r:id="rId14"/>
    <p:sldId id="270" r:id="rId15"/>
    <p:sldId id="295" r:id="rId16"/>
    <p:sldId id="265" r:id="rId17"/>
    <p:sldId id="269" r:id="rId18"/>
    <p:sldId id="272" r:id="rId19"/>
    <p:sldId id="274" r:id="rId20"/>
    <p:sldId id="266" r:id="rId21"/>
    <p:sldId id="271" r:id="rId22"/>
    <p:sldId id="292" r:id="rId23"/>
    <p:sldId id="267" r:id="rId24"/>
    <p:sldId id="288" r:id="rId25"/>
    <p:sldId id="289" r:id="rId26"/>
    <p:sldId id="287" r:id="rId27"/>
    <p:sldId id="284" r:id="rId28"/>
    <p:sldId id="286" r:id="rId29"/>
    <p:sldId id="275" r:id="rId30"/>
    <p:sldId id="278" r:id="rId31"/>
    <p:sldId id="276" r:id="rId32"/>
    <p:sldId id="277" r:id="rId33"/>
    <p:sldId id="279" r:id="rId34"/>
    <p:sldId id="280" r:id="rId35"/>
    <p:sldId id="281" r:id="rId36"/>
    <p:sldId id="282" r:id="rId37"/>
    <p:sldId id="283" r:id="rId38"/>
    <p:sldId id="285" r:id="rId39"/>
    <p:sldId id="290" r:id="rId40"/>
    <p:sldId id="291" r:id="rId4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 autoAdjust="0"/>
    <p:restoredTop sz="94598" autoAdjust="0"/>
  </p:normalViewPr>
  <p:slideViewPr>
    <p:cSldViewPr snapToGrid="0">
      <p:cViewPr varScale="1">
        <p:scale>
          <a:sx n="84" d="100"/>
          <a:sy n="84" d="100"/>
        </p:scale>
        <p:origin x="-83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8" tIns="48324" rIns="96648" bIns="483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8" tIns="48324" rIns="96648" bIns="48324" rtlCol="0"/>
          <a:lstStyle>
            <a:lvl1pPr algn="r">
              <a:defRPr sz="1200"/>
            </a:lvl1pPr>
          </a:lstStyle>
          <a:p>
            <a:fld id="{BF025A02-CDAA-46EF-9A02-1E3482FEAC07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8" tIns="48324" rIns="96648" bIns="483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48" tIns="48324" rIns="96648" bIns="483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3"/>
            <a:ext cx="3169920" cy="480060"/>
          </a:xfrm>
          <a:prstGeom prst="rect">
            <a:avLst/>
          </a:prstGeom>
        </p:spPr>
        <p:txBody>
          <a:bodyPr vert="horz" lIns="96648" tIns="48324" rIns="96648" bIns="483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3"/>
            <a:ext cx="3169920" cy="480060"/>
          </a:xfrm>
          <a:prstGeom prst="rect">
            <a:avLst/>
          </a:prstGeom>
        </p:spPr>
        <p:txBody>
          <a:bodyPr vert="horz" lIns="96648" tIns="48324" rIns="96648" bIns="48324" rtlCol="0" anchor="b"/>
          <a:lstStyle>
            <a:lvl1pPr algn="r">
              <a:defRPr sz="1200"/>
            </a:lvl1pPr>
          </a:lstStyle>
          <a:p>
            <a:fld id="{1824422F-0A53-47DB-9949-62CD52F70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94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90599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>
              <a:defRPr b="1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676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0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Craig Blocker (Brandeis University)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CLFV2016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6492875"/>
            <a:ext cx="838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81CC288D-A2F0-4035-8206-2726C35516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364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9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49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40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77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56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2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2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4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7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819400" cy="3651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Craig Blocker (Brandeis University)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CLFV2016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590800" cy="3651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FFFF00"/>
                </a:solidFill>
              </a:defRPr>
            </a:lvl1pPr>
          </a:lstStyle>
          <a:p>
            <a:fld id="{81CC288D-A2F0-4035-8206-2726C35516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6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447799"/>
          </a:xfrm>
        </p:spPr>
        <p:txBody>
          <a:bodyPr>
            <a:normAutofit/>
          </a:bodyPr>
          <a:lstStyle/>
          <a:p>
            <a:r>
              <a:rPr lang="en-US" dirty="0" smtClean="0"/>
              <a:t>Search for Lepton Flavor Violation with ATLAS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981200"/>
            <a:ext cx="6400800" cy="1752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Craig Blocker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Brandeis University</a:t>
            </a:r>
          </a:p>
          <a:p>
            <a:r>
              <a:rPr lang="en-US" sz="2800" dirty="0">
                <a:solidFill>
                  <a:schemeClr val="tx1"/>
                </a:solidFill>
              </a:rPr>
              <a:t>f</a:t>
            </a:r>
            <a:r>
              <a:rPr lang="en-US" sz="2800" dirty="0" smtClean="0">
                <a:solidFill>
                  <a:schemeClr val="tx1"/>
                </a:solidFill>
              </a:rPr>
              <a:t>or the ATLAS Collaboration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CLFV2016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029200"/>
            <a:ext cx="1628775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788915"/>
            <a:ext cx="1371600" cy="17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0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8400"/>
            <a:ext cx="4114800" cy="4006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</a:t>
            </a:r>
            <a:r>
              <a:rPr lang="en-US" dirty="0" err="1" smtClean="0">
                <a:latin typeface="Symbol" panose="05050102010706020507" pitchFamily="18" charset="2"/>
              </a:rPr>
              <a:t>mt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38400"/>
            <a:ext cx="4114800" cy="40066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121920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 </a:t>
            </a:r>
            <a:r>
              <a:rPr lang="en-US" b="1" dirty="0" err="1" smtClean="0"/>
              <a:t>hadronic</a:t>
            </a:r>
            <a:r>
              <a:rPr lang="en-US" b="1" dirty="0"/>
              <a:t> </a:t>
            </a:r>
            <a:r>
              <a:rPr lang="en-US" b="1" dirty="0" smtClean="0">
                <a:latin typeface="Symbol" panose="05050102010706020507" pitchFamily="18" charset="2"/>
              </a:rPr>
              <a:t>t</a:t>
            </a:r>
            <a:r>
              <a:rPr lang="en-US" b="1" dirty="0" smtClean="0"/>
              <a:t> decays (similar analysis to H </a:t>
            </a:r>
            <a:r>
              <a:rPr lang="en-US" b="1" dirty="0" smtClean="0">
                <a:sym typeface="Symbol"/>
              </a:rPr>
              <a:t></a:t>
            </a:r>
            <a:r>
              <a:rPr lang="en-US" b="1" dirty="0" smtClean="0"/>
              <a:t> </a:t>
            </a:r>
            <a:r>
              <a:rPr lang="en-US" b="1" dirty="0" err="1" smtClean="0">
                <a:latin typeface="Symbol" panose="05050102010706020507" pitchFamily="18" charset="2"/>
              </a:rPr>
              <a:t>mt</a:t>
            </a:r>
            <a:r>
              <a:rPr lang="en-US" b="1" baseline="-25000" dirty="0" err="1" smtClean="0"/>
              <a:t>had</a:t>
            </a:r>
            <a:r>
              <a:rPr lang="en-US" b="1" dirty="0" smtClean="0"/>
              <a:t>).</a:t>
            </a:r>
          </a:p>
          <a:p>
            <a:r>
              <a:rPr lang="en-US" b="1" dirty="0">
                <a:solidFill>
                  <a:srgbClr val="0070C0"/>
                </a:solidFill>
              </a:rPr>
              <a:t>Use </a:t>
            </a:r>
            <a:r>
              <a:rPr lang="en-US" b="1" dirty="0">
                <a:solidFill>
                  <a:srgbClr val="0070C0"/>
                </a:solidFill>
                <a:latin typeface="Symbol" panose="05050102010706020507" pitchFamily="18" charset="2"/>
              </a:rPr>
              <a:t>t</a:t>
            </a:r>
            <a:r>
              <a:rPr lang="en-US" b="1" dirty="0">
                <a:solidFill>
                  <a:srgbClr val="0070C0"/>
                </a:solidFill>
              </a:rPr>
              <a:t> kinematics and missing </a:t>
            </a:r>
            <a:r>
              <a:rPr lang="en-US" b="1" dirty="0" smtClean="0">
                <a:solidFill>
                  <a:srgbClr val="0070C0"/>
                </a:solidFill>
              </a:rPr>
              <a:t>E</a:t>
            </a:r>
            <a:r>
              <a:rPr lang="en-US" b="1" baseline="-25000" dirty="0" smtClean="0">
                <a:solidFill>
                  <a:srgbClr val="0070C0"/>
                </a:solidFill>
              </a:rPr>
              <a:t>T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to correct for undetected </a:t>
            </a:r>
            <a:r>
              <a:rPr lang="en-US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n.</a:t>
            </a:r>
            <a:endParaRPr lang="en-US" b="1" dirty="0"/>
          </a:p>
          <a:p>
            <a:r>
              <a:rPr lang="en-US" b="1" dirty="0" smtClean="0"/>
              <a:t>BR (Z → </a:t>
            </a:r>
            <a:r>
              <a:rPr lang="en-US" b="1" dirty="0" err="1" smtClean="0">
                <a:latin typeface="Symbol" panose="05050102010706020507" pitchFamily="18" charset="2"/>
              </a:rPr>
              <a:t>mt</a:t>
            </a:r>
            <a:r>
              <a:rPr lang="en-US" b="1" dirty="0" smtClean="0"/>
              <a:t>) &lt; 1.7 × 10</a:t>
            </a:r>
            <a:r>
              <a:rPr lang="en-US" b="1" baseline="30000" dirty="0" smtClean="0"/>
              <a:t>-5</a:t>
            </a:r>
            <a:r>
              <a:rPr lang="en-US" b="1" dirty="0" smtClean="0"/>
              <a:t> (95% CL)</a:t>
            </a:r>
            <a:endParaRPr lang="en-US" b="1" dirty="0"/>
          </a:p>
          <a:p>
            <a:r>
              <a:rPr lang="en-US" b="1" dirty="0" smtClean="0">
                <a:solidFill>
                  <a:srgbClr val="0070C0"/>
                </a:solidFill>
              </a:rPr>
              <a:t>LEP: BR &lt; 1.2 </a:t>
            </a:r>
            <a:r>
              <a:rPr lang="en-US" b="1" dirty="0">
                <a:solidFill>
                  <a:srgbClr val="0070C0"/>
                </a:solidFill>
              </a:rPr>
              <a:t>× </a:t>
            </a:r>
            <a:r>
              <a:rPr lang="en-US" b="1" dirty="0" smtClean="0">
                <a:solidFill>
                  <a:srgbClr val="0070C0"/>
                </a:solidFill>
              </a:rPr>
              <a:t>10</a:t>
            </a:r>
            <a:r>
              <a:rPr lang="en-US" b="1" baseline="30000" dirty="0" smtClean="0">
                <a:solidFill>
                  <a:srgbClr val="0070C0"/>
                </a:solidFill>
              </a:rPr>
              <a:t>-5</a:t>
            </a:r>
            <a:r>
              <a:rPr lang="en-US" b="1" dirty="0" smtClean="0">
                <a:solidFill>
                  <a:srgbClr val="0070C0"/>
                </a:solidFill>
              </a:rPr>
              <a:t> (95% CL)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93677" y="496669"/>
            <a:ext cx="1905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Submitted to EPJC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arXiv</a:t>
            </a:r>
            <a:r>
              <a:rPr lang="en-US" b="1" dirty="0" smtClean="0">
                <a:solidFill>
                  <a:srgbClr val="FFFF00"/>
                </a:solidFill>
              </a:rPr>
              <a:t>: 1604.07730</a:t>
            </a:r>
          </a:p>
        </p:txBody>
      </p:sp>
    </p:spTree>
    <p:extLst>
      <p:ext uri="{BB962C8B-B14F-4D97-AF65-F5344CB8AC3E}">
        <p14:creationId xmlns:p14="http://schemas.microsoft.com/office/powerpoint/2010/main" val="17074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panose="05050102010706020507" pitchFamily="18" charset="2"/>
              </a:rPr>
              <a:t>t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mmm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93677" y="496669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EPJC (2016) 76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arXiv</a:t>
            </a:r>
            <a:r>
              <a:rPr lang="en-US" b="1" dirty="0" smtClean="0">
                <a:solidFill>
                  <a:srgbClr val="FFFF00"/>
                </a:solidFill>
              </a:rPr>
              <a:t>: 1601.03567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44" y="1165576"/>
            <a:ext cx="8720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pp </a:t>
            </a:r>
            <a:r>
              <a:rPr lang="en-US" sz="2400" b="1" dirty="0" smtClean="0">
                <a:sym typeface="Symbol"/>
              </a:rPr>
              <a:t> W  </a:t>
            </a:r>
            <a:r>
              <a:rPr lang="en-US" sz="2400" b="1" dirty="0" smtClean="0">
                <a:latin typeface="Symbol" panose="05050102010706020507" pitchFamily="18" charset="2"/>
                <a:sym typeface="Symbol"/>
              </a:rPr>
              <a:t>t n</a:t>
            </a:r>
            <a:r>
              <a:rPr lang="en-US" sz="2400" b="1" dirty="0" smtClean="0">
                <a:sym typeface="Symbol"/>
              </a:rPr>
              <a:t>   </a:t>
            </a:r>
            <a:r>
              <a:rPr lang="en-US" sz="2400" b="1" dirty="0" smtClean="0">
                <a:latin typeface="Symbol" panose="05050102010706020507" pitchFamily="18" charset="2"/>
                <a:sym typeface="Symbol"/>
              </a:rPr>
              <a:t>(mmm)</a:t>
            </a:r>
            <a:r>
              <a:rPr lang="en-US" sz="2400" b="1" dirty="0" smtClean="0">
                <a:sym typeface="Symbol"/>
              </a:rPr>
              <a:t> </a:t>
            </a:r>
            <a:r>
              <a:rPr lang="en-US" sz="2400" b="1" dirty="0" smtClean="0">
                <a:latin typeface="Symbol" panose="05050102010706020507" pitchFamily="18" charset="2"/>
                <a:sym typeface="Symbol"/>
              </a:rPr>
              <a:t>n</a:t>
            </a:r>
            <a:endParaRPr lang="en-US" sz="2400" b="1" dirty="0" smtClean="0"/>
          </a:p>
          <a:p>
            <a:r>
              <a:rPr lang="en-US" sz="2400" b="1" dirty="0" smtClean="0">
                <a:solidFill>
                  <a:srgbClr val="0070C0"/>
                </a:solidFill>
              </a:rPr>
              <a:t>Use Boosted Decision Tree based on </a:t>
            </a:r>
            <a:r>
              <a:rPr lang="en-US" sz="2400" b="1" dirty="0" err="1" smtClean="0">
                <a:solidFill>
                  <a:srgbClr val="0070C0"/>
                </a:solidFill>
              </a:rPr>
              <a:t>E</a:t>
            </a:r>
            <a:r>
              <a:rPr lang="en-US" sz="2400" b="1" baseline="-25000" dirty="0" err="1" smtClean="0">
                <a:solidFill>
                  <a:srgbClr val="0070C0"/>
                </a:solidFill>
              </a:rPr>
              <a:t>T</a:t>
            </a:r>
            <a:r>
              <a:rPr lang="en-US" sz="2400" b="1" baseline="30000" dirty="0" err="1" smtClean="0">
                <a:solidFill>
                  <a:srgbClr val="0070C0"/>
                </a:solidFill>
              </a:rPr>
              <a:t>miss</a:t>
            </a:r>
            <a:r>
              <a:rPr lang="en-US" sz="2400" b="1" dirty="0" smtClean="0">
                <a:solidFill>
                  <a:srgbClr val="0070C0"/>
                </a:solidFill>
              </a:rPr>
              <a:t> , </a:t>
            </a:r>
            <a:r>
              <a:rPr lang="en-US" sz="2400" b="1" dirty="0" err="1" smtClean="0">
                <a:solidFill>
                  <a:srgbClr val="0070C0"/>
                </a:solidFill>
              </a:rPr>
              <a:t>muon</a:t>
            </a:r>
            <a:r>
              <a:rPr lang="en-US" sz="2400" b="1" dirty="0" smtClean="0">
                <a:solidFill>
                  <a:srgbClr val="0070C0"/>
                </a:solidFill>
              </a:rPr>
              <a:t> momenta, track and vertex quality, W kinematics, etc.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87" y="2393244"/>
            <a:ext cx="6333067" cy="410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8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1154289"/>
            <a:ext cx="6350004" cy="4569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panose="05050102010706020507" pitchFamily="18" charset="2"/>
              </a:rPr>
              <a:t>t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mmm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93677" y="496669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EPJC (2016) 76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arXiv</a:t>
            </a:r>
            <a:r>
              <a:rPr lang="en-US" b="1" dirty="0" smtClean="0">
                <a:solidFill>
                  <a:srgbClr val="FFFF00"/>
                </a:solidFill>
              </a:rPr>
              <a:t>: 1601.03567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977" y="5528736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BR (</a:t>
            </a:r>
            <a:r>
              <a:rPr lang="en-US" sz="24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rgbClr val="0070C0"/>
                </a:solidFill>
              </a:rPr>
              <a:t> → </a:t>
            </a:r>
            <a:r>
              <a:rPr lang="en-US" sz="24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mmm</a:t>
            </a:r>
            <a:r>
              <a:rPr lang="en-US" sz="2400" b="1" dirty="0" smtClean="0">
                <a:solidFill>
                  <a:srgbClr val="0070C0"/>
                </a:solidFill>
              </a:rPr>
              <a:t>) &lt; 3.8 × 10</a:t>
            </a:r>
            <a:r>
              <a:rPr lang="en-US" sz="2400" b="1" baseline="30000" dirty="0" smtClean="0">
                <a:solidFill>
                  <a:srgbClr val="0070C0"/>
                </a:solidFill>
              </a:rPr>
              <a:t>-7</a:t>
            </a:r>
            <a:r>
              <a:rPr lang="en-US" sz="2400" b="1" dirty="0" smtClean="0">
                <a:solidFill>
                  <a:srgbClr val="0070C0"/>
                </a:solidFill>
              </a:rPr>
              <a:t> (95% CL)</a:t>
            </a:r>
            <a:endParaRPr lang="en-US" sz="2400" b="1" dirty="0" smtClean="0"/>
          </a:p>
          <a:p>
            <a:r>
              <a:rPr lang="en-US" sz="2400" b="1" dirty="0" smtClean="0"/>
              <a:t>PDG: BR &lt; 2.1 </a:t>
            </a:r>
            <a:r>
              <a:rPr lang="en-US" sz="2400" b="1" dirty="0"/>
              <a:t>× </a:t>
            </a:r>
            <a:r>
              <a:rPr lang="en-US" sz="2400" b="1" dirty="0" smtClean="0"/>
              <a:t>10</a:t>
            </a:r>
            <a:r>
              <a:rPr lang="en-US" sz="2400" b="1" baseline="30000" dirty="0" smtClean="0"/>
              <a:t>-8</a:t>
            </a:r>
            <a:r>
              <a:rPr lang="en-US" sz="2400" b="1" dirty="0" smtClean="0"/>
              <a:t> (90% CL) (primarily Belle)</a:t>
            </a:r>
          </a:p>
        </p:txBody>
      </p:sp>
    </p:spTree>
    <p:extLst>
      <p:ext uri="{BB962C8B-B14F-4D97-AF65-F5344CB8AC3E}">
        <p14:creationId xmlns:p14="http://schemas.microsoft.com/office/powerpoint/2010/main" val="161400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Z’ or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>
                <a:sym typeface="Symbol"/>
              </a:rPr>
              <a:t>  </a:t>
            </a:r>
            <a:r>
              <a:rPr lang="en-US" dirty="0" err="1" smtClean="0">
                <a:sym typeface="Symbol"/>
              </a:rPr>
              <a:t>e</a:t>
            </a:r>
            <a:r>
              <a:rPr lang="en-US" dirty="0" err="1" smtClean="0">
                <a:latin typeface="Symbol" panose="05050102010706020507" pitchFamily="18" charset="2"/>
                <a:sym typeface="Symbol"/>
              </a:rPr>
              <a:t>m</a:t>
            </a:r>
            <a:r>
              <a:rPr lang="en-US" dirty="0" smtClean="0">
                <a:sym typeface="Symbol"/>
              </a:rPr>
              <a:t>, e</a:t>
            </a:r>
            <a:r>
              <a:rPr lang="en-US" dirty="0" smtClean="0">
                <a:latin typeface="Symbol" panose="05050102010706020507" pitchFamily="18" charset="2"/>
                <a:sym typeface="Symbol"/>
              </a:rPr>
              <a:t>t</a:t>
            </a:r>
            <a:r>
              <a:rPr lang="en-US" dirty="0" smtClean="0">
                <a:sym typeface="Symbol"/>
              </a:rPr>
              <a:t>, or </a:t>
            </a:r>
            <a:r>
              <a:rPr lang="en-US" dirty="0" err="1" smtClean="0">
                <a:latin typeface="Symbol" panose="05050102010706020507" pitchFamily="18" charset="2"/>
                <a:sym typeface="Symbol"/>
              </a:rPr>
              <a:t>mt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219200"/>
            <a:ext cx="2971800" cy="167639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High Pt, back-to-back, opposite sign, different flavor.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Assume neutrino in same direction as 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t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2491409" cy="1820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92088"/>
            <a:ext cx="3048000" cy="2206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8" y="3533174"/>
            <a:ext cx="2666751" cy="2500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324" y="3595633"/>
            <a:ext cx="2666876" cy="2500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81400"/>
            <a:ext cx="2753265" cy="25813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76800" y="7736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PRL 115, 031801 (2015),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arXiv</a:t>
            </a:r>
            <a:r>
              <a:rPr lang="en-US" b="1" dirty="0" smtClean="0">
                <a:solidFill>
                  <a:srgbClr val="FFFF00"/>
                </a:solidFill>
              </a:rPr>
              <a:t>: 1503.04430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6691" y="687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+mj-lt"/>
              </a:rPr>
              <a:t>~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238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Z’ or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>
                <a:sym typeface="Symbol"/>
              </a:rPr>
              <a:t>  </a:t>
            </a:r>
            <a:r>
              <a:rPr lang="en-US" dirty="0" err="1" smtClean="0">
                <a:sym typeface="Symbol"/>
              </a:rPr>
              <a:t>e</a:t>
            </a:r>
            <a:r>
              <a:rPr lang="en-US" dirty="0" err="1" smtClean="0">
                <a:latin typeface="Symbol" panose="05050102010706020507" pitchFamily="18" charset="2"/>
                <a:sym typeface="Symbol"/>
              </a:rPr>
              <a:t>m</a:t>
            </a:r>
            <a:r>
              <a:rPr lang="en-US" dirty="0" smtClean="0">
                <a:sym typeface="Symbol"/>
              </a:rPr>
              <a:t>, e</a:t>
            </a:r>
            <a:r>
              <a:rPr lang="en-US" dirty="0" smtClean="0">
                <a:latin typeface="Symbol" panose="05050102010706020507" pitchFamily="18" charset="2"/>
                <a:sym typeface="Symbol"/>
              </a:rPr>
              <a:t>t</a:t>
            </a:r>
            <a:r>
              <a:rPr lang="en-US" dirty="0" smtClean="0">
                <a:sym typeface="Symbol"/>
              </a:rPr>
              <a:t>, or </a:t>
            </a:r>
            <a:r>
              <a:rPr lang="en-US" dirty="0" err="1" smtClean="0">
                <a:latin typeface="Symbol" panose="05050102010706020507" pitchFamily="18" charset="2"/>
                <a:sym typeface="Symbol"/>
              </a:rPr>
              <a:t>mt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66800"/>
                <a:ext cx="8991600" cy="1371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 smtClean="0"/>
                  <a:t>Limits on cross sections times branching ratio (95% CL).</a:t>
                </a:r>
              </a:p>
              <a:p>
                <a:pPr marL="0" indent="0">
                  <a:buNone/>
                </a:pPr>
                <a:r>
                  <a:rPr lang="en-US" sz="2000" dirty="0" err="1" smtClean="0">
                    <a:solidFill>
                      <a:srgbClr val="0070C0"/>
                    </a:solidFill>
                  </a:rPr>
                  <a:t>Sneutrino</a:t>
                </a:r>
                <a:r>
                  <a:rPr lang="en-US" sz="2000" dirty="0" smtClean="0">
                    <a:solidFill>
                      <a:srgbClr val="0070C0"/>
                    </a:solidFill>
                  </a:rPr>
                  <a:t> coupling limits better or comparable to low energy limits for 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t</a:t>
                </a:r>
                <a:r>
                  <a:rPr lang="en-US" sz="2000" dirty="0" smtClean="0">
                    <a:solidFill>
                      <a:srgbClr val="0070C0"/>
                    </a:solidFill>
                  </a:rPr>
                  <a:t> modes and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s</m:t>
                    </m:r>
                    <m:acc>
                      <m:accPr>
                        <m:chr m:val="̅"/>
                        <m:ctrlPr>
                          <a:rPr lang="en-US" sz="2000" i="1" dirty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acc>
                    <m:r>
                      <a:rPr lang="en-US" sz="2000" i="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→ </m:t>
                    </m:r>
                    <m:r>
                      <m:rPr>
                        <m:sty m:val="p"/>
                      </m:rPr>
                      <a:rPr lang="en-US" sz="2000" i="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eμ</m:t>
                    </m:r>
                    <m:r>
                      <a:rPr lang="en-US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0070C0"/>
                    </a:solidFill>
                  </a:rPr>
                  <a:t> Within order of magnitude for </a:t>
                </a: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𝐝</m:t>
                    </m:r>
                    <m:acc>
                      <m:accPr>
                        <m:chr m:val="̅"/>
                        <m:ctrlPr>
                          <a:rPr lang="en-US" sz="2000" i="1" dirty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</m:acc>
                    <m:r>
                      <a:rPr lang="en-US" sz="2000" b="1" i="1" dirty="0" smtClean="0">
                        <a:solidFill>
                          <a:srgbClr val="0070C0"/>
                        </a:solidFill>
                        <a:latin typeface="Cambria Math"/>
                      </a:rPr>
                      <m:t>,</m:t>
                    </m:r>
                    <m:r>
                      <a:rPr lang="en-US" sz="200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𝐝</m:t>
                    </m:r>
                    <m:acc>
                      <m:accPr>
                        <m:chr m:val="̅"/>
                        <m:ctrlPr>
                          <a:rPr lang="en-US" sz="2000" i="1" dirty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1" i="0" dirty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𝐬</m:t>
                        </m:r>
                      </m:e>
                    </m:acc>
                    <m:r>
                      <a:rPr lang="en-US" sz="2000" b="1" i="0" dirty="0" smtClean="0">
                        <a:solidFill>
                          <a:srgbClr val="0070C0"/>
                        </a:solidFill>
                        <a:latin typeface="Cambria Math"/>
                      </a:rPr>
                      <m:t>, </m:t>
                    </m:r>
                    <m:r>
                      <a:rPr lang="en-US" sz="2000" b="1" i="0" dirty="0" smtClean="0">
                        <a:solidFill>
                          <a:srgbClr val="0070C0"/>
                        </a:solidFill>
                        <a:latin typeface="Cambria Math"/>
                      </a:rPr>
                      <m:t>𝐨𝐫</m:t>
                    </m:r>
                    <m:r>
                      <a:rPr lang="en-US" sz="2000" b="1" i="0" dirty="0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r>
                      <a:rPr lang="en-US" sz="2000" b="1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𝒔</m:t>
                    </m:r>
                    <m:acc>
                      <m:accPr>
                        <m:chr m:val="̅"/>
                        <m:ctrlPr>
                          <a:rPr lang="en-US" sz="2000" i="1" dirty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</m:acc>
                    <m:r>
                      <a:rPr lang="en-US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r>
                      <m:rPr>
                        <m:sty m:val="p"/>
                      </m:rPr>
                      <a:rPr lang="en-US" sz="2000" i="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sty m:val="p"/>
                      </m:rPr>
                      <a:rPr lang="en-US" sz="2000" i="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a:rPr lang="en-US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2000" dirty="0" smtClean="0">
                    <a:solidFill>
                      <a:srgbClr val="0070C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66800"/>
                <a:ext cx="8991600" cy="1371600"/>
              </a:xfrm>
              <a:blipFill rotWithShape="1">
                <a:blip r:embed="rId2"/>
                <a:stretch>
                  <a:fillRect l="-678" t="-2222" b="-1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58922"/>
            <a:ext cx="8115300" cy="43248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96691" y="687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+mj-lt"/>
              </a:rPr>
              <a:t>~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07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Z’ or QBH</a:t>
            </a:r>
            <a:r>
              <a:rPr lang="en-US" dirty="0" smtClean="0">
                <a:sym typeface="Symbol"/>
              </a:rPr>
              <a:t>  </a:t>
            </a:r>
            <a:r>
              <a:rPr lang="en-US" dirty="0" err="1" smtClean="0">
                <a:sym typeface="Symbol"/>
              </a:rPr>
              <a:t>e</a:t>
            </a:r>
            <a:r>
              <a:rPr lang="en-US" dirty="0" err="1" smtClean="0">
                <a:latin typeface="Symbol" panose="05050102010706020507" pitchFamily="18" charset="2"/>
                <a:sym typeface="Symbol"/>
              </a:rPr>
              <a:t>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15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48400" y="533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        ATLAS-CONF-2015-072 cds.cern.ch/record/214844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38476"/>
            <a:ext cx="4191000" cy="40385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810000"/>
            <a:ext cx="3718139" cy="2675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95400"/>
            <a:ext cx="3718139" cy="26754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143000"/>
            <a:ext cx="541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13-TeV analysis.  </a:t>
            </a:r>
            <a:r>
              <a:rPr lang="en-US" b="1" dirty="0" smtClean="0"/>
              <a:t>Similar to 8-TeV </a:t>
            </a:r>
            <a:r>
              <a:rPr lang="en-US" b="1" dirty="0" err="1" smtClean="0"/>
              <a:t>e</a:t>
            </a:r>
            <a:r>
              <a:rPr lang="en-US" b="1" dirty="0" err="1" smtClean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 search.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Look for high </a:t>
            </a:r>
            <a:r>
              <a:rPr lang="en-US" b="1" dirty="0" err="1" smtClean="0">
                <a:solidFill>
                  <a:srgbClr val="0070C0"/>
                </a:solidFill>
              </a:rPr>
              <a:t>p</a:t>
            </a:r>
            <a:r>
              <a:rPr lang="en-US" b="1" baseline="-25000" dirty="0" err="1" smtClean="0">
                <a:solidFill>
                  <a:srgbClr val="0070C0"/>
                </a:solidFill>
              </a:rPr>
              <a:t>T</a:t>
            </a:r>
            <a:r>
              <a:rPr lang="en-US" b="1" dirty="0" smtClean="0">
                <a:solidFill>
                  <a:srgbClr val="0070C0"/>
                </a:solidFill>
              </a:rPr>
              <a:t> e and </a:t>
            </a:r>
            <a:r>
              <a:rPr lang="en-US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rgbClr val="0070C0"/>
                </a:solidFill>
              </a:rPr>
              <a:t> of opposite sign.</a:t>
            </a:r>
          </a:p>
          <a:p>
            <a:r>
              <a:rPr lang="en-US" b="1" dirty="0" smtClean="0"/>
              <a:t>Quantum Black Holes (QBH) might be produced in theories with large extra dimensions</a:t>
            </a:r>
            <a:r>
              <a:rPr lang="en-US" b="1" dirty="0"/>
              <a:t> </a:t>
            </a:r>
            <a:r>
              <a:rPr lang="en-US" b="1" dirty="0" smtClean="0"/>
              <a:t>and are expected to not conserve lepton flavor.</a:t>
            </a:r>
          </a:p>
        </p:txBody>
      </p:sp>
    </p:spTree>
    <p:extLst>
      <p:ext uri="{BB962C8B-B14F-4D97-AF65-F5344CB8AC3E}">
        <p14:creationId xmlns:p14="http://schemas.microsoft.com/office/powerpoint/2010/main" val="227263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B-L top </a:t>
            </a:r>
            <a:r>
              <a:rPr lang="en-US" dirty="0" err="1" smtClean="0"/>
              <a:t>squark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2999"/>
            <a:ext cx="1752600" cy="1462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195602"/>
            <a:ext cx="5562600" cy="42813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209800" y="1208503"/>
                <a:ext cx="6858000" cy="1024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/>
                  <a:t>RPV SUSY with extra U(1) symmetry.</a:t>
                </a:r>
                <a:endParaRPr lang="en-US" sz="2000" b="1" dirty="0"/>
              </a:p>
              <a:p>
                <a:r>
                  <a:rPr lang="en-US" sz="2000" b="1" dirty="0" smtClean="0">
                    <a:solidFill>
                      <a:srgbClr val="0070C0"/>
                    </a:solidFill>
                  </a:rPr>
                  <a:t>Search for </a:t>
                </a:r>
                <a:r>
                  <a:rPr lang="en-US" sz="2000" b="1" dirty="0" err="1" smtClean="0">
                    <a:solidFill>
                      <a:srgbClr val="0070C0"/>
                    </a:solidFill>
                  </a:rPr>
                  <a:t>eeb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000" b="1" dirty="0" smtClean="0">
                    <a:solidFill>
                      <a:srgbClr val="0070C0"/>
                    </a:solidFill>
                  </a:rPr>
                  <a:t>, </a:t>
                </a:r>
                <a:r>
                  <a:rPr lang="en-US" sz="2000" b="1" dirty="0" err="1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mm</a:t>
                </a:r>
                <a:r>
                  <a:rPr lang="en-US" sz="2000" b="1" dirty="0" err="1" smtClean="0">
                    <a:solidFill>
                      <a:srgbClr val="0070C0"/>
                    </a:solidFill>
                  </a:rPr>
                  <a:t>b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000" b="1" dirty="0" smtClean="0">
                    <a:solidFill>
                      <a:srgbClr val="0070C0"/>
                    </a:solidFill>
                  </a:rPr>
                  <a:t>, and </a:t>
                </a:r>
                <a:r>
                  <a:rPr lang="en-US" sz="2000" b="1" dirty="0" err="1" smtClean="0">
                    <a:solidFill>
                      <a:srgbClr val="0070C0"/>
                    </a:solidFill>
                  </a:rPr>
                  <a:t>e</a:t>
                </a:r>
                <a:r>
                  <a:rPr lang="en-US" sz="2000" b="1" dirty="0" err="1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2000" b="1" dirty="0" err="1" smtClean="0">
                    <a:solidFill>
                      <a:srgbClr val="0070C0"/>
                    </a:solidFill>
                  </a:rPr>
                  <a:t>b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000" b="1" dirty="0" smtClean="0">
                    <a:solidFill>
                      <a:srgbClr val="0070C0"/>
                    </a:solidFill>
                  </a:rPr>
                  <a:t>  (b-tag jets).</a:t>
                </a:r>
              </a:p>
              <a:p>
                <a:r>
                  <a:rPr lang="en-US" sz="2000" b="1" dirty="0" smtClean="0"/>
                  <a:t>Discriminate on </a:t>
                </a:r>
                <a:r>
                  <a:rPr lang="en-US" sz="2000" b="1" dirty="0" err="1" smtClean="0"/>
                  <a:t>b</a:t>
                </a:r>
                <a:r>
                  <a:rPr lang="en-US" sz="2000" b="1" dirty="0" err="1">
                    <a:latin typeface="Script MT Bold" panose="03040602040607080904" pitchFamily="66" charset="0"/>
                  </a:rPr>
                  <a:t>l</a:t>
                </a:r>
                <a:r>
                  <a:rPr lang="en-US" sz="2000" b="1" dirty="0" smtClean="0"/>
                  <a:t> mass, </a:t>
                </a:r>
                <a:r>
                  <a:rPr lang="en-US" sz="2000" b="1" dirty="0" err="1" smtClean="0"/>
                  <a:t>b</a:t>
                </a:r>
                <a:r>
                  <a:rPr lang="en-US" sz="2000" b="1" dirty="0" err="1" smtClean="0">
                    <a:latin typeface="Script MT Bold" panose="03040602040607080904" pitchFamily="66" charset="0"/>
                  </a:rPr>
                  <a:t>l</a:t>
                </a:r>
                <a:r>
                  <a:rPr lang="en-US" sz="2000" b="1" dirty="0" smtClean="0"/>
                  <a:t> mass difference, H</a:t>
                </a:r>
                <a:r>
                  <a:rPr lang="en-US" sz="2000" b="1" baseline="-25000" dirty="0" smtClean="0"/>
                  <a:t>T</a:t>
                </a:r>
                <a:r>
                  <a:rPr lang="en-US" sz="2000" b="1" dirty="0"/>
                  <a:t> </a:t>
                </a:r>
                <a:r>
                  <a:rPr lang="en-US" sz="2000" b="1" dirty="0" smtClean="0"/>
                  <a:t>(scalar sum </a:t>
                </a:r>
                <a:r>
                  <a:rPr lang="en-US" sz="2000" b="1" dirty="0" err="1" smtClean="0"/>
                  <a:t>p</a:t>
                </a:r>
                <a:r>
                  <a:rPr lang="en-US" sz="2000" b="1" baseline="-25000" dirty="0" err="1" smtClean="0"/>
                  <a:t>T</a:t>
                </a:r>
                <a:r>
                  <a:rPr lang="en-US" sz="2000" b="1" dirty="0" smtClean="0"/>
                  <a:t>).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1208503"/>
                <a:ext cx="6858000" cy="1024127"/>
              </a:xfrm>
              <a:prstGeom prst="rect">
                <a:avLst/>
              </a:prstGeom>
              <a:blipFill rotWithShape="1">
                <a:blip r:embed="rId4"/>
                <a:stretch>
                  <a:fillRect l="-978" t="-2976" r="-178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800"/>
            <a:ext cx="2639932" cy="190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37749"/>
            <a:ext cx="2362200" cy="19392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9813" y="773668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cds.cern.ch/record/2002885</a:t>
            </a:r>
          </a:p>
        </p:txBody>
      </p:sp>
    </p:spTree>
    <p:extLst>
      <p:ext uri="{BB962C8B-B14F-4D97-AF65-F5344CB8AC3E}">
        <p14:creationId xmlns:p14="http://schemas.microsoft.com/office/powerpoint/2010/main" val="39530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err="1" smtClean="0"/>
              <a:t>Multileptons</a:t>
            </a:r>
            <a:r>
              <a:rPr lang="en-US" dirty="0" smtClean="0"/>
              <a:t> in RPV SUSY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4785" y="1371600"/>
            <a:ext cx="8454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ATLAS has reinterpreted SUSY searches in terms of RPV SUSY with an unstable</a:t>
            </a:r>
          </a:p>
          <a:p>
            <a:r>
              <a:rPr lang="en-US" sz="2000" b="1" dirty="0" smtClean="0"/>
              <a:t>lowest supersymmetric particle (LSP).</a:t>
            </a:r>
            <a:endParaRPr lang="en-US" sz="2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02" y="2039697"/>
            <a:ext cx="2143957" cy="1838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77553"/>
            <a:ext cx="2133600" cy="1900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59" y="1905000"/>
            <a:ext cx="2133600" cy="19005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3014" y="3962400"/>
            <a:ext cx="487800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Define 2 types of signal regions: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4L:   4</a:t>
            </a:r>
            <a:r>
              <a:rPr lang="en-US" sz="2000" b="1" dirty="0" smtClean="0">
                <a:latin typeface="Script MT Bold" panose="03040602040607080904" pitchFamily="66" charset="0"/>
              </a:rPr>
              <a:t>l</a:t>
            </a:r>
            <a:r>
              <a:rPr lang="en-US" sz="2000" b="1" dirty="0" smtClean="0"/>
              <a:t>, 3</a:t>
            </a:r>
            <a:r>
              <a:rPr lang="en-US" sz="2000" b="1" dirty="0" smtClean="0">
                <a:latin typeface="Script MT Bold" panose="03040602040607080904" pitchFamily="66" charset="0"/>
              </a:rPr>
              <a:t>l</a:t>
            </a:r>
            <a:r>
              <a:rPr lang="en-US" sz="2000" b="1" dirty="0" smtClean="0">
                <a:latin typeface="Symbol" panose="05050102010706020507" pitchFamily="18" charset="2"/>
              </a:rPr>
              <a:t>t</a:t>
            </a:r>
            <a:r>
              <a:rPr lang="en-US" sz="2000" b="1" dirty="0" smtClean="0"/>
              <a:t>, or 2</a:t>
            </a:r>
            <a:r>
              <a:rPr lang="en-US" sz="2000" b="1" dirty="0" smtClean="0">
                <a:latin typeface="Script MT Bold" panose="03040602040607080904" pitchFamily="66" charset="0"/>
              </a:rPr>
              <a:t>l</a:t>
            </a:r>
            <a:r>
              <a:rPr lang="en-US" sz="2000" b="1" dirty="0" smtClean="0"/>
              <a:t>2</a:t>
            </a:r>
            <a:r>
              <a:rPr lang="en-US" sz="2000" b="1" dirty="0">
                <a:latin typeface="Symbol" panose="05050102010706020507" pitchFamily="18" charset="2"/>
              </a:rPr>
              <a:t>t</a:t>
            </a:r>
            <a:r>
              <a:rPr lang="en-US" sz="2000" b="1" dirty="0" smtClean="0"/>
              <a:t>, where </a:t>
            </a:r>
            <a:r>
              <a:rPr lang="en-US" sz="2000" b="1" dirty="0">
                <a:latin typeface="Script MT Bold" panose="03040602040607080904" pitchFamily="66" charset="0"/>
              </a:rPr>
              <a:t>l</a:t>
            </a:r>
            <a:r>
              <a:rPr lang="en-US" sz="2000" b="1" dirty="0" smtClean="0"/>
              <a:t> is e or </a:t>
            </a:r>
            <a:r>
              <a:rPr lang="en-US" sz="2000" b="1" dirty="0" smtClean="0">
                <a:latin typeface="Symbol" panose="05050102010706020507" pitchFamily="18" charset="2"/>
              </a:rPr>
              <a:t>m</a:t>
            </a:r>
            <a:r>
              <a:rPr lang="en-US" sz="2000" b="1" dirty="0" smtClean="0"/>
              <a:t>.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SS/3L:  </a:t>
            </a:r>
            <a:r>
              <a:rPr lang="en-US" sz="2000" b="1" dirty="0" err="1" smtClean="0">
                <a:latin typeface="Script MT Bold" panose="03040602040607080904" pitchFamily="66" charset="0"/>
              </a:rPr>
              <a:t>l</a:t>
            </a:r>
            <a:r>
              <a:rPr lang="en-US" sz="2000" b="1" baseline="30000" dirty="0" err="1" smtClean="0">
                <a:latin typeface="Script MT Bold" panose="03040602040607080904" pitchFamily="66" charset="0"/>
              </a:rPr>
              <a:t>±</a:t>
            </a:r>
            <a:r>
              <a:rPr lang="en-US" sz="2000" b="1" dirty="0" err="1">
                <a:latin typeface="Script MT Bold" panose="03040602040607080904" pitchFamily="66" charset="0"/>
              </a:rPr>
              <a:t>l</a:t>
            </a:r>
            <a:r>
              <a:rPr lang="en-US" sz="2000" b="1" baseline="30000" dirty="0" smtClean="0">
                <a:latin typeface="Script MT Bold" panose="03040602040607080904" pitchFamily="66" charset="0"/>
              </a:rPr>
              <a:t>±</a:t>
            </a:r>
            <a:r>
              <a:rPr lang="en-US" sz="2000" b="1" dirty="0" smtClean="0"/>
              <a:t> or </a:t>
            </a:r>
            <a:r>
              <a:rPr lang="en-US" sz="2000" b="1" dirty="0" err="1" smtClean="0">
                <a:latin typeface="Script MT Bold" panose="03040602040607080904" pitchFamily="66" charset="0"/>
              </a:rPr>
              <a:t>lll</a:t>
            </a:r>
            <a:r>
              <a:rPr lang="en-US" sz="2000" b="1" dirty="0"/>
              <a:t>.</a:t>
            </a:r>
            <a:endParaRPr lang="en-US" sz="2000" b="1" dirty="0" smtClean="0"/>
          </a:p>
          <a:p>
            <a:r>
              <a:rPr lang="en-US" sz="2000" b="1" dirty="0" smtClean="0">
                <a:solidFill>
                  <a:srgbClr val="0070C0"/>
                </a:solidFill>
              </a:rPr>
              <a:t>Include requirements on number of jets and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   reject  Z → </a:t>
            </a:r>
            <a:r>
              <a:rPr lang="en-US" sz="2000" b="1" dirty="0" err="1" smtClean="0">
                <a:solidFill>
                  <a:srgbClr val="0070C0"/>
                </a:solidFill>
                <a:latin typeface="Script MT Bold" panose="03040602040607080904" pitchFamily="66" charset="0"/>
              </a:rPr>
              <a:t>ll</a:t>
            </a:r>
            <a:r>
              <a:rPr lang="en-US" sz="2000" b="1" dirty="0" smtClean="0">
                <a:solidFill>
                  <a:srgbClr val="0070C0"/>
                </a:solidFill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Script MT Bold" panose="03040602040607080904" pitchFamily="66" charset="0"/>
              </a:rPr>
              <a:t>ll</a:t>
            </a:r>
            <a:r>
              <a:rPr lang="en-US" sz="2000" b="1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2000" b="1" dirty="0" smtClean="0">
                <a:solidFill>
                  <a:srgbClr val="0070C0"/>
                </a:solidFill>
              </a:rPr>
              <a:t>, and </a:t>
            </a:r>
            <a:r>
              <a:rPr lang="en-US" sz="2000" b="1" dirty="0" err="1" smtClean="0">
                <a:solidFill>
                  <a:srgbClr val="0070C0"/>
                </a:solidFill>
                <a:latin typeface="Script MT Bold" panose="03040602040607080904" pitchFamily="66" charset="0"/>
              </a:rPr>
              <a:t>llll</a:t>
            </a:r>
            <a:r>
              <a:rPr lang="en-US" sz="2000" b="1" dirty="0" smtClean="0">
                <a:solidFill>
                  <a:srgbClr val="0070C0"/>
                </a:solidFill>
                <a:latin typeface="Script MT Bold" panose="03040602040607080904" pitchFamily="66" charset="0"/>
              </a:rPr>
              <a:t>.</a:t>
            </a:r>
          </a:p>
          <a:p>
            <a:r>
              <a:rPr lang="en-US" sz="2000" b="1" dirty="0" smtClean="0"/>
              <a:t>Expect 1.4 to 3 events in various categories.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Observe compatible numbers.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820066"/>
            <a:ext cx="2667000" cy="26728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72200" y="735568"/>
            <a:ext cx="288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cds.cern.ch/record/2017303</a:t>
            </a:r>
          </a:p>
        </p:txBody>
      </p:sp>
    </p:spTree>
    <p:extLst>
      <p:ext uri="{BB962C8B-B14F-4D97-AF65-F5344CB8AC3E}">
        <p14:creationId xmlns:p14="http://schemas.microsoft.com/office/powerpoint/2010/main" val="177309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Multileptons</a:t>
            </a:r>
            <a:r>
              <a:rPr lang="en-US" dirty="0" smtClean="0"/>
              <a:t> in RPV SUSY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18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5844" y="1828800"/>
            <a:ext cx="251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Limits depend on many parameters, including SUSY masses and which mode.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Example limit plot shown here.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28" y="1143000"/>
            <a:ext cx="597072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Multileptons</a:t>
            </a:r>
            <a:r>
              <a:rPr lang="en-US" dirty="0" smtClean="0"/>
              <a:t> in RPV SUSY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3332018" cy="3141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04143"/>
            <a:ext cx="5688781" cy="459665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3124200" y="2209800"/>
            <a:ext cx="1066800" cy="26670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094509" y="3733800"/>
            <a:ext cx="3117273" cy="180414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641764" y="2209800"/>
            <a:ext cx="2570018" cy="281216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819400" y="3733800"/>
            <a:ext cx="1371600" cy="158194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07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LHC and the ATLAS detector</a:t>
            </a:r>
          </a:p>
          <a:p>
            <a:r>
              <a:rPr lang="en-US" dirty="0" smtClean="0"/>
              <a:t>Searches for LFV decays of Standard Model </a:t>
            </a:r>
            <a:r>
              <a:rPr lang="en-US" dirty="0"/>
              <a:t>p</a:t>
            </a:r>
            <a:r>
              <a:rPr lang="en-US" dirty="0" smtClean="0"/>
              <a:t>articles</a:t>
            </a:r>
          </a:p>
          <a:p>
            <a:r>
              <a:rPr lang="en-US" dirty="0" smtClean="0"/>
              <a:t>Beyond the Standard Model LFV searches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24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Displaced Vertices in RPV SUSY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23740"/>
            <a:ext cx="2109077" cy="1808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224" y="1401378"/>
            <a:ext cx="2248616" cy="202762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2022104" y="2895600"/>
            <a:ext cx="568696" cy="121946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64450" y="1247950"/>
            <a:ext cx="4669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 RPV SUSY, lowest supersymmetric particle (LSP) is not stable.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If couplings are small, the LSP may give a displaced vertex.</a:t>
            </a:r>
          </a:p>
          <a:p>
            <a:r>
              <a:rPr lang="en-US" sz="2000" b="1" dirty="0" smtClean="0"/>
              <a:t>Look for displaced vertices with 1</a:t>
            </a:r>
            <a:r>
              <a:rPr lang="en-US" sz="2000" b="1" dirty="0" smtClean="0">
                <a:latin typeface="Script MT Bold" panose="03040602040607080904" pitchFamily="66" charset="0"/>
              </a:rPr>
              <a:t>l</a:t>
            </a:r>
            <a:r>
              <a:rPr lang="en-US" sz="2000" b="1" dirty="0"/>
              <a:t> </a:t>
            </a:r>
            <a:r>
              <a:rPr lang="en-US" sz="2000" b="1" dirty="0" smtClean="0"/>
              <a:t>(e or </a:t>
            </a:r>
            <a:r>
              <a:rPr lang="en-US" sz="2000" b="1" dirty="0" smtClean="0">
                <a:latin typeface="Symbol" panose="05050102010706020507" pitchFamily="18" charset="2"/>
              </a:rPr>
              <a:t>m</a:t>
            </a:r>
            <a:r>
              <a:rPr lang="en-US" sz="2000" b="1" dirty="0" smtClean="0"/>
              <a:t>) or 2 leptons (</a:t>
            </a:r>
            <a:r>
              <a:rPr lang="en-US" sz="2000" b="1" dirty="0" err="1" smtClean="0"/>
              <a:t>ee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e</a:t>
            </a:r>
            <a:r>
              <a:rPr lang="en-US" sz="2000" b="1" dirty="0" err="1">
                <a:latin typeface="Symbol" panose="05050102010706020507" pitchFamily="18" charset="2"/>
              </a:rPr>
              <a:t>m</a:t>
            </a:r>
            <a:r>
              <a:rPr lang="en-US" sz="2000" b="1" dirty="0" smtClean="0"/>
              <a:t>, or </a:t>
            </a:r>
            <a:r>
              <a:rPr lang="en-US" sz="2000" b="1" dirty="0" smtClean="0">
                <a:latin typeface="Symbol" panose="05050102010706020507" pitchFamily="18" charset="2"/>
              </a:rPr>
              <a:t>mm</a:t>
            </a:r>
            <a:r>
              <a:rPr lang="en-US" sz="2000" b="1" dirty="0" smtClean="0"/>
              <a:t>).</a:t>
            </a:r>
            <a:endParaRPr lang="en-US" sz="20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858000" y="2743200"/>
            <a:ext cx="1828800" cy="54869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56" y="3505200"/>
            <a:ext cx="2992288" cy="28524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82" y="3503305"/>
            <a:ext cx="2992288" cy="285246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" y="3477467"/>
            <a:ext cx="2992288" cy="28524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15090" y="762380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PRD 92 (2015) 072004, </a:t>
            </a:r>
            <a:r>
              <a:rPr lang="en-US" b="1" dirty="0" err="1" smtClean="0">
                <a:solidFill>
                  <a:srgbClr val="FFFF00"/>
                </a:solidFill>
              </a:rPr>
              <a:t>arXiv</a:t>
            </a:r>
            <a:r>
              <a:rPr lang="en-US" b="1" dirty="0" smtClean="0">
                <a:solidFill>
                  <a:srgbClr val="FFFF00"/>
                </a:solidFill>
              </a:rPr>
              <a:t>: 1504.05162</a:t>
            </a:r>
          </a:p>
        </p:txBody>
      </p:sp>
    </p:spTree>
    <p:extLst>
      <p:ext uri="{BB962C8B-B14F-4D97-AF65-F5344CB8AC3E}">
        <p14:creationId xmlns:p14="http://schemas.microsoft.com/office/powerpoint/2010/main" val="81561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Displaced Vertices in RPV SUSY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60" y="1140650"/>
            <a:ext cx="3222840" cy="2655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19" y="1152083"/>
            <a:ext cx="3205981" cy="2641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" y="3917996"/>
            <a:ext cx="3002312" cy="24863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13" y="3944500"/>
            <a:ext cx="3002312" cy="24863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962400"/>
            <a:ext cx="3002312" cy="24863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5214" y="1295400"/>
            <a:ext cx="117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DV  + 1</a:t>
            </a:r>
            <a:r>
              <a:rPr lang="en-US" sz="2400" b="1" dirty="0" smtClean="0">
                <a:latin typeface="Script MT Bold" panose="03040602040607080904" pitchFamily="66" charset="0"/>
              </a:rPr>
              <a:t>l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36870" y="3517886"/>
            <a:ext cx="117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DV  + 2</a:t>
            </a:r>
            <a:r>
              <a:rPr lang="en-US" sz="2400" b="1" dirty="0" smtClean="0">
                <a:latin typeface="Script MT Bold" panose="03040602040607080904" pitchFamily="66" charset="0"/>
              </a:rPr>
              <a:t>l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124200" y="209961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103609" y="47439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ee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737430" y="2237412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19123" y="474393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panose="05050102010706020507" pitchFamily="18" charset="2"/>
              </a:rPr>
              <a:t>mm</a:t>
            </a:r>
            <a:endParaRPr lang="en-US" sz="2400" b="1" dirty="0">
              <a:latin typeface="Symbol" panose="05050102010706020507" pitchFamily="18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85644" y="4705657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e</a:t>
            </a:r>
            <a:r>
              <a:rPr lang="en-US" sz="2400" b="1" dirty="0" err="1" smtClean="0">
                <a:latin typeface="Symbol" panose="05050102010706020507" pitchFamily="18" charset="2"/>
              </a:rPr>
              <a:t>m</a:t>
            </a:r>
            <a:endParaRPr lang="en-US" sz="2400" b="1" dirty="0">
              <a:latin typeface="Symbol" panose="05050102010706020507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465" y="1872568"/>
            <a:ext cx="1820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Limits on number vs </a:t>
            </a:r>
            <a:r>
              <a:rPr lang="en-US" b="1" dirty="0" err="1" smtClean="0">
                <a:solidFill>
                  <a:srgbClr val="0070C0"/>
                </a:solidFill>
              </a:rPr>
              <a:t>c</a:t>
            </a:r>
            <a:r>
              <a:rPr lang="en-US" b="1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t</a:t>
            </a:r>
            <a:r>
              <a:rPr lang="en-US" b="1" dirty="0" smtClean="0">
                <a:solidFill>
                  <a:srgbClr val="0070C0"/>
                </a:solidFill>
              </a:rPr>
              <a:t> are most model-independent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9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Displaced Vertices in RPV SUSY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464" y="1271566"/>
            <a:ext cx="3349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Can convert to cross section and mass limits in various models.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Here is a small sample of the available plots.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98808"/>
            <a:ext cx="3024948" cy="2534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03049"/>
            <a:ext cx="3320335" cy="2773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03049"/>
            <a:ext cx="3446196" cy="28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6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Black Hole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lepton + jet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3694043" cy="260229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0"/>
            <a:ext cx="3703846" cy="2606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50" y="3238666"/>
            <a:ext cx="4691100" cy="32161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07650" y="1295400"/>
            <a:ext cx="482619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Quantum black holes predicted in low-scale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gravity theories.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Expected to conserve angular momentum,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charge, color but not other SM quantities.</a:t>
            </a:r>
          </a:p>
          <a:p>
            <a:r>
              <a:rPr lang="en-US" sz="2000" b="1" dirty="0" smtClean="0"/>
              <a:t>Search for BH → </a:t>
            </a:r>
            <a:r>
              <a:rPr lang="en-US" sz="2000" b="1" dirty="0" smtClean="0">
                <a:latin typeface="Script MT Bold" panose="03040602040607080904" pitchFamily="66" charset="0"/>
              </a:rPr>
              <a:t>l</a:t>
            </a:r>
            <a:r>
              <a:rPr lang="en-US" sz="2000" b="1" dirty="0" smtClean="0"/>
              <a:t> + jet.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05600" y="773668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PRL 112, 091804 (2014)</a:t>
            </a:r>
          </a:p>
        </p:txBody>
      </p:sp>
    </p:spTree>
    <p:extLst>
      <p:ext uri="{BB962C8B-B14F-4D97-AF65-F5344CB8AC3E}">
        <p14:creationId xmlns:p14="http://schemas.microsoft.com/office/powerpoint/2010/main" val="394969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47800"/>
            <a:ext cx="3300413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Black Hole Modes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6781"/>
            <a:ext cx="2705100" cy="23186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5726" y="1123368"/>
            <a:ext cx="3081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Black hole -&gt; </a:t>
            </a:r>
            <a:r>
              <a:rPr lang="en-US" sz="2000" b="1" dirty="0">
                <a:latin typeface="Symbol" panose="05050102010706020507" pitchFamily="18" charset="2"/>
              </a:rPr>
              <a:t>m</a:t>
            </a:r>
            <a:r>
              <a:rPr lang="en-US" sz="2000" b="1" baseline="30000" dirty="0" smtClean="0"/>
              <a:t>±</a:t>
            </a:r>
            <a:r>
              <a:rPr lang="en-US" sz="2000" b="1" dirty="0">
                <a:latin typeface="Symbol" panose="05050102010706020507" pitchFamily="18" charset="2"/>
              </a:rPr>
              <a:t> m</a:t>
            </a:r>
            <a:r>
              <a:rPr lang="en-US" sz="2000" b="1" baseline="30000" dirty="0" smtClean="0"/>
              <a:t>±</a:t>
            </a:r>
            <a:r>
              <a:rPr lang="en-US" sz="2000" b="1" dirty="0" smtClean="0"/>
              <a:t> + tracks</a:t>
            </a:r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62400"/>
            <a:ext cx="2623370" cy="2544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05" y="3962400"/>
            <a:ext cx="2623370" cy="25447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147" y="3962400"/>
            <a:ext cx="2652534" cy="25447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569" y="1259962"/>
            <a:ext cx="29182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Black holes are expected to violate lepton flavor.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These modes have LFV but do not explicitly show it.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4093" y="3657600"/>
            <a:ext cx="5489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Black hole -&gt; ≥ 3 high-</a:t>
            </a:r>
            <a:r>
              <a:rPr lang="en-US" sz="2000" b="1" dirty="0" err="1" smtClean="0"/>
              <a:t>p</a:t>
            </a:r>
            <a:r>
              <a:rPr lang="en-US" sz="2000" b="1" baseline="-25000" dirty="0" err="1" smtClean="0"/>
              <a:t>T</a:t>
            </a:r>
            <a:r>
              <a:rPr lang="en-US" sz="2000" b="1" dirty="0" smtClean="0"/>
              <a:t> objects (at least 1 lepton)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3174" y="773668"/>
            <a:ext cx="395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PRD 88 (2013) 072001, arXiv:1308.4075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74774" y="773668"/>
            <a:ext cx="360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JHEP08 (2014) 103, arXiv:1405.4254</a:t>
            </a:r>
          </a:p>
        </p:txBody>
      </p:sp>
    </p:spTree>
    <p:extLst>
      <p:ext uri="{BB962C8B-B14F-4D97-AF65-F5344CB8AC3E}">
        <p14:creationId xmlns:p14="http://schemas.microsoft.com/office/powerpoint/2010/main" val="154323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Majorana</a:t>
            </a:r>
            <a:r>
              <a:rPr lang="en-US" dirty="0" smtClean="0"/>
              <a:t> Neutrinos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43" y="1284690"/>
            <a:ext cx="3357957" cy="20681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1143000"/>
            <a:ext cx="2814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Theories with heavy neutrinos (such as Seesaw models and left-right symmetric models) may have lepton flavor and number violation.</a:t>
            </a:r>
            <a:endParaRPr lang="en-US" sz="2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95400"/>
            <a:ext cx="2895600" cy="21543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" y="3882964"/>
            <a:ext cx="2133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Search for events with like-sign </a:t>
            </a:r>
            <a:r>
              <a:rPr lang="en-US" sz="2000" b="1" dirty="0" err="1" smtClean="0"/>
              <a:t>dileptons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e</a:t>
            </a:r>
            <a:r>
              <a:rPr lang="en-US" sz="2000" b="1" baseline="30000" dirty="0" err="1" smtClean="0"/>
              <a:t>±</a:t>
            </a:r>
            <a:r>
              <a:rPr lang="en-US" sz="2000" b="1" dirty="0" err="1" smtClean="0"/>
              <a:t>e</a:t>
            </a:r>
            <a:r>
              <a:rPr lang="en-US" sz="2000" b="1" baseline="30000" dirty="0" smtClean="0"/>
              <a:t>±</a:t>
            </a:r>
            <a:r>
              <a:rPr lang="en-US" sz="2000" b="1" dirty="0" smtClean="0"/>
              <a:t> or</a:t>
            </a:r>
            <a:r>
              <a:rPr lang="en-US" sz="2000" b="1" dirty="0">
                <a:latin typeface="Symbol" panose="05050102010706020507" pitchFamily="18" charset="2"/>
              </a:rPr>
              <a:t> </a:t>
            </a:r>
            <a:r>
              <a:rPr lang="en-US" sz="2000" b="1" dirty="0" err="1" smtClean="0">
                <a:latin typeface="Symbol" panose="05050102010706020507" pitchFamily="18" charset="2"/>
              </a:rPr>
              <a:t>m</a:t>
            </a:r>
            <a:r>
              <a:rPr lang="en-US" sz="2000" b="1" baseline="30000" dirty="0" err="1" smtClean="0"/>
              <a:t>±</a:t>
            </a:r>
            <a:r>
              <a:rPr lang="en-US" sz="2000" b="1" dirty="0" err="1" smtClean="0">
                <a:latin typeface="Symbol" panose="05050102010706020507" pitchFamily="18" charset="2"/>
              </a:rPr>
              <a:t>m</a:t>
            </a:r>
            <a:r>
              <a:rPr lang="en-US" sz="2000" b="1" baseline="30000" dirty="0" smtClean="0"/>
              <a:t>±</a:t>
            </a:r>
            <a:r>
              <a:rPr lang="en-US" sz="2000" b="1" dirty="0" smtClean="0"/>
              <a:t>) and at least two jets.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No excess seen.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11310"/>
            <a:ext cx="3429000" cy="23908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57" y="3733800"/>
            <a:ext cx="3553043" cy="25462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62800" y="457200"/>
            <a:ext cx="194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JHEP07 (2015) 162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arXiv:1506.06020</a:t>
            </a:r>
          </a:p>
        </p:txBody>
      </p:sp>
    </p:spTree>
    <p:extLst>
      <p:ext uri="{BB962C8B-B14F-4D97-AF65-F5344CB8AC3E}">
        <p14:creationId xmlns:p14="http://schemas.microsoft.com/office/powerpoint/2010/main" val="61634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1843" y="1157111"/>
                <a:ext cx="8667045" cy="2015067"/>
              </a:xfrm>
            </p:spPr>
            <p:txBody>
              <a:bodyPr/>
              <a:lstStyle/>
              <a:p>
                <a:r>
                  <a:rPr lang="en-US" sz="2400" dirty="0" smtClean="0"/>
                  <a:t>ATLAS has searched for lepton flavor violation in the 8-TeV and 13-TeV data via</a:t>
                </a:r>
              </a:p>
              <a:p>
                <a:pPr lvl="1"/>
                <a:r>
                  <a:rPr lang="en-US" sz="2000" dirty="0"/>
                  <a:t>d</a:t>
                </a:r>
                <a:r>
                  <a:rPr lang="en-US" sz="2000" dirty="0" smtClean="0"/>
                  <a:t>ecays of Standard-Model particles (Z, H)</a:t>
                </a:r>
              </a:p>
              <a:p>
                <a:pPr lvl="1"/>
                <a:r>
                  <a:rPr lang="en-US" sz="2000" dirty="0"/>
                  <a:t>d</a:t>
                </a:r>
                <a:r>
                  <a:rPr lang="en-US" sz="2000" dirty="0" smtClean="0"/>
                  <a:t>ecays of possible new particles 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 smtClean="0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</m:acc>
                  </m:oMath>
                </a14:m>
                <a:r>
                  <a:rPr lang="en-US" sz="2000" dirty="0" smtClean="0"/>
                  <a:t>, Z’,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 smtClean="0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</m:acc>
                  </m:oMath>
                </a14:m>
                <a:r>
                  <a:rPr lang="en-US" sz="2000" dirty="0" smtClean="0"/>
                  <a:t>)</a:t>
                </a:r>
              </a:p>
              <a:p>
                <a:pPr lvl="1"/>
                <a:r>
                  <a:rPr lang="en-US" sz="2000" dirty="0"/>
                  <a:t>d</a:t>
                </a:r>
                <a:r>
                  <a:rPr lang="en-US" sz="2000" dirty="0" smtClean="0"/>
                  <a:t>ecays of Quantum Black Holes.</a:t>
                </a:r>
              </a:p>
            </p:txBody>
          </p:sp>
        </mc:Choice>
        <mc:Fallback xmlns="">
          <p:sp>
            <p:nvSpPr>
              <p:cNvPr id="1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43" y="1157111"/>
                <a:ext cx="8667045" cy="2015067"/>
              </a:xfrm>
              <a:blipFill rotWithShape="1">
                <a:blip r:embed="rId2"/>
                <a:stretch>
                  <a:fillRect l="-914" t="-2424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/>
          <p:cNvSpPr txBox="1">
            <a:spLocks/>
          </p:cNvSpPr>
          <p:nvPr/>
        </p:nvSpPr>
        <p:spPr>
          <a:xfrm>
            <a:off x="110067" y="3149600"/>
            <a:ext cx="4439355" cy="322862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70C0"/>
                </a:solidFill>
              </a:rPr>
              <a:t>No excess over the Standard Model expectations is seen.</a:t>
            </a:r>
          </a:p>
          <a:p>
            <a:r>
              <a:rPr lang="en-US" sz="2400" dirty="0" smtClean="0"/>
              <a:t>Limits are placed on various production and decay mechanisms.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LHC is running at 13 </a:t>
            </a:r>
            <a:r>
              <a:rPr lang="en-US" sz="2400" dirty="0" err="1" smtClean="0">
                <a:solidFill>
                  <a:srgbClr val="0070C0"/>
                </a:solidFill>
              </a:rPr>
              <a:t>TeV</a:t>
            </a:r>
            <a:r>
              <a:rPr lang="en-US" sz="2400" dirty="0" smtClean="0">
                <a:solidFill>
                  <a:srgbClr val="0070C0"/>
                </a:solidFill>
              </a:rPr>
              <a:t>, and we look forward to studying the increased data sets.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67" y="2908119"/>
            <a:ext cx="4777244" cy="356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8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1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</a:t>
            </a:r>
            <a:r>
              <a:rPr lang="en-US" dirty="0" err="1" smtClean="0">
                <a:latin typeface="Symbol" panose="05050102010706020507" pitchFamily="18" charset="2"/>
              </a:rPr>
              <a:t>mt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21" y="1602600"/>
            <a:ext cx="4538279" cy="441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600"/>
            <a:ext cx="4538279" cy="441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80318" y="1295400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SR1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32156" y="1306286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SR2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716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 </a:t>
            </a:r>
            <a:r>
              <a:rPr lang="en-US" dirty="0">
                <a:sym typeface="Symbol"/>
              </a:rPr>
              <a:t>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48" y="1357276"/>
            <a:ext cx="4475922" cy="492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257800"/>
          </a:xfrm>
        </p:spPr>
        <p:txBody>
          <a:bodyPr/>
          <a:lstStyle/>
          <a:p>
            <a:r>
              <a:rPr lang="en-US" sz="2000" dirty="0" smtClean="0"/>
              <a:t>Lepton Number and Flavor are not related to a gauge symmetry.</a:t>
            </a:r>
          </a:p>
          <a:p>
            <a:r>
              <a:rPr lang="en-US" sz="2000" dirty="0" smtClean="0">
                <a:solidFill>
                  <a:srgbClr val="0070C0"/>
                </a:solidFill>
                <a:sym typeface="Symbol"/>
              </a:rPr>
              <a:t></a:t>
            </a:r>
            <a:r>
              <a:rPr lang="en-US" sz="2000" dirty="0" smtClean="0">
                <a:solidFill>
                  <a:srgbClr val="0070C0"/>
                </a:solidFill>
              </a:rPr>
              <a:t> Might not be conserved.</a:t>
            </a:r>
          </a:p>
          <a:p>
            <a:r>
              <a:rPr lang="en-US" sz="2000" dirty="0" smtClean="0"/>
              <a:t>Neutrino </a:t>
            </a:r>
            <a:r>
              <a:rPr lang="en-US" sz="2000" dirty="0"/>
              <a:t>o</a:t>
            </a:r>
            <a:r>
              <a:rPr lang="en-US" sz="2000" dirty="0" smtClean="0"/>
              <a:t>scillations indeed show this.</a:t>
            </a:r>
          </a:p>
          <a:p>
            <a:r>
              <a:rPr lang="en-US" sz="2000" dirty="0" smtClean="0"/>
              <a:t>Important question is whether charged leptons violate lepton flavor conservation.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Neutrino-induced lepton flavor violation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     for charged leptons is expected to be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     very small [e.g., BR(</a:t>
            </a:r>
            <a:r>
              <a:rPr lang="en-US" sz="2000" dirty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sym typeface="Symbol"/>
              </a:rPr>
              <a:t> </a:t>
            </a:r>
            <a:r>
              <a:rPr lang="en-US" sz="2000" dirty="0" err="1" smtClean="0">
                <a:solidFill>
                  <a:srgbClr val="0070C0"/>
                </a:solidFill>
                <a:sym typeface="Symbol"/>
              </a:rPr>
              <a:t>e</a:t>
            </a:r>
            <a:r>
              <a:rPr lang="en-US" sz="2000" dirty="0" err="1" smtClean="0">
                <a:solidFill>
                  <a:srgbClr val="0070C0"/>
                </a:solidFill>
                <a:latin typeface="Symbol" panose="05050102010706020507" pitchFamily="18" charset="2"/>
                <a:sym typeface="Symbol"/>
              </a:rPr>
              <a:t>g</a:t>
            </a:r>
            <a:r>
              <a:rPr lang="en-US" sz="2000" dirty="0" smtClean="0">
                <a:solidFill>
                  <a:srgbClr val="0070C0"/>
                </a:solidFill>
              </a:rPr>
              <a:t>) </a:t>
            </a:r>
            <a:r>
              <a:rPr lang="en-US" sz="2000" dirty="0" smtClean="0">
                <a:solidFill>
                  <a:srgbClr val="0070C0"/>
                </a:solidFill>
                <a:sym typeface="Symbol"/>
              </a:rPr>
              <a:t></a:t>
            </a:r>
            <a:r>
              <a:rPr lang="en-US" sz="2000" dirty="0" smtClean="0">
                <a:solidFill>
                  <a:srgbClr val="0070C0"/>
                </a:solidFill>
              </a:rPr>
              <a:t> 10</a:t>
            </a:r>
            <a:r>
              <a:rPr lang="en-US" sz="2000" baseline="30000" dirty="0" smtClean="0">
                <a:solidFill>
                  <a:srgbClr val="0070C0"/>
                </a:solidFill>
              </a:rPr>
              <a:t>-50</a:t>
            </a:r>
            <a:r>
              <a:rPr lang="en-US" sz="2000" dirty="0" smtClean="0">
                <a:solidFill>
                  <a:srgbClr val="0070C0"/>
                </a:solidFill>
              </a:rPr>
              <a:t>].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     (Small but not as small for some 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t</a:t>
            </a:r>
            <a:r>
              <a:rPr lang="en-US" sz="2000" dirty="0" smtClean="0">
                <a:solidFill>
                  <a:srgbClr val="0070C0"/>
                </a:solidFill>
              </a:rPr>
              <a:t> decays.) </a:t>
            </a:r>
          </a:p>
          <a:p>
            <a:r>
              <a:rPr lang="en-US" sz="2000" dirty="0" smtClean="0"/>
              <a:t>Might manifest itself in </a:t>
            </a:r>
          </a:p>
          <a:p>
            <a:pPr lvl="1"/>
            <a:r>
              <a:rPr lang="en-US" sz="2000" dirty="0" smtClean="0"/>
              <a:t>decays of Standard Model particles (e.g. Z </a:t>
            </a:r>
            <a:r>
              <a:rPr lang="en-US" sz="2000" dirty="0" smtClean="0">
                <a:sym typeface="Symbol"/>
              </a:rPr>
              <a:t></a:t>
            </a:r>
            <a:r>
              <a:rPr lang="en-US" sz="2000" dirty="0" smtClean="0"/>
              <a:t> </a:t>
            </a:r>
            <a:r>
              <a:rPr lang="en-US" sz="2000" dirty="0" err="1" smtClean="0"/>
              <a:t>e</a:t>
            </a:r>
            <a:r>
              <a:rPr lang="en-US" sz="2000" dirty="0" err="1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).</a:t>
            </a:r>
          </a:p>
          <a:p>
            <a:pPr lvl="1"/>
            <a:r>
              <a:rPr lang="en-US" sz="2000" dirty="0" smtClean="0">
                <a:sym typeface="Symbol"/>
              </a:rPr>
              <a:t>decays of Beyond the Standard Model particles (e.g. Z’  </a:t>
            </a:r>
            <a:r>
              <a:rPr lang="en-US" sz="2000" dirty="0" err="1" smtClean="0">
                <a:sym typeface="Symbol"/>
              </a:rPr>
              <a:t>e</a:t>
            </a:r>
            <a:r>
              <a:rPr lang="en-US" sz="2000" dirty="0" err="1" smtClean="0"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sym typeface="Symbol"/>
              </a:rPr>
              <a:t>).</a:t>
            </a:r>
          </a:p>
          <a:p>
            <a:pPr lvl="1"/>
            <a:r>
              <a:rPr lang="en-US" sz="2000" dirty="0" smtClean="0">
                <a:sym typeface="Symbol"/>
              </a:rPr>
              <a:t>Quantum Black Holes (e.g., QBH</a:t>
            </a:r>
            <a:r>
              <a:rPr lang="en-US" sz="2000" dirty="0">
                <a:sym typeface="Symbol"/>
              </a:rPr>
              <a:t> </a:t>
            </a:r>
            <a:r>
              <a:rPr lang="en-US" sz="2000" dirty="0" err="1">
                <a:sym typeface="Symbol"/>
              </a:rPr>
              <a:t>e</a:t>
            </a:r>
            <a:r>
              <a:rPr lang="en-US" sz="2000" dirty="0" err="1"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sym typeface="Symbol"/>
              </a:rPr>
              <a:t>).</a:t>
            </a:r>
          </a:p>
          <a:p>
            <a:pPr lvl="1"/>
            <a:r>
              <a:rPr lang="en-US" sz="2000" dirty="0" smtClean="0">
                <a:sym typeface="Symbol"/>
              </a:rPr>
              <a:t>other interactions.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71800"/>
            <a:ext cx="3886200" cy="123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8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 </a:t>
            </a:r>
            <a:r>
              <a:rPr lang="en-US" dirty="0">
                <a:sym typeface="Symbol"/>
              </a:rPr>
              <a:t>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5" y="3657600"/>
            <a:ext cx="8042193" cy="1905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91" y="1832716"/>
            <a:ext cx="2830509" cy="1421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83740"/>
            <a:ext cx="3648216" cy="131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9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Z’ or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>
                <a:sym typeface="Symbol"/>
              </a:rPr>
              <a:t>  </a:t>
            </a:r>
            <a:r>
              <a:rPr lang="en-US" dirty="0" err="1" smtClean="0">
                <a:sym typeface="Symbol"/>
              </a:rPr>
              <a:t>e</a:t>
            </a:r>
            <a:r>
              <a:rPr lang="en-US" dirty="0" err="1" smtClean="0">
                <a:latin typeface="Symbol" panose="05050102010706020507" pitchFamily="18" charset="2"/>
                <a:sym typeface="Symbol"/>
              </a:rPr>
              <a:t>m</a:t>
            </a:r>
            <a:r>
              <a:rPr lang="en-US" dirty="0" smtClean="0">
                <a:sym typeface="Symbol"/>
              </a:rPr>
              <a:t>, e</a:t>
            </a:r>
            <a:r>
              <a:rPr lang="en-US" dirty="0" smtClean="0">
                <a:latin typeface="Symbol" panose="05050102010706020507" pitchFamily="18" charset="2"/>
                <a:sym typeface="Symbol"/>
              </a:rPr>
              <a:t>t</a:t>
            </a:r>
            <a:r>
              <a:rPr lang="en-US" dirty="0" smtClean="0">
                <a:sym typeface="Symbol"/>
              </a:rPr>
              <a:t>, or </a:t>
            </a:r>
            <a:r>
              <a:rPr lang="en-US" dirty="0" err="1" smtClean="0">
                <a:latin typeface="Symbol" panose="05050102010706020507" pitchFamily="18" charset="2"/>
                <a:sym typeface="Symbol"/>
              </a:rPr>
              <a:t>mt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31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6477000" cy="4689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6691" y="687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+mj-lt"/>
              </a:rPr>
              <a:t>~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199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Z’ or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>
                <a:sym typeface="Symbol"/>
              </a:rPr>
              <a:t>  </a:t>
            </a:r>
            <a:r>
              <a:rPr lang="en-US" dirty="0" err="1" smtClean="0">
                <a:sym typeface="Symbol"/>
              </a:rPr>
              <a:t>e</a:t>
            </a:r>
            <a:r>
              <a:rPr lang="en-US" dirty="0" err="1" smtClean="0">
                <a:latin typeface="Symbol" panose="05050102010706020507" pitchFamily="18" charset="2"/>
                <a:sym typeface="Symbol"/>
              </a:rPr>
              <a:t>m</a:t>
            </a:r>
            <a:r>
              <a:rPr lang="en-US" dirty="0" smtClean="0">
                <a:sym typeface="Symbol"/>
              </a:rPr>
              <a:t>, e</a:t>
            </a:r>
            <a:r>
              <a:rPr lang="en-US" dirty="0" smtClean="0">
                <a:latin typeface="Symbol" panose="05050102010706020507" pitchFamily="18" charset="2"/>
                <a:sym typeface="Symbol"/>
              </a:rPr>
              <a:t>t</a:t>
            </a:r>
            <a:r>
              <a:rPr lang="en-US" dirty="0" smtClean="0">
                <a:sym typeface="Symbol"/>
              </a:rPr>
              <a:t>, or </a:t>
            </a:r>
            <a:r>
              <a:rPr lang="en-US" dirty="0" err="1" smtClean="0">
                <a:latin typeface="Symbol" panose="05050102010706020507" pitchFamily="18" charset="2"/>
                <a:sym typeface="Symbol"/>
              </a:rPr>
              <a:t>mt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32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163266" cy="27986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6691" y="687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+mj-lt"/>
              </a:rPr>
              <a:t>~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867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B-L top </a:t>
            </a:r>
            <a:r>
              <a:rPr lang="en-US" dirty="0" err="1" smtClean="0"/>
              <a:t>squark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2400"/>
            <a:ext cx="3429502" cy="2545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50" y="1210399"/>
            <a:ext cx="3851200" cy="2717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06582"/>
            <a:ext cx="3144793" cy="26707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750777"/>
            <a:ext cx="3581400" cy="272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Multileptons</a:t>
            </a:r>
            <a:r>
              <a:rPr lang="en-US" dirty="0" smtClean="0"/>
              <a:t> in RPV SUSY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" y="1608975"/>
            <a:ext cx="4505949" cy="3967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51" y="1608975"/>
            <a:ext cx="4505949" cy="396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Multileptons</a:t>
            </a:r>
            <a:r>
              <a:rPr lang="en-US" dirty="0" smtClean="0"/>
              <a:t> in RPV SUSY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2938"/>
            <a:ext cx="4514312" cy="3647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95600"/>
            <a:ext cx="4332063" cy="35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4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Displaced Vertices in RPV SUSY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84064"/>
            <a:ext cx="5207073" cy="4847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1" y="1752600"/>
            <a:ext cx="327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Displaced vertices with less than 5 tracks.</a:t>
            </a:r>
          </a:p>
          <a:p>
            <a:endParaRPr lang="en-US" sz="2000" b="1" dirty="0"/>
          </a:p>
          <a:p>
            <a:r>
              <a:rPr lang="en-US" sz="2000" b="1" dirty="0" smtClean="0">
                <a:solidFill>
                  <a:srgbClr val="0070C0"/>
                </a:solidFill>
              </a:rPr>
              <a:t>These regions are excluded from the signal search.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4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Displaced Vertices in RPV SUSY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6324600" cy="448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Hole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lepton + jet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38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233274"/>
            <a:ext cx="4559995" cy="36435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00" y="2590800"/>
            <a:ext cx="4345800" cy="28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5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Majorana</a:t>
            </a:r>
            <a:r>
              <a:rPr lang="en-US" dirty="0" smtClean="0"/>
              <a:t> Neutrinos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964800" cy="2775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00" y="1219200"/>
            <a:ext cx="3964800" cy="2775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99646"/>
            <a:ext cx="3660000" cy="24773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00" y="3999646"/>
            <a:ext cx="3660000" cy="247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RPV SUSY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1143000"/>
            <a:ext cx="4921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SUSY allows </a:t>
            </a:r>
            <a:r>
              <a:rPr lang="en-US" sz="2000" b="1" dirty="0" err="1" smtClean="0"/>
              <a:t>superpotential</a:t>
            </a:r>
            <a:r>
              <a:rPr lang="en-US" sz="2000" b="1" dirty="0" smtClean="0"/>
              <a:t> term of the form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5800" y="1642798"/>
                <a:ext cx="6477000" cy="883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𝑖𝑗𝑘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SupPr>
                        <m:e>
                          <m:f>
                            <m:f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42798"/>
                <a:ext cx="6477000" cy="88396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52400" y="2326703"/>
            <a:ext cx="890365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</a:rPr>
              <a:t>Multiplets</a:t>
            </a:r>
            <a:r>
              <a:rPr lang="en-US" sz="2000" b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L and Q are lepton and quark doublets.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E, U, and D are charged lepton, up-like quark, and down-like quark singlets.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H is Higgs doublet (the one coupling to up-like quarks).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</a:rPr>
              <a:t>i</a:t>
            </a:r>
            <a:r>
              <a:rPr lang="en-US" sz="2000" b="1" dirty="0" smtClean="0">
                <a:solidFill>
                  <a:srgbClr val="0070C0"/>
                </a:solidFill>
              </a:rPr>
              <a:t>, j, and k are summed over generations.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/>
              <a:t>These terms violate R-parity, R = (-1)</a:t>
            </a:r>
            <a:r>
              <a:rPr lang="en-US" sz="2000" b="1" baseline="30000" dirty="0" smtClean="0"/>
              <a:t>3(B-L)+2S</a:t>
            </a:r>
            <a:r>
              <a:rPr lang="en-US" sz="2000" b="1" dirty="0" smtClean="0"/>
              <a:t>.</a:t>
            </a:r>
            <a:endParaRPr lang="en-US" sz="2000" b="1" dirty="0"/>
          </a:p>
          <a:p>
            <a:endParaRPr lang="en-US" sz="2000" b="1" u="sng" dirty="0" smtClean="0">
              <a:solidFill>
                <a:srgbClr val="0070C0"/>
              </a:solidFill>
              <a:latin typeface="Symbol" panose="05050102010706020507" pitchFamily="18" charset="2"/>
            </a:endParaRPr>
          </a:p>
          <a:p>
            <a:r>
              <a:rPr lang="en-US" sz="2000" b="1" u="sng" dirty="0" smtClean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and </a:t>
            </a:r>
            <a:r>
              <a:rPr lang="en-US" sz="2000" b="1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sz="2000" b="1" dirty="0">
                <a:solidFill>
                  <a:srgbClr val="0070C0"/>
                </a:solidFill>
              </a:rPr>
              <a:t>’ terms violate lepton number and </a:t>
            </a:r>
            <a:r>
              <a:rPr lang="en-US" sz="2000" b="1" dirty="0" smtClean="0">
                <a:solidFill>
                  <a:srgbClr val="0070C0"/>
                </a:solidFill>
              </a:rPr>
              <a:t>flavor; </a:t>
            </a:r>
            <a:r>
              <a:rPr lang="en-US" sz="20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sz="2000" b="1" dirty="0" smtClean="0">
                <a:solidFill>
                  <a:srgbClr val="0070C0"/>
                </a:solidFill>
              </a:rPr>
              <a:t>’’ </a:t>
            </a:r>
            <a:r>
              <a:rPr lang="en-US" sz="2000" b="1" dirty="0">
                <a:solidFill>
                  <a:srgbClr val="0070C0"/>
                </a:solidFill>
              </a:rPr>
              <a:t>terms </a:t>
            </a:r>
            <a:r>
              <a:rPr lang="en-US" sz="2000" b="1" dirty="0" smtClean="0">
                <a:solidFill>
                  <a:srgbClr val="0070C0"/>
                </a:solidFill>
              </a:rPr>
              <a:t>violate baryon number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Limits on proton decay mean either </a:t>
            </a:r>
            <a:r>
              <a:rPr lang="en-US" sz="2000" b="1" dirty="0" smtClean="0">
                <a:latin typeface="Symbol" panose="05050102010706020507" pitchFamily="18" charset="2"/>
              </a:rPr>
              <a:t>l</a:t>
            </a:r>
            <a:r>
              <a:rPr lang="en-US" sz="2000" b="1" dirty="0" smtClean="0"/>
              <a:t> </a:t>
            </a:r>
            <a:r>
              <a:rPr lang="en-US" sz="2000" b="1" dirty="0"/>
              <a:t>and </a:t>
            </a:r>
            <a:r>
              <a:rPr lang="en-US" sz="2000" b="1" dirty="0">
                <a:latin typeface="Symbol" panose="05050102010706020507" pitchFamily="18" charset="2"/>
              </a:rPr>
              <a:t>l</a:t>
            </a:r>
            <a:r>
              <a:rPr lang="en-US" sz="2000" b="1" dirty="0"/>
              <a:t>’ </a:t>
            </a:r>
            <a:r>
              <a:rPr lang="en-US" sz="2000" b="1" dirty="0" smtClean="0"/>
              <a:t>= 0 or </a:t>
            </a:r>
            <a:r>
              <a:rPr lang="en-US" sz="2000" b="1" dirty="0">
                <a:latin typeface="Symbol" panose="05050102010706020507" pitchFamily="18" charset="2"/>
              </a:rPr>
              <a:t>l</a:t>
            </a:r>
            <a:r>
              <a:rPr lang="en-US" sz="2000" b="1" dirty="0"/>
              <a:t>’’ =</a:t>
            </a:r>
            <a:r>
              <a:rPr lang="en-US" sz="2000" b="1" dirty="0" smtClean="0"/>
              <a:t> 0.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Usually require R-parity conversation, but this is not necessary.</a:t>
            </a:r>
          </a:p>
        </p:txBody>
      </p:sp>
    </p:spTree>
    <p:extLst>
      <p:ext uri="{BB962C8B-B14F-4D97-AF65-F5344CB8AC3E}">
        <p14:creationId xmlns:p14="http://schemas.microsoft.com/office/powerpoint/2010/main" val="383737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Majorana</a:t>
            </a:r>
            <a:r>
              <a:rPr lang="en-US" dirty="0" smtClean="0"/>
              <a:t> Neutrinos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8848"/>
            <a:ext cx="3657602" cy="2621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248324"/>
            <a:ext cx="3657601" cy="25616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3915324"/>
            <a:ext cx="3657601" cy="25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705" y="3505200"/>
            <a:ext cx="3388295" cy="14901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257800"/>
          </a:xfrm>
        </p:spPr>
        <p:txBody>
          <a:bodyPr/>
          <a:lstStyle/>
          <a:p>
            <a:r>
              <a:rPr lang="en-US" sz="2000" dirty="0" smtClean="0">
                <a:solidFill>
                  <a:srgbClr val="0070C0"/>
                </a:solidFill>
              </a:rPr>
              <a:t>Low energy results (e.g., 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solidFill>
                  <a:srgbClr val="0070C0"/>
                </a:solidFill>
              </a:rPr>
              <a:t> → </a:t>
            </a:r>
            <a:r>
              <a:rPr lang="en-US" sz="2000" dirty="0" err="1" smtClean="0">
                <a:solidFill>
                  <a:srgbClr val="0070C0"/>
                </a:solidFill>
              </a:rPr>
              <a:t>e</a:t>
            </a:r>
            <a:r>
              <a:rPr lang="en-US" sz="2000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70C0"/>
                </a:solidFill>
              </a:rPr>
              <a:t>, </a:t>
            </a:r>
            <a:r>
              <a:rPr lang="en-US" sz="2000" dirty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srgbClr val="0070C0"/>
                </a:solidFill>
              </a:rPr>
              <a:t> → </a:t>
            </a:r>
            <a:r>
              <a:rPr lang="en-US" sz="2000" dirty="0" err="1" smtClean="0">
                <a:solidFill>
                  <a:srgbClr val="0070C0"/>
                </a:solidFill>
              </a:rPr>
              <a:t>eee</a:t>
            </a:r>
            <a:r>
              <a:rPr lang="en-US" sz="2000" dirty="0" smtClean="0">
                <a:solidFill>
                  <a:srgbClr val="0070C0"/>
                </a:solidFill>
              </a:rPr>
              <a:t>, 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solidFill>
                  <a:srgbClr val="0070C0"/>
                </a:solidFill>
              </a:rPr>
              <a:t>-e conversion, 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t</a:t>
            </a:r>
            <a:r>
              <a:rPr lang="en-US" sz="2000" dirty="0" smtClean="0">
                <a:solidFill>
                  <a:srgbClr val="0070C0"/>
                </a:solidFill>
              </a:rPr>
              <a:t> decays, etc.) provide constraints (but there are often assumptions).</a:t>
            </a:r>
          </a:p>
          <a:p>
            <a:r>
              <a:rPr lang="en-US" sz="2000" dirty="0" smtClean="0"/>
              <a:t>In general, limits on e-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 processes are more stringent.</a:t>
            </a:r>
          </a:p>
          <a:p>
            <a:r>
              <a:rPr lang="en-US" sz="2000" dirty="0" smtClean="0">
                <a:solidFill>
                  <a:srgbClr val="0070C0"/>
                </a:solidFill>
                <a:sym typeface="Symbol"/>
              </a:rPr>
              <a:t>Often limits are given in terms of an effective energy scale, which is a combination of mass/energy scales and coupling constants.  For example, if          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→ </a:t>
            </a:r>
            <a:r>
              <a:rPr lang="en-US" sz="2000" dirty="0" err="1" smtClean="0">
                <a:solidFill>
                  <a:srgbClr val="0070C0"/>
                </a:solidFill>
              </a:rPr>
              <a:t>eee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proceeds through a massive, LFV particle with mass M and coupling g,</a:t>
            </a:r>
            <a:r>
              <a:rPr lang="en-US" sz="2000" dirty="0">
                <a:solidFill>
                  <a:srgbClr val="0070C0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sym typeface="Symbol"/>
              </a:rPr>
              <a:t>the Feynman diagram essentially becomes a 4-point interaction proportional to g</a:t>
            </a:r>
            <a:r>
              <a:rPr lang="en-US" sz="2000" baseline="30000" dirty="0" smtClean="0">
                <a:solidFill>
                  <a:srgbClr val="0070C0"/>
                </a:solidFill>
                <a:sym typeface="Symbol"/>
              </a:rPr>
              <a:t>2</a:t>
            </a:r>
            <a:r>
              <a:rPr lang="en-US" sz="2000" dirty="0" smtClean="0">
                <a:solidFill>
                  <a:srgbClr val="0070C0"/>
                </a:solidFill>
                <a:sym typeface="Symbol"/>
              </a:rPr>
              <a:t>/M</a:t>
            </a:r>
            <a:r>
              <a:rPr lang="en-US" sz="2000" baseline="30000" dirty="0" smtClean="0">
                <a:solidFill>
                  <a:srgbClr val="0070C0"/>
                </a:solidFill>
                <a:sym typeface="Symbol"/>
              </a:rPr>
              <a:t>2</a:t>
            </a:r>
            <a:r>
              <a:rPr lang="en-US" sz="2000" dirty="0" smtClean="0">
                <a:solidFill>
                  <a:srgbClr val="0070C0"/>
                </a:solidFill>
                <a:sym typeface="Symbol"/>
              </a:rPr>
              <a:t>.</a:t>
            </a:r>
          </a:p>
          <a:p>
            <a:endParaRPr lang="en-US" sz="2000" dirty="0">
              <a:solidFill>
                <a:srgbClr val="0070C0"/>
              </a:solidFill>
              <a:sym typeface="Symbol"/>
            </a:endParaRPr>
          </a:p>
          <a:p>
            <a:endParaRPr lang="en-US" sz="2000" dirty="0" smtClean="0">
              <a:solidFill>
                <a:srgbClr val="0070C0"/>
              </a:solidFill>
              <a:sym typeface="Symbol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70C0"/>
              </a:solidFill>
              <a:sym typeface="Symbol"/>
            </a:endParaRPr>
          </a:p>
          <a:p>
            <a:r>
              <a:rPr lang="en-US" sz="2000" dirty="0" smtClean="0">
                <a:sym typeface="Symbol"/>
              </a:rPr>
              <a:t>At the LHC, if the true mass scale is above a few </a:t>
            </a:r>
            <a:r>
              <a:rPr lang="en-US" sz="2000" dirty="0" err="1" smtClean="0">
                <a:sym typeface="Symbol"/>
              </a:rPr>
              <a:t>TeV</a:t>
            </a:r>
            <a:r>
              <a:rPr lang="en-US" sz="2000" dirty="0" smtClean="0">
                <a:sym typeface="Symbol"/>
              </a:rPr>
              <a:t>, then we are not sensitive.  But if the effective scale is large because the mass scale is in the </a:t>
            </a:r>
            <a:r>
              <a:rPr lang="en-US" sz="2000" dirty="0" err="1" smtClean="0">
                <a:sym typeface="Symbol"/>
              </a:rPr>
              <a:t>TeV</a:t>
            </a:r>
            <a:r>
              <a:rPr lang="en-US" sz="2000" dirty="0" smtClean="0">
                <a:sym typeface="Symbol"/>
              </a:rPr>
              <a:t> range but the couplings are small, we may be able to see it.  Also, LHC is almost as sensitive to e</a:t>
            </a:r>
            <a:r>
              <a:rPr lang="en-US" sz="2000" dirty="0" smtClean="0">
                <a:latin typeface="Symbol" panose="05050102010706020507" pitchFamily="18" charset="2"/>
                <a:sym typeface="Symbol"/>
              </a:rPr>
              <a:t>t</a:t>
            </a:r>
            <a:r>
              <a:rPr lang="en-US" sz="2000" dirty="0" smtClean="0">
                <a:sym typeface="Symbol"/>
              </a:rPr>
              <a:t> and </a:t>
            </a:r>
            <a:r>
              <a:rPr lang="en-US" sz="2000" dirty="0" err="1" smtClean="0">
                <a:latin typeface="Symbol" panose="05050102010706020507" pitchFamily="18" charset="2"/>
                <a:sym typeface="Symbol"/>
              </a:rPr>
              <a:t>mt</a:t>
            </a:r>
            <a:r>
              <a:rPr lang="en-US" sz="2000" dirty="0" smtClean="0">
                <a:sym typeface="Symbol"/>
              </a:rPr>
              <a:t> modes as to </a:t>
            </a:r>
            <a:r>
              <a:rPr lang="en-US" sz="2000" dirty="0" err="1" smtClean="0">
                <a:sym typeface="Symbol"/>
              </a:rPr>
              <a:t>e</a:t>
            </a:r>
            <a:r>
              <a:rPr lang="en-US" sz="2000" dirty="0" err="1" smtClean="0">
                <a:latin typeface="Symbol" panose="05050102010706020507" pitchFamily="18" charset="2"/>
                <a:sym typeface="Symbol"/>
              </a:rPr>
              <a:t>m</a:t>
            </a:r>
            <a:r>
              <a:rPr lang="en-US" sz="2000" dirty="0" smtClean="0">
                <a:sym typeface="Symbol"/>
              </a:rPr>
              <a:t> modes.</a:t>
            </a:r>
            <a:endParaRPr lang="en-US" sz="2000" dirty="0">
              <a:sym typeface="Symbo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Constraints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429000"/>
            <a:ext cx="3413271" cy="1498509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4800600" y="4191000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and ATLAS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45" y="3312140"/>
            <a:ext cx="4362955" cy="3180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1045" y="1277157"/>
            <a:ext cx="4286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Results here from 8-TeV pp data taken</a:t>
            </a:r>
          </a:p>
          <a:p>
            <a:r>
              <a:rPr lang="en-US" sz="2000" b="1" dirty="0"/>
              <a:t>i</a:t>
            </a:r>
            <a:r>
              <a:rPr lang="en-US" sz="2000" b="1" dirty="0" smtClean="0"/>
              <a:t>n 2012 (~20 fb</a:t>
            </a:r>
            <a:r>
              <a:rPr lang="en-US" sz="2000" b="1" baseline="30000" dirty="0" smtClean="0"/>
              <a:t>-1</a:t>
            </a:r>
            <a:r>
              <a:rPr lang="en-US" sz="2000" b="1" dirty="0" smtClean="0"/>
              <a:t>) and 13-TeV pp data taken in </a:t>
            </a:r>
            <a:r>
              <a:rPr lang="en-US" sz="2000" b="1" dirty="0"/>
              <a:t>2015 </a:t>
            </a:r>
            <a:r>
              <a:rPr lang="en-US" sz="2000" b="1" dirty="0" smtClean="0"/>
              <a:t>(~3 fb</a:t>
            </a:r>
            <a:r>
              <a:rPr lang="en-US" sz="2000" b="1" baseline="30000" dirty="0" smtClean="0"/>
              <a:t>-1</a:t>
            </a:r>
            <a:r>
              <a:rPr lang="en-US" sz="2000" b="1" dirty="0"/>
              <a:t>) .</a:t>
            </a:r>
            <a:endParaRPr lang="en-US" sz="2000" b="1" dirty="0" smtClean="0"/>
          </a:p>
          <a:p>
            <a:r>
              <a:rPr lang="en-US" sz="2000" b="1" dirty="0" smtClean="0">
                <a:solidFill>
                  <a:srgbClr val="0070C0"/>
                </a:solidFill>
              </a:rPr>
              <a:t>Concentrate on leptons: e, </a:t>
            </a:r>
            <a:r>
              <a:rPr lang="en-US" sz="20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 smtClean="0">
                <a:solidFill>
                  <a:srgbClr val="0070C0"/>
                </a:solidFill>
              </a:rPr>
              <a:t>, and </a:t>
            </a:r>
            <a:r>
              <a:rPr lang="en-US" sz="20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t</a:t>
            </a:r>
            <a:r>
              <a:rPr lang="en-US" sz="2000" b="1" dirty="0" smtClean="0">
                <a:solidFill>
                  <a:srgbClr val="0070C0"/>
                </a:solidFill>
              </a:rPr>
              <a:t>, using both </a:t>
            </a:r>
            <a:r>
              <a:rPr lang="en-US" sz="2000" b="1" dirty="0" err="1" smtClean="0">
                <a:solidFill>
                  <a:srgbClr val="0070C0"/>
                </a:solidFill>
              </a:rPr>
              <a:t>hadronic</a:t>
            </a:r>
            <a:r>
              <a:rPr lang="en-US" sz="2000" b="1" dirty="0" smtClean="0">
                <a:solidFill>
                  <a:srgbClr val="0070C0"/>
                </a:solidFill>
              </a:rPr>
              <a:t> and </a:t>
            </a:r>
            <a:r>
              <a:rPr lang="en-US" sz="2000" b="1" dirty="0" err="1" smtClean="0">
                <a:solidFill>
                  <a:srgbClr val="0070C0"/>
                </a:solidFill>
              </a:rPr>
              <a:t>leptonic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t </a:t>
            </a:r>
            <a:r>
              <a:rPr lang="en-US" sz="2000" b="1" dirty="0" smtClean="0">
                <a:solidFill>
                  <a:srgbClr val="0070C0"/>
                </a:solidFill>
              </a:rPr>
              <a:t>decays</a:t>
            </a:r>
            <a:endParaRPr lang="en-US" sz="20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12140"/>
            <a:ext cx="3577743" cy="3180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228" y="1143000"/>
            <a:ext cx="417922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Large Hadron Collider (LHC) collides</a:t>
            </a:r>
          </a:p>
          <a:p>
            <a:r>
              <a:rPr lang="en-US" sz="2000" b="1" dirty="0"/>
              <a:t>p</a:t>
            </a:r>
            <a:r>
              <a:rPr lang="en-US" sz="2000" b="1" dirty="0" smtClean="0"/>
              <a:t>rotons or heavy ions at high energy.</a:t>
            </a:r>
          </a:p>
          <a:p>
            <a:endParaRPr lang="en-US" sz="2000" b="1" dirty="0"/>
          </a:p>
          <a:p>
            <a:r>
              <a:rPr lang="en-US" sz="2000" b="1" dirty="0" smtClean="0">
                <a:solidFill>
                  <a:srgbClr val="0070C0"/>
                </a:solidFill>
              </a:rPr>
              <a:t>27 km ring near Geneva, Switzerland.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/>
              <a:t>4 major detectors: ATLAS, CMS, </a:t>
            </a:r>
            <a:r>
              <a:rPr lang="en-US" sz="2000" b="1" dirty="0" err="1" smtClean="0"/>
              <a:t>LHCb</a:t>
            </a:r>
            <a:r>
              <a:rPr lang="en-US" sz="2000" b="1" dirty="0" smtClean="0"/>
              <a:t>,</a:t>
            </a:r>
          </a:p>
          <a:p>
            <a:r>
              <a:rPr lang="en-US" sz="2000" b="1" dirty="0"/>
              <a:t>a</a:t>
            </a:r>
            <a:r>
              <a:rPr lang="en-US" sz="2000" b="1" dirty="0" smtClean="0"/>
              <a:t>nd ALICE</a:t>
            </a:r>
          </a:p>
        </p:txBody>
      </p:sp>
    </p:spTree>
    <p:extLst>
      <p:ext uri="{BB962C8B-B14F-4D97-AF65-F5344CB8AC3E}">
        <p14:creationId xmlns:p14="http://schemas.microsoft.com/office/powerpoint/2010/main" val="399430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</a:t>
            </a:r>
            <a:r>
              <a:rPr lang="en-US" dirty="0" err="1" smtClean="0">
                <a:latin typeface="Symbol" panose="05050102010706020507" pitchFamily="18" charset="2"/>
              </a:rPr>
              <a:t>mt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1172817"/>
            <a:ext cx="8746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Events with </a:t>
            </a:r>
            <a:r>
              <a:rPr lang="en-US" sz="2000" b="1" dirty="0" smtClean="0">
                <a:latin typeface="Symbol" panose="05050102010706020507" pitchFamily="18" charset="2"/>
              </a:rPr>
              <a:t>m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latin typeface="Symbol" panose="05050102010706020507" pitchFamily="18" charset="2"/>
              </a:rPr>
              <a:t>t</a:t>
            </a:r>
            <a:r>
              <a:rPr lang="en-US" sz="2000" b="1" dirty="0"/>
              <a:t> </a:t>
            </a:r>
            <a:r>
              <a:rPr lang="en-US" sz="2000" b="1" dirty="0" smtClean="0"/>
              <a:t>decaying </a:t>
            </a:r>
            <a:r>
              <a:rPr lang="en-US" sz="2000" b="1" dirty="0" err="1" smtClean="0"/>
              <a:t>hadronically</a:t>
            </a:r>
            <a:r>
              <a:rPr lang="en-US" sz="2000" b="1" dirty="0" smtClean="0"/>
              <a:t> or </a:t>
            </a:r>
            <a:r>
              <a:rPr lang="en-US" sz="2000" b="1" dirty="0" err="1" smtClean="0"/>
              <a:t>leptonically</a:t>
            </a:r>
            <a:r>
              <a:rPr lang="en-US" sz="2000" b="1" dirty="0" smtClean="0"/>
              <a:t>.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Use </a:t>
            </a:r>
            <a:r>
              <a:rPr lang="en-US" sz="20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t</a:t>
            </a:r>
            <a:r>
              <a:rPr lang="en-US" sz="2000" b="1" dirty="0" smtClean="0">
                <a:solidFill>
                  <a:srgbClr val="0070C0"/>
                </a:solidFill>
              </a:rPr>
              <a:t> kinematics and missing E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T</a:t>
            </a:r>
            <a:r>
              <a:rPr lang="en-US" sz="2000" b="1" dirty="0" smtClean="0">
                <a:solidFill>
                  <a:srgbClr val="0070C0"/>
                </a:solidFill>
              </a:rPr>
              <a:t> vector to correct for undetected </a:t>
            </a:r>
            <a:r>
              <a:rPr lang="en-US" sz="20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using Missing Mass Calculator (MMC).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4648200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BR (</a:t>
            </a:r>
            <a:r>
              <a:rPr lang="en-US" sz="2000" b="1" dirty="0" err="1" smtClean="0">
                <a:solidFill>
                  <a:srgbClr val="0070C0"/>
                </a:solidFill>
              </a:rPr>
              <a:t>H</a:t>
            </a:r>
            <a:r>
              <a:rPr lang="en-US" sz="2000" b="1" dirty="0" err="1" smtClean="0">
                <a:solidFill>
                  <a:srgbClr val="0070C0"/>
                </a:solidFill>
                <a:sym typeface="Symbol"/>
              </a:rPr>
              <a:t></a:t>
            </a:r>
            <a:r>
              <a:rPr lang="en-US" sz="2000" b="1" dirty="0" err="1" smtClean="0">
                <a:solidFill>
                  <a:srgbClr val="0070C0"/>
                </a:solidFill>
                <a:latin typeface="Symbol" panose="05050102010706020507" pitchFamily="18" charset="2"/>
                <a:sym typeface="Symbol"/>
              </a:rPr>
              <a:t>mt</a:t>
            </a:r>
            <a:r>
              <a:rPr lang="en-US" sz="2000" b="1" dirty="0" smtClean="0">
                <a:solidFill>
                  <a:srgbClr val="0070C0"/>
                </a:solidFill>
              </a:rPr>
              <a:t>) &lt; 1.43% </a:t>
            </a:r>
            <a:r>
              <a:rPr lang="en-US" sz="2000" b="1" dirty="0">
                <a:solidFill>
                  <a:srgbClr val="0070C0"/>
                </a:solidFill>
              </a:rPr>
              <a:t>(95% CL</a:t>
            </a:r>
            <a:r>
              <a:rPr lang="en-US" sz="2000" b="1" dirty="0" smtClean="0">
                <a:solidFill>
                  <a:srgbClr val="0070C0"/>
                </a:solidFill>
              </a:rPr>
              <a:t>)</a:t>
            </a:r>
          </a:p>
          <a:p>
            <a:endParaRPr lang="en-US" sz="2000" b="1" dirty="0"/>
          </a:p>
          <a:p>
            <a:r>
              <a:rPr lang="en-US" sz="2000" b="1" dirty="0" smtClean="0"/>
              <a:t>Theory:  BR &lt; ~10% from</a:t>
            </a:r>
          </a:p>
          <a:p>
            <a:r>
              <a:rPr lang="en-US" sz="2000" b="1" dirty="0">
                <a:latin typeface="Symbol" panose="05050102010706020507" pitchFamily="18" charset="2"/>
              </a:rPr>
              <a:t> </a:t>
            </a:r>
            <a:r>
              <a:rPr lang="en-US" sz="2000" b="1" dirty="0" smtClean="0">
                <a:latin typeface="Symbol" panose="05050102010706020507" pitchFamily="18" charset="2"/>
              </a:rPr>
              <a:t>   t</a:t>
            </a:r>
            <a:r>
              <a:rPr lang="en-US" sz="2000" b="1" dirty="0" smtClean="0"/>
              <a:t> → </a:t>
            </a:r>
            <a:r>
              <a:rPr lang="en-US" sz="2000" b="1" dirty="0" smtClean="0">
                <a:latin typeface="Symbol" panose="05050102010706020507" pitchFamily="18" charset="2"/>
              </a:rPr>
              <a:t>mg</a:t>
            </a:r>
            <a:r>
              <a:rPr lang="en-US" sz="2000" b="1" dirty="0"/>
              <a:t> </a:t>
            </a:r>
            <a:r>
              <a:rPr lang="en-US" sz="2000" b="1" dirty="0" smtClean="0"/>
              <a:t>and (g-2)</a:t>
            </a:r>
            <a:r>
              <a:rPr lang="en-US" sz="2000" b="1" baseline="-25000" dirty="0" smtClean="0"/>
              <a:t>e, </a:t>
            </a:r>
            <a:r>
              <a:rPr lang="en-US" sz="2000" b="1" baseline="-25000" dirty="0" smtClean="0">
                <a:latin typeface="Symbol" panose="05050102010706020507" pitchFamily="18" charset="2"/>
              </a:rPr>
              <a:t>m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2365026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Two </a:t>
            </a:r>
            <a:r>
              <a:rPr lang="en-US" sz="2000" b="1" dirty="0"/>
              <a:t>signal </a:t>
            </a:r>
            <a:r>
              <a:rPr lang="en-US" sz="2000" b="1" dirty="0" smtClean="0"/>
              <a:t>regions: one dominated by Z</a:t>
            </a:r>
            <a:r>
              <a:rPr lang="en-US" sz="2000" b="1" dirty="0" smtClean="0">
                <a:latin typeface="Symbol" panose="05050102010706020507" pitchFamily="18" charset="2"/>
              </a:rPr>
              <a:t>/g*</a:t>
            </a:r>
            <a:r>
              <a:rPr lang="en-US" sz="2000" b="1" dirty="0" smtClean="0"/>
              <a:t> </a:t>
            </a:r>
            <a:r>
              <a:rPr lang="en-US" sz="2000" b="1" dirty="0" smtClean="0">
                <a:sym typeface="Symbol"/>
              </a:rPr>
              <a:t></a:t>
            </a:r>
            <a:r>
              <a:rPr lang="en-US" sz="2000" b="1" dirty="0" smtClean="0"/>
              <a:t> </a:t>
            </a:r>
            <a:r>
              <a:rPr lang="en-US" sz="2000" b="1" dirty="0" err="1" smtClean="0">
                <a:latin typeface="Symbol" panose="05050102010706020507" pitchFamily="18" charset="2"/>
              </a:rPr>
              <a:t>tt</a:t>
            </a:r>
            <a:r>
              <a:rPr lang="en-US" sz="2000" b="1" dirty="0" smtClean="0"/>
              <a:t> at lower </a:t>
            </a:r>
            <a:r>
              <a:rPr lang="en-US" sz="2000" b="1" dirty="0" err="1" smtClean="0">
                <a:latin typeface="Symbol" panose="05050102010706020507" pitchFamily="18" charset="2"/>
              </a:rPr>
              <a:t>mt</a:t>
            </a:r>
            <a:r>
              <a:rPr lang="en-US" sz="2000" b="1" dirty="0" smtClean="0"/>
              <a:t> mass and one dominated by W + jets at higher mass.</a:t>
            </a:r>
          </a:p>
          <a:p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Require moderate missing E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T</a:t>
            </a:r>
            <a:r>
              <a:rPr lang="en-US" sz="2000" b="1" dirty="0" smtClean="0">
                <a:solidFill>
                  <a:srgbClr val="0070C0"/>
                </a:solidFill>
              </a:rPr>
              <a:t> to </a:t>
            </a:r>
            <a:r>
              <a:rPr lang="en-US" sz="2000" b="1" dirty="0">
                <a:solidFill>
                  <a:srgbClr val="0070C0"/>
                </a:solidFill>
              </a:rPr>
              <a:t>suppress Z</a:t>
            </a:r>
            <a:r>
              <a:rPr lang="en-US" sz="2000" b="1" dirty="0">
                <a:solidFill>
                  <a:srgbClr val="0070C0"/>
                </a:solidFill>
                <a:latin typeface="Symbol" panose="05050102010706020507" pitchFamily="18" charset="2"/>
              </a:rPr>
              <a:t>/g*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sym typeface="Symbol"/>
              </a:rPr>
              <a:t> </a:t>
            </a:r>
            <a:r>
              <a:rPr lang="en-US" sz="2000" b="1" dirty="0" smtClean="0">
                <a:solidFill>
                  <a:srgbClr val="0070C0"/>
                </a:solidFill>
                <a:latin typeface="Symbol" panose="05050102010706020507" pitchFamily="18" charset="2"/>
                <a:sym typeface="Symbol"/>
              </a:rPr>
              <a:t>mm.</a:t>
            </a:r>
            <a:endParaRPr lang="en-US" sz="2000" b="1" dirty="0" smtClean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3677" y="-36731"/>
            <a:ext cx="2316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JHEP 11 (2015) 211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arXiv</a:t>
            </a:r>
            <a:r>
              <a:rPr lang="en-US" b="1" dirty="0" smtClean="0">
                <a:solidFill>
                  <a:srgbClr val="FFFF00"/>
                </a:solidFill>
              </a:rPr>
              <a:t>: 1508.03372 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93677" y="496669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Submitted to EPJC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arXiv</a:t>
            </a:r>
            <a:r>
              <a:rPr lang="en-US" b="1" dirty="0" smtClean="0">
                <a:solidFill>
                  <a:srgbClr val="FFFF00"/>
                </a:solidFill>
              </a:rPr>
              <a:t>: 1604.07730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06793"/>
            <a:ext cx="4020135" cy="44702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81800" y="1840468"/>
            <a:ext cx="195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Combined, post fit</a:t>
            </a:r>
          </a:p>
        </p:txBody>
      </p:sp>
    </p:spTree>
    <p:extLst>
      <p:ext uri="{BB962C8B-B14F-4D97-AF65-F5344CB8AC3E}">
        <p14:creationId xmlns:p14="http://schemas.microsoft.com/office/powerpoint/2010/main" val="158938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e</a:t>
            </a:r>
            <a:r>
              <a:rPr lang="en-US" dirty="0" smtClean="0">
                <a:latin typeface="Symbol" panose="05050102010706020507" pitchFamily="18" charset="2"/>
              </a:rPr>
              <a:t>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8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93677" y="496669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Submitted to EPJC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arXiv</a:t>
            </a:r>
            <a:r>
              <a:rPr lang="en-US" b="1" dirty="0" smtClean="0">
                <a:solidFill>
                  <a:srgbClr val="FFFF00"/>
                </a:solidFill>
              </a:rPr>
              <a:t>: 1604.07730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9800"/>
            <a:ext cx="3733800" cy="4142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05481"/>
            <a:ext cx="3712850" cy="41191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172817"/>
            <a:ext cx="40152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Similar to </a:t>
            </a:r>
            <a:r>
              <a:rPr lang="en-US" sz="2000" b="1" dirty="0" err="1" smtClean="0">
                <a:latin typeface="Symbol" panose="05050102010706020507" pitchFamily="18" charset="2"/>
              </a:rPr>
              <a:t>mt</a:t>
            </a:r>
            <a:r>
              <a:rPr lang="en-US" sz="2000" b="1" dirty="0" smtClean="0"/>
              <a:t> analysis, except </a:t>
            </a:r>
            <a:r>
              <a:rPr lang="en-US" sz="2000" b="1" dirty="0">
                <a:latin typeface="Symbol" panose="05050102010706020507" pitchFamily="18" charset="2"/>
              </a:rPr>
              <a:t>m</a:t>
            </a:r>
            <a:r>
              <a:rPr lang="en-US" sz="2000" b="1" dirty="0" smtClean="0"/>
              <a:t> </a:t>
            </a:r>
            <a:r>
              <a:rPr lang="en-US" sz="2000" b="1" dirty="0" smtClean="0">
                <a:sym typeface="Symbol"/>
              </a:rPr>
              <a:t></a:t>
            </a:r>
            <a:r>
              <a:rPr lang="en-US" sz="2000" b="1" dirty="0" smtClean="0"/>
              <a:t> e.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BR </a:t>
            </a:r>
            <a:r>
              <a:rPr lang="en-US" sz="2000" b="1" dirty="0">
                <a:solidFill>
                  <a:srgbClr val="0070C0"/>
                </a:solidFill>
              </a:rPr>
              <a:t>(</a:t>
            </a:r>
            <a:r>
              <a:rPr lang="en-US" sz="2000" b="1" dirty="0" err="1">
                <a:solidFill>
                  <a:srgbClr val="0070C0"/>
                </a:solidFill>
              </a:rPr>
              <a:t>H</a:t>
            </a:r>
            <a:r>
              <a:rPr lang="en-US" sz="2000" b="1" dirty="0" err="1" smtClean="0">
                <a:solidFill>
                  <a:srgbClr val="0070C0"/>
                </a:solidFill>
                <a:sym typeface="Symbol"/>
              </a:rPr>
              <a:t></a:t>
            </a:r>
            <a:r>
              <a:rPr lang="en-US" sz="2000" b="1" dirty="0" err="1">
                <a:solidFill>
                  <a:srgbClr val="0070C0"/>
                </a:solidFill>
                <a:sym typeface="Symbol"/>
              </a:rPr>
              <a:t>e</a:t>
            </a:r>
            <a:r>
              <a:rPr lang="en-US" sz="2000" b="1" dirty="0" err="1" smtClean="0">
                <a:solidFill>
                  <a:srgbClr val="0070C0"/>
                </a:solidFill>
                <a:latin typeface="Symbol" panose="05050102010706020507" pitchFamily="18" charset="2"/>
                <a:sym typeface="Symbol"/>
              </a:rPr>
              <a:t>t</a:t>
            </a:r>
            <a:r>
              <a:rPr lang="en-US" sz="2000" b="1" dirty="0">
                <a:solidFill>
                  <a:srgbClr val="0070C0"/>
                </a:solidFill>
              </a:rPr>
              <a:t>) &lt; </a:t>
            </a:r>
            <a:r>
              <a:rPr lang="en-US" sz="2000" b="1" dirty="0" smtClean="0">
                <a:solidFill>
                  <a:srgbClr val="0070C0"/>
                </a:solidFill>
              </a:rPr>
              <a:t>1.04% </a:t>
            </a:r>
            <a:r>
              <a:rPr lang="en-US" sz="2000" b="1" dirty="0">
                <a:solidFill>
                  <a:srgbClr val="0070C0"/>
                </a:solidFill>
              </a:rPr>
              <a:t>(95% CL</a:t>
            </a:r>
            <a:r>
              <a:rPr lang="en-US" sz="2000" b="1" dirty="0" smtClean="0">
                <a:solidFill>
                  <a:srgbClr val="0070C0"/>
                </a:solidFill>
              </a:rPr>
              <a:t>)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Craig Blocker (Brandeis University)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CLFV2016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288D-A2F0-4035-8206-2726C355160A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75" y="4108423"/>
            <a:ext cx="3384204" cy="1511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0" y="1828800"/>
            <a:ext cx="4324490" cy="4648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8200" y="1447800"/>
            <a:ext cx="426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Fit to background + signal.</a:t>
            </a:r>
          </a:p>
          <a:p>
            <a:endParaRPr lang="en-US" sz="2400" b="1" dirty="0"/>
          </a:p>
          <a:p>
            <a:r>
              <a:rPr lang="en-US" sz="2400" b="1" dirty="0" smtClean="0"/>
              <a:t>BR (Z → </a:t>
            </a:r>
            <a:r>
              <a:rPr lang="en-US" sz="2400" b="1" dirty="0" err="1" smtClean="0"/>
              <a:t>e</a:t>
            </a:r>
            <a:r>
              <a:rPr lang="en-US" sz="2400" b="1" dirty="0" err="1" smtClean="0">
                <a:latin typeface="Symbol" panose="05050102010706020507" pitchFamily="18" charset="2"/>
              </a:rPr>
              <a:t>m</a:t>
            </a:r>
            <a:r>
              <a:rPr lang="en-US" sz="2400" b="1" dirty="0" smtClean="0"/>
              <a:t>) &lt; 7.5 × 10</a:t>
            </a:r>
            <a:r>
              <a:rPr lang="en-US" sz="2400" b="1" baseline="30000" dirty="0" smtClean="0"/>
              <a:t>-7</a:t>
            </a:r>
            <a:r>
              <a:rPr lang="en-US" sz="2400" b="1" dirty="0" smtClean="0"/>
              <a:t> (95% CL)</a:t>
            </a:r>
            <a:endParaRPr lang="en-US" sz="2400" b="1" dirty="0"/>
          </a:p>
          <a:p>
            <a:endParaRPr lang="en-US" sz="2400" b="1" dirty="0" smtClean="0"/>
          </a:p>
          <a:p>
            <a:r>
              <a:rPr lang="en-US" sz="2400" b="1" dirty="0" smtClean="0"/>
              <a:t>LEP: BR &lt; 1.7 </a:t>
            </a:r>
            <a:r>
              <a:rPr lang="en-US" sz="2400" b="1" dirty="0"/>
              <a:t>× </a:t>
            </a:r>
            <a:r>
              <a:rPr lang="en-US" sz="2400" b="1" dirty="0" smtClean="0"/>
              <a:t>10</a:t>
            </a:r>
            <a:r>
              <a:rPr lang="en-US" sz="2400" b="1" baseline="30000" dirty="0" smtClean="0"/>
              <a:t>-6</a:t>
            </a:r>
            <a:r>
              <a:rPr lang="en-US" sz="2400" b="1" dirty="0" smtClean="0"/>
              <a:t> (95% CL)</a:t>
            </a:r>
            <a:endParaRPr lang="en-US" sz="2400" b="1" dirty="0"/>
          </a:p>
          <a:p>
            <a:endParaRPr lang="en-US" sz="2400" b="1" dirty="0" smtClean="0"/>
          </a:p>
          <a:p>
            <a:r>
              <a:rPr lang="en-US" sz="2400" b="1" dirty="0" smtClean="0"/>
              <a:t>Limit inferred from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</a:t>
            </a:r>
            <a:r>
              <a:rPr lang="en-US" sz="2400" b="1" dirty="0" smtClean="0">
                <a:latin typeface="Symbol" panose="05050102010706020507" pitchFamily="18" charset="2"/>
              </a:rPr>
              <a:t>m</a:t>
            </a:r>
            <a:r>
              <a:rPr lang="en-US" sz="2400" b="1" dirty="0" smtClean="0"/>
              <a:t> → </a:t>
            </a:r>
            <a:r>
              <a:rPr lang="en-US" sz="2400" b="1" dirty="0" err="1" smtClean="0"/>
              <a:t>eee</a:t>
            </a:r>
            <a:r>
              <a:rPr lang="en-US" sz="2400" b="1" dirty="0" smtClean="0"/>
              <a:t>:  BR &lt; 10</a:t>
            </a:r>
            <a:r>
              <a:rPr lang="en-US" sz="2400" b="1" baseline="30000" dirty="0" smtClean="0"/>
              <a:t>-12</a:t>
            </a:r>
            <a:endParaRPr lang="en-US" sz="2400" b="1" dirty="0"/>
          </a:p>
          <a:p>
            <a:r>
              <a:rPr lang="en-US" sz="2400" b="1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93677" y="496669"/>
            <a:ext cx="2350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PRD 90, 072010 (2014)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arXiv</a:t>
            </a:r>
            <a:r>
              <a:rPr lang="en-US" b="1" dirty="0" smtClean="0">
                <a:solidFill>
                  <a:srgbClr val="FFFF00"/>
                </a:solidFill>
              </a:rPr>
              <a:t>: 1408.5774</a:t>
            </a:r>
          </a:p>
        </p:txBody>
      </p:sp>
    </p:spTree>
    <p:extLst>
      <p:ext uri="{BB962C8B-B14F-4D97-AF65-F5344CB8AC3E}">
        <p14:creationId xmlns:p14="http://schemas.microsoft.com/office/powerpoint/2010/main" val="3686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2030</Words>
  <Application>Microsoft Office PowerPoint</Application>
  <PresentationFormat>On-screen Show (4:3)</PresentationFormat>
  <Paragraphs>330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Search for Lepton Flavor Violation with ATLAS</vt:lpstr>
      <vt:lpstr>Outline</vt:lpstr>
      <vt:lpstr>Introduction</vt:lpstr>
      <vt:lpstr>RPV SUSY</vt:lpstr>
      <vt:lpstr>Low Energy Constraints</vt:lpstr>
      <vt:lpstr>LHC and ATLAS</vt:lpstr>
      <vt:lpstr>Higgs  mt</vt:lpstr>
      <vt:lpstr>Higgs  et</vt:lpstr>
      <vt:lpstr>Z  em</vt:lpstr>
      <vt:lpstr>Z  mt</vt:lpstr>
      <vt:lpstr>t  mmm</vt:lpstr>
      <vt:lpstr>t  mmm</vt:lpstr>
      <vt:lpstr>Z’ or n  em, et, or mt</vt:lpstr>
      <vt:lpstr>Z’ or n  em, et, or mt</vt:lpstr>
      <vt:lpstr>Z’ or QBH  em</vt:lpstr>
      <vt:lpstr>B-L top squark</vt:lpstr>
      <vt:lpstr>Multileptons in RPV SUSY</vt:lpstr>
      <vt:lpstr>Multileptons in RPV SUSY</vt:lpstr>
      <vt:lpstr>Multileptons in RPV SUSY</vt:lpstr>
      <vt:lpstr>Displaced Vertices in RPV SUSY</vt:lpstr>
      <vt:lpstr>Displaced Vertices in RPV SUSY</vt:lpstr>
      <vt:lpstr>Displaced Vertices in RPV SUSY</vt:lpstr>
      <vt:lpstr>Black Hole  lepton + jet</vt:lpstr>
      <vt:lpstr>Other Black Hole Modes</vt:lpstr>
      <vt:lpstr>Majorana Neutrinos</vt:lpstr>
      <vt:lpstr>Summary</vt:lpstr>
      <vt:lpstr>Backup Slides</vt:lpstr>
      <vt:lpstr>Higgs  mt</vt:lpstr>
      <vt:lpstr>Z  em</vt:lpstr>
      <vt:lpstr>Z  em</vt:lpstr>
      <vt:lpstr>Z’ or n  em, et, or mt</vt:lpstr>
      <vt:lpstr>Z’ or n  em, et, or mt</vt:lpstr>
      <vt:lpstr>B-L top squark</vt:lpstr>
      <vt:lpstr>Multileptons in RPV SUSY</vt:lpstr>
      <vt:lpstr>Multileptons in RPV SUSY</vt:lpstr>
      <vt:lpstr>Displaced Vertices in RPV SUSY</vt:lpstr>
      <vt:lpstr>Displaced Vertices in RPV SUSY</vt:lpstr>
      <vt:lpstr>Black Hole  lepton + jet</vt:lpstr>
      <vt:lpstr>Majorana Neutrinos</vt:lpstr>
      <vt:lpstr>Majorana Neutrinos</vt:lpstr>
    </vt:vector>
  </TitlesOfParts>
  <Company>Brandeis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128</cp:revision>
  <cp:lastPrinted>2016-06-15T12:05:34Z</cp:lastPrinted>
  <dcterms:created xsi:type="dcterms:W3CDTF">2015-07-23T19:26:03Z</dcterms:created>
  <dcterms:modified xsi:type="dcterms:W3CDTF">2016-06-22T12:15:53Z</dcterms:modified>
</cp:coreProperties>
</file>