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11"/>
  </p:notesMasterIdLst>
  <p:handoutMasterIdLst>
    <p:handoutMasterId r:id="rId12"/>
  </p:handoutMasterIdLst>
  <p:sldIdLst>
    <p:sldId id="265" r:id="rId3"/>
    <p:sldId id="268" r:id="rId4"/>
    <p:sldId id="269" r:id="rId5"/>
    <p:sldId id="271" r:id="rId6"/>
    <p:sldId id="270" r:id="rId7"/>
    <p:sldId id="272" r:id="rId8"/>
    <p:sldId id="273" r:id="rId9"/>
    <p:sldId id="274" r:id="rId10"/>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snapToObjects="1">
      <p:cViewPr varScale="1">
        <p:scale>
          <a:sx n="96" d="100"/>
          <a:sy n="96" d="100"/>
        </p:scale>
        <p:origin x="738" y="84"/>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dirty="0">
              <a:latin typeface="Calibri" panose="020F050202020403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latin typeface="Calibri" panose="020F0502020204030204" pitchFamily="34" charset="0"/>
              </a:rPr>
              <a:pPr/>
              <a:t>12/17/2015</a:t>
            </a:fld>
            <a:endParaRPr lang="en-US" altLang="en-US" dirty="0">
              <a:latin typeface="Calibri" panose="020F050202020403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latin typeface="Calibri" panose="020F0502020204030204" pitchFamily="34" charset="0"/>
              </a:rPr>
              <a:pPr/>
              <a:t>‹#›</a:t>
            </a:fld>
            <a:endParaRPr lang="en-US" altLang="en-US" dirty="0">
              <a:latin typeface="Calibri" panose="020F0502020204030204" pitchFamily="34" charset="0"/>
            </a:endParaRPr>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Calibri" panose="020F0502020204030204" pitchFamily="34" charset="0"/>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050BF1F-29FD-4232-8E96-B3FD1DCB3ADE}" type="datetimeFigureOut">
              <a:rPr lang="en-US" altLang="en-US" smtClean="0"/>
              <a:pPr/>
              <a:t>12/17/2015</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Calibri" panose="020F0502020204030204" pitchFamily="34" charset="0"/>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0BFB643-3B51-4A23-96A6-8ED93A064CCD}" type="slidenum">
              <a:rPr lang="en-US" altLang="en-US" smtClean="0"/>
              <a:pPr/>
              <a:t>‹#›</a:t>
            </a:fld>
            <a:endParaRPr lang="en-US" altLang="en-US" dirty="0"/>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Calibri" panose="020F0502020204030204" pitchFamily="34" charset="0"/>
        <a:ea typeface="Arial" panose="020B0604020202020204" pitchFamily="34"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0537E6-FC23-47FC-9369-631C16FDFAEB}" type="slidenum">
              <a:rPr lang="en-US" smtClean="0"/>
              <a:t>2</a:t>
            </a:fld>
            <a:endParaRPr lang="en-US"/>
          </a:p>
        </p:txBody>
      </p:sp>
    </p:spTree>
    <p:extLst>
      <p:ext uri="{BB962C8B-B14F-4D97-AF65-F5344CB8AC3E}">
        <p14:creationId xmlns:p14="http://schemas.microsoft.com/office/powerpoint/2010/main" val="2589790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BFB643-3B51-4A23-96A6-8ED93A064CCD}" type="slidenum">
              <a:rPr lang="en-US" altLang="en-US" smtClean="0"/>
              <a:pPr/>
              <a:t>3</a:t>
            </a:fld>
            <a:endParaRPr lang="en-US" altLang="en-US" dirty="0"/>
          </a:p>
        </p:txBody>
      </p:sp>
    </p:spTree>
    <p:extLst>
      <p:ext uri="{BB962C8B-B14F-4D97-AF65-F5344CB8AC3E}">
        <p14:creationId xmlns:p14="http://schemas.microsoft.com/office/powerpoint/2010/main" val="18912098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Calibri" panose="020F0502020204030204" pitchFamily="34" charset="0"/>
              </a:defRPr>
            </a:lvl1pPr>
          </a:lstStyle>
          <a:p>
            <a:r>
              <a:rPr lang="en-US" smtClean="0"/>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Calibri" panose="020F0502020204030204" pitchFamily="34" charset="0"/>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latin typeface="Calibri" panose="020F050202020403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spcBef>
                <a:spcPts val="1200"/>
              </a:spcBef>
              <a:defRPr sz="2400">
                <a:solidFill>
                  <a:srgbClr val="404040"/>
                </a:solidFill>
                <a:latin typeface="Calibri" panose="020F0502020204030204" pitchFamily="34" charset="0"/>
              </a:defRPr>
            </a:lvl1pPr>
            <a:lvl2pPr marL="625475" indent="-285750">
              <a:spcBef>
                <a:spcPts val="600"/>
              </a:spcBef>
              <a:defRPr sz="2200">
                <a:solidFill>
                  <a:srgbClr val="404040"/>
                </a:solidFill>
                <a:latin typeface="Calibri" panose="020F0502020204030204" pitchFamily="34" charset="0"/>
              </a:defRPr>
            </a:lvl2pPr>
            <a:lvl3pPr marL="855663" indent="-228600">
              <a:spcBef>
                <a:spcPts val="300"/>
              </a:spcBef>
              <a:defRPr sz="2000">
                <a:solidFill>
                  <a:srgbClr val="404040"/>
                </a:solidFill>
                <a:latin typeface="Calibri" panose="020F0502020204030204" pitchFamily="34" charset="0"/>
              </a:defRPr>
            </a:lvl3pPr>
            <a:lvl4pPr marL="1084263" indent="-228600">
              <a:spcBef>
                <a:spcPts val="0"/>
              </a:spcBef>
              <a:defRPr sz="1800">
                <a:solidFill>
                  <a:srgbClr val="404040"/>
                </a:solidFill>
                <a:latin typeface="Calibri" panose="020F0502020204030204" pitchFamily="34" charset="0"/>
              </a:defRPr>
            </a:lvl4pPr>
            <a:lvl5pPr marL="1312863" indent="-228600">
              <a:spcBef>
                <a:spcPts val="0"/>
              </a:spcBef>
              <a:buFont typeface="Arial"/>
              <a:buChar char="•"/>
              <a:defRPr sz="1800">
                <a:solidFill>
                  <a:srgbClr val="404040"/>
                </a:solidFill>
                <a:latin typeface="Calibri" panose="020F050202020403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smtClean="0"/>
              <a:pPr/>
              <a:t>‹#›</a:t>
            </a:fld>
            <a:endParaRPr lang="en-US" altLang="en-US" dirty="0"/>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latin typeface="Calibri" panose="020F0502020204030204" pitchFamily="34" charset="0"/>
              </a:defRPr>
            </a:lvl1pPr>
          </a:lstStyle>
          <a:p>
            <a:r>
              <a:rPr lang="en-US" smtClean="0"/>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r>
              <a:rPr lang="en-US" altLang="en-US" smtClean="0"/>
              <a:t>12/17/2015</a:t>
            </a:r>
            <a:endParaRPr lang="en-US" altLang="en-US" dirty="0"/>
          </a:p>
        </p:txBody>
      </p:sp>
      <p:sp>
        <p:nvSpPr>
          <p:cNvPr id="8" name="Footer Placeholder 4"/>
          <p:cNvSpPr>
            <a:spLocks noGrp="1"/>
          </p:cNvSpPr>
          <p:nvPr>
            <p:ph type="ftr" sz="quarter" idx="20"/>
          </p:nvPr>
        </p:nvSpPr>
        <p:spPr/>
        <p:txBody>
          <a:bodyPr/>
          <a:lstStyle>
            <a:lvl1pPr>
              <a:defRPr sz="1200" dirty="0" smtClean="0"/>
            </a:lvl1pPr>
          </a:lstStyle>
          <a:p>
            <a:pPr>
              <a:defRPr/>
            </a:pPr>
            <a:r>
              <a:rPr lang="en-US" smtClean="0"/>
              <a:t>S. Werkema | Mu2e IDRs</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smtClean="0"/>
              <a:pPr/>
              <a:t>‹#›</a:t>
            </a:fld>
            <a:endParaRPr lang="en-US" altLang="en-US" dirty="0"/>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latin typeface="Calibri" panose="020F0502020204030204" pitchFamily="34" charset="0"/>
              </a:defRPr>
            </a:lvl1pPr>
          </a:lstStyle>
          <a:p>
            <a:r>
              <a:rPr lang="en-US" smtClean="0"/>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r>
              <a:rPr lang="en-US" altLang="en-US" smtClean="0"/>
              <a:t>12/17/2015</a:t>
            </a:r>
            <a:endParaRPr lang="en-US" altLang="en-US" dirty="0"/>
          </a:p>
        </p:txBody>
      </p:sp>
      <p:sp>
        <p:nvSpPr>
          <p:cNvPr id="6" name="Footer Placeholder 4"/>
          <p:cNvSpPr>
            <a:spLocks noGrp="1"/>
          </p:cNvSpPr>
          <p:nvPr>
            <p:ph type="ftr" sz="quarter" idx="17"/>
          </p:nvPr>
        </p:nvSpPr>
        <p:spPr/>
        <p:txBody>
          <a:bodyPr/>
          <a:lstStyle>
            <a:lvl1pPr>
              <a:defRPr sz="1200" dirty="0" smtClean="0"/>
            </a:lvl1pPr>
          </a:lstStyle>
          <a:p>
            <a:pPr>
              <a:defRPr/>
            </a:pPr>
            <a:r>
              <a:rPr lang="en-US" smtClean="0"/>
              <a:t>S. Werkema | Mu2e IDRs</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smtClean="0"/>
              <a:pPr/>
              <a:t>‹#›</a:t>
            </a:fld>
            <a:endParaRPr lang="en-US" altLang="en-US" dirty="0"/>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latin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latin typeface="Calibri" panose="020F0502020204030204" pitchFamily="34" charset="0"/>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r>
              <a:rPr lang="en-US" altLang="en-US" smtClean="0"/>
              <a:t>12/17/2015</a:t>
            </a:r>
            <a:endParaRPr lang="en-US" altLang="en-US" dirty="0"/>
          </a:p>
        </p:txBody>
      </p:sp>
      <p:sp>
        <p:nvSpPr>
          <p:cNvPr id="6" name="Footer Placeholder 4"/>
          <p:cNvSpPr>
            <a:spLocks noGrp="1"/>
          </p:cNvSpPr>
          <p:nvPr>
            <p:ph type="ftr" sz="quarter" idx="11"/>
          </p:nvPr>
        </p:nvSpPr>
        <p:spPr/>
        <p:txBody>
          <a:bodyPr/>
          <a:lstStyle>
            <a:lvl1pPr>
              <a:defRPr sz="1200" dirty="0" smtClean="0"/>
            </a:lvl1pPr>
          </a:lstStyle>
          <a:p>
            <a:pPr>
              <a:defRPr/>
            </a:pPr>
            <a:r>
              <a:rPr lang="en-US" smtClean="0"/>
              <a:t>S. Werkema | Mu2e IDRs</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smtClean="0"/>
              <a:pPr/>
              <a:t>‹#›</a:t>
            </a:fld>
            <a:endParaRPr lang="en-US" altLang="en-US" dirty="0"/>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3"/>
          <p:cNvSpPr>
            <a:spLocks noGrp="1"/>
          </p:cNvSpPr>
          <p:nvPr>
            <p:ph type="dt" sz="half" idx="1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r>
              <a:rPr lang="en-US" altLang="en-US" smtClean="0"/>
              <a:t>12/17/2015</a:t>
            </a:r>
            <a:endParaRPr lang="en-US" altLang="en-US" dirty="0"/>
          </a:p>
        </p:txBody>
      </p:sp>
      <p:sp>
        <p:nvSpPr>
          <p:cNvPr id="4" name="Footer Placeholder 4"/>
          <p:cNvSpPr>
            <a:spLocks noGrp="1"/>
          </p:cNvSpPr>
          <p:nvPr>
            <p:ph type="ftr" sz="quarter" idx="1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smtClean="0"/>
              <a:t>S. Werkema | Mu2e IDRs</a:t>
            </a:r>
            <a:endParaRPr lang="en-US" b="1"/>
          </a:p>
        </p:txBody>
      </p:sp>
      <p:sp>
        <p:nvSpPr>
          <p:cNvPr id="5" name="Slide Number Placeholder 5"/>
          <p:cNvSpPr>
            <a:spLocks noGrp="1"/>
          </p:cNvSpPr>
          <p:nvPr>
            <p:ph type="sldNum"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B71519E6-F709-4990-B973-B339820CA70B}" type="slidenum">
              <a:rPr lang="en-US" altLang="en-US" smtClean="0"/>
              <a:pPr/>
              <a:t>‹#›</a:t>
            </a:fld>
            <a:endParaRPr lang="en-US" altLang="en-US" dirty="0"/>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latin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4" name="Date Placeholder 3"/>
          <p:cNvSpPr>
            <a:spLocks noGrp="1"/>
          </p:cNvSpPr>
          <p:nvPr>
            <p:ph type="dt" sz="half" idx="1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r>
              <a:rPr lang="en-US" altLang="en-US" smtClean="0"/>
              <a:t>12/17/2015</a:t>
            </a:r>
            <a:endParaRPr lang="en-US" altLang="en-US" dirty="0"/>
          </a:p>
        </p:txBody>
      </p:sp>
      <p:sp>
        <p:nvSpPr>
          <p:cNvPr id="5" name="Footer Placeholder 4"/>
          <p:cNvSpPr>
            <a:spLocks noGrp="1"/>
          </p:cNvSpPr>
          <p:nvPr>
            <p:ph type="ftr" sz="quarter" idx="1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smtClean="0"/>
              <a:t>S. Werkema | Mu2e IDRs</a:t>
            </a:r>
            <a:endParaRPr lang="en-US" b="1"/>
          </a:p>
        </p:txBody>
      </p:sp>
      <p:sp>
        <p:nvSpPr>
          <p:cNvPr id="6" name="Slide Number Placeholder 5"/>
          <p:cNvSpPr>
            <a:spLocks noGrp="1"/>
          </p:cNvSpPr>
          <p:nvPr>
            <p:ph type="sldNum"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C2BC038B-CA57-479E-BFA9-9E819877A5DF}" type="slidenum">
              <a:rPr lang="en-US" altLang="en-US" smtClean="0"/>
              <a:pPr/>
              <a:t>‹#›</a:t>
            </a:fld>
            <a:endParaRPr lang="en-US" altLang="en-US" dirty="0"/>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latin typeface="Calibri" panose="020F0502020204030204" pitchFamily="34" charset="0"/>
              </a:defRPr>
            </a:lvl1pPr>
          </a:lstStyle>
          <a:p>
            <a:r>
              <a:rPr lang="en-US" dirty="0" smtClean="0"/>
              <a:t>Click to edit Master title style</a:t>
            </a:r>
            <a:endParaRPr lang="en-US" dirty="0"/>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r>
              <a:rPr lang="en-US" altLang="en-US" smtClean="0"/>
              <a:t>12/17/2015</a:t>
            </a:r>
            <a:endParaRPr lang="en-US" altLang="en-US" dirty="0"/>
          </a:p>
        </p:txBody>
      </p:sp>
      <p:sp>
        <p:nvSpPr>
          <p:cNvPr id="5" name="Footer Placeholder 4"/>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smtClean="0"/>
              <a:t>S. Werkema | Mu2e IDRs</a:t>
            </a:r>
            <a:endParaRPr lang="en-US" b="1"/>
          </a:p>
        </p:txBody>
      </p:sp>
      <p:sp>
        <p:nvSpPr>
          <p:cNvPr id="8"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B5585131-D98E-4CC9-8879-1D32CC470D9D}" type="slidenum">
              <a:rPr lang="en-US" altLang="en-US" smtClean="0"/>
              <a:pPr/>
              <a:t>‹#›</a:t>
            </a:fld>
            <a:endParaRPr lang="en-US" altLang="en-US" dirty="0"/>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spcBef>
                <a:spcPts val="1200"/>
              </a:spcBef>
              <a:defRPr sz="2400">
                <a:solidFill>
                  <a:srgbClr val="505050"/>
                </a:solidFill>
                <a:latin typeface="Calibri" panose="020F0502020204030204" pitchFamily="34" charset="0"/>
              </a:defRPr>
            </a:lvl1pPr>
            <a:lvl2pPr marL="625475" indent="-285750">
              <a:spcBef>
                <a:spcPts val="600"/>
              </a:spcBef>
              <a:defRPr sz="2200">
                <a:solidFill>
                  <a:srgbClr val="505050"/>
                </a:solidFill>
                <a:latin typeface="Calibri" panose="020F0502020204030204" pitchFamily="34" charset="0"/>
              </a:defRPr>
            </a:lvl2pPr>
            <a:lvl3pPr marL="855663" indent="-228600">
              <a:spcBef>
                <a:spcPts val="300"/>
              </a:spcBef>
              <a:defRPr sz="2000">
                <a:solidFill>
                  <a:srgbClr val="505050"/>
                </a:solidFill>
                <a:latin typeface="Calibri" panose="020F0502020204030204" pitchFamily="34" charset="0"/>
              </a:defRPr>
            </a:lvl3pPr>
            <a:lvl4pPr marL="1084263" indent="-228600">
              <a:spcBef>
                <a:spcPts val="0"/>
              </a:spcBef>
              <a:defRPr sz="1800">
                <a:solidFill>
                  <a:srgbClr val="505050"/>
                </a:solidFill>
                <a:latin typeface="Calibri" panose="020F0502020204030204" pitchFamily="34" charset="0"/>
              </a:defRPr>
            </a:lvl4pPr>
            <a:lvl5pPr marL="1312863" indent="-228600">
              <a:spcBef>
                <a:spcPts val="0"/>
              </a:spcBef>
              <a:buFont typeface="Arial"/>
              <a:buChar char="•"/>
              <a:defRPr sz="1800">
                <a:solidFill>
                  <a:srgbClr val="505050"/>
                </a:solidFill>
                <a:latin typeface="Calibri" panose="020F0502020204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3"/>
          <p:cNvSpPr>
            <a:spLocks noGrp="1"/>
          </p:cNvSpPr>
          <p:nvPr>
            <p:ph type="dt" sz="half" idx="2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r>
              <a:rPr lang="en-US" altLang="en-US" smtClean="0"/>
              <a:t>12/17/2015</a:t>
            </a:r>
            <a:endParaRPr lang="en-US" altLang="en-US" dirty="0"/>
          </a:p>
        </p:txBody>
      </p:sp>
      <p:sp>
        <p:nvSpPr>
          <p:cNvPr id="11" name="Footer Placeholder 4"/>
          <p:cNvSpPr>
            <a:spLocks noGrp="1"/>
          </p:cNvSpPr>
          <p:nvPr>
            <p:ph type="ftr" sz="quarter" idx="2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smtClean="0"/>
              <a:t>S. Werkema | Mu2e IDRs</a:t>
            </a:r>
            <a:endParaRPr lang="en-US" b="1"/>
          </a:p>
        </p:txBody>
      </p:sp>
      <p:sp>
        <p:nvSpPr>
          <p:cNvPr id="12" name="Slide Number Placeholder 5"/>
          <p:cNvSpPr>
            <a:spLocks noGrp="1"/>
          </p:cNvSpPr>
          <p:nvPr>
            <p:ph type="sldNum" sz="quarter" idx="2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2C85A5DC-9CCB-48FE-8FD9-B52B9FD57499}" type="slidenum">
              <a:rPr lang="en-US" altLang="en-US" smtClean="0"/>
              <a:pPr/>
              <a:t>‹#›</a:t>
            </a:fld>
            <a:endParaRPr lang="en-US" altLang="en-US" dirty="0"/>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Calibri" panose="020F0502020204030204" pitchFamily="34" charset="0"/>
              </a:defRPr>
            </a:lvl1pPr>
          </a:lstStyle>
          <a:p>
            <a:r>
              <a:rPr lang="en-US" altLang="en-US" smtClean="0"/>
              <a:t>12/17/2015</a:t>
            </a:r>
            <a:endParaRPr lang="en-US" altLang="en-US" dirty="0"/>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Calibri" panose="020F0502020204030204" pitchFamily="34" charset="0"/>
                <a:ea typeface="ＭＳ Ｐゴシック" charset="0"/>
                <a:cs typeface="ＭＳ Ｐゴシック" charset="0"/>
              </a:defRPr>
            </a:lvl1pPr>
          </a:lstStyle>
          <a:p>
            <a:pPr>
              <a:defRPr/>
            </a:pPr>
            <a:r>
              <a:rPr lang="en-US" smtClean="0"/>
              <a:t>S. Werkema | Mu2e IDRs</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Calibri" panose="020F0502020204030204" pitchFamily="34" charset="0"/>
              </a:defRPr>
            </a:lvl1pPr>
          </a:lstStyle>
          <a:p>
            <a:fld id="{6827BE81-7C2D-481B-BBCE-23778685B2BA}" type="slidenum">
              <a:rPr lang="en-US" altLang="en-US" smtClean="0"/>
              <a:pPr/>
              <a:t>‹#›</a:t>
            </a:fld>
            <a:endParaRPr lang="en-US" altLang="en-US" dirty="0"/>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timing>
    <p:tnLst>
      <p:par>
        <p:cTn id="1" dur="indefinite" restart="never" nodeType="tmRoot"/>
      </p:par>
    </p:tnLst>
  </p:timing>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Calibri" panose="020F0502020204030204" pitchFamily="34" charset="0"/>
              </a:defRPr>
            </a:lvl1pPr>
          </a:lstStyle>
          <a:p>
            <a:r>
              <a:rPr lang="en-US" altLang="en-US" smtClean="0"/>
              <a:t>12/17/2015</a:t>
            </a:r>
            <a:endParaRPr lang="en-US" altLang="en-US" dirty="0"/>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Calibri" panose="020F0502020204030204" pitchFamily="34" charset="0"/>
                <a:ea typeface="ＭＳ Ｐゴシック" charset="0"/>
                <a:cs typeface="ＭＳ Ｐゴシック" charset="0"/>
              </a:defRPr>
            </a:lvl1pPr>
          </a:lstStyle>
          <a:p>
            <a:pPr>
              <a:defRPr/>
            </a:pPr>
            <a:r>
              <a:rPr lang="en-US" smtClean="0"/>
              <a:t>S. Werkema | Mu2e IDRs</a:t>
            </a:r>
            <a:endParaRPr lang="en-US" b="1" dirty="0"/>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Calibri" panose="020F0502020204030204" pitchFamily="34" charset="0"/>
              </a:defRPr>
            </a:lvl1pPr>
          </a:lstStyle>
          <a:p>
            <a:fld id="{319E6341-E9E7-4128-9402-327DA8681509}" type="slidenum">
              <a:rPr lang="en-US" altLang="en-US" smtClean="0"/>
              <a:pPr/>
              <a:t>‹#›</a:t>
            </a:fld>
            <a:endParaRPr lang="en-US" altLang="en-US" dirty="0"/>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timing>
    <p:tnLst>
      <p:par>
        <p:cTn id="1" dur="indefinite" restart="never" nodeType="tmRoot"/>
      </p:par>
    </p:tnLst>
  </p:timing>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smtClean="0">
                <a:ea typeface="Geneva" pitchFamily="121" charset="-128"/>
              </a:rPr>
              <a:t>Mu2e Accelerator</a:t>
            </a:r>
            <a:br>
              <a:rPr lang="en-US" altLang="en-US" dirty="0" smtClean="0">
                <a:ea typeface="Geneva" pitchFamily="121" charset="-128"/>
              </a:rPr>
            </a:br>
            <a:r>
              <a:rPr lang="en-US" altLang="en-US" dirty="0" smtClean="0">
                <a:ea typeface="Geneva" pitchFamily="121" charset="-128"/>
              </a:rPr>
              <a:t>Independent Design Reviews (IDRs)</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smtClean="0">
                <a:ea typeface="Geneva" pitchFamily="121" charset="-128"/>
              </a:rPr>
              <a:t>Steve Werkema</a:t>
            </a:r>
          </a:p>
          <a:p>
            <a:pPr eaLnBrk="1" hangingPunct="1"/>
            <a:r>
              <a:rPr lang="en-US" altLang="en-US" dirty="0" smtClean="0">
                <a:ea typeface="Geneva" pitchFamily="121" charset="-128"/>
              </a:rPr>
              <a:t>Muon Department Meeting</a:t>
            </a:r>
          </a:p>
          <a:p>
            <a:pPr eaLnBrk="1" hangingPunct="1"/>
            <a:r>
              <a:rPr lang="en-US" altLang="en-US" dirty="0" smtClean="0">
                <a:ea typeface="Geneva" pitchFamily="121" charset="-128"/>
              </a:rPr>
              <a:t>17 December 2015</a:t>
            </a:r>
          </a:p>
          <a:p>
            <a:pPr eaLnBrk="1" hangingPunct="1"/>
            <a:endParaRPr lang="en-US" altLang="en-US" dirty="0" smtClean="0">
              <a:ea typeface="Geneva" pitchFamily="121"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Mu2e Accelerator Systems Design </a:t>
            </a:r>
            <a:r>
              <a:rPr lang="en-US" sz="2800" dirty="0"/>
              <a:t>Review </a:t>
            </a:r>
            <a:r>
              <a:rPr lang="en-US" sz="2800" dirty="0" smtClean="0"/>
              <a:t>Status</a:t>
            </a:r>
            <a:endParaRPr lang="en-US" sz="2800" dirty="0"/>
          </a:p>
        </p:txBody>
      </p:sp>
      <p:graphicFrame>
        <p:nvGraphicFramePr>
          <p:cNvPr id="9" name="Content Placeholder 6"/>
          <p:cNvGraphicFramePr>
            <a:graphicFrameLocks noGrp="1"/>
          </p:cNvGraphicFramePr>
          <p:nvPr>
            <p:ph idx="1"/>
            <p:extLst>
              <p:ext uri="{D42A27DB-BD31-4B8C-83A1-F6EECF244321}">
                <p14:modId xmlns:p14="http://schemas.microsoft.com/office/powerpoint/2010/main" val="9056632"/>
              </p:ext>
            </p:extLst>
          </p:nvPr>
        </p:nvGraphicFramePr>
        <p:xfrm>
          <a:off x="242454" y="970054"/>
          <a:ext cx="8672947" cy="4450080"/>
        </p:xfrm>
        <a:graphic>
          <a:graphicData uri="http://schemas.openxmlformats.org/drawingml/2006/table">
            <a:tbl>
              <a:tblPr firstRow="1" bandRow="1">
                <a:tableStyleId>{C083E6E3-FA7D-4D7B-A595-EF9225AFEA82}</a:tableStyleId>
              </a:tblPr>
              <a:tblGrid>
                <a:gridCol w="3628123"/>
                <a:gridCol w="1681608"/>
                <a:gridCol w="1681608"/>
                <a:gridCol w="1681608"/>
              </a:tblGrid>
              <a:tr h="365760">
                <a:tc>
                  <a:txBody>
                    <a:bodyPr/>
                    <a:lstStyle/>
                    <a:p>
                      <a:r>
                        <a:rPr lang="en-US" sz="2000" b="0" dirty="0" smtClean="0">
                          <a:effectLst>
                            <a:outerShdw blurRad="38100" dist="38100" dir="2700000" algn="tl">
                              <a:srgbClr val="000000">
                                <a:alpha val="43137"/>
                              </a:srgbClr>
                            </a:outerShdw>
                          </a:effectLst>
                          <a:latin typeface="Calibri" panose="020F0502020204030204" pitchFamily="34" charset="0"/>
                        </a:rPr>
                        <a:t>Review</a:t>
                      </a:r>
                      <a:endParaRPr lang="en-US" sz="2000" b="0" dirty="0">
                        <a:solidFill>
                          <a:schemeClr val="accent6"/>
                        </a:solidFill>
                        <a:effectLst>
                          <a:outerShdw blurRad="38100" dist="38100" dir="2700000" algn="tl">
                            <a:srgbClr val="000000">
                              <a:alpha val="43137"/>
                            </a:srgbClr>
                          </a:outerShdw>
                        </a:effectLst>
                        <a:latin typeface="Calibri" panose="020F0502020204030204" pitchFamily="34" charset="0"/>
                      </a:endParaRPr>
                    </a:p>
                  </a:txBody>
                  <a:tcPr marL="91759" marR="91759" anchor="ctr"/>
                </a:tc>
                <a:tc>
                  <a:txBody>
                    <a:bodyPr/>
                    <a:lstStyle/>
                    <a:p>
                      <a:pPr algn="ctr"/>
                      <a:r>
                        <a:rPr lang="en-US" sz="2000" b="0" dirty="0" smtClean="0">
                          <a:effectLst>
                            <a:outerShdw blurRad="38100" dist="38100" dir="2700000" algn="tl">
                              <a:srgbClr val="000000">
                                <a:alpha val="43137"/>
                              </a:srgbClr>
                            </a:outerShdw>
                          </a:effectLst>
                          <a:latin typeface="Calibri" panose="020F0502020204030204" pitchFamily="34" charset="0"/>
                        </a:rPr>
                        <a:t>Start Date</a:t>
                      </a:r>
                      <a:endParaRPr lang="en-US" sz="2000" b="0" dirty="0">
                        <a:solidFill>
                          <a:schemeClr val="accent6"/>
                        </a:solidFill>
                        <a:effectLst>
                          <a:outerShdw blurRad="38100" dist="38100" dir="2700000" algn="tl">
                            <a:srgbClr val="000000">
                              <a:alpha val="43137"/>
                            </a:srgbClr>
                          </a:outerShdw>
                        </a:effectLst>
                        <a:latin typeface="Calibri" panose="020F0502020204030204" pitchFamily="34" charset="0"/>
                      </a:endParaRPr>
                    </a:p>
                  </a:txBody>
                  <a:tcPr marL="91759" marR="91759" anchor="ctr"/>
                </a:tc>
                <a:tc>
                  <a:txBody>
                    <a:bodyPr/>
                    <a:lstStyle/>
                    <a:p>
                      <a:pPr algn="ctr"/>
                      <a:r>
                        <a:rPr lang="en-US" sz="2000" b="0" dirty="0" smtClean="0">
                          <a:solidFill>
                            <a:schemeClr val="tx1"/>
                          </a:solidFill>
                          <a:effectLst>
                            <a:outerShdw blurRad="38100" dist="38100" dir="2700000" algn="tl">
                              <a:srgbClr val="000000">
                                <a:alpha val="43137"/>
                              </a:srgbClr>
                            </a:outerShdw>
                          </a:effectLst>
                          <a:latin typeface="Calibri" panose="020F0502020204030204" pitchFamily="34" charset="0"/>
                        </a:rPr>
                        <a:t>Status</a:t>
                      </a:r>
                      <a:endParaRPr lang="en-US" sz="2000" b="0"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91759" marR="91759" anchor="ctr"/>
                </a:tc>
                <a:tc>
                  <a:txBody>
                    <a:bodyPr/>
                    <a:lstStyle/>
                    <a:p>
                      <a:pPr algn="ctr"/>
                      <a:r>
                        <a:rPr lang="en-US" sz="2000" b="0" dirty="0" smtClean="0">
                          <a:solidFill>
                            <a:schemeClr val="tx1"/>
                          </a:solidFill>
                          <a:effectLst>
                            <a:outerShdw blurRad="38100" dist="38100" dir="2700000" algn="tl">
                              <a:srgbClr val="000000">
                                <a:alpha val="43137"/>
                              </a:srgbClr>
                            </a:outerShdw>
                          </a:effectLst>
                          <a:latin typeface="Calibri" panose="020F0502020204030204" pitchFamily="34" charset="0"/>
                        </a:rPr>
                        <a:t>Report</a:t>
                      </a:r>
                      <a:endParaRPr lang="en-US" sz="2000" b="0"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91759" marR="91759" anchor="ctr"/>
                </a:tc>
              </a:tr>
              <a:tr h="365760">
                <a:tc>
                  <a:txBody>
                    <a:bodyPr/>
                    <a:lstStyle/>
                    <a:p>
                      <a:pPr marL="0" marR="0" indent="0" algn="l" defTabSz="457200" rtl="0" eaLnBrk="1" fontAlgn="auto" latinLnBrk="0" hangingPunct="1">
                        <a:lnSpc>
                          <a:spcPct val="100000"/>
                        </a:lnSpc>
                        <a:spcBef>
                          <a:spcPts val="0"/>
                        </a:spcBef>
                        <a:spcAft>
                          <a:spcPts val="0"/>
                        </a:spcAft>
                        <a:buClrTx/>
                        <a:buSzTx/>
                        <a:buFontTx/>
                        <a:buNone/>
                        <a:tabLst>
                          <a:tab pos="2743200" algn="l"/>
                        </a:tabLst>
                        <a:defRPr/>
                      </a:pPr>
                      <a:r>
                        <a:rPr lang="de-DE" sz="1600" strike="noStrike" spc="0" baseline="0" dirty="0" smtClean="0">
                          <a:latin typeface="Calibri" panose="020F0502020204030204" pitchFamily="34" charset="0"/>
                        </a:rPr>
                        <a:t>Proton Beam Absorber</a:t>
                      </a:r>
                      <a:r>
                        <a:rPr lang="en-US" sz="1800" strike="noStrike" baseline="0" dirty="0" smtClean="0">
                          <a:latin typeface="Calibri" panose="020F0502020204030204" pitchFamily="34" charset="0"/>
                        </a:rPr>
                        <a:t>	</a:t>
                      </a:r>
                      <a:endParaRPr lang="en-US" sz="1800" i="1" strike="noStrike" spc="400" baseline="0" dirty="0" smtClean="0">
                        <a:solidFill>
                          <a:srgbClr val="FF0000"/>
                        </a:solidFill>
                        <a:latin typeface="Calibri" panose="020F0502020204030204" pitchFamily="34" charset="0"/>
                      </a:endParaRPr>
                    </a:p>
                  </a:txBody>
                  <a:tcPr marL="91759" marR="91759" anchor="ctr"/>
                </a:tc>
                <a:tc>
                  <a:txBody>
                    <a:bodyPr/>
                    <a:lstStyle/>
                    <a:p>
                      <a:pPr algn="ctr"/>
                      <a:r>
                        <a:rPr lang="en-US" sz="1600" strike="noStrike" baseline="0" dirty="0" smtClean="0">
                          <a:latin typeface="Calibri" panose="020F0502020204030204" pitchFamily="34" charset="0"/>
                        </a:rPr>
                        <a:t>2/23/2015</a:t>
                      </a:r>
                      <a:endParaRPr lang="en-US" sz="1600" strike="noStrike" baseline="0" dirty="0">
                        <a:latin typeface="Calibri" panose="020F0502020204030204" pitchFamily="34" charset="0"/>
                      </a:endParaRPr>
                    </a:p>
                  </a:txBody>
                  <a:tcPr marL="91759" marR="91759" anchor="ctr"/>
                </a:tc>
                <a:tc>
                  <a:txBody>
                    <a:bodyPr/>
                    <a:lstStyle/>
                    <a:p>
                      <a:pPr algn="ctr"/>
                      <a:r>
                        <a:rPr lang="en-US" sz="1600" strike="noStrike" baseline="0" dirty="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tc>
                <a:tc>
                  <a:txBody>
                    <a:bodyPr/>
                    <a:lstStyle/>
                    <a:p>
                      <a:pPr algn="ctr"/>
                      <a:r>
                        <a:rPr lang="en-US" sz="1600" strike="noStrike" baseline="0" dirty="0" smtClean="0">
                          <a:latin typeface="Calibri" panose="020F0502020204030204" pitchFamily="34" charset="0"/>
                        </a:rPr>
                        <a:t>Final</a:t>
                      </a:r>
                      <a:endParaRPr lang="en-US" sz="1600" strike="noStrike" baseline="0" dirty="0">
                        <a:latin typeface="Calibri" panose="020F0502020204030204" pitchFamily="34" charset="0"/>
                      </a:endParaRPr>
                    </a:p>
                  </a:txBody>
                  <a:tcPr marL="91759" marR="91759" anchor="ctr"/>
                </a:tc>
              </a:tr>
              <a:tr h="365760">
                <a:tc>
                  <a:txBody>
                    <a:bodyPr/>
                    <a:lstStyle/>
                    <a:p>
                      <a:pPr>
                        <a:tabLst>
                          <a:tab pos="2743200" algn="l"/>
                        </a:tabLst>
                      </a:pPr>
                      <a:r>
                        <a:rPr lang="en-US" sz="1600" strike="noStrike" dirty="0" smtClean="0">
                          <a:latin typeface="Calibri" panose="020F0502020204030204" pitchFamily="34" charset="0"/>
                        </a:rPr>
                        <a:t>Resonant</a:t>
                      </a:r>
                      <a:r>
                        <a:rPr lang="en-US" sz="1600" strike="noStrike" baseline="0" dirty="0" smtClean="0">
                          <a:latin typeface="Calibri" panose="020F0502020204030204" pitchFamily="34" charset="0"/>
                        </a:rPr>
                        <a:t> Extraction</a:t>
                      </a:r>
                      <a:r>
                        <a:rPr lang="en-US" sz="2000" strike="noStrike" baseline="0" dirty="0" smtClean="0">
                          <a:latin typeface="Calibri" panose="020F0502020204030204" pitchFamily="34" charset="0"/>
                        </a:rPr>
                        <a:t>	</a:t>
                      </a:r>
                      <a:endParaRPr lang="en-US" sz="1800" i="1" strike="noStrike" spc="400" baseline="0" dirty="0">
                        <a:solidFill>
                          <a:srgbClr val="FF0000"/>
                        </a:solidFill>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8/25/2015</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Pending</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r>
              <a:tr h="365760">
                <a:tc>
                  <a:txBody>
                    <a:bodyPr/>
                    <a:lstStyle/>
                    <a:p>
                      <a:pPr marL="0" marR="0" indent="0" algn="l" defTabSz="457200" rtl="0" eaLnBrk="1" fontAlgn="auto" latinLnBrk="0" hangingPunct="1">
                        <a:lnSpc>
                          <a:spcPct val="100000"/>
                        </a:lnSpc>
                        <a:spcBef>
                          <a:spcPts val="0"/>
                        </a:spcBef>
                        <a:spcAft>
                          <a:spcPts val="0"/>
                        </a:spcAft>
                        <a:buClrTx/>
                        <a:buSzTx/>
                        <a:buFontTx/>
                        <a:buNone/>
                        <a:tabLst>
                          <a:tab pos="2743200" algn="l"/>
                        </a:tabLst>
                        <a:defRPr/>
                      </a:pPr>
                      <a:r>
                        <a:rPr lang="en-US" sz="1600" strike="noStrike" baseline="0" dirty="0" smtClean="0">
                          <a:latin typeface="Calibri" panose="020F0502020204030204" pitchFamily="34" charset="0"/>
                        </a:rPr>
                        <a:t>External Beamline	</a:t>
                      </a:r>
                      <a:endParaRPr lang="en-US" sz="1800" i="1" strike="noStrike" spc="400" baseline="0" dirty="0" smtClean="0">
                        <a:solidFill>
                          <a:srgbClr val="FF0000"/>
                        </a:solidFill>
                        <a:latin typeface="Calibri" panose="020F0502020204030204" pitchFamily="34" charset="0"/>
                      </a:endParaRPr>
                    </a:p>
                  </a:txBody>
                  <a:tcPr marL="91759" marR="91759"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latin typeface="Calibri" panose="020F0502020204030204" pitchFamily="34" charset="0"/>
                        </a:rPr>
                        <a:t>10/6/2015</a:t>
                      </a:r>
                      <a:endParaRPr lang="en-US" sz="1600" strike="noStrike" baseline="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latin typeface="Calibri" panose="020F0502020204030204" pitchFamily="34" charset="0"/>
                        </a:rPr>
                        <a:t>Complete</a:t>
                      </a: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latin typeface="Calibri" panose="020F0502020204030204" pitchFamily="34" charset="0"/>
                        </a:rPr>
                        <a:t>Final</a:t>
                      </a:r>
                    </a:p>
                  </a:txBody>
                  <a:tcPr marL="91759" marR="9175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5760">
                <a:tc>
                  <a:txBody>
                    <a:bodyPr/>
                    <a:lstStyle/>
                    <a:p>
                      <a:pPr>
                        <a:tabLst>
                          <a:tab pos="2743200" algn="l"/>
                        </a:tabLst>
                      </a:pPr>
                      <a:r>
                        <a:rPr lang="en-US" sz="1600" strike="noStrike" baseline="0" dirty="0" smtClean="0">
                          <a:latin typeface="Calibri" panose="020F0502020204030204" pitchFamily="34" charset="0"/>
                        </a:rPr>
                        <a:t>Instrumentation &amp; Controls</a:t>
                      </a:r>
                      <a:r>
                        <a:rPr lang="en-US" sz="1600" strike="noStrike" dirty="0" smtClean="0">
                          <a:latin typeface="Calibri" panose="020F0502020204030204" pitchFamily="34" charset="0"/>
                        </a:rPr>
                        <a:t>	</a:t>
                      </a:r>
                      <a:endParaRPr lang="en-US" sz="1800" strike="noStrike" dirty="0">
                        <a:solidFill>
                          <a:srgbClr val="FF0000"/>
                        </a:solidFill>
                        <a:latin typeface="Calibri" panose="020F0502020204030204" pitchFamily="34" charset="0"/>
                      </a:endParaRPr>
                    </a:p>
                  </a:txBody>
                  <a:tcPr marL="91759" marR="91759"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10/6/2015</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Final</a:t>
                      </a:r>
                      <a:endParaRPr lang="en-US" sz="1600" strike="noStrike" baseline="0" dirty="0">
                        <a:latin typeface="Calibri" panose="020F0502020204030204" pitchFamily="34" charset="0"/>
                      </a:endParaRPr>
                    </a:p>
                  </a:txBody>
                  <a:tcPr marL="91759" marR="91759"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5760">
                <a:tc>
                  <a:txBody>
                    <a:bodyPr/>
                    <a:lstStyle/>
                    <a:p>
                      <a:r>
                        <a:rPr lang="en-US" sz="1600" dirty="0" smtClean="0">
                          <a:latin typeface="Calibri" panose="020F0502020204030204" pitchFamily="34" charset="0"/>
                        </a:rPr>
                        <a:t>Radiation Safety</a:t>
                      </a:r>
                      <a:endParaRPr lang="en-US" sz="1600" dirty="0">
                        <a:latin typeface="Calibri" panose="020F0502020204030204" pitchFamily="34" charset="0"/>
                      </a:endParaRPr>
                    </a:p>
                  </a:txBody>
                  <a:tcPr marL="91759" marR="91759"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Calibri" panose="020F0502020204030204" pitchFamily="34" charset="0"/>
                        </a:rPr>
                        <a:t>10/20/2015</a:t>
                      </a:r>
                      <a:endParaRPr lang="en-US" sz="160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latin typeface="Calibri" panose="020F0502020204030204" pitchFamily="34" charset="0"/>
                        </a:rPr>
                        <a:t>Final</a:t>
                      </a:r>
                      <a:endParaRPr lang="en-US" sz="1600" strike="noStrike" baseline="0" dirty="0">
                        <a:latin typeface="Calibri" panose="020F0502020204030204" pitchFamily="34" charset="0"/>
                      </a:endParaRPr>
                    </a:p>
                  </a:txBody>
                  <a:tcPr marL="91759" marR="9175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5760">
                <a:tc>
                  <a:txBody>
                    <a:bodyPr/>
                    <a:lstStyle/>
                    <a:p>
                      <a:r>
                        <a:rPr lang="en-US" sz="1600" dirty="0" smtClean="0">
                          <a:latin typeface="Calibri" panose="020F0502020204030204" pitchFamily="34" charset="0"/>
                        </a:rPr>
                        <a:t>Radiation Safety Simulation Review</a:t>
                      </a:r>
                      <a:endParaRPr lang="en-US" sz="1600" dirty="0">
                        <a:latin typeface="Calibri" panose="020F0502020204030204" pitchFamily="34" charset="0"/>
                      </a:endParaRPr>
                    </a:p>
                  </a:txBody>
                  <a:tcPr marL="91759" marR="91759"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Calibri" panose="020F0502020204030204" pitchFamily="34" charset="0"/>
                        </a:rPr>
                        <a:t>10/20/2015</a:t>
                      </a:r>
                      <a:endParaRPr lang="en-US" sz="160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Final</a:t>
                      </a:r>
                      <a:endParaRPr lang="en-US" sz="1600" strike="noStrike" baseline="0" dirty="0">
                        <a:latin typeface="Calibri" panose="020F0502020204030204" pitchFamily="34" charset="0"/>
                      </a:endParaRPr>
                    </a:p>
                  </a:txBody>
                  <a:tcPr marL="91759" marR="91759"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5760">
                <a:tc>
                  <a:txBody>
                    <a:bodyPr/>
                    <a:lstStyle/>
                    <a:p>
                      <a:r>
                        <a:rPr lang="en-US" sz="1600" dirty="0" smtClean="0">
                          <a:latin typeface="Calibri" panose="020F0502020204030204" pitchFamily="34" charset="0"/>
                        </a:rPr>
                        <a:t>External Extinction System</a:t>
                      </a:r>
                      <a:endParaRPr lang="en-US" sz="1600" dirty="0">
                        <a:solidFill>
                          <a:schemeClr val="tx1"/>
                        </a:solidFill>
                        <a:latin typeface="Calibri" panose="020F0502020204030204" pitchFamily="34" charset="0"/>
                      </a:endParaRPr>
                    </a:p>
                  </a:txBody>
                  <a:tcPr marL="91759" marR="91759"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Calibri" panose="020F0502020204030204" pitchFamily="34" charset="0"/>
                        </a:rPr>
                        <a:t>11/02/2015</a:t>
                      </a:r>
                      <a:endParaRPr lang="en-US" sz="1600" dirty="0">
                        <a:solidFill>
                          <a:schemeClr val="tx1"/>
                        </a:solidFill>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solidFill>
                            <a:schemeClr val="tx1"/>
                          </a:solidFill>
                          <a:latin typeface="Calibri" panose="020F0502020204030204" pitchFamily="34" charset="0"/>
                        </a:rPr>
                        <a:t>Final</a:t>
                      </a:r>
                    </a:p>
                  </a:txBody>
                  <a:tcPr marL="91759" marR="9175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5760">
                <a:tc>
                  <a:txBody>
                    <a:bodyPr/>
                    <a:lstStyle/>
                    <a:p>
                      <a:r>
                        <a:rPr lang="en-US" sz="1600" dirty="0" smtClean="0">
                          <a:latin typeface="Calibri" panose="020F0502020204030204" pitchFamily="34" charset="0"/>
                        </a:rPr>
                        <a:t>Extinction Monitoring System</a:t>
                      </a:r>
                      <a:endParaRPr lang="en-US" sz="1600" dirty="0">
                        <a:solidFill>
                          <a:schemeClr val="tx1"/>
                        </a:solidFill>
                        <a:latin typeface="Calibri" panose="020F0502020204030204" pitchFamily="34" charset="0"/>
                      </a:endParaRPr>
                    </a:p>
                  </a:txBody>
                  <a:tcPr marL="91759" marR="91759"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Calibri" panose="020F0502020204030204" pitchFamily="34" charset="0"/>
                        </a:rPr>
                        <a:t>11/02/2015</a:t>
                      </a:r>
                      <a:endParaRPr lang="en-US" sz="1600" dirty="0">
                        <a:solidFill>
                          <a:schemeClr val="tx1"/>
                        </a:solidFill>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B w="12700" cap="flat" cmpd="sng" algn="ctr">
                      <a:solidFill>
                        <a:schemeClr val="tx1"/>
                      </a:solidFill>
                      <a:prstDash val="solid"/>
                      <a:round/>
                      <a:headEnd type="none" w="med" len="med"/>
                      <a:tailEnd type="none" w="med" len="med"/>
                    </a:lnB>
                  </a:tcPr>
                </a:tc>
                <a:tc>
                  <a:txBody>
                    <a:bodyPr/>
                    <a:lstStyle/>
                    <a:p>
                      <a:pPr algn="ctr"/>
                      <a:r>
                        <a:rPr lang="en-US" sz="1600" strike="noStrike" baseline="0" dirty="0" smtClean="0">
                          <a:solidFill>
                            <a:schemeClr val="tx1"/>
                          </a:solidFill>
                          <a:latin typeface="Calibri" panose="020F0502020204030204" pitchFamily="34" charset="0"/>
                        </a:rPr>
                        <a:t>Final</a:t>
                      </a:r>
                      <a:endParaRPr lang="en-US" sz="1600" strike="noStrike" baseline="0" dirty="0">
                        <a:solidFill>
                          <a:schemeClr val="tx1"/>
                        </a:solidFill>
                        <a:latin typeface="Calibri" panose="020F0502020204030204" pitchFamily="34" charset="0"/>
                      </a:endParaRPr>
                    </a:p>
                  </a:txBody>
                  <a:tcPr marL="91759" marR="91759"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5760">
                <a:tc>
                  <a:txBody>
                    <a:bodyPr/>
                    <a:lstStyle/>
                    <a:p>
                      <a:r>
                        <a:rPr lang="en-US" sz="1600" dirty="0" smtClean="0">
                          <a:latin typeface="Calibri" panose="020F0502020204030204" pitchFamily="34" charset="0"/>
                        </a:rPr>
                        <a:t>Target (Target,</a:t>
                      </a:r>
                      <a:r>
                        <a:rPr lang="en-US" sz="1600" baseline="0" dirty="0" smtClean="0">
                          <a:latin typeface="Calibri" panose="020F0502020204030204" pitchFamily="34" charset="0"/>
                        </a:rPr>
                        <a:t> Target Handling, HRS)</a:t>
                      </a:r>
                      <a:endParaRPr lang="en-US" sz="160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Calibri" panose="020F0502020204030204" pitchFamily="34" charset="0"/>
                        </a:rPr>
                        <a:t>11/16/2015</a:t>
                      </a:r>
                      <a:endParaRPr lang="en-US" sz="160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c>
                  <a:txBody>
                    <a:bodyPr/>
                    <a:lstStyle/>
                    <a:p>
                      <a:pPr algn="ctr"/>
                      <a:r>
                        <a:rPr lang="en-US" sz="1600" strike="noStrike" baseline="0" dirty="0" smtClean="0">
                          <a:latin typeface="Calibri" panose="020F0502020204030204" pitchFamily="34" charset="0"/>
                        </a:rPr>
                        <a:t>Draft</a:t>
                      </a:r>
                      <a:endParaRPr lang="en-US" sz="1600" strike="noStrike" baseline="0" dirty="0">
                        <a:latin typeface="Calibri" panose="020F0502020204030204" pitchFamily="34" charset="0"/>
                      </a:endParaRPr>
                    </a:p>
                  </a:txBody>
                  <a:tcPr marL="91759" marR="91759" anchor="ctr">
                    <a:lnT w="12700" cap="flat" cmpd="sng" algn="ctr">
                      <a:solidFill>
                        <a:schemeClr val="tx1"/>
                      </a:solidFill>
                      <a:prstDash val="solid"/>
                      <a:round/>
                      <a:headEnd type="none" w="med" len="med"/>
                      <a:tailEnd type="none" w="med" len="med"/>
                    </a:lnT>
                  </a:tcPr>
                </a:tc>
              </a:tr>
              <a:tr h="365760">
                <a:tc>
                  <a:txBody>
                    <a:bodyPr/>
                    <a:lstStyle/>
                    <a:p>
                      <a:r>
                        <a:rPr lang="en-US" sz="1600" dirty="0" smtClean="0">
                          <a:latin typeface="Calibri" panose="020F0502020204030204" pitchFamily="34" charset="0"/>
                        </a:rPr>
                        <a:t>Delivery Ring RF</a:t>
                      </a:r>
                      <a:endParaRPr lang="en-US" sz="1600" dirty="0">
                        <a:solidFill>
                          <a:schemeClr val="tx1"/>
                        </a:solidFill>
                        <a:latin typeface="Calibri" panose="020F0502020204030204" pitchFamily="34" charset="0"/>
                      </a:endParaRPr>
                    </a:p>
                  </a:txBody>
                  <a:tcPr marL="91759" marR="91759" anchor="ctr"/>
                </a:tc>
                <a:tc>
                  <a:txBody>
                    <a:bodyPr/>
                    <a:lstStyle/>
                    <a:p>
                      <a:pPr algn="ctr"/>
                      <a:r>
                        <a:rPr lang="en-US" sz="1600" dirty="0" smtClean="0">
                          <a:latin typeface="Calibri" panose="020F0502020204030204" pitchFamily="34" charset="0"/>
                        </a:rPr>
                        <a:t>11/19/2015</a:t>
                      </a:r>
                      <a:endParaRPr lang="en-US" sz="1600" dirty="0">
                        <a:solidFill>
                          <a:schemeClr val="tx1"/>
                        </a:solidFill>
                        <a:latin typeface="Calibri" panose="020F0502020204030204" pitchFamily="34" charset="0"/>
                      </a:endParaRPr>
                    </a:p>
                  </a:txBody>
                  <a:tcPr marL="91759" marR="91759" anchor="ctr"/>
                </a:tc>
                <a:tc>
                  <a:txBody>
                    <a:bodyPr/>
                    <a:lstStyle/>
                    <a:p>
                      <a:pPr algn="ctr"/>
                      <a:r>
                        <a:rPr lang="en-US" sz="1600" strike="noStrike" baseline="0" dirty="0" smtClean="0">
                          <a:latin typeface="Calibri" panose="020F0502020204030204" pitchFamily="34" charset="0"/>
                        </a:rPr>
                        <a:t>Complete</a:t>
                      </a:r>
                      <a:endParaRPr lang="en-US" sz="1600" strike="noStrike" baseline="0" dirty="0">
                        <a:latin typeface="Calibri" panose="020F0502020204030204" pitchFamily="34" charset="0"/>
                      </a:endParaRPr>
                    </a:p>
                  </a:txBody>
                  <a:tcPr marL="91759" marR="91759" anchor="ctr"/>
                </a:tc>
                <a:tc>
                  <a:txBody>
                    <a:bodyPr/>
                    <a:lstStyle/>
                    <a:p>
                      <a:pPr algn="ctr"/>
                      <a:r>
                        <a:rPr lang="en-US" sz="1600" strike="noStrike" baseline="0" dirty="0" smtClean="0">
                          <a:solidFill>
                            <a:schemeClr val="tx1"/>
                          </a:solidFill>
                          <a:latin typeface="Calibri" panose="020F0502020204030204" pitchFamily="34" charset="0"/>
                        </a:rPr>
                        <a:t>Draft</a:t>
                      </a:r>
                      <a:endParaRPr lang="en-US" sz="1600" strike="noStrike" baseline="0" dirty="0">
                        <a:solidFill>
                          <a:schemeClr val="tx1"/>
                        </a:solidFill>
                        <a:latin typeface="Calibri" panose="020F0502020204030204" pitchFamily="34" charset="0"/>
                      </a:endParaRPr>
                    </a:p>
                  </a:txBody>
                  <a:tcPr marL="91759" marR="91759" anchor="ctr"/>
                </a:tc>
              </a:tr>
              <a:tr h="365760">
                <a:tc>
                  <a:txBody>
                    <a:bodyPr/>
                    <a:lstStyle/>
                    <a:p>
                      <a:r>
                        <a:rPr lang="en-US" sz="1600" dirty="0" smtClean="0">
                          <a:solidFill>
                            <a:srgbClr val="FF0000"/>
                          </a:solidFill>
                          <a:latin typeface="Calibri" panose="020F0502020204030204" pitchFamily="34" charset="0"/>
                        </a:rPr>
                        <a:t>HRS Protection</a:t>
                      </a:r>
                      <a:r>
                        <a:rPr lang="en-US" sz="1600" baseline="0" dirty="0" smtClean="0">
                          <a:solidFill>
                            <a:srgbClr val="FF0000"/>
                          </a:solidFill>
                          <a:latin typeface="Calibri" panose="020F0502020204030204" pitchFamily="34" charset="0"/>
                        </a:rPr>
                        <a:t> Collimator </a:t>
                      </a:r>
                      <a:endParaRPr lang="en-US" sz="1600" dirty="0">
                        <a:solidFill>
                          <a:srgbClr val="FF0000"/>
                        </a:solidFill>
                        <a:latin typeface="Calibri" panose="020F0502020204030204" pitchFamily="34" charset="0"/>
                      </a:endParaRPr>
                    </a:p>
                  </a:txBody>
                  <a:tcPr marL="91759" marR="91759" anchor="ctr"/>
                </a:tc>
                <a:tc>
                  <a:txBody>
                    <a:bodyPr/>
                    <a:lstStyle/>
                    <a:p>
                      <a:pPr algn="ctr"/>
                      <a:r>
                        <a:rPr lang="en-US" sz="1600" dirty="0" smtClean="0">
                          <a:solidFill>
                            <a:srgbClr val="FF0000"/>
                          </a:solidFill>
                          <a:latin typeface="Calibri" panose="020F0502020204030204" pitchFamily="34" charset="0"/>
                        </a:rPr>
                        <a:t>1/19/2016</a:t>
                      </a:r>
                      <a:endParaRPr lang="en-US" sz="1600" dirty="0">
                        <a:solidFill>
                          <a:srgbClr val="FF0000"/>
                        </a:solidFill>
                        <a:latin typeface="Calibri" panose="020F0502020204030204" pitchFamily="34" charset="0"/>
                      </a:endParaRPr>
                    </a:p>
                  </a:txBody>
                  <a:tcPr marL="91759" marR="91759" anchor="ctr"/>
                </a:tc>
                <a:tc>
                  <a:txBody>
                    <a:bodyPr/>
                    <a:lstStyle/>
                    <a:p>
                      <a:pPr algn="ctr"/>
                      <a:r>
                        <a:rPr lang="en-US" sz="1600" strike="noStrike" baseline="0" dirty="0" smtClean="0">
                          <a:solidFill>
                            <a:srgbClr val="FF0000"/>
                          </a:solidFill>
                          <a:latin typeface="Calibri" panose="020F0502020204030204" pitchFamily="34" charset="0"/>
                        </a:rPr>
                        <a:t>Delayed</a:t>
                      </a:r>
                      <a:endParaRPr lang="en-US" sz="1600" strike="noStrike" baseline="0" dirty="0">
                        <a:solidFill>
                          <a:srgbClr val="FF0000"/>
                        </a:solidFill>
                        <a:latin typeface="Calibri" panose="020F0502020204030204" pitchFamily="34" charset="0"/>
                      </a:endParaRPr>
                    </a:p>
                  </a:txBody>
                  <a:tcPr marL="91759" marR="91759" anchor="ctr"/>
                </a:tc>
                <a:tc>
                  <a:txBody>
                    <a:bodyPr/>
                    <a:lstStyle/>
                    <a:p>
                      <a:pPr algn="ctr"/>
                      <a:endParaRPr lang="en-US" sz="1600" strike="noStrike" baseline="0" dirty="0">
                        <a:solidFill>
                          <a:srgbClr val="FF0000"/>
                        </a:solidFill>
                        <a:latin typeface="Calibri" panose="020F0502020204030204" pitchFamily="34" charset="0"/>
                      </a:endParaRPr>
                    </a:p>
                  </a:txBody>
                  <a:tcPr marL="91759" marR="91759" anchor="ctr"/>
                </a:tc>
              </a:tr>
            </a:tbl>
          </a:graphicData>
        </a:graphic>
      </p:graphicFrame>
      <p:sp>
        <p:nvSpPr>
          <p:cNvPr id="4" name="Date Placeholder 3"/>
          <p:cNvSpPr>
            <a:spLocks noGrp="1"/>
          </p:cNvSpPr>
          <p:nvPr>
            <p:ph type="dt" sz="half" idx="10"/>
          </p:nvPr>
        </p:nvSpPr>
        <p:spPr/>
        <p:txBody>
          <a:bodyPr/>
          <a:lstStyle/>
          <a:p>
            <a:r>
              <a:rPr lang="en-US" smtClean="0"/>
              <a:t>12/17/2015</a:t>
            </a:r>
            <a:endParaRPr lang="en-US"/>
          </a:p>
        </p:txBody>
      </p:sp>
      <p:sp>
        <p:nvSpPr>
          <p:cNvPr id="5" name="Footer Placeholder 4"/>
          <p:cNvSpPr>
            <a:spLocks noGrp="1"/>
          </p:cNvSpPr>
          <p:nvPr>
            <p:ph type="ftr" sz="quarter" idx="11"/>
          </p:nvPr>
        </p:nvSpPr>
        <p:spPr/>
        <p:txBody>
          <a:bodyPr/>
          <a:lstStyle/>
          <a:p>
            <a:r>
              <a:rPr lang="it-IT" smtClean="0"/>
              <a:t>S. Werkema | Mu2e IDRs</a:t>
            </a:r>
            <a:endParaRPr lang="en-US"/>
          </a:p>
        </p:txBody>
      </p:sp>
      <p:sp>
        <p:nvSpPr>
          <p:cNvPr id="6" name="Slide Number Placeholder 5"/>
          <p:cNvSpPr>
            <a:spLocks noGrp="1"/>
          </p:cNvSpPr>
          <p:nvPr>
            <p:ph type="sldNum" sz="quarter" idx="12"/>
          </p:nvPr>
        </p:nvSpPr>
        <p:spPr/>
        <p:txBody>
          <a:bodyPr/>
          <a:lstStyle/>
          <a:p>
            <a:fld id="{A124EB63-D4E0-4E0B-8BFC-A8FDB2390C74}" type="slidenum">
              <a:rPr lang="en-US" smtClean="0"/>
              <a:t>2</a:t>
            </a:fld>
            <a:endParaRPr lang="en-US"/>
          </a:p>
        </p:txBody>
      </p:sp>
      <p:sp>
        <p:nvSpPr>
          <p:cNvPr id="3" name="TextBox 2"/>
          <p:cNvSpPr txBox="1"/>
          <p:nvPr/>
        </p:nvSpPr>
        <p:spPr>
          <a:xfrm>
            <a:off x="242454" y="5420134"/>
            <a:ext cx="5401672" cy="830997"/>
          </a:xfrm>
          <a:prstGeom prst="rect">
            <a:avLst/>
          </a:prstGeom>
          <a:noFill/>
        </p:spPr>
        <p:txBody>
          <a:bodyPr wrap="none" rtlCol="0">
            <a:spAutoFit/>
          </a:bodyPr>
          <a:lstStyle/>
          <a:p>
            <a:r>
              <a:rPr lang="en-US" dirty="0" smtClean="0">
                <a:solidFill>
                  <a:schemeClr val="accent4"/>
                </a:solidFill>
                <a:effectLst>
                  <a:outerShdw blurRad="38100" dist="38100" dir="2700000" algn="tl">
                    <a:srgbClr val="000000">
                      <a:alpha val="43137"/>
                    </a:srgbClr>
                  </a:outerShdw>
                </a:effectLst>
              </a:rPr>
              <a:t>CD-3c Director’s Review: Late March 2016</a:t>
            </a:r>
          </a:p>
          <a:p>
            <a:r>
              <a:rPr lang="en-US" dirty="0" smtClean="0">
                <a:solidFill>
                  <a:schemeClr val="accent4"/>
                </a:solidFill>
                <a:effectLst>
                  <a:outerShdw blurRad="38100" dist="38100" dir="2700000" algn="tl">
                    <a:srgbClr val="000000">
                      <a:alpha val="43137"/>
                    </a:srgbClr>
                  </a:outerShdw>
                </a:effectLst>
              </a:rPr>
              <a:t>CD-3c DOE Review: ~June 2016</a:t>
            </a:r>
            <a:endParaRPr lang="en-US" dirty="0">
              <a:solidFill>
                <a:schemeClr val="accent4"/>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18103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smtClean="0"/>
              <a:t>Recommendations</a:t>
            </a:r>
            <a:endParaRPr lang="en-US" dirty="0"/>
          </a:p>
        </p:txBody>
      </p:sp>
      <p:sp>
        <p:nvSpPr>
          <p:cNvPr id="3" name="Content Placeholder 2"/>
          <p:cNvSpPr>
            <a:spLocks noGrp="1"/>
          </p:cNvSpPr>
          <p:nvPr>
            <p:ph idx="1"/>
          </p:nvPr>
        </p:nvSpPr>
        <p:spPr/>
        <p:txBody>
          <a:bodyPr/>
          <a:lstStyle/>
          <a:p>
            <a:r>
              <a:rPr lang="en-US" dirty="0" smtClean="0">
                <a:solidFill>
                  <a:schemeClr val="tx1"/>
                </a:solidFill>
                <a:effectLst>
                  <a:outerShdw blurRad="38100" dist="38100" dir="2700000" algn="tl">
                    <a:srgbClr val="000000">
                      <a:alpha val="43137"/>
                    </a:srgbClr>
                  </a:outerShdw>
                </a:effectLst>
              </a:rPr>
              <a:t>Resonant Extraction (From closeout report)</a:t>
            </a:r>
          </a:p>
          <a:p>
            <a:pPr marL="796925" lvl="1" indent="-457200">
              <a:buFont typeface="+mj-lt"/>
              <a:buAutoNum type="arabicPeriod"/>
            </a:pPr>
            <a:r>
              <a:rPr lang="en-US" dirty="0" smtClean="0"/>
              <a:t>The </a:t>
            </a:r>
            <a:r>
              <a:rPr lang="en-US" dirty="0"/>
              <a:t>spill correction system should be on the risk list. The backup option should be developed to the technical design level.</a:t>
            </a:r>
          </a:p>
          <a:p>
            <a:pPr marL="796925" lvl="1" indent="-457200">
              <a:buFont typeface="+mj-lt"/>
              <a:buAutoNum type="arabicPeriod"/>
            </a:pPr>
            <a:r>
              <a:rPr lang="en-US" dirty="0" smtClean="0">
                <a:solidFill>
                  <a:schemeClr val="accent2"/>
                </a:solidFill>
              </a:rPr>
              <a:t>A </a:t>
            </a:r>
            <a:r>
              <a:rPr lang="en-US" dirty="0">
                <a:solidFill>
                  <a:schemeClr val="accent2"/>
                </a:solidFill>
              </a:rPr>
              <a:t>more comprehensive analysis of beam faults and their detection needs to be done, with a focus on building a realistic fault matrix.</a:t>
            </a:r>
          </a:p>
          <a:p>
            <a:pPr marL="796925" lvl="1" indent="-457200">
              <a:buFont typeface="+mj-lt"/>
              <a:buAutoNum type="arabicPeriod"/>
            </a:pPr>
            <a:r>
              <a:rPr lang="en-US" dirty="0" smtClean="0">
                <a:solidFill>
                  <a:schemeClr val="accent2"/>
                </a:solidFill>
              </a:rPr>
              <a:t>Simulations </a:t>
            </a:r>
            <a:r>
              <a:rPr lang="en-US" dirty="0">
                <a:solidFill>
                  <a:schemeClr val="accent2"/>
                </a:solidFill>
              </a:rPr>
              <a:t>need to have a better model of the apertures and an improved model to anticipate operational conditions.</a:t>
            </a:r>
          </a:p>
          <a:p>
            <a:pPr marL="796925" lvl="1" indent="-457200">
              <a:buFont typeface="+mj-lt"/>
              <a:buAutoNum type="arabicPeriod"/>
            </a:pPr>
            <a:r>
              <a:rPr lang="en-US" dirty="0" smtClean="0"/>
              <a:t>The </a:t>
            </a:r>
            <a:r>
              <a:rPr lang="en-US" dirty="0"/>
              <a:t>impact of poor field quality needs to be quantified.</a:t>
            </a:r>
          </a:p>
          <a:p>
            <a:pPr marL="796925" lvl="1" indent="-457200">
              <a:buFont typeface="+mj-lt"/>
              <a:buAutoNum type="arabicPeriod"/>
            </a:pPr>
            <a:r>
              <a:rPr lang="en-US" dirty="0" smtClean="0"/>
              <a:t>If </a:t>
            </a:r>
            <a:r>
              <a:rPr lang="en-US" dirty="0"/>
              <a:t>found necessary, field quality of the magnets should be corrected to meet requirements.</a:t>
            </a:r>
          </a:p>
          <a:p>
            <a:pPr marL="796925" lvl="1" indent="-457200">
              <a:buFont typeface="+mj-lt"/>
              <a:buAutoNum type="arabicPeriod"/>
            </a:pPr>
            <a:r>
              <a:rPr lang="en-US" dirty="0" smtClean="0">
                <a:solidFill>
                  <a:schemeClr val="accent2"/>
                </a:solidFill>
              </a:rPr>
              <a:t>Power </a:t>
            </a:r>
            <a:r>
              <a:rPr lang="en-US" dirty="0">
                <a:solidFill>
                  <a:schemeClr val="accent2"/>
                </a:solidFill>
              </a:rPr>
              <a:t>supply ripple measurements need to be made to better determine the RFKO kicker strength, prior to construction</a:t>
            </a:r>
            <a:r>
              <a:rPr lang="en-US" dirty="0" smtClean="0">
                <a:solidFill>
                  <a:schemeClr val="accent2"/>
                </a:solidFill>
              </a:rPr>
              <a:t>.</a:t>
            </a:r>
          </a:p>
        </p:txBody>
      </p:sp>
      <p:sp>
        <p:nvSpPr>
          <p:cNvPr id="4" name="Date Placeholder 3"/>
          <p:cNvSpPr>
            <a:spLocks noGrp="1"/>
          </p:cNvSpPr>
          <p:nvPr>
            <p:ph type="dt" sz="half" idx="10"/>
          </p:nvPr>
        </p:nvSpPr>
        <p:spPr/>
        <p:txBody>
          <a:body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p>
            <a:fld id="{52E9C158-AEF1-41A2-A6CE-6F0BAB305EFD}" type="slidenum">
              <a:rPr lang="en-US" altLang="en-US" smtClean="0"/>
              <a:pPr/>
              <a:t>3</a:t>
            </a:fld>
            <a:endParaRPr lang="en-US" altLang="en-US" dirty="0"/>
          </a:p>
        </p:txBody>
      </p:sp>
    </p:spTree>
    <p:extLst>
      <p:ext uri="{BB962C8B-B14F-4D97-AF65-F5344CB8AC3E}">
        <p14:creationId xmlns:p14="http://schemas.microsoft.com/office/powerpoint/2010/main" val="1021488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smtClean="0"/>
              <a:t>Recommendations</a:t>
            </a:r>
            <a:endParaRPr lang="en-US" dirty="0"/>
          </a:p>
        </p:txBody>
      </p:sp>
      <p:sp>
        <p:nvSpPr>
          <p:cNvPr id="3" name="Content Placeholder 2"/>
          <p:cNvSpPr>
            <a:spLocks noGrp="1"/>
          </p:cNvSpPr>
          <p:nvPr>
            <p:ph idx="1"/>
          </p:nvPr>
        </p:nvSpPr>
        <p:spPr>
          <a:xfrm>
            <a:off x="228600" y="903898"/>
            <a:ext cx="8672513" cy="5486963"/>
          </a:xfrm>
        </p:spPr>
        <p:txBody>
          <a:bodyPr/>
          <a:lstStyle/>
          <a:p>
            <a:r>
              <a:rPr lang="en-US" dirty="0" smtClean="0">
                <a:solidFill>
                  <a:schemeClr val="tx1"/>
                </a:solidFill>
                <a:effectLst>
                  <a:outerShdw blurRad="38100" dist="38100" dir="2700000" algn="tl">
                    <a:srgbClr val="000000">
                      <a:alpha val="43137"/>
                    </a:srgbClr>
                  </a:outerShdw>
                </a:effectLst>
              </a:rPr>
              <a:t>External Beamline</a:t>
            </a:r>
          </a:p>
          <a:p>
            <a:pPr marL="682625" lvl="1" indent="-342900">
              <a:spcBef>
                <a:spcPts val="0"/>
              </a:spcBef>
              <a:buFont typeface="+mj-lt"/>
              <a:buAutoNum type="arabicPeriod"/>
            </a:pPr>
            <a:r>
              <a:rPr lang="en-US" sz="1800" dirty="0" smtClean="0">
                <a:solidFill>
                  <a:schemeClr val="accent2"/>
                </a:solidFill>
              </a:rPr>
              <a:t>Perform </a:t>
            </a:r>
            <a:r>
              <a:rPr lang="en-US" sz="1800" dirty="0">
                <a:solidFill>
                  <a:schemeClr val="accent2"/>
                </a:solidFill>
              </a:rPr>
              <a:t>error analysis of the beam line optics including the full set of imperfections: magnet tilts, field calibrations and if practical, higher order field effects in the Delivery Ring extraction and final focus sections</a:t>
            </a:r>
            <a:r>
              <a:rPr lang="en-US" sz="1800" dirty="0" smtClean="0">
                <a:solidFill>
                  <a:schemeClr val="accent2"/>
                </a:solidFill>
              </a:rPr>
              <a:t>.</a:t>
            </a:r>
            <a:endParaRPr lang="en-US" sz="1800" dirty="0">
              <a:solidFill>
                <a:schemeClr val="accent2"/>
              </a:solidFill>
            </a:endParaRPr>
          </a:p>
          <a:p>
            <a:pPr marL="682625" lvl="1" indent="-342900">
              <a:buFont typeface="+mj-lt"/>
              <a:buAutoNum type="arabicPeriod"/>
            </a:pPr>
            <a:r>
              <a:rPr lang="en-US" sz="1800" dirty="0" smtClean="0"/>
              <a:t>Do a  </a:t>
            </a:r>
            <a:r>
              <a:rPr lang="en-US" sz="1800" dirty="0"/>
              <a:t>beginning-</a:t>
            </a:r>
            <a:r>
              <a:rPr lang="en-US" sz="1800" dirty="0" smtClean="0"/>
              <a:t>­to-­end  </a:t>
            </a:r>
            <a:r>
              <a:rPr lang="en-US" sz="1800" dirty="0"/>
              <a:t>integrated  calculation,  including  the  effect  of Production Solenoid on the optics of the final focus and beam transport</a:t>
            </a:r>
            <a:r>
              <a:rPr lang="en-US" sz="1800" dirty="0" smtClean="0"/>
              <a:t>.</a:t>
            </a:r>
          </a:p>
          <a:p>
            <a:pPr marL="682625" lvl="1" indent="-342900">
              <a:buFont typeface="+mj-lt"/>
              <a:buAutoNum type="arabicPeriod"/>
            </a:pPr>
            <a:r>
              <a:rPr lang="en-US" sz="1800" dirty="0" smtClean="0"/>
              <a:t>Verify </a:t>
            </a:r>
            <a:r>
              <a:rPr lang="en-US" sz="1800" dirty="0"/>
              <a:t>that activation of the LCW flowing through the HRS will not introduce radioactive contamination issues when that water is mixed with the general LCW system. In particular, if the LCW is also used to cool the SCR power supplies that are not in the tunnel.</a:t>
            </a:r>
          </a:p>
          <a:p>
            <a:pPr marL="682625" lvl="1" indent="-342900">
              <a:buFont typeface="+mj-lt"/>
              <a:buAutoNum type="arabicPeriod"/>
            </a:pPr>
            <a:r>
              <a:rPr lang="en-US" sz="1800" dirty="0" smtClean="0">
                <a:solidFill>
                  <a:schemeClr val="accent2"/>
                </a:solidFill>
              </a:rPr>
              <a:t>Prepare </a:t>
            </a:r>
            <a:r>
              <a:rPr lang="en-US" sz="1800" dirty="0">
                <a:solidFill>
                  <a:schemeClr val="accent2"/>
                </a:solidFill>
              </a:rPr>
              <a:t>a justification for the vacuum requirements that can be presented at the CD3 review</a:t>
            </a:r>
            <a:r>
              <a:rPr lang="en-US" sz="1800" dirty="0" smtClean="0">
                <a:solidFill>
                  <a:schemeClr val="accent2"/>
                </a:solidFill>
              </a:rPr>
              <a:t>.</a:t>
            </a:r>
          </a:p>
          <a:p>
            <a:pPr marL="682625" lvl="1" indent="-342900">
              <a:buFont typeface="+mj-lt"/>
              <a:buAutoNum type="arabicPeriod"/>
            </a:pPr>
            <a:r>
              <a:rPr lang="en-US" sz="1800" dirty="0" smtClean="0"/>
              <a:t>Retain </a:t>
            </a:r>
            <a:r>
              <a:rPr lang="en-US" sz="1800" dirty="0"/>
              <a:t>in the risk register all risks identified in the Technical Design Report or address as retired. This ensures that none of them slip through the cracks.</a:t>
            </a:r>
            <a:endParaRPr lang="en-US" sz="1800" dirty="0" smtClean="0"/>
          </a:p>
          <a:p>
            <a:r>
              <a:rPr lang="en-US" dirty="0" smtClean="0">
                <a:solidFill>
                  <a:schemeClr val="tx1"/>
                </a:solidFill>
                <a:effectLst>
                  <a:outerShdw blurRad="38100" dist="38100" dir="2700000" algn="tl">
                    <a:srgbClr val="000000">
                      <a:alpha val="43137"/>
                    </a:srgbClr>
                  </a:outerShdw>
                </a:effectLst>
              </a:rPr>
              <a:t>Instrumentation and Controls</a:t>
            </a:r>
          </a:p>
          <a:p>
            <a:pPr marL="682625" lvl="1" indent="-342900">
              <a:spcBef>
                <a:spcPts val="0"/>
              </a:spcBef>
              <a:buFont typeface="+mj-lt"/>
              <a:buAutoNum type="arabicPeriod"/>
            </a:pPr>
            <a:r>
              <a:rPr lang="en-US" sz="1800" dirty="0" smtClean="0"/>
              <a:t>Pursue </a:t>
            </a:r>
            <a:r>
              <a:rPr lang="en-US" sz="1800" dirty="0"/>
              <a:t>a location and test the remaining questions about the performance of the profile monitors in the fringe field of the production solenoid</a:t>
            </a:r>
            <a:r>
              <a:rPr lang="en-US" sz="1800" dirty="0" smtClean="0"/>
              <a:t>.</a:t>
            </a:r>
          </a:p>
        </p:txBody>
      </p:sp>
      <p:sp>
        <p:nvSpPr>
          <p:cNvPr id="4" name="Date Placeholder 3"/>
          <p:cNvSpPr>
            <a:spLocks noGrp="1"/>
          </p:cNvSpPr>
          <p:nvPr>
            <p:ph type="dt" sz="half" idx="10"/>
          </p:nvPr>
        </p:nvSpPr>
        <p:spPr/>
        <p:txBody>
          <a:body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p>
            <a:fld id="{52E9C158-AEF1-41A2-A6CE-6F0BAB305EFD}" type="slidenum">
              <a:rPr lang="en-US" altLang="en-US" smtClean="0"/>
              <a:pPr/>
              <a:t>4</a:t>
            </a:fld>
            <a:endParaRPr lang="en-US" altLang="en-US" dirty="0"/>
          </a:p>
        </p:txBody>
      </p:sp>
    </p:spTree>
    <p:extLst>
      <p:ext uri="{BB962C8B-B14F-4D97-AF65-F5344CB8AC3E}">
        <p14:creationId xmlns:p14="http://schemas.microsoft.com/office/powerpoint/2010/main" val="584266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smtClean="0"/>
              <a:t>Recommendations</a:t>
            </a:r>
            <a:endParaRPr lang="en-US" dirty="0"/>
          </a:p>
        </p:txBody>
      </p:sp>
      <p:sp>
        <p:nvSpPr>
          <p:cNvPr id="3" name="Content Placeholder 2"/>
          <p:cNvSpPr>
            <a:spLocks noGrp="1"/>
          </p:cNvSpPr>
          <p:nvPr>
            <p:ph idx="1"/>
          </p:nvPr>
        </p:nvSpPr>
        <p:spPr>
          <a:xfrm>
            <a:off x="142875" y="857251"/>
            <a:ext cx="8839199" cy="5514974"/>
          </a:xfrm>
        </p:spPr>
        <p:txBody>
          <a:bodyPr/>
          <a:lstStyle/>
          <a:p>
            <a:r>
              <a:rPr lang="en-US" sz="2000" dirty="0" smtClean="0">
                <a:solidFill>
                  <a:schemeClr val="tx1"/>
                </a:solidFill>
                <a:effectLst>
                  <a:outerShdw blurRad="38100" dist="38100" dir="2700000" algn="tl">
                    <a:srgbClr val="000000">
                      <a:alpha val="43137"/>
                    </a:srgbClr>
                  </a:outerShdw>
                </a:effectLst>
              </a:rPr>
              <a:t>Radiation Safety</a:t>
            </a:r>
          </a:p>
          <a:p>
            <a:pPr marL="454025" lvl="1" indent="-228600">
              <a:spcBef>
                <a:spcPts val="0"/>
              </a:spcBef>
              <a:buFont typeface="+mj-lt"/>
              <a:buAutoNum type="arabicPeriod"/>
            </a:pPr>
            <a:r>
              <a:rPr lang="en-US" sz="900" dirty="0" smtClean="0"/>
              <a:t>Recommend </a:t>
            </a:r>
            <a:r>
              <a:rPr lang="en-US" sz="900" dirty="0"/>
              <a:t>that as new shielding analysis is completed, that those documents be added to the applicable PSA document database entry for inclusion in the final shielding assessment.</a:t>
            </a:r>
          </a:p>
          <a:p>
            <a:pPr marL="454025" lvl="1" indent="-228600">
              <a:spcBef>
                <a:spcPts val="0"/>
              </a:spcBef>
              <a:buFont typeface="+mj-lt"/>
              <a:buAutoNum type="arabicPeriod"/>
            </a:pPr>
            <a:r>
              <a:rPr lang="en-US" sz="900" dirty="0" smtClean="0"/>
              <a:t>To </a:t>
            </a:r>
            <a:r>
              <a:rPr lang="en-US" sz="900" dirty="0"/>
              <a:t>facilitate the final Shielding Assessment (SA) Review, Safety Assessment Document development, and Accelerator Readiness Review processes, it is recommended that the Mu2e Shielding Assessments cover the entire assessment boundary of their primary and secondary beam from the AP1/MI line extraction critical devices in F sector through the experimental hall.</a:t>
            </a:r>
          </a:p>
          <a:p>
            <a:pPr marL="454025" lvl="1" indent="-228600">
              <a:spcBef>
                <a:spcPts val="0"/>
              </a:spcBef>
              <a:buFont typeface="+mj-lt"/>
              <a:buAutoNum type="arabicPeriod"/>
            </a:pPr>
            <a:r>
              <a:rPr lang="en-US" sz="900" dirty="0" smtClean="0">
                <a:solidFill>
                  <a:schemeClr val="accent2"/>
                </a:solidFill>
              </a:rPr>
              <a:t>The </a:t>
            </a:r>
            <a:r>
              <a:rPr lang="en-US" sz="900" dirty="0">
                <a:solidFill>
                  <a:schemeClr val="accent2"/>
                </a:solidFill>
              </a:rPr>
              <a:t>final SA should cover or list all the penetrations within the assessments boundaries. The PSA appears to be missing the penetrations from the enclosure to the AP-10, 30, and 50 service buildings and the site riser penetrations.</a:t>
            </a:r>
          </a:p>
          <a:p>
            <a:pPr marL="454025" lvl="1" indent="-228600">
              <a:spcBef>
                <a:spcPts val="0"/>
              </a:spcBef>
              <a:buFont typeface="+mj-lt"/>
              <a:buAutoNum type="arabicPeriod"/>
            </a:pPr>
            <a:r>
              <a:rPr lang="en-US" sz="900" dirty="0" smtClean="0"/>
              <a:t>Beams </a:t>
            </a:r>
            <a:r>
              <a:rPr lang="en-US" sz="900" dirty="0"/>
              <a:t>Doc 4611 and Beams Doc 4513 sections 2.2.7 to 2.2.9, are practically identical sections, word for word. Clearly this is a style comment, however even with this now known, the number for the exhaust fan changes from 800 to 900 respectfully. Recommend that the fan speed be defined and consistently used within the final SA and associated supporting analysis documents.</a:t>
            </a:r>
          </a:p>
          <a:p>
            <a:pPr marL="454025" lvl="1" indent="-228600">
              <a:spcBef>
                <a:spcPts val="0"/>
              </a:spcBef>
              <a:buFont typeface="+mj-lt"/>
              <a:buAutoNum type="arabicPeriod"/>
            </a:pPr>
            <a:r>
              <a:rPr lang="en-US" sz="900" dirty="0" smtClean="0"/>
              <a:t>Beams </a:t>
            </a:r>
            <a:r>
              <a:rPr lang="en-US" sz="900" dirty="0"/>
              <a:t>Doc 4494-v7 is the justification for the critical devices that clearly describes the lack of primary transportation of protons. However it doesn’t analyze where the lost beam would go, and the areas affected, such as prompt dose rates into the MC-1 since its occupancy status is unclear. Recommend updating the analysis with the effects of the beam loss in the critical </a:t>
            </a:r>
            <a:r>
              <a:rPr lang="en-US" sz="900" dirty="0" smtClean="0"/>
              <a:t>device. </a:t>
            </a:r>
            <a:endParaRPr lang="en-US" sz="900" dirty="0"/>
          </a:p>
          <a:p>
            <a:pPr marL="454025" lvl="1" indent="-228600">
              <a:spcBef>
                <a:spcPts val="0"/>
              </a:spcBef>
              <a:buFont typeface="+mj-lt"/>
              <a:buAutoNum type="arabicPeriod"/>
            </a:pPr>
            <a:r>
              <a:rPr lang="en-US" sz="900" dirty="0" smtClean="0">
                <a:solidFill>
                  <a:schemeClr val="accent2"/>
                </a:solidFill>
              </a:rPr>
              <a:t>Beams </a:t>
            </a:r>
            <a:r>
              <a:rPr lang="en-US" sz="900" dirty="0">
                <a:solidFill>
                  <a:schemeClr val="accent2"/>
                </a:solidFill>
              </a:rPr>
              <a:t>Doc 4513 Section 2.2.1, 40 mrem/hr is high for a DC rate of beam loss. This section calls out that the building will be posted as a Radiation Area. The parking lot dose rates are also noted as several mrem/hr and additional shielding or fencing could be used if necessary. Recommend initiating discussions with relevant stakeholders and the AD Operational RSO to determine the access limits and operational effects.</a:t>
            </a:r>
          </a:p>
          <a:p>
            <a:pPr marL="454025" lvl="1" indent="-228600">
              <a:spcBef>
                <a:spcPts val="0"/>
              </a:spcBef>
              <a:buFont typeface="+mj-lt"/>
              <a:buAutoNum type="arabicPeriod"/>
            </a:pPr>
            <a:r>
              <a:rPr lang="en-US" sz="900" dirty="0" smtClean="0"/>
              <a:t>Recommend </a:t>
            </a:r>
            <a:r>
              <a:rPr lang="en-US" sz="900" dirty="0"/>
              <a:t>the ODH analysis calculations be completed, identify the location of air isolation curtain locations, and how the air isolation curtains affect the movement of radioactivated air.</a:t>
            </a:r>
          </a:p>
          <a:p>
            <a:pPr marL="454025" lvl="1" indent="-228600">
              <a:spcBef>
                <a:spcPts val="0"/>
              </a:spcBef>
              <a:buFont typeface="+mj-lt"/>
              <a:buAutoNum type="arabicPeriod"/>
            </a:pPr>
            <a:r>
              <a:rPr lang="en-US" sz="900" dirty="0" smtClean="0"/>
              <a:t>Recommend </a:t>
            </a:r>
            <a:r>
              <a:rPr lang="en-US" sz="900" dirty="0"/>
              <a:t>identifying which organization, AD or PPD, is responsible for enclosure oxygen monitoring.</a:t>
            </a:r>
          </a:p>
          <a:p>
            <a:pPr marL="454025" lvl="1" indent="-228600">
              <a:spcBef>
                <a:spcPts val="0"/>
              </a:spcBef>
              <a:buFont typeface="+mj-lt"/>
              <a:buAutoNum type="arabicPeriod"/>
            </a:pPr>
            <a:r>
              <a:rPr lang="en-US" sz="900" dirty="0" smtClean="0"/>
              <a:t>Recommend </a:t>
            </a:r>
            <a:r>
              <a:rPr lang="en-US" sz="900" dirty="0"/>
              <a:t>either AD or PPD be responsible for all tunnel oxygen monitoring.</a:t>
            </a:r>
          </a:p>
          <a:p>
            <a:pPr marL="454025" lvl="1" indent="-228600">
              <a:spcBef>
                <a:spcPts val="0"/>
              </a:spcBef>
              <a:buFont typeface="+mj-lt"/>
              <a:buAutoNum type="arabicPeriod"/>
            </a:pPr>
            <a:r>
              <a:rPr lang="en-US" sz="900" dirty="0" smtClean="0"/>
              <a:t>Recommend </a:t>
            </a:r>
            <a:r>
              <a:rPr lang="en-US" sz="900" dirty="0"/>
              <a:t>initiating discussions with the AD Operational RSO to determine where operational airborne activation monitoring will be needed and where that scope fits into the overall project structure.</a:t>
            </a:r>
          </a:p>
          <a:p>
            <a:pPr marL="454025" lvl="1" indent="-228600">
              <a:spcBef>
                <a:spcPts val="0"/>
              </a:spcBef>
              <a:buFont typeface="+mj-lt"/>
              <a:buAutoNum type="arabicPeriod"/>
            </a:pPr>
            <a:r>
              <a:rPr lang="en-US" sz="900" dirty="0" smtClean="0"/>
              <a:t>Groundwater </a:t>
            </a:r>
            <a:r>
              <a:rPr lang="en-US" sz="900" dirty="0"/>
              <a:t>and surface water was covered in section 2.2.7 and 2.2.8, with a reference to document Mu2e Doc 1553. However this document did not cover the AP-30 extraction region where a known loss point occurs. In addition this document, 1553, reflects earlier versions of MARS and earlier versions of the construction design of the facility. Recommend updating both the MARS model to the current civil design and adding the MI-30 extraction region the groundwater and surface water activation analysis.</a:t>
            </a:r>
          </a:p>
          <a:p>
            <a:pPr marL="454025" lvl="1" indent="-228600">
              <a:spcBef>
                <a:spcPts val="0"/>
              </a:spcBef>
              <a:buFont typeface="+mj-lt"/>
              <a:buAutoNum type="arabicPeriod"/>
            </a:pPr>
            <a:r>
              <a:rPr lang="en-US" sz="900" dirty="0" smtClean="0"/>
              <a:t>In </a:t>
            </a:r>
            <a:r>
              <a:rPr lang="en-US" sz="900" dirty="0"/>
              <a:t>the FESS review of the proposed in tunnel shielding for the MI-30 resonant extraction region, Mu2e-doc-6152_ADMSD14-001_FESS_Review.pdf, the reviewer "TL" stated "I have not performed a numerical check but a detail check should be made. The bearing on the concrete slab shall be limited to 1400 psi." It is recommended that this detailed check be performed and documented.</a:t>
            </a:r>
          </a:p>
          <a:p>
            <a:pPr marL="454025" lvl="1" indent="-228600">
              <a:spcBef>
                <a:spcPts val="0"/>
              </a:spcBef>
              <a:buFont typeface="+mj-lt"/>
              <a:buAutoNum type="arabicPeriod"/>
            </a:pPr>
            <a:r>
              <a:rPr lang="en-US" sz="900" dirty="0" smtClean="0"/>
              <a:t>It </a:t>
            </a:r>
            <a:r>
              <a:rPr lang="en-US" sz="900" dirty="0"/>
              <a:t>is mandatory that prompt dose and air activation MARS simulations are always done down to thermal neutron energy of 1.e-12 GeV. The committee has checked this for a few cases, but recommends to be sure that this is always the case.</a:t>
            </a:r>
          </a:p>
          <a:p>
            <a:pPr marL="454025" lvl="1" indent="-228600">
              <a:spcBef>
                <a:spcPts val="0"/>
              </a:spcBef>
              <a:buFont typeface="+mj-lt"/>
              <a:buAutoNum type="arabicPeriod"/>
            </a:pPr>
            <a:r>
              <a:rPr lang="en-US" sz="900" dirty="0" smtClean="0"/>
              <a:t>It </a:t>
            </a:r>
            <a:r>
              <a:rPr lang="en-US" sz="900" dirty="0"/>
              <a:t>is mandatory that all calculations in the categories presented at the Review are done with one of the two variance-reduction techniques in the MARS code: (1) A track-length probability scoring mode, INDX 6=T, or (2) Multi-stage method. Each of these has its own pros and cons. The first one is more appropriate for thick shielding of complex geometry, provides accurate estimate of statistical errors, is easy to use, but can be more CPU-time consuming. The second one requires less CPU time, but more human efforts with calculation of correct statistical errors being a non-trivial task. At high statistics, both methods converge to the same result. All the results presented at the Review are obtained with the second method that is quite acceptable for the configurations and shielding thicknesses considered in the project. The </a:t>
            </a:r>
            <a:r>
              <a:rPr lang="en-US" sz="900" dirty="0" smtClean="0"/>
              <a:t>committee recommends </a:t>
            </a:r>
            <a:r>
              <a:rPr lang="en-US" sz="900" dirty="0"/>
              <a:t>to run MARS with the first method for one of the cases with thickest shielding to check for the consistency of the results and statistical errors.</a:t>
            </a:r>
          </a:p>
          <a:p>
            <a:pPr marL="454025" lvl="1" indent="-228600">
              <a:spcBef>
                <a:spcPts val="0"/>
              </a:spcBef>
              <a:buFont typeface="+mj-lt"/>
              <a:buAutoNum type="arabicPeriod"/>
            </a:pPr>
            <a:r>
              <a:rPr lang="en-US" sz="900" dirty="0" smtClean="0"/>
              <a:t>An </a:t>
            </a:r>
            <a:r>
              <a:rPr lang="en-US" sz="900" dirty="0"/>
              <a:t>advanced module newly developed for very detailed air activation calculations will be available in the next release of the MARS15 code in November. It is recommended to redo with the new version one of the typical simulations presented at the Review to see a possible difference in the results and rescale the earlier data if needed.</a:t>
            </a:r>
            <a:endParaRPr lang="en-US" sz="3200" dirty="0" smtClean="0"/>
          </a:p>
        </p:txBody>
      </p:sp>
      <p:sp>
        <p:nvSpPr>
          <p:cNvPr id="4" name="Date Placeholder 3"/>
          <p:cNvSpPr>
            <a:spLocks noGrp="1"/>
          </p:cNvSpPr>
          <p:nvPr>
            <p:ph type="dt" sz="half" idx="10"/>
          </p:nvPr>
        </p:nvSpPr>
        <p:spPr/>
        <p:txBody>
          <a:body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p>
            <a:fld id="{52E9C158-AEF1-41A2-A6CE-6F0BAB305EFD}" type="slidenum">
              <a:rPr lang="en-US" altLang="en-US" smtClean="0"/>
              <a:pPr/>
              <a:t>5</a:t>
            </a:fld>
            <a:endParaRPr lang="en-US" altLang="en-US" dirty="0"/>
          </a:p>
        </p:txBody>
      </p:sp>
    </p:spTree>
    <p:extLst>
      <p:ext uri="{BB962C8B-B14F-4D97-AF65-F5344CB8AC3E}">
        <p14:creationId xmlns:p14="http://schemas.microsoft.com/office/powerpoint/2010/main" val="1992483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Recommendations</a:t>
            </a:r>
            <a:endParaRPr lang="en-US" dirty="0"/>
          </a:p>
        </p:txBody>
      </p:sp>
      <p:sp>
        <p:nvSpPr>
          <p:cNvPr id="3" name="Content Placeholder 2"/>
          <p:cNvSpPr>
            <a:spLocks noGrp="1"/>
          </p:cNvSpPr>
          <p:nvPr>
            <p:ph idx="1"/>
          </p:nvPr>
        </p:nvSpPr>
        <p:spPr/>
        <p:txBody>
          <a:bodyPr/>
          <a:lstStyle/>
          <a:p>
            <a:r>
              <a:rPr lang="en-US" dirty="0" smtClean="0">
                <a:solidFill>
                  <a:schemeClr val="tx1"/>
                </a:solidFill>
                <a:effectLst>
                  <a:outerShdw blurRad="38100" dist="38100" dir="2700000" algn="tl">
                    <a:srgbClr val="000000">
                      <a:alpha val="43137"/>
                    </a:srgbClr>
                  </a:outerShdw>
                </a:effectLst>
              </a:rPr>
              <a:t>Extinction</a:t>
            </a:r>
          </a:p>
          <a:p>
            <a:pPr marL="796925" lvl="1" indent="-457200">
              <a:buFont typeface="+mj-lt"/>
              <a:buAutoNum type="arabicPeriod"/>
            </a:pPr>
            <a:r>
              <a:rPr lang="en-US" dirty="0" smtClean="0">
                <a:solidFill>
                  <a:schemeClr val="accent2"/>
                </a:solidFill>
              </a:rPr>
              <a:t>The committee recommends building a 1m, 18mm gap prototype magnet</a:t>
            </a:r>
            <a:r>
              <a:rPr lang="en-US" dirty="0">
                <a:solidFill>
                  <a:schemeClr val="accent2"/>
                </a:solidFill>
              </a:rPr>
              <a:t>.</a:t>
            </a:r>
            <a:endParaRPr lang="en-US" dirty="0" smtClean="0">
              <a:solidFill>
                <a:schemeClr val="accent2"/>
              </a:solidFill>
            </a:endParaRPr>
          </a:p>
          <a:p>
            <a:r>
              <a:rPr lang="en-US" dirty="0" smtClean="0">
                <a:solidFill>
                  <a:schemeClr val="tx1"/>
                </a:solidFill>
                <a:effectLst>
                  <a:outerShdw blurRad="38100" dist="38100" dir="2700000" algn="tl">
                    <a:srgbClr val="000000">
                      <a:alpha val="43137"/>
                    </a:srgbClr>
                  </a:outerShdw>
                </a:effectLst>
              </a:rPr>
              <a:t>Extinction Monitoring</a:t>
            </a:r>
          </a:p>
          <a:p>
            <a:pPr marL="796925" lvl="1" indent="-457200">
              <a:buFont typeface="+mj-lt"/>
              <a:buAutoNum type="arabicPeriod"/>
            </a:pPr>
            <a:r>
              <a:rPr lang="en-US" dirty="0"/>
              <a:t>Thecommitteerecommendstheearlydevelopmentofacommissioningplanforthefullextinctionandmonitoringsystem.</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p>
            <a:fld id="{52E9C158-AEF1-41A2-A6CE-6F0BAB305EFD}" type="slidenum">
              <a:rPr lang="en-US" altLang="en-US" smtClean="0"/>
              <a:pPr/>
              <a:t>6</a:t>
            </a:fld>
            <a:endParaRPr lang="en-US" altLang="en-US" dirty="0"/>
          </a:p>
        </p:txBody>
      </p:sp>
    </p:spTree>
    <p:extLst>
      <p:ext uri="{BB962C8B-B14F-4D97-AF65-F5344CB8AC3E}">
        <p14:creationId xmlns:p14="http://schemas.microsoft.com/office/powerpoint/2010/main" val="322027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Recommendations</a:t>
            </a:r>
            <a:endParaRPr lang="en-US" dirty="0"/>
          </a:p>
        </p:txBody>
      </p:sp>
      <p:sp>
        <p:nvSpPr>
          <p:cNvPr id="3" name="Content Placeholder 2"/>
          <p:cNvSpPr>
            <a:spLocks noGrp="1"/>
          </p:cNvSpPr>
          <p:nvPr>
            <p:ph idx="1"/>
          </p:nvPr>
        </p:nvSpPr>
        <p:spPr>
          <a:xfrm>
            <a:off x="228600" y="1043046"/>
            <a:ext cx="8672513" cy="5224404"/>
          </a:xfrm>
        </p:spPr>
        <p:txBody>
          <a:bodyPr/>
          <a:lstStyle/>
          <a:p>
            <a:r>
              <a:rPr lang="en-US" dirty="0" smtClean="0">
                <a:solidFill>
                  <a:schemeClr val="tx1"/>
                </a:solidFill>
                <a:effectLst>
                  <a:outerShdw blurRad="38100" dist="38100" dir="2700000" algn="tl">
                    <a:srgbClr val="000000">
                      <a:alpha val="43137"/>
                    </a:srgbClr>
                  </a:outerShdw>
                </a:effectLst>
              </a:rPr>
              <a:t>Target Station  (DRAFT Report)</a:t>
            </a:r>
          </a:p>
          <a:p>
            <a:pPr marL="796925" lvl="1" indent="-457200">
              <a:buFont typeface="+mj-lt"/>
              <a:buAutoNum type="arabicPeriod"/>
            </a:pPr>
            <a:r>
              <a:rPr lang="en-US" sz="1800" dirty="0" smtClean="0">
                <a:solidFill>
                  <a:schemeClr val="accent2"/>
                </a:solidFill>
              </a:rPr>
              <a:t>HRS </a:t>
            </a:r>
            <a:r>
              <a:rPr lang="en-US" sz="1800" dirty="0">
                <a:solidFill>
                  <a:schemeClr val="accent2"/>
                </a:solidFill>
              </a:rPr>
              <a:t>stagnant water next to the welds in the maximum radiation area may accelerate corrosion in the welded areas, leading to a leak into the vacuum space.  This risk needs to be evaluated.</a:t>
            </a:r>
          </a:p>
          <a:p>
            <a:pPr marL="796925" lvl="1" indent="-457200">
              <a:buFont typeface="+mj-lt"/>
              <a:buAutoNum type="arabicPeriod"/>
            </a:pPr>
            <a:r>
              <a:rPr lang="en-US" sz="1800" dirty="0" smtClean="0"/>
              <a:t>The </a:t>
            </a:r>
            <a:r>
              <a:rPr lang="en-US" sz="1800" dirty="0"/>
              <a:t>coil design needs to be reviewed to assure it can support the weight of the HRS during installation.</a:t>
            </a:r>
          </a:p>
          <a:p>
            <a:pPr marL="796925" lvl="1" indent="-457200">
              <a:buFont typeface="+mj-lt"/>
              <a:buAutoNum type="arabicPeriod"/>
            </a:pPr>
            <a:r>
              <a:rPr lang="en-US" sz="1800" dirty="0" smtClean="0"/>
              <a:t>Further </a:t>
            </a:r>
            <a:r>
              <a:rPr lang="en-US" sz="1800" dirty="0"/>
              <a:t>develop all the remote handling room monorail operations. Using a standard hoist with no hook rotate feature will significantly affect operations along with the design of the lifting fixtures and components being lifted.</a:t>
            </a:r>
          </a:p>
          <a:p>
            <a:pPr marL="796925" lvl="1" indent="-457200">
              <a:buFont typeface="+mj-lt"/>
              <a:buAutoNum type="arabicPeriod"/>
            </a:pPr>
            <a:r>
              <a:rPr lang="en-US" sz="1800" dirty="0" smtClean="0">
                <a:solidFill>
                  <a:schemeClr val="accent2"/>
                </a:solidFill>
              </a:rPr>
              <a:t>Remote </a:t>
            </a:r>
            <a:r>
              <a:rPr lang="en-US" sz="1800" dirty="0">
                <a:solidFill>
                  <a:schemeClr val="accent2"/>
                </a:solidFill>
              </a:rPr>
              <a:t>handling system Instrumentation and Controls design, including the operator control station, should be considered in the near term to better understand ramifications on the hardware design. Considerations should include feedback sensor requirements.</a:t>
            </a:r>
          </a:p>
          <a:p>
            <a:pPr marL="796925" lvl="1" indent="-457200">
              <a:buFont typeface="+mj-lt"/>
              <a:buAutoNum type="arabicPeriod"/>
            </a:pPr>
            <a:r>
              <a:rPr lang="en-US" sz="1800" dirty="0" smtClean="0"/>
              <a:t>Consider </a:t>
            </a:r>
            <a:r>
              <a:rPr lang="en-US" sz="1800" dirty="0"/>
              <a:t>remote viewing needs. The single borescope on the remote handling system may not be adequate for totally remote operations. Additional cameras on the remote handling system will likely be required. All this may dictate a more sophisticated viewing station</a:t>
            </a:r>
            <a:r>
              <a:rPr lang="en-US" sz="1800" dirty="0" smtClean="0"/>
              <a:t>.</a:t>
            </a:r>
            <a:endParaRPr lang="en-US" dirty="0"/>
          </a:p>
        </p:txBody>
      </p:sp>
      <p:sp>
        <p:nvSpPr>
          <p:cNvPr id="4" name="Date Placeholder 3"/>
          <p:cNvSpPr>
            <a:spLocks noGrp="1"/>
          </p:cNvSpPr>
          <p:nvPr>
            <p:ph type="dt" sz="half" idx="10"/>
          </p:nvPr>
        </p:nvSpPr>
        <p:spPr/>
        <p:txBody>
          <a:body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p>
            <a:fld id="{52E9C158-AEF1-41A2-A6CE-6F0BAB305EFD}" type="slidenum">
              <a:rPr lang="en-US" altLang="en-US" smtClean="0"/>
              <a:pPr/>
              <a:t>7</a:t>
            </a:fld>
            <a:endParaRPr lang="en-US" altLang="en-US" dirty="0"/>
          </a:p>
        </p:txBody>
      </p:sp>
    </p:spTree>
    <p:extLst>
      <p:ext uri="{BB962C8B-B14F-4D97-AF65-F5344CB8AC3E}">
        <p14:creationId xmlns:p14="http://schemas.microsoft.com/office/powerpoint/2010/main" val="383567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Recommendations</a:t>
            </a:r>
            <a:endParaRPr lang="en-US" dirty="0"/>
          </a:p>
        </p:txBody>
      </p:sp>
      <p:sp>
        <p:nvSpPr>
          <p:cNvPr id="3" name="Content Placeholder 2"/>
          <p:cNvSpPr>
            <a:spLocks noGrp="1"/>
          </p:cNvSpPr>
          <p:nvPr>
            <p:ph idx="1"/>
          </p:nvPr>
        </p:nvSpPr>
        <p:spPr/>
        <p:txBody>
          <a:bodyPr/>
          <a:lstStyle/>
          <a:p>
            <a:r>
              <a:rPr lang="en-US" dirty="0" smtClean="0">
                <a:solidFill>
                  <a:schemeClr val="tx1"/>
                </a:solidFill>
                <a:effectLst>
                  <a:outerShdw blurRad="38100" dist="38100" dir="2700000" algn="tl">
                    <a:srgbClr val="000000">
                      <a:alpha val="43137"/>
                    </a:srgbClr>
                  </a:outerShdw>
                </a:effectLst>
              </a:rPr>
              <a:t>Delivery Ring </a:t>
            </a:r>
            <a:r>
              <a:rPr lang="en-US" dirty="0" smtClean="0">
                <a:solidFill>
                  <a:schemeClr val="tx1"/>
                </a:solidFill>
                <a:effectLst>
                  <a:outerShdw blurRad="38100" dist="38100" dir="2700000" algn="tl">
                    <a:srgbClr val="000000">
                      <a:alpha val="43137"/>
                    </a:srgbClr>
                  </a:outerShdw>
                </a:effectLst>
              </a:rPr>
              <a:t>RF (Draft Report)</a:t>
            </a:r>
            <a:endParaRPr lang="en-US" dirty="0" smtClean="0">
              <a:solidFill>
                <a:schemeClr val="tx1"/>
              </a:solidFill>
              <a:effectLst>
                <a:outerShdw blurRad="38100" dist="38100" dir="2700000" algn="tl">
                  <a:srgbClr val="000000">
                    <a:alpha val="43137"/>
                  </a:srgbClr>
                </a:outerShdw>
              </a:effectLst>
            </a:endParaRPr>
          </a:p>
          <a:p>
            <a:pPr marL="796925" lvl="1" indent="-457200">
              <a:buFont typeface="+mj-lt"/>
              <a:buAutoNum type="arabicPeriod"/>
            </a:pPr>
            <a:r>
              <a:rPr lang="en-US" sz="1800" dirty="0">
                <a:solidFill>
                  <a:schemeClr val="accent2"/>
                </a:solidFill>
              </a:rPr>
              <a:t>Additional simulations should be performed to include the phase and energy variations. </a:t>
            </a:r>
            <a:r>
              <a:rPr lang="en-US" sz="1800" dirty="0">
                <a:solidFill>
                  <a:srgbClr val="FF0000"/>
                </a:solidFill>
              </a:rPr>
              <a:t>Simulations using the Recycler Ring model should be performed with the inclusion of the cavity impedances. </a:t>
            </a:r>
            <a:r>
              <a:rPr lang="en-US" sz="1800" dirty="0">
                <a:solidFill>
                  <a:schemeClr val="accent2"/>
                </a:solidFill>
              </a:rPr>
              <a:t>The effects of the Higher-Order Modes of the cavities should be investigated. The documentation of the simulations needs to be updated for the CD-3c review</a:t>
            </a:r>
            <a:r>
              <a:rPr lang="en-US" sz="1800" dirty="0" smtClean="0">
                <a:solidFill>
                  <a:schemeClr val="accent2"/>
                </a:solidFill>
              </a:rPr>
              <a:t>.</a:t>
            </a:r>
          </a:p>
          <a:p>
            <a:pPr marL="796925" lvl="1" indent="-457200">
              <a:buFont typeface="+mj-lt"/>
              <a:buAutoNum type="arabicPeriod"/>
            </a:pPr>
            <a:r>
              <a:rPr lang="en-US" sz="1800" dirty="0"/>
              <a:t>The beam studies that the experiment and the Accelerator Division would like to be capable of performing must be specified and the final configuration of the LLRF system must be determined and reviewed.  Considerations for beam study modes must also include radiation shielding limits.</a:t>
            </a:r>
          </a:p>
        </p:txBody>
      </p:sp>
      <p:sp>
        <p:nvSpPr>
          <p:cNvPr id="4" name="Date Placeholder 3"/>
          <p:cNvSpPr>
            <a:spLocks noGrp="1"/>
          </p:cNvSpPr>
          <p:nvPr>
            <p:ph type="dt" sz="half" idx="10"/>
          </p:nvPr>
        </p:nvSpPr>
        <p:spPr/>
        <p:txBody>
          <a:bodyPr/>
          <a:lstStyle/>
          <a:p>
            <a:r>
              <a:rPr lang="en-US" altLang="en-US" smtClean="0"/>
              <a:t>12/17/2015</a:t>
            </a:r>
            <a:endParaRPr lang="en-US" altLang="en-US" dirty="0"/>
          </a:p>
        </p:txBody>
      </p:sp>
      <p:sp>
        <p:nvSpPr>
          <p:cNvPr id="5" name="Footer Placeholder 4"/>
          <p:cNvSpPr>
            <a:spLocks noGrp="1"/>
          </p:cNvSpPr>
          <p:nvPr>
            <p:ph type="ftr" sz="quarter" idx="11"/>
          </p:nvPr>
        </p:nvSpPr>
        <p:spPr/>
        <p:txBody>
          <a:bodyPr/>
          <a:lstStyle/>
          <a:p>
            <a:pPr>
              <a:defRPr/>
            </a:pPr>
            <a:r>
              <a:rPr lang="en-US" smtClean="0"/>
              <a:t>S. Werkema | Mu2e IDRs</a:t>
            </a:r>
            <a:endParaRPr lang="en-US" b="1"/>
          </a:p>
        </p:txBody>
      </p:sp>
      <p:sp>
        <p:nvSpPr>
          <p:cNvPr id="6" name="Slide Number Placeholder 5"/>
          <p:cNvSpPr>
            <a:spLocks noGrp="1"/>
          </p:cNvSpPr>
          <p:nvPr>
            <p:ph type="sldNum" sz="quarter" idx="12"/>
          </p:nvPr>
        </p:nvSpPr>
        <p:spPr/>
        <p:txBody>
          <a:bodyPr/>
          <a:lstStyle/>
          <a:p>
            <a:fld id="{52E9C158-AEF1-41A2-A6CE-6F0BAB305EFD}" type="slidenum">
              <a:rPr lang="en-US" altLang="en-US" smtClean="0"/>
              <a:pPr/>
              <a:t>8</a:t>
            </a:fld>
            <a:endParaRPr lang="en-US" altLang="en-US" dirty="0"/>
          </a:p>
        </p:txBody>
      </p:sp>
    </p:spTree>
    <p:extLst>
      <p:ext uri="{BB962C8B-B14F-4D97-AF65-F5344CB8AC3E}">
        <p14:creationId xmlns:p14="http://schemas.microsoft.com/office/powerpoint/2010/main" val="3299456489"/>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187</TotalTime>
  <Words>1654</Words>
  <Application>Microsoft Office PowerPoint</Application>
  <PresentationFormat>On-screen Show (4:3)</PresentationFormat>
  <Paragraphs>127</Paragraphs>
  <Slides>8</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MS PGothic</vt:lpstr>
      <vt:lpstr>MS PGothic</vt:lpstr>
      <vt:lpstr>Arial</vt:lpstr>
      <vt:lpstr>Calibri</vt:lpstr>
      <vt:lpstr>Geneva</vt:lpstr>
      <vt:lpstr>Helvetica</vt:lpstr>
      <vt:lpstr>FNAL_TemplateMac_060514</vt:lpstr>
      <vt:lpstr>Fermilab: Footer Only</vt:lpstr>
      <vt:lpstr>Mu2e Accelerator Independent Design Reviews (IDRs)</vt:lpstr>
      <vt:lpstr>Mu2e Accelerator Systems Design Review Status</vt:lpstr>
      <vt:lpstr>Review Recommendations</vt:lpstr>
      <vt:lpstr>Review Recommendations</vt:lpstr>
      <vt:lpstr>Review Recommendations</vt:lpstr>
      <vt:lpstr>Review Recommendations</vt:lpstr>
      <vt:lpstr>Review Recommendations</vt:lpstr>
      <vt:lpstr>Review Recommendations</vt:lpstr>
    </vt:vector>
  </TitlesOfParts>
  <Company>Sandbox Studio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Mu2e Accelerator Independent Design Reviews (IDRs)</dc:title>
  <dc:creator>Steve Werkema</dc:creator>
  <cp:lastModifiedBy>Steve Werkema</cp:lastModifiedBy>
  <cp:revision>16</cp:revision>
  <cp:lastPrinted>2014-01-20T19:40:21Z</cp:lastPrinted>
  <dcterms:created xsi:type="dcterms:W3CDTF">2015-12-16T20:38:30Z</dcterms:created>
  <dcterms:modified xsi:type="dcterms:W3CDTF">2015-12-17T14:58:46Z</dcterms:modified>
</cp:coreProperties>
</file>