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23"/>
  </p:notesMasterIdLst>
  <p:handoutMasterIdLst>
    <p:handoutMasterId r:id="rId24"/>
  </p:handoutMasterIdLst>
  <p:sldIdLst>
    <p:sldId id="265" r:id="rId3"/>
    <p:sldId id="267" r:id="rId4"/>
    <p:sldId id="296" r:id="rId5"/>
    <p:sldId id="304" r:id="rId6"/>
    <p:sldId id="294" r:id="rId7"/>
    <p:sldId id="303" r:id="rId8"/>
    <p:sldId id="290" r:id="rId9"/>
    <p:sldId id="292" r:id="rId10"/>
    <p:sldId id="281" r:id="rId11"/>
    <p:sldId id="291" r:id="rId12"/>
    <p:sldId id="297" r:id="rId13"/>
    <p:sldId id="298" r:id="rId14"/>
    <p:sldId id="299" r:id="rId15"/>
    <p:sldId id="300" r:id="rId16"/>
    <p:sldId id="301" r:id="rId17"/>
    <p:sldId id="302" r:id="rId18"/>
    <p:sldId id="280" r:id="rId19"/>
    <p:sldId id="276" r:id="rId20"/>
    <p:sldId id="278" r:id="rId21"/>
    <p:sldId id="279" r:id="rId2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60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124" charset="0"/>
              </a:defRPr>
            </a:lvl1pPr>
          </a:lstStyle>
          <a:p>
            <a:fld id="{35AA6117-688F-41FE-AA03-DEEF4C2A125A}" type="datetimeFigureOut">
              <a:rPr lang="en-US" altLang="en-US"/>
              <a:pPr/>
              <a:t>12/16/2015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124" charset="0"/>
              </a:defRPr>
            </a:lvl1pPr>
          </a:lstStyle>
          <a:p>
            <a:fld id="{EA3740E0-5156-45DC-9CCD-5127252541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583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124" charset="0"/>
              </a:defRPr>
            </a:lvl1pPr>
          </a:lstStyle>
          <a:p>
            <a:fld id="{1016F25F-F535-4C98-AB4A-360AE51082F1}" type="datetimeFigureOut">
              <a:rPr lang="en-US" altLang="en-US"/>
              <a:pPr/>
              <a:t>12/16/2015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124" charset="0"/>
              </a:defRPr>
            </a:lvl1pPr>
          </a:lstStyle>
          <a:p>
            <a:fld id="{ACFFF0DC-C6CF-44C6-A99B-89CE6C3E76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74049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FF0DC-C6CF-44C6-A99B-89CE6C3E7630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7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FF0DC-C6CF-44C6-A99B-89CE6C3E7630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272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FF0DC-C6CF-44C6-A99B-89CE6C3E7630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8502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34823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12/17/2015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FB197-D8DC-460B-AEC5-3FD44E368B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3271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12/17/2015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379F5C12-76E0-465C-B60B-864F081638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53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12/17/2015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81D3225A-FDC3-4335-8E61-5D7DD51AF4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2758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12/17/2015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BB48C-747C-41FA-A6EA-F399C0B19B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3618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12/17/2015</a:t>
            </a: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1022B1-1762-4D18-ADC3-3D50D4B0EF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8916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12/17/2015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18BB49-2C06-4079-8FDE-AD8FDC4654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314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12/17/2015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133423-47D9-44A0-8352-9C46F42332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2436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12/17/2015</a:t>
            </a:r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083063-6675-4856-AF80-DD93948B94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47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r>
              <a:rPr lang="en-US" altLang="en-US" smtClean="0"/>
              <a:t>12/17/2015</a:t>
            </a:r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fld id="{86B1AAF8-E638-48EA-A66E-BA3987B3B88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79" r:id="rId3"/>
    <p:sldLayoutId id="2147484080" r:id="rId4"/>
    <p:sldLayoutId id="214748408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r>
              <a:rPr lang="en-US" altLang="en-US" smtClean="0"/>
              <a:t>12/17/2015</a:t>
            </a:r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fld id="{DA7DC11B-58B5-467E-8254-32F09ED4ADBD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Helvetica" pitchFamily="124" charset="0"/>
              </a:rPr>
              <a:t>Muon Department Meeting 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Helvetica" pitchFamily="124" charset="0"/>
              </a:rPr>
              <a:t>Jerry Annala</a:t>
            </a:r>
          </a:p>
          <a:p>
            <a:r>
              <a:rPr lang="en-US" altLang="en-US" dirty="0" smtClean="0">
                <a:latin typeface="Helvetica" pitchFamily="124" charset="0"/>
              </a:rPr>
              <a:t>Staged Commissioning of Muon Campus</a:t>
            </a:r>
          </a:p>
          <a:p>
            <a:r>
              <a:rPr lang="en-US" altLang="en-US" dirty="0" smtClean="0">
                <a:latin typeface="Helvetica" pitchFamily="124" charset="0"/>
              </a:rPr>
              <a:t>17</a:t>
            </a:r>
            <a:r>
              <a:rPr lang="en-US" altLang="en-US" dirty="0" smtClean="0">
                <a:latin typeface="Helvetica" pitchFamily="124" charset="0"/>
              </a:rPr>
              <a:t> </a:t>
            </a:r>
            <a:r>
              <a:rPr lang="en-US" altLang="en-US" dirty="0" smtClean="0">
                <a:latin typeface="Helvetica" pitchFamily="124" charset="0"/>
              </a:rPr>
              <a:t>December 2015</a:t>
            </a:r>
          </a:p>
          <a:p>
            <a:endParaRPr lang="en-US" altLang="en-US" dirty="0" smtClean="0">
              <a:latin typeface="Helvetica" pitchFamily="12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it make sense to commission in stages?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25350"/>
            <a:ext cx="8672513" cy="5267220"/>
          </a:xfrm>
        </p:spPr>
        <p:txBody>
          <a:bodyPr/>
          <a:lstStyle/>
          <a:p>
            <a:r>
              <a:rPr lang="en-US" dirty="0" smtClean="0"/>
              <a:t>Beam to the AP-0 target (or M2/M3 line beam stop)</a:t>
            </a:r>
          </a:p>
          <a:p>
            <a:pPr lvl="1"/>
            <a:r>
              <a:rPr lang="en-US" sz="1800" dirty="0" smtClean="0"/>
              <a:t>The AP-0 dump is scheduled to be complete in June</a:t>
            </a:r>
          </a:p>
          <a:p>
            <a:pPr lvl="1"/>
            <a:r>
              <a:rPr lang="en-US" sz="1800" dirty="0" smtClean="0"/>
              <a:t>The RR extraction kicker is scheduled to be ready in June</a:t>
            </a:r>
          </a:p>
          <a:p>
            <a:pPr lvl="1"/>
            <a:r>
              <a:rPr lang="en-US" sz="1800" dirty="0" smtClean="0"/>
              <a:t>M3 line construction to DR will be complete by June</a:t>
            </a:r>
          </a:p>
          <a:p>
            <a:r>
              <a:rPr lang="en-US" dirty="0" smtClean="0"/>
              <a:t>Allow circulating beam in </a:t>
            </a:r>
            <a:r>
              <a:rPr lang="en-US" dirty="0" smtClean="0"/>
              <a:t>the Delivery Ring.</a:t>
            </a:r>
          </a:p>
          <a:p>
            <a:pPr lvl="1"/>
            <a:r>
              <a:rPr lang="en-US" sz="1800" dirty="0" smtClean="0"/>
              <a:t>The 30 straight section can be complete in March 28, 2017</a:t>
            </a:r>
          </a:p>
          <a:p>
            <a:pPr lvl="1"/>
            <a:r>
              <a:rPr lang="en-US" sz="1800" dirty="0" smtClean="0"/>
              <a:t>The tunnel portion of the shared M4/M5 line can be complete through the extraction enclosure by </a:t>
            </a:r>
            <a:r>
              <a:rPr lang="en-US" sz="1800" dirty="0"/>
              <a:t>March 28, 2017</a:t>
            </a:r>
            <a:endParaRPr lang="en-US" sz="1800" dirty="0" smtClean="0"/>
          </a:p>
          <a:p>
            <a:pPr lvl="1"/>
            <a:r>
              <a:rPr lang="en-US" sz="1800" dirty="0" smtClean="0"/>
              <a:t>The Accumulator magnets going into the M4 line can be removed from the DR enclosure by </a:t>
            </a:r>
            <a:r>
              <a:rPr lang="en-US" sz="1800" dirty="0"/>
              <a:t>March 28, 2017 </a:t>
            </a:r>
            <a:endParaRPr lang="en-US" sz="1800" dirty="0" smtClean="0"/>
          </a:p>
          <a:p>
            <a:pPr lvl="1"/>
            <a:r>
              <a:rPr lang="en-US" sz="1800" dirty="0" smtClean="0"/>
              <a:t>The </a:t>
            </a:r>
            <a:r>
              <a:rPr lang="en-US" sz="1800" dirty="0" smtClean="0"/>
              <a:t>DR modifications can be done by ????</a:t>
            </a:r>
          </a:p>
          <a:p>
            <a:pPr lvl="1"/>
            <a:r>
              <a:rPr lang="en-US" sz="1800" dirty="0" smtClean="0"/>
              <a:t>Cable mitigation in the DR should be done by October 1, </a:t>
            </a:r>
            <a:r>
              <a:rPr lang="en-US" sz="1800" dirty="0" smtClean="0"/>
              <a:t>2016</a:t>
            </a:r>
            <a:endParaRPr lang="en-US" sz="1800" dirty="0" smtClean="0"/>
          </a:p>
          <a:p>
            <a:pPr lvl="1"/>
            <a:r>
              <a:rPr lang="en-US" sz="1800" dirty="0" smtClean="0"/>
              <a:t>Injection kicker power supply done by November 2015</a:t>
            </a:r>
          </a:p>
          <a:p>
            <a:r>
              <a:rPr lang="en-US" dirty="0" smtClean="0"/>
              <a:t>Allow beam g-2 </a:t>
            </a:r>
            <a:r>
              <a:rPr lang="en-US" dirty="0" smtClean="0"/>
              <a:t>storage ring</a:t>
            </a:r>
          </a:p>
          <a:p>
            <a:pPr lvl="1"/>
            <a:r>
              <a:rPr lang="en-US" sz="1800" dirty="0" smtClean="0"/>
              <a:t>The shield wall </a:t>
            </a:r>
            <a:r>
              <a:rPr lang="en-US" sz="1800" dirty="0" smtClean="0"/>
              <a:t>labyrinth at </a:t>
            </a:r>
            <a:r>
              <a:rPr lang="en-US" sz="1800" dirty="0" smtClean="0"/>
              <a:t>the M4 line split will need to be in place.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12/17/2015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197-D8DC-460B-AEC5-3FD44E368B9E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44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 schedule to prepare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 though some of the project work is not scheduled to be done until end of March 2017, I would like to shoot for all of the non-project work to be ready to run:</a:t>
            </a:r>
          </a:p>
          <a:p>
            <a:pPr lvl="1"/>
            <a:r>
              <a:rPr lang="en-US" dirty="0" smtClean="0"/>
              <a:t>Beam to AP-0 target from RR by June 2016</a:t>
            </a:r>
          </a:p>
          <a:p>
            <a:pPr lvl="1"/>
            <a:r>
              <a:rPr lang="en-US" dirty="0" smtClean="0"/>
              <a:t>Beam through Transport into DR enclosure by February 2017.</a:t>
            </a:r>
          </a:p>
          <a:p>
            <a:pPr lvl="2"/>
            <a:r>
              <a:rPr lang="en-US" dirty="0" smtClean="0"/>
              <a:t>Check out all instrumentation in M2/M3 line all the way through </a:t>
            </a:r>
            <a:r>
              <a:rPr lang="en-US" dirty="0" err="1" smtClean="0"/>
              <a:t>Acnet</a:t>
            </a:r>
            <a:r>
              <a:rPr lang="en-US" dirty="0" smtClean="0"/>
              <a:t> programs</a:t>
            </a:r>
          </a:p>
          <a:p>
            <a:pPr lvl="1"/>
            <a:r>
              <a:rPr lang="en-US" dirty="0" smtClean="0"/>
              <a:t>Beam to g-2 by April 1, 2017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12/17/2015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197-D8DC-460B-AEC5-3FD44E368B9E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233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to meet proposed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34404"/>
            <a:ext cx="8672513" cy="5231006"/>
          </a:xfrm>
        </p:spPr>
        <p:txBody>
          <a:bodyPr/>
          <a:lstStyle/>
          <a:p>
            <a:r>
              <a:rPr lang="en-US" dirty="0" smtClean="0"/>
              <a:t>By February 2016</a:t>
            </a:r>
          </a:p>
          <a:p>
            <a:pPr lvl="1"/>
            <a:r>
              <a:rPr lang="en-US" dirty="0" smtClean="0"/>
              <a:t>TLG modules playing (Stan)</a:t>
            </a:r>
          </a:p>
          <a:p>
            <a:pPr lvl="1"/>
            <a:r>
              <a:rPr lang="en-US" dirty="0" smtClean="0"/>
              <a:t>Database entries complete through target (</a:t>
            </a:r>
            <a:r>
              <a:rPr lang="en-US" dirty="0"/>
              <a:t>Stan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References set to all devices up to target (Morgan)</a:t>
            </a:r>
          </a:p>
          <a:p>
            <a:pPr lvl="1"/>
            <a:r>
              <a:rPr lang="en-US" dirty="0" err="1" smtClean="0"/>
              <a:t>Camac</a:t>
            </a:r>
            <a:r>
              <a:rPr lang="en-US" dirty="0" smtClean="0"/>
              <a:t> timers operational to all kickers (Stan)</a:t>
            </a:r>
          </a:p>
          <a:p>
            <a:pPr lvl="1"/>
            <a:r>
              <a:rPr lang="en-US" dirty="0" smtClean="0"/>
              <a:t>Beam permit </a:t>
            </a:r>
            <a:r>
              <a:rPr lang="en-US" dirty="0"/>
              <a:t>system in place </a:t>
            </a:r>
            <a:r>
              <a:rPr lang="en-US" dirty="0" smtClean="0"/>
              <a:t>(?)</a:t>
            </a:r>
          </a:p>
          <a:p>
            <a:r>
              <a:rPr lang="en-US" dirty="0" smtClean="0"/>
              <a:t>By May 2016</a:t>
            </a:r>
          </a:p>
          <a:p>
            <a:pPr lvl="1"/>
            <a:r>
              <a:rPr lang="en-US" dirty="0" smtClean="0"/>
              <a:t>Transport enclosure in final configuration (Leveling)</a:t>
            </a:r>
          </a:p>
          <a:p>
            <a:pPr lvl="1"/>
            <a:r>
              <a:rPr lang="en-US" dirty="0" smtClean="0"/>
              <a:t>LOTO lists and interlocks completed through transport enclosure. (Morgan, Budlong)</a:t>
            </a:r>
          </a:p>
          <a:p>
            <a:pPr lvl="1"/>
            <a:r>
              <a:rPr lang="en-US" dirty="0" smtClean="0"/>
              <a:t>M3 polarity checks, thermal scans, etc. complete (Morgan)</a:t>
            </a:r>
          </a:p>
          <a:p>
            <a:pPr lvl="1"/>
            <a:r>
              <a:rPr lang="en-US" dirty="0" smtClean="0"/>
              <a:t>Instrumentation check outs complete (Drendel)</a:t>
            </a:r>
          </a:p>
          <a:p>
            <a:pPr lvl="1"/>
            <a:r>
              <a:rPr lang="en-US" dirty="0" smtClean="0"/>
              <a:t>Permission to operate to the target (Leveling)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12/17/2015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197-D8DC-460B-AEC5-3FD44E368B9E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22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52511"/>
            <a:ext cx="8672513" cy="5276273"/>
          </a:xfrm>
        </p:spPr>
        <p:txBody>
          <a:bodyPr/>
          <a:lstStyle/>
          <a:p>
            <a:r>
              <a:rPr lang="en-US" dirty="0" smtClean="0"/>
              <a:t>Will all installation through Transport be complete by May 1, 2016 so that enclosure gates can be re-cored for check out? (Cons)</a:t>
            </a:r>
          </a:p>
          <a:p>
            <a:r>
              <a:rPr lang="en-US" dirty="0" smtClean="0"/>
              <a:t>Will target station be in shape to run beam to dump by June 1, 2016? (Still)</a:t>
            </a:r>
          </a:p>
          <a:p>
            <a:r>
              <a:rPr lang="en-US" dirty="0" smtClean="0"/>
              <a:t>Will software be ready in time for check out? </a:t>
            </a:r>
          </a:p>
          <a:p>
            <a:pPr lvl="1"/>
            <a:r>
              <a:rPr lang="en-US" dirty="0" smtClean="0"/>
              <a:t>Utilities (Vander </a:t>
            </a:r>
            <a:r>
              <a:rPr lang="en-US" dirty="0" err="1" smtClean="0"/>
              <a:t>Meulen</a:t>
            </a:r>
            <a:r>
              <a:rPr lang="en-US" dirty="0" smtClean="0"/>
              <a:t>, Budlong)</a:t>
            </a:r>
          </a:p>
          <a:p>
            <a:pPr lvl="1"/>
            <a:r>
              <a:rPr lang="en-US" dirty="0" smtClean="0"/>
              <a:t>Instrumentation (Drendel)</a:t>
            </a:r>
          </a:p>
          <a:p>
            <a:pPr lvl="1"/>
            <a:r>
              <a:rPr lang="en-US" dirty="0" smtClean="0"/>
              <a:t>Tuning (Morgan)</a:t>
            </a:r>
          </a:p>
          <a:p>
            <a:pPr lvl="1"/>
            <a:r>
              <a:rPr lang="en-US" dirty="0" smtClean="0"/>
              <a:t>Target Station monitoring (Still)</a:t>
            </a:r>
          </a:p>
          <a:p>
            <a:pPr lvl="1"/>
            <a:endParaRPr lang="en-US" dirty="0"/>
          </a:p>
          <a:p>
            <a:r>
              <a:rPr lang="en-US" dirty="0" smtClean="0"/>
              <a:t>We will address issues needed to run down the M3 line at a later time.  This will get us moving.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12/17/2015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197-D8DC-460B-AEC5-3FD44E368B9E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768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12/17/2015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197-D8DC-460B-AEC5-3FD44E368B9E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840762" y="2799254"/>
            <a:ext cx="5685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Get your FTL done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88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12/17/2015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197-D8DC-460B-AEC5-3FD44E368B9E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971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12/17/2015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197-D8DC-460B-AEC5-3FD44E368B9E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228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Allocation of time toward operations next year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6254792"/>
              </p:ext>
            </p:extLst>
          </p:nvPr>
        </p:nvGraphicFramePr>
        <p:xfrm>
          <a:off x="228600" y="1042988"/>
          <a:ext cx="867251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6257"/>
                <a:gridCol w="433625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Fraction of</a:t>
                      </a:r>
                      <a:r>
                        <a:rPr lang="en-US" baseline="0" dirty="0" smtClean="0"/>
                        <a:t> time allocated to operations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Jerry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Annala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Jim Budlong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Brian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Drendel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Tony Leveling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Jim Morgan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Vladimir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Nagaslaev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 Sondgeroth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Still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Dave </a:t>
                      </a:r>
                      <a:r>
                        <a:rPr lang="en-US" dirty="0" smtClean="0"/>
                        <a:t>Vander </a:t>
                      </a:r>
                      <a:r>
                        <a:rPr lang="en-US" dirty="0" err="1" smtClean="0"/>
                        <a:t>Meulen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Steve Werkema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12/17/2015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197-D8DC-460B-AEC5-3FD44E368B9E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823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Non Project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Controls</a:t>
            </a:r>
          </a:p>
          <a:p>
            <a:pPr lvl="1"/>
            <a:r>
              <a:rPr lang="en-US" dirty="0" smtClean="0"/>
              <a:t>Application software</a:t>
            </a:r>
          </a:p>
          <a:p>
            <a:pPr lvl="1"/>
            <a:r>
              <a:rPr lang="en-US" dirty="0" smtClean="0"/>
              <a:t>Database entries</a:t>
            </a:r>
          </a:p>
          <a:p>
            <a:pPr lvl="1"/>
            <a:r>
              <a:rPr lang="en-US" dirty="0" smtClean="0"/>
              <a:t>Alarm lists</a:t>
            </a:r>
          </a:p>
          <a:p>
            <a:pPr lvl="1"/>
            <a:r>
              <a:rPr lang="en-US" dirty="0" err="1" smtClean="0"/>
              <a:t>Datalogger</a:t>
            </a:r>
            <a:r>
              <a:rPr lang="en-US" dirty="0" smtClean="0"/>
              <a:t> lists</a:t>
            </a:r>
          </a:p>
          <a:p>
            <a:r>
              <a:rPr lang="en-US" dirty="0" smtClean="0"/>
              <a:t>Call in lists</a:t>
            </a:r>
          </a:p>
          <a:p>
            <a:r>
              <a:rPr lang="en-US" dirty="0" smtClean="0"/>
              <a:t>Reviews and approvals</a:t>
            </a:r>
          </a:p>
          <a:p>
            <a:pPr lvl="1"/>
            <a:r>
              <a:rPr lang="en-US" dirty="0" smtClean="0"/>
              <a:t>ORC</a:t>
            </a:r>
          </a:p>
          <a:p>
            <a:pPr lvl="1"/>
            <a:r>
              <a:rPr lang="en-US" dirty="0" smtClean="0"/>
              <a:t>SAAD</a:t>
            </a:r>
          </a:p>
          <a:p>
            <a:pPr lvl="1"/>
            <a:r>
              <a:rPr lang="en-US" dirty="0" smtClean="0"/>
              <a:t>Shielding Assessment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12/17/2015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197-D8DC-460B-AEC5-3FD44E368B9E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404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Non Project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Departmental Procedures</a:t>
            </a:r>
          </a:p>
          <a:p>
            <a:r>
              <a:rPr lang="en-US" dirty="0" smtClean="0"/>
              <a:t>Commissioning Plans and Documentation</a:t>
            </a:r>
          </a:p>
          <a:p>
            <a:r>
              <a:rPr lang="en-US" dirty="0" smtClean="0"/>
              <a:t>Labeling of hardware</a:t>
            </a:r>
          </a:p>
          <a:p>
            <a:pPr lvl="1"/>
            <a:r>
              <a:rPr lang="en-US" dirty="0" smtClean="0"/>
              <a:t>Magnets</a:t>
            </a:r>
          </a:p>
          <a:p>
            <a:pPr lvl="1"/>
            <a:r>
              <a:rPr lang="en-US" dirty="0" smtClean="0"/>
              <a:t>Power Supplies</a:t>
            </a:r>
          </a:p>
          <a:p>
            <a:pPr lvl="1"/>
            <a:r>
              <a:rPr lang="en-US" dirty="0" smtClean="0"/>
              <a:t>Transformers</a:t>
            </a:r>
          </a:p>
          <a:p>
            <a:pPr lvl="1"/>
            <a:r>
              <a:rPr lang="en-US" dirty="0" smtClean="0"/>
              <a:t>LOTO points</a:t>
            </a:r>
          </a:p>
          <a:p>
            <a:pPr lvl="1"/>
            <a:r>
              <a:rPr lang="en-US" dirty="0" smtClean="0"/>
              <a:t>Etc.</a:t>
            </a:r>
          </a:p>
          <a:p>
            <a:r>
              <a:rPr lang="en-US" dirty="0" smtClean="0"/>
              <a:t>Interlock lists</a:t>
            </a:r>
          </a:p>
          <a:p>
            <a:r>
              <a:rPr lang="en-US" dirty="0" smtClean="0"/>
              <a:t>Lockout lists</a:t>
            </a:r>
          </a:p>
          <a:p>
            <a:r>
              <a:rPr lang="en-US" dirty="0" smtClean="0"/>
              <a:t>Other safety (getting chipmunks, gates, lock cores etc. back to normal configuration).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12/17/2015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197-D8DC-460B-AEC5-3FD44E368B9E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344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Helvetica" pitchFamily="124" charset="0"/>
              </a:rPr>
              <a:t>Announcements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51668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Late welcome </a:t>
            </a:r>
            <a:r>
              <a:rPr lang="en-US" dirty="0" smtClean="0"/>
              <a:t>Diktys </a:t>
            </a:r>
            <a:r>
              <a:rPr lang="en-US" dirty="0" smtClean="0"/>
              <a:t>Stratakis</a:t>
            </a:r>
          </a:p>
          <a:p>
            <a:r>
              <a:rPr lang="en-US" dirty="0" smtClean="0"/>
              <a:t>Muon Campus lunch next Tuesday in Penthouse</a:t>
            </a:r>
          </a:p>
          <a:p>
            <a:r>
              <a:rPr lang="en-US" dirty="0" smtClean="0"/>
              <a:t>Since we did not plan a holiday lunch for our department, I suggest going to lunch tomorrow</a:t>
            </a:r>
          </a:p>
          <a:p>
            <a:r>
              <a:rPr lang="en-US" dirty="0" smtClean="0"/>
              <a:t>Beneficial occupancy of new tunnel (what it means)</a:t>
            </a:r>
            <a:endParaRPr lang="en-US" dirty="0" smtClean="0"/>
          </a:p>
          <a:p>
            <a:r>
              <a:rPr lang="en-US" dirty="0" smtClean="0"/>
              <a:t>Mu2e </a:t>
            </a:r>
            <a:r>
              <a:rPr lang="en-US" dirty="0" smtClean="0"/>
              <a:t>technical review </a:t>
            </a:r>
            <a:r>
              <a:rPr lang="en-US" dirty="0" smtClean="0"/>
              <a:t>update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Other </a:t>
            </a:r>
            <a:r>
              <a:rPr lang="en-US" dirty="0" smtClean="0"/>
              <a:t>updates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Cable mitigation </a:t>
            </a:r>
            <a:r>
              <a:rPr lang="en-US" dirty="0" smtClean="0"/>
              <a:t>update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This week’s FTL due right after this meeting</a:t>
            </a: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altLang="en-US" dirty="0" smtClean="0">
              <a:latin typeface="Helvetica" pitchFamily="124" charset="0"/>
            </a:endParaRPr>
          </a:p>
        </p:txBody>
      </p:sp>
      <p:sp>
        <p:nvSpPr>
          <p:cNvPr id="1741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900" smtClean="0">
                <a:solidFill>
                  <a:srgbClr val="004C97"/>
                </a:solidFill>
                <a:latin typeface="Helvetica" pitchFamily="124" charset="0"/>
              </a:rPr>
              <a:t>12/17/2015</a:t>
            </a:r>
            <a:endParaRPr lang="en-US" altLang="en-US" sz="900">
              <a:solidFill>
                <a:srgbClr val="004C97"/>
              </a:solidFill>
              <a:latin typeface="Helvetica" pitchFamily="124" charset="0"/>
            </a:endParaRPr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900" smtClean="0">
                <a:solidFill>
                  <a:srgbClr val="004C97"/>
                </a:solidFill>
                <a:latin typeface="Helvetica" pitchFamily="124" charset="0"/>
              </a:rPr>
              <a:t>Jerry Annala | Muon Department meeting</a:t>
            </a:r>
            <a:endParaRPr lang="en-US" altLang="en-US" sz="900" b="1" smtClean="0">
              <a:solidFill>
                <a:srgbClr val="004C97"/>
              </a:solidFill>
              <a:latin typeface="Helvetica" pitchFamily="124" charset="0"/>
            </a:endParaRP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AB99A4D4-02D6-4886-BBC9-7B9F8294E264}" type="slidenum">
              <a:rPr lang="en-US" altLang="en-US" sz="900">
                <a:solidFill>
                  <a:srgbClr val="004C97"/>
                </a:solidFill>
                <a:latin typeface="Helvetica" pitchFamily="124" charset="0"/>
              </a:rPr>
              <a:pPr eaLnBrk="1" hangingPunct="1"/>
              <a:t>2</a:t>
            </a:fld>
            <a:endParaRPr lang="en-US" altLang="en-US" sz="900" dirty="0">
              <a:solidFill>
                <a:srgbClr val="004C97"/>
              </a:solidFill>
              <a:latin typeface="Helvetica" pitchFamily="12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Non Project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Timer (required hardware, triggers, settings, etc.)</a:t>
            </a:r>
          </a:p>
          <a:p>
            <a:pPr lvl="1"/>
            <a:r>
              <a:rPr lang="en-US" dirty="0" smtClean="0"/>
              <a:t>Reference Drawings</a:t>
            </a:r>
          </a:p>
          <a:p>
            <a:pPr lvl="1"/>
            <a:r>
              <a:rPr lang="en-US" dirty="0" smtClean="0"/>
              <a:t>Magnet circuits</a:t>
            </a:r>
          </a:p>
          <a:p>
            <a:pPr lvl="1"/>
            <a:r>
              <a:rPr lang="en-US" dirty="0" smtClean="0"/>
              <a:t>Utility drawings</a:t>
            </a:r>
          </a:p>
          <a:p>
            <a:r>
              <a:rPr lang="en-US" dirty="0" smtClean="0"/>
              <a:t>Conventions</a:t>
            </a:r>
          </a:p>
          <a:p>
            <a:pPr lvl="1"/>
            <a:r>
              <a:rPr lang="en-US" dirty="0" smtClean="0"/>
              <a:t>Polarity</a:t>
            </a:r>
          </a:p>
          <a:p>
            <a:pPr lvl="1"/>
            <a:r>
              <a:rPr lang="en-US" dirty="0" smtClean="0"/>
              <a:t>Naming/numbering</a:t>
            </a:r>
          </a:p>
          <a:p>
            <a:pPr lvl="1"/>
            <a:r>
              <a:rPr lang="en-US" dirty="0" smtClean="0"/>
              <a:t>Beam Accounting</a:t>
            </a:r>
          </a:p>
          <a:p>
            <a:r>
              <a:rPr lang="en-US" dirty="0" smtClean="0"/>
              <a:t>Cable mitigation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12/17/2015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197-D8DC-460B-AEC5-3FD44E368B9E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842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Electrostatic septa drawing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60" y="1042988"/>
            <a:ext cx="7721192" cy="4987925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12/17/2015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197-D8DC-460B-AEC5-3FD44E368B9E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16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9205" y="955976"/>
            <a:ext cx="810969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err="1" smtClean="0"/>
              <a:t>Pretarget</a:t>
            </a:r>
            <a:r>
              <a:rPr lang="en-US" dirty="0" smtClean="0"/>
              <a:t>/</a:t>
            </a:r>
            <a:r>
              <a:rPr lang="en-US" dirty="0" err="1" smtClean="0"/>
              <a:t>Prevault</a:t>
            </a:r>
            <a:endParaRPr lang="en-US" dirty="0" smtClean="0"/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99% done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Transport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95% done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Accumulator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85% to 90% done in the tunnel.  Still need to pull cables up through the penetrations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Mostly load cable left</a:t>
            </a:r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Debuncher</a:t>
            </a:r>
            <a:endParaRPr lang="en-US" dirty="0" smtClean="0"/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60% to 70% done?  This is a moving target as we identify more systems that can be removed.  BPM test signal cables?  Loss monitor HV cables?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Been concentrating on the 50 straight section recently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Cable Mitigation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05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Enclosure diagram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376" y="1042988"/>
            <a:ext cx="6454961" cy="4987925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12/17/2015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197-D8DC-460B-AEC5-3FD44E368B9E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3" name="TextBox 2"/>
          <p:cNvSpPr txBox="1"/>
          <p:nvPr/>
        </p:nvSpPr>
        <p:spPr>
          <a:xfrm>
            <a:off x="316871" y="1042988"/>
            <a:ext cx="8492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Tony has created a new diagram depicting beam scenarios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563579" y="4015212"/>
            <a:ext cx="8462727" cy="1894634"/>
            <a:chOff x="563579" y="4015212"/>
            <a:chExt cx="8462727" cy="1894634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3503691" y="4101220"/>
              <a:ext cx="199176" cy="17201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755679" y="4015212"/>
              <a:ext cx="199176" cy="17201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63579" y="5448181"/>
              <a:ext cx="84627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Gates installed for this shutdown will likely become permanent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 flipV="1">
              <a:off x="3902043" y="4315237"/>
              <a:ext cx="52812" cy="113294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586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Modification of Transport enclosure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Boundaries of the transport enclosure will be about where they always were in Collider operation.</a:t>
            </a:r>
          </a:p>
          <a:p>
            <a:r>
              <a:rPr lang="en-US" dirty="0" smtClean="0"/>
              <a:t>There will be a short section that is interlocked and tied to the MI-8 radiation permit.</a:t>
            </a:r>
          </a:p>
          <a:p>
            <a:r>
              <a:rPr lang="en-US" dirty="0" smtClean="0"/>
              <a:t>This will allow us to access transport (outside of new gates) to troubleshoot without turning off the Neutrino program.</a:t>
            </a:r>
          </a:p>
          <a:p>
            <a:r>
              <a:rPr lang="en-US" dirty="0" smtClean="0"/>
              <a:t>This will force us to: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ut down the number of available transport keys.</a:t>
            </a:r>
          </a:p>
          <a:p>
            <a:pPr lvl="1"/>
            <a:r>
              <a:rPr lang="en-US" dirty="0" smtClean="0"/>
              <a:t>Take two keys with us to go throughout the transport enclosure</a:t>
            </a:r>
          </a:p>
          <a:p>
            <a:pPr lvl="1"/>
            <a:r>
              <a:rPr lang="en-US" dirty="0" smtClean="0"/>
              <a:t>Do extra work to search and secure enclosure if MI-8 line is up</a:t>
            </a:r>
          </a:p>
          <a:p>
            <a:pPr lvl="1"/>
            <a:r>
              <a:rPr lang="en-US" dirty="0" smtClean="0"/>
              <a:t>Consider a coasting beam valve in RR</a:t>
            </a:r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12/17/2015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197-D8DC-460B-AEC5-3FD44E368B9E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76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Commissioning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Jim Morgan has presented a fairly comprehensive plan in the October 2014 beam line review</a:t>
            </a:r>
          </a:p>
          <a:p>
            <a:r>
              <a:rPr lang="en-US" dirty="0" smtClean="0"/>
              <a:t>Complete presentation in g-2 </a:t>
            </a:r>
            <a:r>
              <a:rPr lang="en-US" dirty="0" err="1" smtClean="0"/>
              <a:t>docDB</a:t>
            </a:r>
            <a:r>
              <a:rPr lang="en-US" dirty="0" smtClean="0"/>
              <a:t> #2215</a:t>
            </a:r>
          </a:p>
          <a:p>
            <a:r>
              <a:rPr lang="en-US" dirty="0" smtClean="0"/>
              <a:t>This plan made assumptions about parts of the accelerator chain being ready and then an ideal schedule was presented.</a:t>
            </a:r>
          </a:p>
          <a:p>
            <a:r>
              <a:rPr lang="en-US" dirty="0" smtClean="0"/>
              <a:t>If the entire complex became ready at the same time, we could follow Jim’s plan exactly.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12/17/2015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197-D8DC-460B-AEC5-3FD44E368B9E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170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Advertised commissioning activities with durations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12/17/2015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B39F8-7871-408D-9901-6B645B23095B}" type="slidenum">
              <a:rPr lang="en-US" altLang="en-US" smtClean="0"/>
              <a:pPr/>
              <a:t>8</a:t>
            </a:fld>
            <a:endParaRPr lang="en-US" altLang="en-US"/>
          </a:p>
        </p:txBody>
      </p:sp>
      <p:graphicFrame>
        <p:nvGraphicFramePr>
          <p:cNvPr id="8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4056995"/>
              </p:ext>
            </p:extLst>
          </p:nvPr>
        </p:nvGraphicFramePr>
        <p:xfrm>
          <a:off x="381000" y="1195388"/>
          <a:ext cx="8672514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5959"/>
                <a:gridCol w="1651247"/>
                <a:gridCol w="2065308"/>
              </a:tblGrid>
              <a:tr h="564690">
                <a:tc>
                  <a:txBody>
                    <a:bodyPr/>
                    <a:lstStyle/>
                    <a:p>
                      <a:r>
                        <a:rPr lang="en-US" dirty="0" smtClean="0"/>
                        <a:t>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Duration (weeks)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Beam Power (watts)</a:t>
                      </a:r>
                      <a:endParaRPr lang="en-US" dirty="0"/>
                    </a:p>
                  </a:txBody>
                  <a:tcPr/>
                </a:tc>
              </a:tr>
              <a:tr h="32716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Recycler has been commissioned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2716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Commission RR extraction and P1 stub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2716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Commission P1-P2 line at 8 GeV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2716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Commission M1 line to AP0</a:t>
                      </a:r>
                      <a:r>
                        <a:rPr lang="en-US" sz="1400" baseline="0" dirty="0" smtClean="0"/>
                        <a:t> target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2716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Commission M3 line bypass</a:t>
                      </a:r>
                      <a:r>
                        <a:rPr lang="en-US" sz="1400" baseline="0" dirty="0" smtClean="0"/>
                        <a:t> to DR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2716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Commission DR at 8 GeV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2716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Extract 8 GeV protons into upstream M4 line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2716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Begin Commissioning with 3.1 GeV secondary</a:t>
                      </a:r>
                      <a:r>
                        <a:rPr lang="en-US" sz="1400" b="1" baseline="0" dirty="0" smtClean="0"/>
                        <a:t> beam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2716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Commission M2/M3</a:t>
                      </a:r>
                      <a:r>
                        <a:rPr lang="en-US" sz="1400" baseline="0" dirty="0" smtClean="0"/>
                        <a:t> line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170</a:t>
                      </a:r>
                      <a:endParaRPr lang="en-US" dirty="0"/>
                    </a:p>
                  </a:txBody>
                  <a:tcPr/>
                </a:tc>
              </a:tr>
              <a:tr h="32716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Pass</a:t>
                      </a:r>
                      <a:r>
                        <a:rPr lang="en-US" sz="1400" baseline="0" dirty="0" smtClean="0"/>
                        <a:t> 3.1 GeV through to M4/M5 line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170</a:t>
                      </a:r>
                    </a:p>
                  </a:txBody>
                  <a:tcPr/>
                </a:tc>
              </a:tr>
              <a:tr h="32716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Circulate in DR and tune up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170</a:t>
                      </a:r>
                    </a:p>
                  </a:txBody>
                  <a:tcPr/>
                </a:tc>
              </a:tr>
              <a:tr h="32716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Tune</a:t>
                      </a:r>
                      <a:r>
                        <a:rPr lang="en-US" sz="1400" baseline="0" dirty="0" smtClean="0"/>
                        <a:t> up machine toward full intensity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170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448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Staged Commissioning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42324"/>
            <a:ext cx="8672513" cy="5377407"/>
          </a:xfrm>
        </p:spPr>
        <p:txBody>
          <a:bodyPr/>
          <a:lstStyle/>
          <a:p>
            <a:r>
              <a:rPr lang="en-US" dirty="0" smtClean="0"/>
              <a:t>What limits us from turning running beam part way through the campus early?</a:t>
            </a:r>
          </a:p>
          <a:p>
            <a:pPr lvl="1"/>
            <a:r>
              <a:rPr lang="en-US" dirty="0" smtClean="0"/>
              <a:t>Construction in enclosures including downstream enclosures</a:t>
            </a:r>
          </a:p>
          <a:p>
            <a:pPr lvl="1"/>
            <a:r>
              <a:rPr lang="en-US" dirty="0" smtClean="0"/>
              <a:t>Systems not ready for operation:</a:t>
            </a:r>
          </a:p>
          <a:p>
            <a:pPr lvl="2"/>
            <a:r>
              <a:rPr lang="en-US" dirty="0" smtClean="0"/>
              <a:t>Power Supplies</a:t>
            </a:r>
          </a:p>
          <a:p>
            <a:pPr lvl="2"/>
            <a:r>
              <a:rPr lang="en-US" dirty="0" smtClean="0"/>
              <a:t>Instrumentation</a:t>
            </a:r>
          </a:p>
          <a:p>
            <a:pPr lvl="2"/>
            <a:r>
              <a:rPr lang="en-US" dirty="0" smtClean="0"/>
              <a:t>Infrastructure (Power, Water, Safety system, etc.)</a:t>
            </a:r>
          </a:p>
          <a:p>
            <a:pPr lvl="2"/>
            <a:r>
              <a:rPr lang="en-US" dirty="0" smtClean="0"/>
              <a:t>Controls</a:t>
            </a:r>
          </a:p>
          <a:p>
            <a:pPr lvl="1"/>
            <a:r>
              <a:rPr lang="en-US" dirty="0" smtClean="0"/>
              <a:t>Cable mitigation</a:t>
            </a:r>
          </a:p>
          <a:p>
            <a:pPr lvl="1"/>
            <a:r>
              <a:rPr lang="en-US" dirty="0" smtClean="0"/>
              <a:t>Administrative details:</a:t>
            </a:r>
          </a:p>
          <a:p>
            <a:pPr lvl="2"/>
            <a:r>
              <a:rPr lang="en-US" dirty="0" smtClean="0"/>
              <a:t>Shielding assessments</a:t>
            </a:r>
          </a:p>
          <a:p>
            <a:pPr lvl="2"/>
            <a:r>
              <a:rPr lang="en-US" dirty="0" smtClean="0"/>
              <a:t>Operational readiness reviews</a:t>
            </a:r>
          </a:p>
          <a:p>
            <a:pPr lvl="2"/>
            <a:r>
              <a:rPr lang="en-US" dirty="0" smtClean="0"/>
              <a:t>LOTO lists</a:t>
            </a:r>
          </a:p>
          <a:p>
            <a:pPr lvl="2"/>
            <a:r>
              <a:rPr lang="en-US" dirty="0" smtClean="0"/>
              <a:t>Operator training,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12/17/2015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197-D8DC-460B-AEC5-3FD44E368B9E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808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FermilabTempate</Template>
  <TotalTime>33527</TotalTime>
  <Words>1249</Words>
  <Application>Microsoft Office PowerPoint</Application>
  <PresentationFormat>On-screen Show (4:3)</PresentationFormat>
  <Paragraphs>250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ＭＳ Ｐゴシック</vt:lpstr>
      <vt:lpstr>ＭＳ Ｐゴシック</vt:lpstr>
      <vt:lpstr>Arial</vt:lpstr>
      <vt:lpstr>Calibri</vt:lpstr>
      <vt:lpstr>Helvetica</vt:lpstr>
      <vt:lpstr>FermilabTempate</vt:lpstr>
      <vt:lpstr>Fermilab: Footer Only</vt:lpstr>
      <vt:lpstr>Muon Department Meeting </vt:lpstr>
      <vt:lpstr>Announcements</vt:lpstr>
      <vt:lpstr>Electrostatic septa drawing</vt:lpstr>
      <vt:lpstr>Cable Mitigation update</vt:lpstr>
      <vt:lpstr>Enclosure diagram</vt:lpstr>
      <vt:lpstr>Modification of Transport enclosure</vt:lpstr>
      <vt:lpstr>Commissioning Plan</vt:lpstr>
      <vt:lpstr>Advertised commissioning activities with durations</vt:lpstr>
      <vt:lpstr>Staged Commissioning Plan</vt:lpstr>
      <vt:lpstr>Where does it make sense to commission in stages?</vt:lpstr>
      <vt:lpstr>Actual schedule to prepare</vt:lpstr>
      <vt:lpstr>Preparing to meet proposed schedule</vt:lpstr>
      <vt:lpstr>Installation issues</vt:lpstr>
      <vt:lpstr>PowerPoint Presentation</vt:lpstr>
      <vt:lpstr>PowerPoint Presentation</vt:lpstr>
      <vt:lpstr>PowerPoint Presentation</vt:lpstr>
      <vt:lpstr>Allocation of time toward operations next year</vt:lpstr>
      <vt:lpstr> Non Project activities</vt:lpstr>
      <vt:lpstr> Non Project activities</vt:lpstr>
      <vt:lpstr> Non Project activities</vt:lpstr>
    </vt:vector>
  </TitlesOfParts>
  <Company>Fermilab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Delivery Ring AIP Update</dc:title>
  <dc:creator>Gerald E. Annala x3804 06541N</dc:creator>
  <cp:lastModifiedBy>Gerald E. Annala x3804 06541N</cp:lastModifiedBy>
  <cp:revision>94</cp:revision>
  <cp:lastPrinted>2015-12-10T14:44:44Z</cp:lastPrinted>
  <dcterms:created xsi:type="dcterms:W3CDTF">2014-12-17T13:45:40Z</dcterms:created>
  <dcterms:modified xsi:type="dcterms:W3CDTF">2015-12-17T14:45:38Z</dcterms:modified>
</cp:coreProperties>
</file>