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65" r:id="rId3"/>
    <p:sldId id="266" r:id="rId4"/>
    <p:sldId id="270" r:id="rId5"/>
    <p:sldId id="268" r:id="rId6"/>
    <p:sldId id="269" r:id="rId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snapToObjects="1">
      <p:cViewPr varScale="1">
        <p:scale>
          <a:sx n="100" d="100"/>
          <a:sy n="100" d="100"/>
        </p:scale>
        <p:origin x="1338" y="7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1/25/2016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1/25/2016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1</a:t>
            </a:fld>
            <a:endParaRPr lang="en-US" altLang="en-US"/>
          </a:p>
        </p:txBody>
      </p:sp>
    </p:spTree>
    <p:extLst>
      <p:ext uri="{BB962C8B-B14F-4D97-AF65-F5344CB8AC3E}">
        <p14:creationId xmlns:p14="http://schemas.microsoft.com/office/powerpoint/2010/main" val="375318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2</a:t>
            </a:fld>
            <a:endParaRPr lang="en-US" altLang="en-US"/>
          </a:p>
        </p:txBody>
      </p:sp>
    </p:spTree>
    <p:extLst>
      <p:ext uri="{BB962C8B-B14F-4D97-AF65-F5344CB8AC3E}">
        <p14:creationId xmlns:p14="http://schemas.microsoft.com/office/powerpoint/2010/main" val="1108869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3</a:t>
            </a:fld>
            <a:endParaRPr lang="en-US" altLang="en-US"/>
          </a:p>
        </p:txBody>
      </p:sp>
    </p:spTree>
    <p:extLst>
      <p:ext uri="{BB962C8B-B14F-4D97-AF65-F5344CB8AC3E}">
        <p14:creationId xmlns:p14="http://schemas.microsoft.com/office/powerpoint/2010/main" val="205456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5</a:t>
            </a:fld>
            <a:endParaRPr lang="en-US" altLang="en-US"/>
          </a:p>
        </p:txBody>
      </p:sp>
    </p:spTree>
    <p:extLst>
      <p:ext uri="{BB962C8B-B14F-4D97-AF65-F5344CB8AC3E}">
        <p14:creationId xmlns:p14="http://schemas.microsoft.com/office/powerpoint/2010/main" val="2618284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smtClean="0"/>
              <a:t>1/26/2016</a:t>
            </a:r>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smtClean="0"/>
              <a:t>V. Yarba | Past and Future of TD</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smtClean="0"/>
              <a:t>1/26/2016</a:t>
            </a:r>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smtClean="0"/>
              <a:t>V. Yarba | Past and Future of TD</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smtClean="0"/>
              <a:t>1/26/2016</a:t>
            </a:r>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smtClean="0"/>
              <a:t>V. Yarba | Past and Future of TD</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smtClean="0"/>
              <a:t>1/26/2016</a:t>
            </a:r>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smtClean="0"/>
              <a:t>V. Yarba | Past and Future of TD</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1/26/2016</a:t>
            </a:r>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V. Yarba | Past and Future of TD</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1/26/2016</a:t>
            </a:r>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V. Yarba | Past and Future of TD</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1/26/2016</a:t>
            </a:r>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V. Yarba | Past and Future of TD</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1/26/2016</a:t>
            </a:r>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V. Yarba | Past and Future of TD</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smtClean="0"/>
              <a:t>1/26/2016</a:t>
            </a:r>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smtClean="0"/>
              <a:t>V. Yarba | Past and Future of TD</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smtClean="0"/>
              <a:t>1/26/2016</a:t>
            </a:r>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smtClean="0"/>
              <a:t>V. Yarba | Past and Future of TD</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Past and Future of TD</a:t>
            </a:r>
            <a:endParaRPr lang="en-US" altLang="en-US" dirty="0" smtClean="0">
              <a:latin typeface="Helvetica" panose="020B0604020202020204" pitchFamily="34" charset="0"/>
              <a:ea typeface="Geneva" pitchFamily="121" charset="-128"/>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Victor Yarba</a:t>
            </a:r>
            <a:endParaRPr lang="en-US" altLang="en-US" dirty="0" smtClean="0">
              <a:latin typeface="Helvetica" panose="020B0604020202020204" pitchFamily="34" charset="0"/>
              <a:ea typeface="Geneva" pitchFamily="121" charset="-128"/>
            </a:endParaRPr>
          </a:p>
          <a:p>
            <a:pPr eaLnBrk="1" hangingPunct="1"/>
            <a:r>
              <a:rPr lang="en-US" altLang="en-US" dirty="0" smtClean="0">
                <a:latin typeface="Helvetica" panose="020B0604020202020204" pitchFamily="34" charset="0"/>
                <a:ea typeface="Geneva" pitchFamily="121" charset="-128"/>
              </a:rPr>
              <a:t>TD R&amp;D Retreat</a:t>
            </a:r>
            <a:endParaRPr lang="en-US" altLang="en-US" dirty="0" smtClean="0">
              <a:latin typeface="Helvetica" panose="020B0604020202020204" pitchFamily="34" charset="0"/>
              <a:ea typeface="Geneva" pitchFamily="121" charset="-128"/>
            </a:endParaRPr>
          </a:p>
          <a:p>
            <a:pPr eaLnBrk="1" hangingPunct="1"/>
            <a:r>
              <a:rPr lang="en-US" altLang="en-US" dirty="0" smtClean="0">
                <a:latin typeface="Helvetica" panose="020B0604020202020204" pitchFamily="34" charset="0"/>
                <a:ea typeface="Geneva" pitchFamily="121" charset="-128"/>
              </a:rPr>
              <a:t>26 January 2016</a:t>
            </a:r>
            <a:endParaRPr lang="en-US" altLang="en-US" dirty="0" smtClean="0">
              <a:latin typeface="Helvetica" panose="020B0604020202020204" pitchFamily="34" charset="0"/>
              <a:ea typeface="Geneva" pitchFamily="121" charset="-128"/>
            </a:endParaRPr>
          </a:p>
          <a:p>
            <a:pPr eaLnBrk="1" hangingPunct="1"/>
            <a:endParaRPr lang="en-US" altLang="en-US" dirty="0" smtClean="0">
              <a:latin typeface="Helvetica" panose="020B0604020202020204" pitchFamily="34" charset="0"/>
              <a:ea typeface="Geneva" pitchFamily="12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panose="020B0604020202020204" pitchFamily="34" charset="0"/>
                <a:ea typeface="Geneva" pitchFamily="121" charset="-128"/>
              </a:rPr>
              <a:t>TS History / Overview</a:t>
            </a:r>
            <a:endParaRPr lang="en-US" altLang="en-US" dirty="0" smtClean="0">
              <a:latin typeface="Helvetica" panose="020B0604020202020204" pitchFamily="34" charset="0"/>
              <a:ea typeface="Geneva" pitchFamily="121" charset="-128"/>
            </a:endParaRP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92500"/>
          </a:bodyPr>
          <a:lstStyle/>
          <a:p>
            <a:r>
              <a:rPr lang="en-US" altLang="en-US" dirty="0" smtClean="0">
                <a:latin typeface="Helvetica" panose="020B0604020202020204" pitchFamily="34" charset="0"/>
                <a:ea typeface="Geneva" pitchFamily="121" charset="-128"/>
              </a:rPr>
              <a:t>Build </a:t>
            </a:r>
            <a:r>
              <a:rPr lang="en-US" altLang="en-US" dirty="0">
                <a:latin typeface="Helvetica" panose="020B0604020202020204" pitchFamily="34" charset="0"/>
                <a:ea typeface="Geneva" pitchFamily="121" charset="-128"/>
              </a:rPr>
              <a:t>magnets for main ring</a:t>
            </a:r>
          </a:p>
          <a:p>
            <a:r>
              <a:rPr lang="en-US" altLang="en-US" dirty="0" smtClean="0">
                <a:latin typeface="Helvetica" panose="020B0604020202020204" pitchFamily="34" charset="0"/>
                <a:ea typeface="Geneva" pitchFamily="121" charset="-128"/>
              </a:rPr>
              <a:t>Build </a:t>
            </a:r>
            <a:r>
              <a:rPr lang="en-US" altLang="en-US" dirty="0">
                <a:latin typeface="Helvetica" panose="020B0604020202020204" pitchFamily="34" charset="0"/>
                <a:ea typeface="Geneva" pitchFamily="121" charset="-128"/>
              </a:rPr>
              <a:t>SC magnets for </a:t>
            </a:r>
            <a:r>
              <a:rPr lang="en-US" altLang="en-US" dirty="0" err="1">
                <a:latin typeface="Helvetica" panose="020B0604020202020204" pitchFamily="34" charset="0"/>
                <a:ea typeface="Geneva" pitchFamily="121" charset="-128"/>
              </a:rPr>
              <a:t>Tevatron</a:t>
            </a:r>
            <a:r>
              <a:rPr lang="en-US" altLang="en-US" dirty="0">
                <a:latin typeface="Helvetica" panose="020B0604020202020204" pitchFamily="34" charset="0"/>
                <a:ea typeface="Geneva" pitchFamily="121" charset="-128"/>
              </a:rPr>
              <a:t> (this was a big effort in R&amp;D before construction started)</a:t>
            </a:r>
          </a:p>
          <a:p>
            <a:r>
              <a:rPr lang="en-US" altLang="en-US" dirty="0" smtClean="0">
                <a:latin typeface="Helvetica" panose="020B0604020202020204" pitchFamily="34" charset="0"/>
                <a:ea typeface="Geneva" pitchFamily="121" charset="-128"/>
              </a:rPr>
              <a:t>Develop </a:t>
            </a:r>
            <a:r>
              <a:rPr lang="en-US" altLang="en-US" dirty="0">
                <a:latin typeface="Helvetica" panose="020B0604020202020204" pitchFamily="34" charset="0"/>
                <a:ea typeface="Geneva" pitchFamily="121" charset="-128"/>
              </a:rPr>
              <a:t>SC magnets for SSC and built proto type full scale models</a:t>
            </a:r>
          </a:p>
          <a:p>
            <a:r>
              <a:rPr lang="en-US" altLang="en-US" dirty="0" smtClean="0">
                <a:latin typeface="Helvetica" panose="020B0604020202020204" pitchFamily="34" charset="0"/>
                <a:ea typeface="Geneva" pitchFamily="121" charset="-128"/>
              </a:rPr>
              <a:t>All </a:t>
            </a:r>
            <a:r>
              <a:rPr lang="en-US" altLang="en-US" dirty="0">
                <a:latin typeface="Helvetica" panose="020B0604020202020204" pitchFamily="34" charset="0"/>
                <a:ea typeface="Geneva" pitchFamily="121" charset="-128"/>
              </a:rPr>
              <a:t>activity in TS depended/directed strongly from AD</a:t>
            </a:r>
          </a:p>
          <a:p>
            <a:r>
              <a:rPr lang="en-US" altLang="en-US" dirty="0" smtClean="0">
                <a:latin typeface="Helvetica" panose="020B0604020202020204" pitchFamily="34" charset="0"/>
                <a:ea typeface="Geneva" pitchFamily="121" charset="-128"/>
              </a:rPr>
              <a:t>Low </a:t>
            </a:r>
            <a:r>
              <a:rPr lang="en-US" altLang="en-US" dirty="0">
                <a:latin typeface="Helvetica" panose="020B0604020202020204" pitchFamily="34" charset="0"/>
                <a:ea typeface="Geneva" pitchFamily="121" charset="-128"/>
              </a:rPr>
              <a:t>B quads ere also designed and built by TS in collaboration with AD.</a:t>
            </a:r>
          </a:p>
          <a:p>
            <a:r>
              <a:rPr lang="en-US" altLang="en-US" dirty="0" smtClean="0">
                <a:latin typeface="Helvetica" panose="020B0604020202020204" pitchFamily="34" charset="0"/>
                <a:ea typeface="Geneva" pitchFamily="121" charset="-128"/>
              </a:rPr>
              <a:t>CDF </a:t>
            </a:r>
            <a:r>
              <a:rPr lang="en-US" altLang="en-US" dirty="0">
                <a:latin typeface="Helvetica" panose="020B0604020202020204" pitchFamily="34" charset="0"/>
                <a:ea typeface="Geneva" pitchFamily="121" charset="-128"/>
              </a:rPr>
              <a:t>upgrade calorimeter was designed in collaboration with PPD and built by TS with help of PPD</a:t>
            </a:r>
          </a:p>
          <a:p>
            <a:r>
              <a:rPr lang="en-US" altLang="en-US" dirty="0" smtClean="0">
                <a:latin typeface="Helvetica" panose="020B0604020202020204" pitchFamily="34" charset="0"/>
                <a:ea typeface="Geneva" pitchFamily="121" charset="-128"/>
              </a:rPr>
              <a:t>Conventional </a:t>
            </a:r>
            <a:r>
              <a:rPr lang="en-US" altLang="en-US" dirty="0">
                <a:latin typeface="Helvetica" panose="020B0604020202020204" pitchFamily="34" charset="0"/>
                <a:ea typeface="Geneva" pitchFamily="121" charset="-128"/>
              </a:rPr>
              <a:t>magnets for main injector </a:t>
            </a:r>
            <a:r>
              <a:rPr lang="en-US" altLang="en-US" dirty="0" smtClean="0">
                <a:latin typeface="Helvetica" panose="020B0604020202020204" pitchFamily="34" charset="0"/>
                <a:ea typeface="Geneva" pitchFamily="121" charset="-128"/>
              </a:rPr>
              <a:t>were designed </a:t>
            </a:r>
            <a:r>
              <a:rPr lang="en-US" altLang="en-US" dirty="0">
                <a:latin typeface="Helvetica" panose="020B0604020202020204" pitchFamily="34" charset="0"/>
                <a:ea typeface="Geneva" pitchFamily="121" charset="-128"/>
              </a:rPr>
              <a:t>in collaboration with AD and built at TS</a:t>
            </a:r>
          </a:p>
          <a:p>
            <a:r>
              <a:rPr lang="en-US" altLang="en-US" dirty="0" smtClean="0">
                <a:latin typeface="Helvetica" panose="020B0604020202020204" pitchFamily="34" charset="0"/>
                <a:ea typeface="Geneva" pitchFamily="121" charset="-128"/>
              </a:rPr>
              <a:t>Permanent </a:t>
            </a:r>
            <a:r>
              <a:rPr lang="en-US" altLang="en-US" dirty="0">
                <a:latin typeface="Helvetica" panose="020B0604020202020204" pitchFamily="34" charset="0"/>
                <a:ea typeface="Geneva" pitchFamily="121" charset="-128"/>
              </a:rPr>
              <a:t>magnets for recycler </a:t>
            </a:r>
            <a:r>
              <a:rPr lang="en-US" altLang="en-US" dirty="0" smtClean="0">
                <a:latin typeface="Helvetica" panose="020B0604020202020204" pitchFamily="34" charset="0"/>
                <a:ea typeface="Geneva" pitchFamily="121" charset="-128"/>
              </a:rPr>
              <a:t>were developed </a:t>
            </a:r>
            <a:r>
              <a:rPr lang="en-US" altLang="en-US" dirty="0">
                <a:latin typeface="Helvetica" panose="020B0604020202020204" pitchFamily="34" charset="0"/>
                <a:ea typeface="Geneva" pitchFamily="121" charset="-128"/>
              </a:rPr>
              <a:t>and built by TD (TS to TD in 1996</a:t>
            </a:r>
            <a:r>
              <a:rPr lang="en-US" altLang="en-US" dirty="0" smtClean="0">
                <a:latin typeface="Helvetica" panose="020B0604020202020204" pitchFamily="34" charset="0"/>
                <a:ea typeface="Geneva" pitchFamily="121" charset="-128"/>
              </a:rPr>
              <a:t>(?)</a:t>
            </a: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1/26/2016</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V. Yarba | Past and Future of TD</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History / Overview (Cont’d)</a:t>
            </a:r>
            <a:endParaRPr lang="en-US" dirty="0"/>
          </a:p>
        </p:txBody>
      </p:sp>
      <p:sp>
        <p:nvSpPr>
          <p:cNvPr id="3" name="Content Placeholder 2"/>
          <p:cNvSpPr>
            <a:spLocks noGrp="1"/>
          </p:cNvSpPr>
          <p:nvPr>
            <p:ph idx="1"/>
          </p:nvPr>
        </p:nvSpPr>
        <p:spPr/>
        <p:txBody>
          <a:bodyPr/>
          <a:lstStyle/>
          <a:p>
            <a:r>
              <a:rPr lang="en-US" altLang="en-US" dirty="0">
                <a:latin typeface="Helvetica" panose="020B0604020202020204" pitchFamily="34" charset="0"/>
                <a:ea typeface="Geneva" pitchFamily="121" charset="-128"/>
              </a:rPr>
              <a:t>In 1996 (?) Peter Limon and Director John Peoples evolved TS into TD with potentially more possibilities for R&amp;D.</a:t>
            </a:r>
          </a:p>
          <a:p>
            <a:r>
              <a:rPr lang="en-US" altLang="en-US" dirty="0">
                <a:latin typeface="Helvetica" panose="020B0604020202020204" pitchFamily="34" charset="0"/>
                <a:ea typeface="Geneva" pitchFamily="121" charset="-128"/>
              </a:rPr>
              <a:t>At that time TD start to collaborate with CERN with obligation to develop SC quads and build some of them.</a:t>
            </a:r>
          </a:p>
          <a:p>
            <a:r>
              <a:rPr lang="en-US" dirty="0"/>
              <a:t>In 1998 (?) TD started to do R&amp;D for high field SC magnets (&gt;10Tℓ)</a:t>
            </a:r>
          </a:p>
          <a:p>
            <a:r>
              <a:rPr lang="en-US" dirty="0"/>
              <a:t>Now we are deeply involved in LARP SC magnets program for CERN.</a:t>
            </a:r>
          </a:p>
          <a:p>
            <a:endParaRPr lang="en-US" altLang="en-US" dirty="0">
              <a:latin typeface="Helvetica" panose="020B0604020202020204" pitchFamily="34" charset="0"/>
              <a:ea typeface="Geneva" pitchFamily="121" charset="-128"/>
            </a:endParaRPr>
          </a:p>
          <a:p>
            <a:endParaRPr lang="en-US" dirty="0"/>
          </a:p>
        </p:txBody>
      </p:sp>
      <p:sp>
        <p:nvSpPr>
          <p:cNvPr id="4" name="Date Placeholder 3"/>
          <p:cNvSpPr>
            <a:spLocks noGrp="1"/>
          </p:cNvSpPr>
          <p:nvPr>
            <p:ph type="dt" sz="half" idx="10"/>
          </p:nvPr>
        </p:nvSpPr>
        <p:spPr/>
        <p:txBody>
          <a:bodyPr/>
          <a:lstStyle/>
          <a:p>
            <a:r>
              <a:rPr lang="en-US" altLang="en-US" smtClean="0"/>
              <a:t>1/26/2016</a:t>
            </a:r>
            <a:endParaRPr lang="en-US" altLang="en-US"/>
          </a:p>
        </p:txBody>
      </p:sp>
      <p:sp>
        <p:nvSpPr>
          <p:cNvPr id="5" name="Footer Placeholder 4"/>
          <p:cNvSpPr>
            <a:spLocks noGrp="1"/>
          </p:cNvSpPr>
          <p:nvPr>
            <p:ph type="ftr" sz="quarter" idx="11"/>
          </p:nvPr>
        </p:nvSpPr>
        <p:spPr/>
        <p:txBody>
          <a:bodyPr/>
          <a:lstStyle/>
          <a:p>
            <a:pPr>
              <a:defRPr/>
            </a:pPr>
            <a:r>
              <a:rPr lang="en-US" smtClean="0"/>
              <a:t>V. Yarba | Past and Future of TD</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a:t>
            </a:fld>
            <a:endParaRPr lang="en-US" altLang="en-US"/>
          </a:p>
        </p:txBody>
      </p:sp>
    </p:spTree>
    <p:extLst>
      <p:ext uri="{BB962C8B-B14F-4D97-AF65-F5344CB8AC3E}">
        <p14:creationId xmlns:p14="http://schemas.microsoft.com/office/powerpoint/2010/main" val="319170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History / Overview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t>
            </a:r>
            <a:r>
              <a:rPr lang="en-US" dirty="0"/>
              <a:t>Main Injector magnets were </a:t>
            </a:r>
            <a:r>
              <a:rPr lang="en-US" dirty="0" smtClean="0"/>
              <a:t>completed, </a:t>
            </a:r>
            <a:r>
              <a:rPr lang="en-US" dirty="0"/>
              <a:t>TD convinced CMS / LHC management </a:t>
            </a:r>
            <a:r>
              <a:rPr lang="en-US" dirty="0" smtClean="0"/>
              <a:t>to design </a:t>
            </a:r>
            <a:r>
              <a:rPr lang="en-US" dirty="0"/>
              <a:t>and build Muon Chambers </a:t>
            </a:r>
            <a:r>
              <a:rPr lang="en-US" dirty="0" smtClean="0"/>
              <a:t>for CMS</a:t>
            </a:r>
            <a:r>
              <a:rPr lang="en-US" dirty="0"/>
              <a:t>, as well as transfer technology to China and </a:t>
            </a:r>
            <a:r>
              <a:rPr lang="en-US" dirty="0" smtClean="0"/>
              <a:t>Russia, with TD completing the task.</a:t>
            </a:r>
            <a:endParaRPr lang="en-US" dirty="0"/>
          </a:p>
          <a:p>
            <a:r>
              <a:rPr lang="en-US" dirty="0" smtClean="0"/>
              <a:t>In </a:t>
            </a:r>
            <a:r>
              <a:rPr lang="en-US" dirty="0"/>
              <a:t>about 2000 TD took some responsibilities for NLC collaboration with SLAC to develop and build copper RF structure for NLC. It was just the beginning of creating an RF team at TD.</a:t>
            </a:r>
          </a:p>
          <a:p>
            <a:r>
              <a:rPr lang="en-US" dirty="0" smtClean="0"/>
              <a:t>In </a:t>
            </a:r>
            <a:r>
              <a:rPr lang="en-US" dirty="0"/>
              <a:t>about 2004 TD became deeply involved in the SCRF development for ILC. Now </a:t>
            </a:r>
            <a:r>
              <a:rPr lang="en-US" dirty="0" smtClean="0"/>
              <a:t>TD, I think, </a:t>
            </a:r>
            <a:r>
              <a:rPr lang="en-US" dirty="0"/>
              <a:t>has </a:t>
            </a:r>
            <a:r>
              <a:rPr lang="en-US" dirty="0" smtClean="0"/>
              <a:t>the </a:t>
            </a:r>
            <a:r>
              <a:rPr lang="en-US" dirty="0"/>
              <a:t>strongest team and </a:t>
            </a:r>
            <a:r>
              <a:rPr lang="en-US" dirty="0" smtClean="0"/>
              <a:t>an excellent </a:t>
            </a:r>
            <a:r>
              <a:rPr lang="en-US" dirty="0"/>
              <a:t>facility for SRF.</a:t>
            </a:r>
          </a:p>
          <a:p>
            <a:r>
              <a:rPr lang="en-US" dirty="0" smtClean="0"/>
              <a:t>Bob </a:t>
            </a:r>
            <a:r>
              <a:rPr lang="en-US" dirty="0"/>
              <a:t>Kephart</a:t>
            </a:r>
            <a:r>
              <a:rPr lang="en-US" dirty="0" smtClean="0"/>
              <a:t>, Rich </a:t>
            </a:r>
            <a:r>
              <a:rPr lang="en-US" dirty="0"/>
              <a:t>Stanek and Giorgio Apollinari play crucial </a:t>
            </a:r>
            <a:r>
              <a:rPr lang="en-US" dirty="0" smtClean="0"/>
              <a:t>roles </a:t>
            </a:r>
            <a:r>
              <a:rPr lang="en-US" dirty="0"/>
              <a:t>in that </a:t>
            </a:r>
            <a:r>
              <a:rPr lang="en-US" dirty="0" smtClean="0"/>
              <a:t>effort</a:t>
            </a:r>
            <a:r>
              <a:rPr lang="en-US" dirty="0"/>
              <a:t>.</a:t>
            </a:r>
          </a:p>
          <a:p>
            <a:r>
              <a:rPr lang="en-US" dirty="0" smtClean="0"/>
              <a:t>We </a:t>
            </a:r>
            <a:r>
              <a:rPr lang="en-US" dirty="0"/>
              <a:t>have big responsibilities for LCLS-II at </a:t>
            </a:r>
            <a:r>
              <a:rPr lang="en-US" dirty="0" smtClean="0"/>
              <a:t>SLAC </a:t>
            </a:r>
            <a:r>
              <a:rPr lang="en-US" dirty="0"/>
              <a:t>to design and build numbers of SCRF </a:t>
            </a:r>
            <a:r>
              <a:rPr lang="en-US" dirty="0" err="1"/>
              <a:t>cryomodules</a:t>
            </a:r>
            <a:r>
              <a:rPr lang="en-US" dirty="0"/>
              <a:t> as well as to do </a:t>
            </a:r>
            <a:r>
              <a:rPr lang="en-US" dirty="0" smtClean="0"/>
              <a:t>R&amp;D needed</a:t>
            </a:r>
            <a:r>
              <a:rPr lang="en-US" dirty="0"/>
              <a:t>. We are lucky to have </a:t>
            </a:r>
            <a:r>
              <a:rPr lang="en-US" dirty="0" smtClean="0"/>
              <a:t>this. It </a:t>
            </a:r>
            <a:r>
              <a:rPr lang="en-US" dirty="0"/>
              <a:t>provides TD opportunities to keep and develop SCRF technology.</a:t>
            </a:r>
          </a:p>
          <a:p>
            <a:r>
              <a:rPr lang="en-US" dirty="0" smtClean="0"/>
              <a:t>We </a:t>
            </a:r>
            <a:r>
              <a:rPr lang="en-US" dirty="0"/>
              <a:t>are deeply involved in </a:t>
            </a:r>
            <a:r>
              <a:rPr lang="en-US" dirty="0" smtClean="0"/>
              <a:t>PIP-II </a:t>
            </a:r>
            <a:r>
              <a:rPr lang="en-US" dirty="0"/>
              <a:t>project, but TD needs more responsibility and budget for SCRF activities needed for </a:t>
            </a:r>
            <a:r>
              <a:rPr lang="en-US" dirty="0" smtClean="0"/>
              <a:t>PIP-II.</a:t>
            </a:r>
            <a:endParaRPr lang="en-US" dirty="0"/>
          </a:p>
        </p:txBody>
      </p:sp>
      <p:sp>
        <p:nvSpPr>
          <p:cNvPr id="4" name="Date Placeholder 3"/>
          <p:cNvSpPr>
            <a:spLocks noGrp="1"/>
          </p:cNvSpPr>
          <p:nvPr>
            <p:ph type="dt" sz="half" idx="10"/>
          </p:nvPr>
        </p:nvSpPr>
        <p:spPr/>
        <p:txBody>
          <a:bodyPr/>
          <a:lstStyle/>
          <a:p>
            <a:r>
              <a:rPr lang="en-US" altLang="en-US" smtClean="0"/>
              <a:t>1/26/2016</a:t>
            </a:r>
            <a:endParaRPr lang="en-US" altLang="en-US"/>
          </a:p>
        </p:txBody>
      </p:sp>
      <p:sp>
        <p:nvSpPr>
          <p:cNvPr id="5" name="Footer Placeholder 4"/>
          <p:cNvSpPr>
            <a:spLocks noGrp="1"/>
          </p:cNvSpPr>
          <p:nvPr>
            <p:ph type="ftr" sz="quarter" idx="11"/>
          </p:nvPr>
        </p:nvSpPr>
        <p:spPr/>
        <p:txBody>
          <a:bodyPr/>
          <a:lstStyle/>
          <a:p>
            <a:pPr>
              <a:defRPr/>
            </a:pPr>
            <a:r>
              <a:rPr lang="en-US" smtClean="0"/>
              <a:t>V. Yarba | Past and Future of TD</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4</a:t>
            </a:fld>
            <a:endParaRPr lang="en-US" altLang="en-US"/>
          </a:p>
        </p:txBody>
      </p:sp>
    </p:spTree>
    <p:extLst>
      <p:ext uri="{BB962C8B-B14F-4D97-AF65-F5344CB8AC3E}">
        <p14:creationId xmlns:p14="http://schemas.microsoft.com/office/powerpoint/2010/main" val="261016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Most (more than 90%) of the TD activities </a:t>
            </a:r>
            <a:r>
              <a:rPr lang="en-US" dirty="0" smtClean="0"/>
              <a:t>were based </a:t>
            </a:r>
            <a:r>
              <a:rPr lang="en-US" dirty="0"/>
              <a:t>on the participation in big national/international projects and </a:t>
            </a:r>
            <a:r>
              <a:rPr lang="en-US" dirty="0" smtClean="0"/>
              <a:t>programs. Effort </a:t>
            </a:r>
            <a:r>
              <a:rPr lang="en-US" dirty="0"/>
              <a:t>to do general R&amp;D in magnets or SRF was relatively small (less than 10%). That means for TD we needed more new projects to keep </a:t>
            </a:r>
            <a:r>
              <a:rPr lang="en-US" dirty="0" smtClean="0"/>
              <a:t>developing </a:t>
            </a:r>
            <a:r>
              <a:rPr lang="en-US" dirty="0"/>
              <a:t>expertise in the SC magnet and SCRF fields.</a:t>
            </a:r>
          </a:p>
          <a:p>
            <a:r>
              <a:rPr lang="en-US" dirty="0" smtClean="0"/>
              <a:t>Money for TD from the HEP </a:t>
            </a:r>
            <a:r>
              <a:rPr lang="en-US" dirty="0"/>
              <a:t>budget for fundamental R&amp;D </a:t>
            </a:r>
            <a:r>
              <a:rPr lang="en-US" dirty="0" smtClean="0"/>
              <a:t>is very </a:t>
            </a:r>
            <a:r>
              <a:rPr lang="en-US" dirty="0"/>
              <a:t>limited. I do not believe it will be increased </a:t>
            </a:r>
            <a:r>
              <a:rPr lang="en-US" dirty="0" smtClean="0"/>
              <a:t>in </a:t>
            </a:r>
            <a:r>
              <a:rPr lang="en-US" dirty="0"/>
              <a:t>the next several years. </a:t>
            </a:r>
          </a:p>
          <a:p>
            <a:r>
              <a:rPr lang="en-US" dirty="0" smtClean="0"/>
              <a:t>TD </a:t>
            </a:r>
            <a:r>
              <a:rPr lang="en-US" dirty="0"/>
              <a:t>Scientists and Engineers may generate new very attractive ideas which may be supported by other offices in DOE (not HEP). TD </a:t>
            </a:r>
            <a:r>
              <a:rPr lang="en-US" dirty="0" smtClean="0"/>
              <a:t>has </a:t>
            </a:r>
            <a:r>
              <a:rPr lang="en-US" dirty="0"/>
              <a:t>very limited experience in that effort. (I know </a:t>
            </a:r>
            <a:r>
              <a:rPr lang="en-US" dirty="0" smtClean="0"/>
              <a:t>A</a:t>
            </a:r>
            <a:r>
              <a:rPr lang="en-US" dirty="0"/>
              <a:t>. Romanenko received a grant from Nuclear Physics Office for SRF research). </a:t>
            </a:r>
          </a:p>
          <a:p>
            <a:r>
              <a:rPr lang="en-US" dirty="0"/>
              <a:t>TD has </a:t>
            </a:r>
            <a:r>
              <a:rPr lang="en-US" dirty="0" smtClean="0"/>
              <a:t>a very </a:t>
            </a:r>
            <a:r>
              <a:rPr lang="en-US" dirty="0"/>
              <a:t>strong team in SC magnets and SCRF and I believe such a team will get new projects and more support for R&amp;D but it </a:t>
            </a:r>
            <a:r>
              <a:rPr lang="en-US" dirty="0" smtClean="0"/>
              <a:t>requires </a:t>
            </a:r>
            <a:r>
              <a:rPr lang="en-US" dirty="0"/>
              <a:t>outstanding effort from Scientists, Engineers and TD management.</a:t>
            </a:r>
          </a:p>
          <a:p>
            <a:endParaRPr lang="en-US" dirty="0"/>
          </a:p>
        </p:txBody>
      </p:sp>
      <p:sp>
        <p:nvSpPr>
          <p:cNvPr id="4" name="Date Placeholder 3"/>
          <p:cNvSpPr>
            <a:spLocks noGrp="1"/>
          </p:cNvSpPr>
          <p:nvPr>
            <p:ph type="dt" sz="half" idx="10"/>
          </p:nvPr>
        </p:nvSpPr>
        <p:spPr/>
        <p:txBody>
          <a:bodyPr/>
          <a:lstStyle/>
          <a:p>
            <a:r>
              <a:rPr lang="en-US" altLang="en-US" smtClean="0"/>
              <a:t>1/26/2016</a:t>
            </a:r>
            <a:endParaRPr lang="en-US" altLang="en-US"/>
          </a:p>
        </p:txBody>
      </p:sp>
      <p:sp>
        <p:nvSpPr>
          <p:cNvPr id="5" name="Footer Placeholder 4"/>
          <p:cNvSpPr>
            <a:spLocks noGrp="1"/>
          </p:cNvSpPr>
          <p:nvPr>
            <p:ph type="ftr" sz="quarter" idx="11"/>
          </p:nvPr>
        </p:nvSpPr>
        <p:spPr/>
        <p:txBody>
          <a:bodyPr/>
          <a:lstStyle/>
          <a:p>
            <a:pPr>
              <a:defRPr/>
            </a:pPr>
            <a:r>
              <a:rPr lang="en-US" smtClean="0"/>
              <a:t>V. Yarba | Past and Future of TD</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a:p>
        </p:txBody>
      </p:sp>
    </p:spTree>
    <p:extLst>
      <p:ext uri="{BB962C8B-B14F-4D97-AF65-F5344CB8AC3E}">
        <p14:creationId xmlns:p14="http://schemas.microsoft.com/office/powerpoint/2010/main" val="903161629"/>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TotalTime>
  <Words>616</Words>
  <Application>Microsoft Office PowerPoint</Application>
  <PresentationFormat>On-screen Show (4:3)</PresentationFormat>
  <Paragraphs>46</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ＭＳ Ｐゴシック</vt:lpstr>
      <vt:lpstr>ＭＳ Ｐゴシック</vt:lpstr>
      <vt:lpstr>Arial</vt:lpstr>
      <vt:lpstr>Calibri</vt:lpstr>
      <vt:lpstr>Geneva</vt:lpstr>
      <vt:lpstr>Helvetica</vt:lpstr>
      <vt:lpstr>FNAL_TemplateMac_060514</vt:lpstr>
      <vt:lpstr>Fermilab: Footer Only</vt:lpstr>
      <vt:lpstr>Past and Future of TD</vt:lpstr>
      <vt:lpstr>TS History / Overview</vt:lpstr>
      <vt:lpstr>TS History / Overview (Cont’d)</vt:lpstr>
      <vt:lpstr>TS History / Overview (Cont’d)</vt:lpstr>
      <vt:lpstr>In conclusion</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and Future of TD</dc:title>
  <dc:creator>Marie R Herman x3411 14899N</dc:creator>
  <cp:lastModifiedBy>Marie R Herman x3411 14899N</cp:lastModifiedBy>
  <cp:revision>2</cp:revision>
  <cp:lastPrinted>2014-01-20T19:40:21Z</cp:lastPrinted>
  <dcterms:created xsi:type="dcterms:W3CDTF">2016-01-25T18:19:18Z</dcterms:created>
  <dcterms:modified xsi:type="dcterms:W3CDTF">2016-01-25T18:31:01Z</dcterms:modified>
</cp:coreProperties>
</file>