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66" r:id="rId13"/>
    <p:sldId id="268" r:id="rId1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692D"/>
    <a:srgbClr val="D35420"/>
    <a:srgbClr val="BD1F24"/>
    <a:srgbClr val="DA592A"/>
    <a:srgbClr val="808080"/>
    <a:srgbClr val="154D81"/>
    <a:srgbClr val="DF652C"/>
    <a:srgbClr val="DF6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77" autoAdjust="0"/>
  </p:normalViewPr>
  <p:slideViewPr>
    <p:cSldViewPr snapToGrid="0" snapToObjects="1">
      <p:cViewPr varScale="1">
        <p:scale>
          <a:sx n="93" d="100"/>
          <a:sy n="93" d="100"/>
        </p:scale>
        <p:origin x="8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92B4D1B5-BFA7-46E8-94AE-D0DE4EABFB2A}" type="datetimeFigureOut">
              <a:rPr lang="en-US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BAD5B00F-045B-44B0-BB87-8533ABEE7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5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84FF6E92-EC4A-44F8-80F0-AAC3D6FF276F}" type="datetimeFigureOut">
              <a:rPr lang="en-US"/>
              <a:pPr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5DB54E72-F531-48D9-8D82-B2208E1F5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35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8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6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9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18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85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09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4E72-F531-48D9-8D82-B2208E1F58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89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33449583-CF10-434C-9871-A1843AF1B959}" type="datetime1">
              <a:rPr lang="en-US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FE812-03F0-4DC2-A920-A26DE641D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4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1254541-6094-4F75-A615-B378C73F704A}" type="datetime1">
              <a:rPr lang="en-US"/>
              <a:pPr/>
              <a:t>1/26/2016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95ADCC8-079D-4B68-8465-F03B66438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4B93088-18FD-4BD0-9BC2-AE592A3D1662}" type="datetime1">
              <a:rPr lang="en-US"/>
              <a:pPr/>
              <a:t>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E30979B-6395-4098-9B00-493F32ADCE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4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9ABB5-7CD2-4238-AF95-A2B8FA0ED973}" type="datetime1">
              <a:rPr lang="en-US"/>
              <a:pPr/>
              <a:t>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20DC7-3A92-4B47-AAC3-787493EE6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6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83B8E-AD3C-484E-91B7-97DE93C338F5}" type="datetime1">
              <a:rPr lang="en-US"/>
              <a:pPr/>
              <a:t>1/26/2016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244A0-B430-41B4-8D0E-E022E924CA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CFC4D710-1DAE-458E-8422-2D3D2AEF8DE9}" type="datetime1">
              <a:rPr lang="en-US"/>
              <a:pPr/>
              <a:t>1/26/2016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C85CC3C-EE99-4718-AEAF-1EB78ECC9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CFCE318-3E37-4FD8-9961-DF0591AD6FF1}" type="datetime1">
              <a:rPr lang="en-US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971C0D75-39D1-49C3-984E-34BEBC3CEF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3E72D35C-7DBE-4579-A1CA-22FB0CEFA37A}" type="datetime1">
              <a:rPr lang="en-US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B40B59C9-5E73-4CDA-9F29-DC9EA87D1D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9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ntentSlide_HeaderFooter_01201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174D2BAC-1C39-4E11-B88D-D6233A2F35EA}" type="datetime1">
              <a:rPr lang="en-US"/>
              <a:pPr/>
              <a:t>1/26/2016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4A5B4F5B-C12D-4AEB-B02F-6B3E1BA60C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1" r:id="rId3"/>
    <p:sldLayoutId id="2147484042" r:id="rId4"/>
    <p:sldLayoutId id="2147484043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186E1463-4A3F-41B9-A169-C16DC0D52225}" type="datetime1">
              <a:rPr lang="en-US"/>
              <a:pPr/>
              <a:t>1/26/2016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66D2330F-8C9C-470B-95D7-1BE366DF5DA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ContentSlide_Footer_01201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7" r:id="rId2"/>
    <p:sldLayoutId id="2147484048" r:id="rId3"/>
    <p:sldLayoutId id="2147484049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1386221" y="2907586"/>
            <a:ext cx="6317364" cy="2106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/>
              <a:t>Superconducting coils heat treatment</a:t>
            </a:r>
            <a:br>
              <a:rPr lang="en-US" sz="4400" dirty="0" smtClean="0"/>
            </a:br>
            <a:r>
              <a:rPr lang="en-US" sz="4400" dirty="0" smtClean="0"/>
              <a:t>utilizing Joule heating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 smtClean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47182" y="5681394"/>
            <a:ext cx="1826017" cy="9608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TD R&amp;D retreat</a:t>
            </a:r>
            <a:endParaRPr lang="en-US" sz="1800" dirty="0" smtClean="0">
              <a:solidFill>
                <a:schemeClr val="tx2"/>
              </a:solidFill>
              <a:latin typeface="Helvetica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Helvetica" charset="0"/>
              </a:rPr>
              <a:t>Luciano </a:t>
            </a:r>
            <a:r>
              <a:rPr lang="en-US" sz="1800" dirty="0">
                <a:solidFill>
                  <a:schemeClr val="tx2"/>
                </a:solidFill>
                <a:latin typeface="Helvetica" charset="0"/>
              </a:rPr>
              <a:t>Elementi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Helvetica" charset="0"/>
              </a:rPr>
              <a:t>26 January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Questions: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10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1838164" y="2884434"/>
            <a:ext cx="5467672" cy="7461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4000" dirty="0" smtClean="0">
                <a:latin typeface="Helvetica" charset="0"/>
              </a:rPr>
              <a:t>Questions / Critiques?</a:t>
            </a:r>
          </a:p>
        </p:txBody>
      </p:sp>
    </p:spTree>
    <p:extLst>
      <p:ext uri="{BB962C8B-B14F-4D97-AF65-F5344CB8AC3E}">
        <p14:creationId xmlns:p14="http://schemas.microsoft.com/office/powerpoint/2010/main" val="34810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Back-up: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11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42" y="900304"/>
            <a:ext cx="8208904" cy="50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Back-up: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12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016" y="955497"/>
            <a:ext cx="22878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Takao </a:t>
            </a:r>
            <a:r>
              <a:rPr lang="en-US" dirty="0" smtClean="0"/>
              <a:t>Takeuchi:</a:t>
            </a:r>
          </a:p>
          <a:p>
            <a:endParaRPr lang="en-US" dirty="0" smtClean="0"/>
          </a:p>
          <a:p>
            <a:r>
              <a:rPr lang="en-US" sz="2000" dirty="0" smtClean="0"/>
              <a:t>Reel-to-reel</a:t>
            </a:r>
            <a:br>
              <a:rPr lang="en-US" sz="2000" dirty="0" smtClean="0"/>
            </a:br>
            <a:r>
              <a:rPr lang="en-US" sz="2000" dirty="0" err="1" smtClean="0"/>
              <a:t>ohmic</a:t>
            </a:r>
            <a:r>
              <a:rPr lang="en-US" sz="2000" dirty="0" smtClean="0"/>
              <a:t>-heating </a:t>
            </a:r>
            <a:r>
              <a:rPr lang="en-US" sz="2000" dirty="0"/>
              <a:t>and </a:t>
            </a:r>
            <a:r>
              <a:rPr lang="en-US" sz="2000" dirty="0" smtClean="0"/>
              <a:t>rapid-quenching apparatus </a:t>
            </a:r>
            <a:r>
              <a:rPr lang="en-US" sz="2000" dirty="0"/>
              <a:t>to form RHQT Nb3Al </a:t>
            </a:r>
            <a:r>
              <a:rPr lang="en-US" sz="2000" dirty="0" err="1"/>
              <a:t>multifilamentary</a:t>
            </a:r>
            <a:r>
              <a:rPr lang="en-US" sz="2000" dirty="0"/>
              <a:t> conductors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835" y="955497"/>
            <a:ext cx="59245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Advanced Superconductors Characteristics: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133564" y="1017142"/>
            <a:ext cx="8781836" cy="517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elvetica" charset="0"/>
              </a:rPr>
              <a:t>Virtually all High Current and/or High Temperature Superconductor require Heat Treatment</a:t>
            </a:r>
          </a:p>
          <a:p>
            <a:pPr marL="342900" lvl="3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Helvetica" charset="0"/>
                <a:cs typeface="ＭＳ Ｐゴシック" charset="0"/>
              </a:rPr>
              <a:t>E.g. </a:t>
            </a:r>
            <a:r>
              <a:rPr lang="en-US" sz="2800" dirty="0" smtClean="0"/>
              <a:t>Ag/Bi-2212 is being developed for accelerator magnets, post coil fabrication (typically brittle)</a:t>
            </a:r>
            <a:endParaRPr lang="en-US" sz="2800" dirty="0" smtClean="0">
              <a:latin typeface="Helvetica" charset="0"/>
              <a:cs typeface="ＭＳ Ｐゴシック" charset="0"/>
            </a:endParaRPr>
          </a:p>
          <a:p>
            <a:pPr marL="1371600" lvl="3" indent="0">
              <a:buNone/>
            </a:pPr>
            <a:endParaRPr lang="en-US" sz="2400" dirty="0">
              <a:latin typeface="Helvetica" charset="0"/>
            </a:endParaRPr>
          </a:p>
          <a:p>
            <a:pPr marL="342900" lvl="3" indent="-342900">
              <a:buFont typeface="Arial" pitchFamily="34" charset="0"/>
              <a:buChar char="•"/>
            </a:pPr>
            <a:endParaRPr lang="en-US" sz="3200" dirty="0">
              <a:latin typeface="Helvetica" charset="0"/>
              <a:cs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757" y="3462391"/>
            <a:ext cx="4274049" cy="270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4" y="2982917"/>
            <a:ext cx="4695289" cy="24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Usually Large: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99" y="3123070"/>
            <a:ext cx="5201438" cy="3048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447" y="1089956"/>
            <a:ext cx="2877312" cy="4935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39" y="985545"/>
            <a:ext cx="4715757" cy="19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External vs. Internal Heating: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4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37" y="1448656"/>
            <a:ext cx="1222251" cy="2979506"/>
          </a:xfrm>
          <a:prstGeom prst="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4689" y="1448656"/>
            <a:ext cx="123290" cy="2979506"/>
          </a:xfrm>
          <a:prstGeom prst="rect">
            <a:avLst/>
          </a:prstGeom>
          <a:gradFill>
            <a:gsLst>
              <a:gs pos="0">
                <a:srgbClr val="D35420"/>
              </a:gs>
              <a:gs pos="100000">
                <a:srgbClr val="E0692D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8836" y="1448656"/>
            <a:ext cx="123290" cy="2979506"/>
          </a:xfrm>
          <a:prstGeom prst="rect">
            <a:avLst/>
          </a:prstGeom>
          <a:gradFill>
            <a:gsLst>
              <a:gs pos="0">
                <a:srgbClr val="D35420"/>
              </a:gs>
              <a:gs pos="100000">
                <a:srgbClr val="E0692D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17844" y="1448656"/>
            <a:ext cx="123290" cy="2979506"/>
          </a:xfrm>
          <a:prstGeom prst="rect">
            <a:avLst/>
          </a:prstGeom>
          <a:gradFill>
            <a:gsLst>
              <a:gs pos="0">
                <a:srgbClr val="D35420"/>
              </a:gs>
              <a:gs pos="100000">
                <a:srgbClr val="E0692D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1134" y="1448656"/>
            <a:ext cx="123290" cy="2979506"/>
          </a:xfrm>
          <a:prstGeom prst="rect">
            <a:avLst/>
          </a:prstGeom>
          <a:gradFill>
            <a:gsLst>
              <a:gs pos="0">
                <a:srgbClr val="D35420"/>
              </a:gs>
              <a:gs pos="100000">
                <a:srgbClr val="E0692D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67850" y="1448656"/>
            <a:ext cx="123290" cy="2979506"/>
          </a:xfrm>
          <a:prstGeom prst="rect">
            <a:avLst/>
          </a:prstGeom>
          <a:gradFill>
            <a:gsLst>
              <a:gs pos="0">
                <a:srgbClr val="D35420"/>
              </a:gs>
              <a:gs pos="100000">
                <a:srgbClr val="E0692D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18712" y="1448656"/>
            <a:ext cx="123290" cy="2979506"/>
          </a:xfrm>
          <a:prstGeom prst="rect">
            <a:avLst/>
          </a:prstGeom>
          <a:gradFill>
            <a:gsLst>
              <a:gs pos="0">
                <a:srgbClr val="D35420"/>
              </a:gs>
              <a:gs pos="100000">
                <a:srgbClr val="E0692D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95422" y="1448656"/>
            <a:ext cx="123290" cy="2979506"/>
          </a:xfrm>
          <a:prstGeom prst="rect">
            <a:avLst/>
          </a:prstGeom>
          <a:gradFill>
            <a:gsLst>
              <a:gs pos="0">
                <a:srgbClr val="D35420"/>
              </a:gs>
              <a:gs pos="100000">
                <a:srgbClr val="E0692D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3467" y="4809464"/>
            <a:ext cx="498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τ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4166" y="5018335"/>
            <a:ext cx="2977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s several minutes (across).</a:t>
            </a:r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>
            <a:off x="4643919" y="1849638"/>
            <a:ext cx="4006921" cy="2003171"/>
          </a:xfrm>
          <a:custGeom>
            <a:avLst/>
            <a:gdLst>
              <a:gd name="connsiteX0" fmla="*/ 0 w 4006921"/>
              <a:gd name="connsiteY0" fmla="*/ 2003171 h 2003171"/>
              <a:gd name="connsiteX1" fmla="*/ 873303 w 4006921"/>
              <a:gd name="connsiteY1" fmla="*/ 349032 h 2003171"/>
              <a:gd name="connsiteX2" fmla="*/ 2763748 w 4006921"/>
              <a:gd name="connsiteY2" fmla="*/ 873014 h 2003171"/>
              <a:gd name="connsiteX3" fmla="*/ 3863083 w 4006921"/>
              <a:gd name="connsiteY3" fmla="*/ 81904 h 2003171"/>
              <a:gd name="connsiteX4" fmla="*/ 4006921 w 4006921"/>
              <a:gd name="connsiteY4" fmla="*/ 9984 h 200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6921" h="2003171">
                <a:moveTo>
                  <a:pt x="0" y="2003171"/>
                </a:moveTo>
                <a:cubicBezTo>
                  <a:pt x="206339" y="1270281"/>
                  <a:pt x="412678" y="537391"/>
                  <a:pt x="873303" y="349032"/>
                </a:cubicBezTo>
                <a:cubicBezTo>
                  <a:pt x="1333928" y="160673"/>
                  <a:pt x="2265451" y="917535"/>
                  <a:pt x="2763748" y="873014"/>
                </a:cubicBezTo>
                <a:cubicBezTo>
                  <a:pt x="3262045" y="828493"/>
                  <a:pt x="3655887" y="225742"/>
                  <a:pt x="3863083" y="81904"/>
                </a:cubicBezTo>
                <a:cubicBezTo>
                  <a:pt x="4070279" y="-61934"/>
                  <a:pt x="3952126" y="32245"/>
                  <a:pt x="4006921" y="9984"/>
                </a:cubicBezTo>
              </a:path>
            </a:pathLst>
          </a:custGeom>
          <a:noFill/>
          <a:ln w="101600">
            <a:solidFill>
              <a:srgbClr val="E069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17404" y="4891567"/>
            <a:ext cx="2859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ΔT </a:t>
            </a:r>
            <a:r>
              <a:rPr lang="en-US" dirty="0" smtClean="0"/>
              <a:t>is limited (along).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40711" y="1448656"/>
            <a:ext cx="123290" cy="2979506"/>
          </a:xfrm>
          <a:prstGeom prst="rect">
            <a:avLst/>
          </a:prstGeom>
          <a:gradFill>
            <a:gsLst>
              <a:gs pos="0">
                <a:srgbClr val="D35420"/>
              </a:gs>
              <a:gs pos="100000">
                <a:srgbClr val="E0692D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Joule-Heating Experiences: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43" y="1105624"/>
            <a:ext cx="1384235" cy="4865615"/>
          </a:xfrm>
          <a:prstGeom prst="rect">
            <a:avLst/>
          </a:prstGeom>
        </p:spPr>
      </p:pic>
      <p:pic>
        <p:nvPicPr>
          <p:cNvPr id="7" name="Picture 6" descr="C:\Users\elementi\Desktop\PicsClss12\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050" y="1839074"/>
            <a:ext cx="3588249" cy="39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elementi\Desktop\PicsClss12\CIMG03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258" y="941238"/>
            <a:ext cx="2905612" cy="35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Advantages and possible improvements: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6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133564" y="1202076"/>
            <a:ext cx="8781836" cy="4746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elvetica" charset="0"/>
              </a:rPr>
              <a:t>Follows readily temperature profiles (heating)</a:t>
            </a:r>
          </a:p>
          <a:p>
            <a:endParaRPr lang="en-US" sz="2800" dirty="0" smtClean="0">
              <a:latin typeface="Helvetica" charset="0"/>
            </a:endParaRPr>
          </a:p>
          <a:p>
            <a:r>
              <a:rPr lang="en-US" sz="2800" dirty="0" smtClean="0">
                <a:latin typeface="Helvetica" charset="0"/>
              </a:rPr>
              <a:t>Possibility of achieving uniformity inside the whole coils independently of its location.</a:t>
            </a:r>
          </a:p>
          <a:p>
            <a:endParaRPr lang="en-US" sz="2800" dirty="0" smtClean="0">
              <a:latin typeface="Helvetica" charset="0"/>
            </a:endParaRPr>
          </a:p>
          <a:p>
            <a:r>
              <a:rPr lang="en-US" sz="2800" dirty="0" smtClean="0">
                <a:latin typeface="Helvetica" charset="0"/>
              </a:rPr>
              <a:t>Possibly save energy because heat is concentrated and deposited where it needs to be.</a:t>
            </a:r>
          </a:p>
          <a:p>
            <a:endParaRPr lang="en-US" sz="2800" dirty="0" smtClean="0">
              <a:latin typeface="Helvetica" charset="0"/>
            </a:endParaRPr>
          </a:p>
          <a:p>
            <a:r>
              <a:rPr lang="en-US" sz="2800" dirty="0" smtClean="0">
                <a:latin typeface="Helvetica" charset="0"/>
              </a:rPr>
              <a:t>Reduced dimension of the hardware.</a:t>
            </a:r>
          </a:p>
          <a:p>
            <a:pPr marL="1371600" lvl="3" indent="0">
              <a:buNone/>
            </a:pPr>
            <a:endParaRPr lang="en-US" sz="2800" dirty="0">
              <a:latin typeface="Helvetica" charset="0"/>
            </a:endParaRPr>
          </a:p>
          <a:p>
            <a:pPr marL="342900" lvl="3" indent="-342900">
              <a:buFont typeface="Arial" pitchFamily="34" charset="0"/>
              <a:buChar char="•"/>
            </a:pPr>
            <a:endParaRPr lang="en-US" sz="3200" dirty="0">
              <a:latin typeface="Helvetic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Proposal: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7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133564" y="1017142"/>
            <a:ext cx="8781836" cy="1425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Helvetica" charset="0"/>
              </a:rPr>
              <a:t>Design and build a viable coil </a:t>
            </a:r>
            <a:r>
              <a:rPr lang="en-US" sz="2800" dirty="0">
                <a:latin typeface="Helvetica" charset="0"/>
              </a:rPr>
              <a:t>utilizing Nb</a:t>
            </a:r>
            <a:r>
              <a:rPr lang="en-US" sz="2800" baseline="-25000" dirty="0">
                <a:latin typeface="Helvetica" charset="0"/>
              </a:rPr>
              <a:t>3</a:t>
            </a:r>
            <a:r>
              <a:rPr lang="en-US" sz="2800" dirty="0">
                <a:latin typeface="Helvetica" charset="0"/>
              </a:rPr>
              <a:t>Sn </a:t>
            </a:r>
            <a:r>
              <a:rPr lang="en-US" sz="2800" dirty="0" smtClean="0">
                <a:latin typeface="Helvetica" charset="0"/>
              </a:rPr>
              <a:t>that can be built and tested without too much expenditures.</a:t>
            </a:r>
            <a:br>
              <a:rPr lang="en-US" sz="2800" dirty="0" smtClean="0">
                <a:latin typeface="Helvetica" charset="0"/>
              </a:rPr>
            </a:br>
            <a:r>
              <a:rPr lang="en-US" sz="2800" dirty="0" smtClean="0">
                <a:latin typeface="Helvetica" charset="0"/>
              </a:rPr>
              <a:t>E.g. Small race track:</a:t>
            </a:r>
          </a:p>
          <a:p>
            <a:endParaRPr lang="en-US" sz="2800" dirty="0" smtClean="0">
              <a:latin typeface="Helvetica" charset="0"/>
            </a:endParaRPr>
          </a:p>
          <a:p>
            <a:endParaRPr lang="en-US" sz="2800" dirty="0" smtClean="0">
              <a:latin typeface="Helvetica" charset="0"/>
            </a:endParaRPr>
          </a:p>
          <a:p>
            <a:pPr marL="1371600" lvl="3" indent="0">
              <a:buNone/>
            </a:pPr>
            <a:endParaRPr lang="en-US" sz="2400" dirty="0">
              <a:latin typeface="Helvetica" charset="0"/>
            </a:endParaRPr>
          </a:p>
          <a:p>
            <a:pPr marL="342900" lvl="3" indent="-342900">
              <a:buFont typeface="Arial" pitchFamily="34" charset="0"/>
              <a:buChar char="•"/>
            </a:pPr>
            <a:endParaRPr lang="en-US" sz="3200" dirty="0">
              <a:latin typeface="Helvetica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738" y="2442681"/>
            <a:ext cx="4876800" cy="36576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3564" y="2708882"/>
            <a:ext cx="3462391" cy="380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Helvetica" charset="0"/>
              </a:rPr>
              <a:t>Tooling is available</a:t>
            </a:r>
          </a:p>
          <a:p>
            <a:endParaRPr lang="en-US" sz="1800" dirty="0" smtClean="0">
              <a:latin typeface="Helvetica" charset="0"/>
            </a:endParaRPr>
          </a:p>
          <a:p>
            <a:r>
              <a:rPr lang="en-US" sz="2800" dirty="0" smtClean="0">
                <a:latin typeface="Helvetica" charset="0"/>
              </a:rPr>
              <a:t>Limited Technician help for winding, impregnation and test.</a:t>
            </a:r>
          </a:p>
          <a:p>
            <a:endParaRPr lang="en-US" sz="1200" dirty="0">
              <a:latin typeface="Helvetica" charset="0"/>
            </a:endParaRPr>
          </a:p>
          <a:p>
            <a:r>
              <a:rPr lang="en-US" sz="2800" dirty="0" smtClean="0">
                <a:latin typeface="Helvetica" charset="0"/>
              </a:rPr>
              <a:t>Some modeling</a:t>
            </a:r>
          </a:p>
          <a:p>
            <a:endParaRPr lang="en-US" sz="2800" dirty="0" smtClean="0">
              <a:latin typeface="Helvetica" charset="0"/>
            </a:endParaRPr>
          </a:p>
          <a:p>
            <a:endParaRPr lang="en-US" sz="2800" dirty="0" smtClean="0">
              <a:latin typeface="Helvetica" charset="0"/>
            </a:endParaRPr>
          </a:p>
          <a:p>
            <a:pPr marL="1371600" lvl="3" indent="0">
              <a:buFont typeface="Arial" pitchFamily="34" charset="0"/>
              <a:buNone/>
            </a:pPr>
            <a:endParaRPr lang="en-US" sz="2400" dirty="0" smtClean="0">
              <a:latin typeface="Helvetica" charset="0"/>
            </a:endParaRPr>
          </a:p>
          <a:p>
            <a:pPr marL="342900" lvl="3" indent="-342900">
              <a:buFont typeface="Arial" pitchFamily="34" charset="0"/>
              <a:buChar char="•"/>
            </a:pPr>
            <a:endParaRPr lang="en-US" sz="3200" dirty="0">
              <a:latin typeface="Helvetic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Proposal Cont’d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8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133564" y="1150706"/>
            <a:ext cx="8781836" cy="46747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latin typeface="Helvetica" charset="0"/>
              </a:rPr>
              <a:t>Compare results with </a:t>
            </a:r>
            <a:r>
              <a:rPr lang="en-US" sz="2800" dirty="0" smtClean="0">
                <a:latin typeface="Helvetica" charset="0"/>
              </a:rPr>
              <a:t>baseline</a:t>
            </a:r>
            <a:endParaRPr lang="en-US" sz="2800" dirty="0">
              <a:latin typeface="Helvetica" charset="0"/>
            </a:endParaRPr>
          </a:p>
          <a:p>
            <a:endParaRPr lang="en-US" sz="1600" dirty="0" smtClean="0">
              <a:latin typeface="Helvetica" charset="0"/>
            </a:endParaRPr>
          </a:p>
          <a:p>
            <a:r>
              <a:rPr lang="en-US" sz="2800" dirty="0" smtClean="0">
                <a:latin typeface="Helvetica" charset="0"/>
              </a:rPr>
              <a:t>Resolve </a:t>
            </a:r>
            <a:r>
              <a:rPr lang="en-US" sz="2800" dirty="0">
                <a:latin typeface="Helvetica" charset="0"/>
              </a:rPr>
              <a:t>problematics that we may encounter along the way.</a:t>
            </a:r>
          </a:p>
          <a:p>
            <a:endParaRPr lang="en-US" sz="1600" dirty="0" smtClean="0">
              <a:latin typeface="Helvetica" charset="0"/>
            </a:endParaRPr>
          </a:p>
          <a:p>
            <a:r>
              <a:rPr lang="en-US" sz="2800" dirty="0" smtClean="0">
                <a:latin typeface="Helvetica" charset="0"/>
              </a:rPr>
              <a:t>Repeat the experience with advanced superconductor (e.g. </a:t>
            </a:r>
            <a:r>
              <a:rPr lang="en-US" sz="2800" dirty="0" smtClean="0"/>
              <a:t>Ag/Bi-2212)</a:t>
            </a:r>
            <a:endParaRPr lang="en-US" sz="2800" dirty="0">
              <a:latin typeface="Helvetica" charset="0"/>
            </a:endParaRPr>
          </a:p>
          <a:p>
            <a:endParaRPr lang="en-US" sz="1600" dirty="0" smtClean="0">
              <a:latin typeface="Helvetica" charset="0"/>
            </a:endParaRPr>
          </a:p>
          <a:p>
            <a:r>
              <a:rPr lang="en-US" sz="2800" dirty="0" smtClean="0">
                <a:latin typeface="Helvetica" charset="0"/>
              </a:rPr>
              <a:t>Measure / Publish</a:t>
            </a:r>
          </a:p>
          <a:p>
            <a:endParaRPr lang="en-US" sz="1600" dirty="0" smtClean="0">
              <a:latin typeface="Helvetica" charset="0"/>
            </a:endParaRPr>
          </a:p>
          <a:p>
            <a:r>
              <a:rPr lang="en-US" sz="2800" dirty="0" smtClean="0">
                <a:latin typeface="Helvetica" charset="0"/>
              </a:rPr>
              <a:t>Longer coil</a:t>
            </a:r>
          </a:p>
          <a:p>
            <a:endParaRPr lang="en-US" sz="2800" dirty="0" smtClean="0">
              <a:latin typeface="Helvetica" charset="0"/>
            </a:endParaRPr>
          </a:p>
          <a:p>
            <a:endParaRPr lang="en-US" sz="2800" dirty="0" smtClean="0">
              <a:latin typeface="Helvetica" charset="0"/>
            </a:endParaRPr>
          </a:p>
          <a:p>
            <a:pPr marL="1371600" lvl="3" indent="0">
              <a:buNone/>
            </a:pPr>
            <a:endParaRPr lang="en-US" sz="2400" dirty="0">
              <a:latin typeface="Helvetica" charset="0"/>
            </a:endParaRPr>
          </a:p>
          <a:p>
            <a:pPr marL="342900" lvl="3" indent="-342900">
              <a:buFont typeface="Arial" pitchFamily="34" charset="0"/>
              <a:buChar char="•"/>
            </a:pPr>
            <a:endParaRPr lang="en-US" sz="3200" dirty="0">
              <a:latin typeface="Helvetic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Possibility, needs, limitations: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January-26-2016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Luciano Elementi | </a:t>
            </a:r>
            <a:r>
              <a:rPr lang="en-US" sz="900" dirty="0">
                <a:solidFill>
                  <a:srgbClr val="154D81"/>
                </a:solidFill>
                <a:latin typeface="Helvetica" charset="0"/>
              </a:rPr>
              <a:t>TD R&amp;D </a:t>
            </a:r>
            <a:r>
              <a:rPr lang="en-US" sz="900" dirty="0" smtClean="0">
                <a:solidFill>
                  <a:srgbClr val="154D81"/>
                </a:solidFill>
                <a:latin typeface="Helvetica" charset="0"/>
              </a:rPr>
              <a:t>retreat</a:t>
            </a:r>
            <a:endParaRPr lang="en-US" sz="900" dirty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7BCC355-FF1C-458A-8846-02A87A539F0C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9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676274" y="832208"/>
            <a:ext cx="8239125" cy="1787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charset="0"/>
              </a:rPr>
              <a:t>Overcome temperature rate limitation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charset="0"/>
              </a:rPr>
              <a:t>Simpler and more precise control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charset="0"/>
              </a:rPr>
              <a:t>Possible Cost saving in both infrastructures and electricity.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Helvetica" charset="0"/>
              </a:rPr>
              <a:t>Temperature uniformity</a:t>
            </a:r>
            <a:br>
              <a:rPr lang="en-US" dirty="0" smtClean="0">
                <a:latin typeface="Helvetica" charset="0"/>
              </a:rPr>
            </a:br>
            <a:endParaRPr lang="en-US" dirty="0" smtClean="0"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407" y="63310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46407" y="2625291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76273" y="2831352"/>
            <a:ext cx="8239125" cy="143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Helvetica" charset="0"/>
              </a:rPr>
              <a:t>Two technicians four weeks (tooling and winding)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Helvetica" charset="0"/>
              </a:rPr>
              <a:t>Two technicians </a:t>
            </a:r>
            <a:r>
              <a:rPr lang="en-US" dirty="0" smtClean="0">
                <a:latin typeface="Helvetica" charset="0"/>
              </a:rPr>
              <a:t>two weeks (Curing / Impregnation)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Helvetica" charset="0"/>
              </a:rPr>
              <a:t>Two technicians two weeks </a:t>
            </a:r>
            <a:r>
              <a:rPr lang="en-US" dirty="0" smtClean="0">
                <a:latin typeface="Helvetica" charset="0"/>
              </a:rPr>
              <a:t>(Testing)</a:t>
            </a:r>
            <a:endParaRPr lang="en-US" dirty="0">
              <a:latin typeface="Helvetica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>
              <a:latin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392" y="4168975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76275" y="4416175"/>
            <a:ext cx="8239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Helvetica" charset="0"/>
              </a:rPr>
              <a:t>May not perform as </a:t>
            </a:r>
            <a:r>
              <a:rPr lang="en-US" dirty="0" smtClean="0">
                <a:latin typeface="Helvetica" charset="0"/>
              </a:rPr>
              <a:t>expected (e.g. scaling)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charset="0"/>
              </a:rPr>
              <a:t>Uniformity</a:t>
            </a:r>
            <a:r>
              <a:rPr lang="en-US" dirty="0">
                <a:latin typeface="Helvetica" charset="0"/>
              </a:rPr>
              <a:t>, modeling and </a:t>
            </a:r>
            <a:r>
              <a:rPr lang="en-US" dirty="0" smtClean="0">
                <a:latin typeface="Helvetica" charset="0"/>
              </a:rPr>
              <a:t>measurement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Helvetica" charset="0"/>
              </a:rPr>
              <a:t>External </a:t>
            </a:r>
            <a:r>
              <a:rPr lang="en-US" dirty="0">
                <a:latin typeface="Helvetica" charset="0"/>
              </a:rPr>
              <a:t>strategically placed external heater may still be required.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PPT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11480</TotalTime>
  <Words>375</Words>
  <Application>Microsoft Office PowerPoint</Application>
  <PresentationFormat>On-screen Show (4:3)</PresentationFormat>
  <Paragraphs>109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Courier New</vt:lpstr>
      <vt:lpstr>Helvetica</vt:lpstr>
      <vt:lpstr>Wingdings</vt:lpstr>
      <vt:lpstr>PPT</vt:lpstr>
      <vt:lpstr>Fermilab: Footer Only</vt:lpstr>
      <vt:lpstr>Superconducting coils heat treatment utilizing Joule heating </vt:lpstr>
      <vt:lpstr>Advanced Superconductors Characteristics:</vt:lpstr>
      <vt:lpstr>Usually Large:</vt:lpstr>
      <vt:lpstr>External vs. Internal Heating:</vt:lpstr>
      <vt:lpstr>Joule-Heating Experiences:</vt:lpstr>
      <vt:lpstr>Advantages and possible improvements:</vt:lpstr>
      <vt:lpstr>Proposal:</vt:lpstr>
      <vt:lpstr>Proposal Cont’d</vt:lpstr>
      <vt:lpstr>Possibility, needs, limitations:</vt:lpstr>
      <vt:lpstr>Questions:</vt:lpstr>
      <vt:lpstr>Back-up:</vt:lpstr>
      <vt:lpstr>Back-up: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FMS</dc:title>
  <dc:creator>Luciano Elementi</dc:creator>
  <cp:lastModifiedBy>Luciano Elementi x6767 12841N</cp:lastModifiedBy>
  <cp:revision>242</cp:revision>
  <cp:lastPrinted>2015-10-07T21:50:42Z</cp:lastPrinted>
  <dcterms:created xsi:type="dcterms:W3CDTF">2015-06-10T19:44:31Z</dcterms:created>
  <dcterms:modified xsi:type="dcterms:W3CDTF">2016-01-26T06:38:59Z</dcterms:modified>
</cp:coreProperties>
</file>