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294" r:id="rId2"/>
    <p:sldId id="323" r:id="rId3"/>
    <p:sldId id="314" r:id="rId4"/>
    <p:sldId id="330" r:id="rId5"/>
    <p:sldId id="325" r:id="rId6"/>
    <p:sldId id="327" r:id="rId7"/>
    <p:sldId id="328" r:id="rId8"/>
    <p:sldId id="338" r:id="rId9"/>
    <p:sldId id="315" r:id="rId10"/>
    <p:sldId id="316" r:id="rId11"/>
    <p:sldId id="317" r:id="rId12"/>
    <p:sldId id="319" r:id="rId13"/>
    <p:sldId id="336" r:id="rId14"/>
    <p:sldId id="320" r:id="rId15"/>
    <p:sldId id="337" r:id="rId16"/>
    <p:sldId id="339" r:id="rId17"/>
    <p:sldId id="333" r:id="rId18"/>
    <p:sldId id="329" r:id="rId19"/>
    <p:sldId id="334" r:id="rId20"/>
    <p:sldId id="301" r:id="rId21"/>
    <p:sldId id="332" r:id="rId22"/>
    <p:sldId id="303" r:id="rId23"/>
    <p:sldId id="306" r:id="rId24"/>
    <p:sldId id="307" r:id="rId25"/>
    <p:sldId id="331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>
        <p:scale>
          <a:sx n="66" d="100"/>
          <a:sy n="66" d="100"/>
        </p:scale>
        <p:origin x="1446" y="54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6E23C2-1505-4A33-ACB4-82F07E4B567E}" type="doc">
      <dgm:prSet loTypeId="urn:microsoft.com/office/officeart/2005/8/layout/process1" loCatId="process" qsTypeId="urn:microsoft.com/office/officeart/2005/8/quickstyle/simple5" qsCatId="simple" csTypeId="urn:microsoft.com/office/officeart/2005/8/colors/accent5_2" csCatId="accent5" phldr="1"/>
      <dgm:spPr/>
    </dgm:pt>
    <dgm:pt modelId="{A929A761-39C7-435E-AD9B-32D27604ACD8}">
      <dgm:prSet phldrT="[Text]"/>
      <dgm:spPr>
        <a:xfrm>
          <a:off x="2925" y="33117"/>
          <a:ext cx="906778" cy="6970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Parameters for new recipe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1A521AC-4828-4EF2-AEC7-4F4D23054163}" type="parTrans" cxnId="{96AA4EAC-225E-4863-A1F1-7D9BAFA9822B}">
      <dgm:prSet/>
      <dgm:spPr/>
      <dgm:t>
        <a:bodyPr/>
        <a:lstStyle/>
        <a:p>
          <a:endParaRPr lang="en-US"/>
        </a:p>
      </dgm:t>
    </dgm:pt>
    <dgm:pt modelId="{392189FD-E86A-4FD6-8EEC-ECDA77C1C3BA}" type="sibTrans" cxnId="{96AA4EAC-225E-4863-A1F1-7D9BAFA9822B}">
      <dgm:prSet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xfrm>
          <a:off x="1000381" y="269220"/>
          <a:ext cx="192237" cy="224881"/>
        </a:xfrm>
        <a:prstGeom prst="rightArrow">
          <a:avLst>
            <a:gd name="adj1" fmla="val 60000"/>
            <a:gd name="adj2" fmla="val 50000"/>
          </a:avLst>
        </a:prstGeom>
        <a:solidFill>
          <a:srgbClr val="4472C4"/>
        </a:solidFill>
        <a:ln w="12700" cap="flat" cmpd="sng" algn="ctr">
          <a:solidFill>
            <a:srgbClr val="4472C4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2E047F0-ADCB-443C-8E11-50258EC07D93}">
      <dgm:prSet phldrT="[Text]"/>
      <dgm:spPr>
        <a:xfrm>
          <a:off x="3811395" y="33117"/>
          <a:ext cx="906778" cy="6970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Coat 9-cell sample cavity, measure uniformity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FD7A7C2-1F3E-49C7-BBE1-C8FF51411437}" type="parTrans" cxnId="{1903E850-B709-42F3-BDB9-72F8D4D3C051}">
      <dgm:prSet/>
      <dgm:spPr/>
      <dgm:t>
        <a:bodyPr/>
        <a:lstStyle/>
        <a:p>
          <a:endParaRPr lang="en-US"/>
        </a:p>
      </dgm:t>
    </dgm:pt>
    <dgm:pt modelId="{362CC605-E50E-4E79-B1B1-AF056BF5B671}" type="sibTrans" cxnId="{1903E850-B709-42F3-BDB9-72F8D4D3C051}">
      <dgm:prSet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xfrm>
          <a:off x="4808852" y="269220"/>
          <a:ext cx="192237" cy="224881"/>
        </a:xfrm>
        <a:prstGeom prst="rightArrow">
          <a:avLst>
            <a:gd name="adj1" fmla="val 60000"/>
            <a:gd name="adj2" fmla="val 50000"/>
          </a:avLst>
        </a:prstGeom>
        <a:solidFill>
          <a:srgbClr val="4472C4"/>
        </a:solidFill>
        <a:ln w="12700" cap="flat" cmpd="sng" algn="ctr">
          <a:solidFill>
            <a:srgbClr val="4472C4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F96BBF1-E68E-474F-A242-88CCCCA20CC2}">
      <dgm:prSet phldrT="[Text]"/>
      <dgm:spPr>
        <a:xfrm>
          <a:off x="5080886" y="33117"/>
          <a:ext cx="906778" cy="6970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Coat </a:t>
          </a:r>
          <a:r>
            <a:rPr lang="en-US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multi-cell</a:t>
          </a:r>
          <a:r>
            <a:rPr lang="en-US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cavities, RF test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55D947D-13A2-4D8F-9B58-B2C90E356EBC}" type="parTrans" cxnId="{E7784A4A-B709-44EB-BAE3-916B6E1418E2}">
      <dgm:prSet/>
      <dgm:spPr/>
      <dgm:t>
        <a:bodyPr/>
        <a:lstStyle/>
        <a:p>
          <a:endParaRPr lang="en-US"/>
        </a:p>
      </dgm:t>
    </dgm:pt>
    <dgm:pt modelId="{ED27F584-7488-4CA9-9B9A-39F9B1D32616}" type="sibTrans" cxnId="{E7784A4A-B709-44EB-BAE3-916B6E1418E2}">
      <dgm:prSet/>
      <dgm:spPr/>
      <dgm:t>
        <a:bodyPr/>
        <a:lstStyle/>
        <a:p>
          <a:endParaRPr lang="en-US"/>
        </a:p>
      </dgm:t>
    </dgm:pt>
    <dgm:pt modelId="{C66EEBDC-ECC1-4C71-B754-B59B1AF038E9}">
      <dgm:prSet custT="1"/>
      <dgm:spPr>
        <a:xfrm>
          <a:off x="1272415" y="33117"/>
          <a:ext cx="906778" cy="6970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10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Coat samples then measure  SEM/EDX, PPMS</a:t>
          </a:r>
          <a:endParaRPr lang="en-US" sz="1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7957006-FDDC-43BB-8DBD-7448F35FB4B9}" type="parTrans" cxnId="{843AFB30-52DE-4D31-94EC-5BF9A56A8676}">
      <dgm:prSet/>
      <dgm:spPr/>
      <dgm:t>
        <a:bodyPr/>
        <a:lstStyle/>
        <a:p>
          <a:endParaRPr lang="en-US"/>
        </a:p>
      </dgm:t>
    </dgm:pt>
    <dgm:pt modelId="{99B37F29-3D4D-42E6-9432-EA2DDABF44CC}" type="sibTrans" cxnId="{843AFB30-52DE-4D31-94EC-5BF9A56A8676}">
      <dgm:prSet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xfrm>
          <a:off x="2269871" y="269220"/>
          <a:ext cx="192237" cy="224881"/>
        </a:xfrm>
        <a:prstGeom prst="rightArrow">
          <a:avLst>
            <a:gd name="adj1" fmla="val 60000"/>
            <a:gd name="adj2" fmla="val 50000"/>
          </a:avLst>
        </a:prstGeom>
        <a:solidFill>
          <a:srgbClr val="4472C4"/>
        </a:solidFill>
        <a:ln w="12700" cap="flat" cmpd="sng" algn="ctr">
          <a:solidFill>
            <a:srgbClr val="4472C4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8E9246E-0EDD-4B26-843C-EEF1174985E7}">
      <dgm:prSet/>
      <dgm:spPr>
        <a:xfrm>
          <a:off x="2541905" y="33117"/>
          <a:ext cx="906778" cy="6970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Coat 1-cell cavities, RF test w/ T-map</a:t>
          </a: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8258D2E-85AE-4999-B54F-D7680F714E0E}" type="parTrans" cxnId="{151569AF-723D-4146-8E5F-3774DAC4A3C5}">
      <dgm:prSet/>
      <dgm:spPr/>
      <dgm:t>
        <a:bodyPr/>
        <a:lstStyle/>
        <a:p>
          <a:endParaRPr lang="en-US"/>
        </a:p>
      </dgm:t>
    </dgm:pt>
    <dgm:pt modelId="{F88CB6B8-B073-4B63-B145-A78B9E38B6C1}" type="sibTrans" cxnId="{151569AF-723D-4146-8E5F-3774DAC4A3C5}">
      <dgm:prSet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xfrm>
          <a:off x="3539362" y="269220"/>
          <a:ext cx="192237" cy="224881"/>
        </a:xfrm>
        <a:prstGeom prst="rightArrow">
          <a:avLst>
            <a:gd name="adj1" fmla="val 60000"/>
            <a:gd name="adj2" fmla="val 50000"/>
          </a:avLst>
        </a:prstGeom>
        <a:solidFill>
          <a:srgbClr val="4472C4"/>
        </a:solidFill>
        <a:ln w="12700" cap="flat" cmpd="sng" algn="ctr">
          <a:solidFill>
            <a:srgbClr val="4472C4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1E67A51-572C-4616-B44C-3CF0D4047284}" type="pres">
      <dgm:prSet presAssocID="{336E23C2-1505-4A33-ACB4-82F07E4B567E}" presName="Name0" presStyleCnt="0">
        <dgm:presLayoutVars>
          <dgm:dir/>
          <dgm:resizeHandles val="exact"/>
        </dgm:presLayoutVars>
      </dgm:prSet>
      <dgm:spPr/>
    </dgm:pt>
    <dgm:pt modelId="{92122632-316A-4198-8898-DFAED4D7C8EF}" type="pres">
      <dgm:prSet presAssocID="{A929A761-39C7-435E-AD9B-32D27604ACD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ED9A7-AA9D-4846-A221-AC72D4EE19F7}" type="pres">
      <dgm:prSet presAssocID="{392189FD-E86A-4FD6-8EEC-ECDA77C1C3BA}" presName="sibTrans" presStyleLbl="sibTrans2D1" presStyleIdx="0" presStyleCnt="4"/>
      <dgm:spPr/>
      <dgm:t>
        <a:bodyPr/>
        <a:lstStyle/>
        <a:p>
          <a:endParaRPr lang="en-US"/>
        </a:p>
      </dgm:t>
    </dgm:pt>
    <dgm:pt modelId="{B3394CB6-ABBE-448F-AF1F-90BF7A7F385A}" type="pres">
      <dgm:prSet presAssocID="{392189FD-E86A-4FD6-8EEC-ECDA77C1C3BA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2E662A80-3DAE-46F0-9965-CF7C46DEFA1A}" type="pres">
      <dgm:prSet presAssocID="{C66EEBDC-ECC1-4C71-B754-B59B1AF038E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B1CE6-3389-4BF4-8959-3EAC7552825C}" type="pres">
      <dgm:prSet presAssocID="{99B37F29-3D4D-42E6-9432-EA2DDABF44CC}" presName="sibTrans" presStyleLbl="sibTrans2D1" presStyleIdx="1" presStyleCnt="4"/>
      <dgm:spPr/>
      <dgm:t>
        <a:bodyPr/>
        <a:lstStyle/>
        <a:p>
          <a:endParaRPr lang="en-US"/>
        </a:p>
      </dgm:t>
    </dgm:pt>
    <dgm:pt modelId="{D32DC1E8-2345-49AD-8C5A-7714D5C47F40}" type="pres">
      <dgm:prSet presAssocID="{99B37F29-3D4D-42E6-9432-EA2DDABF44CC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3B88BC6-F1BA-40D8-A3D5-D26E7A8F7E73}" type="pres">
      <dgm:prSet presAssocID="{28E9246E-0EDD-4B26-843C-EEF1174985E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C79E7F-0B07-449B-9286-EBEF913E9F31}" type="pres">
      <dgm:prSet presAssocID="{F88CB6B8-B073-4B63-B145-A78B9E38B6C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F9EC12E-4872-44C5-B885-DCF9729613C0}" type="pres">
      <dgm:prSet presAssocID="{F88CB6B8-B073-4B63-B145-A78B9E38B6C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1F05D879-CF11-4317-946C-96ABBC1E175B}" type="pres">
      <dgm:prSet presAssocID="{72E047F0-ADCB-443C-8E11-50258EC07D9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D862A5-44C1-47D4-8915-26BBF8893313}" type="pres">
      <dgm:prSet presAssocID="{362CC605-E50E-4E79-B1B1-AF056BF5B671}" presName="sibTrans" presStyleLbl="sibTrans2D1" presStyleIdx="3" presStyleCnt="4"/>
      <dgm:spPr/>
      <dgm:t>
        <a:bodyPr/>
        <a:lstStyle/>
        <a:p>
          <a:endParaRPr lang="en-US"/>
        </a:p>
      </dgm:t>
    </dgm:pt>
    <dgm:pt modelId="{F2276FF4-41D3-4F7D-BC48-3CF5F9F9A625}" type="pres">
      <dgm:prSet presAssocID="{362CC605-E50E-4E79-B1B1-AF056BF5B671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AF40826-A207-42E3-BDC2-5637D7D0AE18}" type="pres">
      <dgm:prSet presAssocID="{AF96BBF1-E68E-474F-A242-88CCCCA20CC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1B3204-C04F-4389-8C4B-130F1ADED577}" type="presOf" srcId="{72E047F0-ADCB-443C-8E11-50258EC07D93}" destId="{1F05D879-CF11-4317-946C-96ABBC1E175B}" srcOrd="0" destOrd="0" presId="urn:microsoft.com/office/officeart/2005/8/layout/process1"/>
    <dgm:cxn modelId="{EA74E5F0-42D8-446C-BF3C-BD86F7F55675}" type="presOf" srcId="{99B37F29-3D4D-42E6-9432-EA2DDABF44CC}" destId="{5CFB1CE6-3389-4BF4-8959-3EAC7552825C}" srcOrd="0" destOrd="0" presId="urn:microsoft.com/office/officeart/2005/8/layout/process1"/>
    <dgm:cxn modelId="{D16F4D66-6552-4D0A-86EA-72EAD82E9FAF}" type="presOf" srcId="{362CC605-E50E-4E79-B1B1-AF056BF5B671}" destId="{66D862A5-44C1-47D4-8915-26BBF8893313}" srcOrd="0" destOrd="0" presId="urn:microsoft.com/office/officeart/2005/8/layout/process1"/>
    <dgm:cxn modelId="{151569AF-723D-4146-8E5F-3774DAC4A3C5}" srcId="{336E23C2-1505-4A33-ACB4-82F07E4B567E}" destId="{28E9246E-0EDD-4B26-843C-EEF1174985E7}" srcOrd="2" destOrd="0" parTransId="{D8258D2E-85AE-4999-B54F-D7680F714E0E}" sibTransId="{F88CB6B8-B073-4B63-B145-A78B9E38B6C1}"/>
    <dgm:cxn modelId="{843AFB30-52DE-4D31-94EC-5BF9A56A8676}" srcId="{336E23C2-1505-4A33-ACB4-82F07E4B567E}" destId="{C66EEBDC-ECC1-4C71-B754-B59B1AF038E9}" srcOrd="1" destOrd="0" parTransId="{97957006-FDDC-43BB-8DBD-7448F35FB4B9}" sibTransId="{99B37F29-3D4D-42E6-9432-EA2DDABF44CC}"/>
    <dgm:cxn modelId="{96AA4EAC-225E-4863-A1F1-7D9BAFA9822B}" srcId="{336E23C2-1505-4A33-ACB4-82F07E4B567E}" destId="{A929A761-39C7-435E-AD9B-32D27604ACD8}" srcOrd="0" destOrd="0" parTransId="{41A521AC-4828-4EF2-AEC7-4F4D23054163}" sibTransId="{392189FD-E86A-4FD6-8EEC-ECDA77C1C3BA}"/>
    <dgm:cxn modelId="{640B6748-50CA-496F-9ADF-311A272608EC}" type="presOf" srcId="{392189FD-E86A-4FD6-8EEC-ECDA77C1C3BA}" destId="{B3394CB6-ABBE-448F-AF1F-90BF7A7F385A}" srcOrd="1" destOrd="0" presId="urn:microsoft.com/office/officeart/2005/8/layout/process1"/>
    <dgm:cxn modelId="{EA145BB8-F819-4223-AE09-9AE38FFDFEFA}" type="presOf" srcId="{F88CB6B8-B073-4B63-B145-A78B9E38B6C1}" destId="{FF9EC12E-4872-44C5-B885-DCF9729613C0}" srcOrd="1" destOrd="0" presId="urn:microsoft.com/office/officeart/2005/8/layout/process1"/>
    <dgm:cxn modelId="{E7784A4A-B709-44EB-BAE3-916B6E1418E2}" srcId="{336E23C2-1505-4A33-ACB4-82F07E4B567E}" destId="{AF96BBF1-E68E-474F-A242-88CCCCA20CC2}" srcOrd="4" destOrd="0" parTransId="{955D947D-13A2-4D8F-9B58-B2C90E356EBC}" sibTransId="{ED27F584-7488-4CA9-9B9A-39F9B1D32616}"/>
    <dgm:cxn modelId="{7807EAD8-A979-4210-AA12-D766F9C43DCA}" type="presOf" srcId="{28E9246E-0EDD-4B26-843C-EEF1174985E7}" destId="{33B88BC6-F1BA-40D8-A3D5-D26E7A8F7E73}" srcOrd="0" destOrd="0" presId="urn:microsoft.com/office/officeart/2005/8/layout/process1"/>
    <dgm:cxn modelId="{48251B1D-80B5-4156-B5A7-08C9959A24E3}" type="presOf" srcId="{AF96BBF1-E68E-474F-A242-88CCCCA20CC2}" destId="{DAF40826-A207-42E3-BDC2-5637D7D0AE18}" srcOrd="0" destOrd="0" presId="urn:microsoft.com/office/officeart/2005/8/layout/process1"/>
    <dgm:cxn modelId="{CC8B3125-09D0-4C58-8B67-9A1C6637DAD8}" type="presOf" srcId="{A929A761-39C7-435E-AD9B-32D27604ACD8}" destId="{92122632-316A-4198-8898-DFAED4D7C8EF}" srcOrd="0" destOrd="0" presId="urn:microsoft.com/office/officeart/2005/8/layout/process1"/>
    <dgm:cxn modelId="{1903E850-B709-42F3-BDB9-72F8D4D3C051}" srcId="{336E23C2-1505-4A33-ACB4-82F07E4B567E}" destId="{72E047F0-ADCB-443C-8E11-50258EC07D93}" srcOrd="3" destOrd="0" parTransId="{BFD7A7C2-1F3E-49C7-BBE1-C8FF51411437}" sibTransId="{362CC605-E50E-4E79-B1B1-AF056BF5B671}"/>
    <dgm:cxn modelId="{2EF4BA60-2641-4529-B330-53B1DFACAE88}" type="presOf" srcId="{336E23C2-1505-4A33-ACB4-82F07E4B567E}" destId="{81E67A51-572C-4616-B44C-3CF0D4047284}" srcOrd="0" destOrd="0" presId="urn:microsoft.com/office/officeart/2005/8/layout/process1"/>
    <dgm:cxn modelId="{59B8AAB2-5082-4727-AB61-668DAF5A2D52}" type="presOf" srcId="{F88CB6B8-B073-4B63-B145-A78B9E38B6C1}" destId="{9BC79E7F-0B07-449B-9286-EBEF913E9F31}" srcOrd="0" destOrd="0" presId="urn:microsoft.com/office/officeart/2005/8/layout/process1"/>
    <dgm:cxn modelId="{571CA253-A1AA-4B01-88B2-3FE931773F40}" type="presOf" srcId="{C66EEBDC-ECC1-4C71-B754-B59B1AF038E9}" destId="{2E662A80-3DAE-46F0-9965-CF7C46DEFA1A}" srcOrd="0" destOrd="0" presId="urn:microsoft.com/office/officeart/2005/8/layout/process1"/>
    <dgm:cxn modelId="{B0D789A9-F73D-4D5F-9C2E-46EFEF8FB113}" type="presOf" srcId="{362CC605-E50E-4E79-B1B1-AF056BF5B671}" destId="{F2276FF4-41D3-4F7D-BC48-3CF5F9F9A625}" srcOrd="1" destOrd="0" presId="urn:microsoft.com/office/officeart/2005/8/layout/process1"/>
    <dgm:cxn modelId="{8D7B0803-56F4-4F28-81FC-1D2F4078AE46}" type="presOf" srcId="{99B37F29-3D4D-42E6-9432-EA2DDABF44CC}" destId="{D32DC1E8-2345-49AD-8C5A-7714D5C47F40}" srcOrd="1" destOrd="0" presId="urn:microsoft.com/office/officeart/2005/8/layout/process1"/>
    <dgm:cxn modelId="{73514F97-EBB3-4119-A9E2-566B5B1A2CEE}" type="presOf" srcId="{392189FD-E86A-4FD6-8EEC-ECDA77C1C3BA}" destId="{7E3ED9A7-AA9D-4846-A221-AC72D4EE19F7}" srcOrd="0" destOrd="0" presId="urn:microsoft.com/office/officeart/2005/8/layout/process1"/>
    <dgm:cxn modelId="{1AAB5CEE-45AE-40DB-8E37-40868BE74708}" type="presParOf" srcId="{81E67A51-572C-4616-B44C-3CF0D4047284}" destId="{92122632-316A-4198-8898-DFAED4D7C8EF}" srcOrd="0" destOrd="0" presId="urn:microsoft.com/office/officeart/2005/8/layout/process1"/>
    <dgm:cxn modelId="{7459B1DA-29C1-43A1-AE9E-BABC5693B950}" type="presParOf" srcId="{81E67A51-572C-4616-B44C-3CF0D4047284}" destId="{7E3ED9A7-AA9D-4846-A221-AC72D4EE19F7}" srcOrd="1" destOrd="0" presId="urn:microsoft.com/office/officeart/2005/8/layout/process1"/>
    <dgm:cxn modelId="{D66AEB6E-C435-4C26-9165-43F1366D84E2}" type="presParOf" srcId="{7E3ED9A7-AA9D-4846-A221-AC72D4EE19F7}" destId="{B3394CB6-ABBE-448F-AF1F-90BF7A7F385A}" srcOrd="0" destOrd="0" presId="urn:microsoft.com/office/officeart/2005/8/layout/process1"/>
    <dgm:cxn modelId="{1B70CD16-DC1F-48E0-8752-0AE72C7DE9B2}" type="presParOf" srcId="{81E67A51-572C-4616-B44C-3CF0D4047284}" destId="{2E662A80-3DAE-46F0-9965-CF7C46DEFA1A}" srcOrd="2" destOrd="0" presId="urn:microsoft.com/office/officeart/2005/8/layout/process1"/>
    <dgm:cxn modelId="{CD857E9D-B371-4B7C-8BEF-56474BDF37EE}" type="presParOf" srcId="{81E67A51-572C-4616-B44C-3CF0D4047284}" destId="{5CFB1CE6-3389-4BF4-8959-3EAC7552825C}" srcOrd="3" destOrd="0" presId="urn:microsoft.com/office/officeart/2005/8/layout/process1"/>
    <dgm:cxn modelId="{312B3AAC-9122-4831-B2F1-0A9B4206411B}" type="presParOf" srcId="{5CFB1CE6-3389-4BF4-8959-3EAC7552825C}" destId="{D32DC1E8-2345-49AD-8C5A-7714D5C47F40}" srcOrd="0" destOrd="0" presId="urn:microsoft.com/office/officeart/2005/8/layout/process1"/>
    <dgm:cxn modelId="{F66960BE-60F0-47D1-A81A-229DF18FFAAF}" type="presParOf" srcId="{81E67A51-572C-4616-B44C-3CF0D4047284}" destId="{33B88BC6-F1BA-40D8-A3D5-D26E7A8F7E73}" srcOrd="4" destOrd="0" presId="urn:microsoft.com/office/officeart/2005/8/layout/process1"/>
    <dgm:cxn modelId="{29B37E09-CC55-472E-894E-E3B3BC3CB7AC}" type="presParOf" srcId="{81E67A51-572C-4616-B44C-3CF0D4047284}" destId="{9BC79E7F-0B07-449B-9286-EBEF913E9F31}" srcOrd="5" destOrd="0" presId="urn:microsoft.com/office/officeart/2005/8/layout/process1"/>
    <dgm:cxn modelId="{F1ED45AD-E9E9-482B-8A38-D43831ED5BE6}" type="presParOf" srcId="{9BC79E7F-0B07-449B-9286-EBEF913E9F31}" destId="{FF9EC12E-4872-44C5-B885-DCF9729613C0}" srcOrd="0" destOrd="0" presId="urn:microsoft.com/office/officeart/2005/8/layout/process1"/>
    <dgm:cxn modelId="{D9E81B8D-DBC5-4AC6-961B-B3F567D3EA1A}" type="presParOf" srcId="{81E67A51-572C-4616-B44C-3CF0D4047284}" destId="{1F05D879-CF11-4317-946C-96ABBC1E175B}" srcOrd="6" destOrd="0" presId="urn:microsoft.com/office/officeart/2005/8/layout/process1"/>
    <dgm:cxn modelId="{6E4E9B37-591C-40E1-9E4F-3E727FF3D2DB}" type="presParOf" srcId="{81E67A51-572C-4616-B44C-3CF0D4047284}" destId="{66D862A5-44C1-47D4-8915-26BBF8893313}" srcOrd="7" destOrd="0" presId="urn:microsoft.com/office/officeart/2005/8/layout/process1"/>
    <dgm:cxn modelId="{649A11CC-9408-4700-81FE-52AAE8C480E6}" type="presParOf" srcId="{66D862A5-44C1-47D4-8915-26BBF8893313}" destId="{F2276FF4-41D3-4F7D-BC48-3CF5F9F9A625}" srcOrd="0" destOrd="0" presId="urn:microsoft.com/office/officeart/2005/8/layout/process1"/>
    <dgm:cxn modelId="{763EA820-41E3-4FB1-B745-EDFB9D031009}" type="presParOf" srcId="{81E67A51-572C-4616-B44C-3CF0D4047284}" destId="{DAF40826-A207-42E3-BDC2-5637D7D0AE18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22632-316A-4198-8898-DFAED4D7C8EF}">
      <dsp:nvSpPr>
        <dsp:cNvPr id="0" name=""/>
        <dsp:cNvSpPr/>
      </dsp:nvSpPr>
      <dsp:spPr>
        <a:xfrm>
          <a:off x="2925" y="33117"/>
          <a:ext cx="906778" cy="6970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Parameters for new recipe</a:t>
          </a:r>
          <a:endParaRPr lang="en-US" sz="1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42" y="53534"/>
        <a:ext cx="865944" cy="656252"/>
      </dsp:txXfrm>
    </dsp:sp>
    <dsp:sp modelId="{7E3ED9A7-AA9D-4846-A221-AC72D4EE19F7}">
      <dsp:nvSpPr>
        <dsp:cNvPr id="0" name=""/>
        <dsp:cNvSpPr/>
      </dsp:nvSpPr>
      <dsp:spPr>
        <a:xfrm>
          <a:off x="1000381" y="269220"/>
          <a:ext cx="192237" cy="224881"/>
        </a:xfrm>
        <a:prstGeom prst="rightArrow">
          <a:avLst>
            <a:gd name="adj1" fmla="val 60000"/>
            <a:gd name="adj2" fmla="val 50000"/>
          </a:avLst>
        </a:prstGeom>
        <a:solidFill>
          <a:srgbClr val="4472C4"/>
        </a:solidFill>
        <a:ln w="12700" cap="flat" cmpd="sng" algn="ctr">
          <a:solidFill>
            <a:srgbClr val="4472C4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00381" y="314196"/>
        <a:ext cx="134566" cy="134929"/>
      </dsp:txXfrm>
    </dsp:sp>
    <dsp:sp modelId="{2E662A80-3DAE-46F0-9965-CF7C46DEFA1A}">
      <dsp:nvSpPr>
        <dsp:cNvPr id="0" name=""/>
        <dsp:cNvSpPr/>
      </dsp:nvSpPr>
      <dsp:spPr>
        <a:xfrm>
          <a:off x="1272415" y="33117"/>
          <a:ext cx="906778" cy="6970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Coat samples then measure  SEM/EDX, PPMS</a:t>
          </a:r>
          <a:endParaRPr lang="en-US" sz="1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92832" y="53534"/>
        <a:ext cx="865944" cy="656252"/>
      </dsp:txXfrm>
    </dsp:sp>
    <dsp:sp modelId="{5CFB1CE6-3389-4BF4-8959-3EAC7552825C}">
      <dsp:nvSpPr>
        <dsp:cNvPr id="0" name=""/>
        <dsp:cNvSpPr/>
      </dsp:nvSpPr>
      <dsp:spPr>
        <a:xfrm>
          <a:off x="2269871" y="269220"/>
          <a:ext cx="192237" cy="224881"/>
        </a:xfrm>
        <a:prstGeom prst="rightArrow">
          <a:avLst>
            <a:gd name="adj1" fmla="val 60000"/>
            <a:gd name="adj2" fmla="val 50000"/>
          </a:avLst>
        </a:prstGeom>
        <a:solidFill>
          <a:srgbClr val="4472C4"/>
        </a:solidFill>
        <a:ln w="12700" cap="flat" cmpd="sng" algn="ctr">
          <a:solidFill>
            <a:srgbClr val="4472C4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269871" y="314196"/>
        <a:ext cx="134566" cy="134929"/>
      </dsp:txXfrm>
    </dsp:sp>
    <dsp:sp modelId="{33B88BC6-F1BA-40D8-A3D5-D26E7A8F7E73}">
      <dsp:nvSpPr>
        <dsp:cNvPr id="0" name=""/>
        <dsp:cNvSpPr/>
      </dsp:nvSpPr>
      <dsp:spPr>
        <a:xfrm>
          <a:off x="2541905" y="33117"/>
          <a:ext cx="906778" cy="6970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Coat 1-cell cavities, RF test w/ T-map</a:t>
          </a:r>
          <a:endParaRPr lang="en-US" sz="1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562322" y="53534"/>
        <a:ext cx="865944" cy="656252"/>
      </dsp:txXfrm>
    </dsp:sp>
    <dsp:sp modelId="{9BC79E7F-0B07-449B-9286-EBEF913E9F31}">
      <dsp:nvSpPr>
        <dsp:cNvPr id="0" name=""/>
        <dsp:cNvSpPr/>
      </dsp:nvSpPr>
      <dsp:spPr>
        <a:xfrm>
          <a:off x="3539362" y="269220"/>
          <a:ext cx="192237" cy="224881"/>
        </a:xfrm>
        <a:prstGeom prst="rightArrow">
          <a:avLst>
            <a:gd name="adj1" fmla="val 60000"/>
            <a:gd name="adj2" fmla="val 50000"/>
          </a:avLst>
        </a:prstGeom>
        <a:solidFill>
          <a:srgbClr val="4472C4"/>
        </a:solidFill>
        <a:ln w="12700" cap="flat" cmpd="sng" algn="ctr">
          <a:solidFill>
            <a:srgbClr val="4472C4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539362" y="314196"/>
        <a:ext cx="134566" cy="134929"/>
      </dsp:txXfrm>
    </dsp:sp>
    <dsp:sp modelId="{1F05D879-CF11-4317-946C-96ABBC1E175B}">
      <dsp:nvSpPr>
        <dsp:cNvPr id="0" name=""/>
        <dsp:cNvSpPr/>
      </dsp:nvSpPr>
      <dsp:spPr>
        <a:xfrm>
          <a:off x="3811395" y="33117"/>
          <a:ext cx="906778" cy="6970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Coat 9-cell sample cavity, measure uniformity</a:t>
          </a:r>
          <a:endParaRPr lang="en-US" sz="1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831812" y="53534"/>
        <a:ext cx="865944" cy="656252"/>
      </dsp:txXfrm>
    </dsp:sp>
    <dsp:sp modelId="{66D862A5-44C1-47D4-8915-26BBF8893313}">
      <dsp:nvSpPr>
        <dsp:cNvPr id="0" name=""/>
        <dsp:cNvSpPr/>
      </dsp:nvSpPr>
      <dsp:spPr>
        <a:xfrm>
          <a:off x="4808852" y="269220"/>
          <a:ext cx="192237" cy="224881"/>
        </a:xfrm>
        <a:prstGeom prst="rightArrow">
          <a:avLst>
            <a:gd name="adj1" fmla="val 60000"/>
            <a:gd name="adj2" fmla="val 50000"/>
          </a:avLst>
        </a:prstGeom>
        <a:solidFill>
          <a:srgbClr val="4472C4"/>
        </a:solidFill>
        <a:ln w="12700" cap="flat" cmpd="sng" algn="ctr">
          <a:solidFill>
            <a:srgbClr val="4472C4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808852" y="314196"/>
        <a:ext cx="134566" cy="134929"/>
      </dsp:txXfrm>
    </dsp:sp>
    <dsp:sp modelId="{DAF40826-A207-42E3-BDC2-5637D7D0AE18}">
      <dsp:nvSpPr>
        <dsp:cNvPr id="0" name=""/>
        <dsp:cNvSpPr/>
      </dsp:nvSpPr>
      <dsp:spPr>
        <a:xfrm>
          <a:off x="5080886" y="33117"/>
          <a:ext cx="906778" cy="6970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Coat </a:t>
          </a:r>
          <a:r>
            <a:rPr lang="en-US" sz="10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multi-cell</a:t>
          </a:r>
          <a:r>
            <a:rPr lang="en-US" sz="1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cavities, RF test</a:t>
          </a:r>
          <a:endParaRPr lang="en-US" sz="1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101303" y="53534"/>
        <a:ext cx="865944" cy="656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LDF1000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8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6221B10-D5C0-4D67-9A35-B36A2D92B5F4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265A214-6483-48F3-BE5E-F11A46EC6288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D59905B-0BDA-4757-8A56-D63B17DE77E5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98D29F6-5822-4E5C-82D5-6B9A2D5DBEFC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1C34A9F8-E2EB-4AF8-8D3D-DE094AA4EE75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BF7072-0995-4DE9-80CE-D3D7DD6B0E71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F30DBC3-7D99-49E8-895C-DE2D72878133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Sam Posen</a:t>
            </a:r>
            <a:endParaRPr lang="en-US" dirty="0"/>
          </a:p>
          <a:p>
            <a:r>
              <a:rPr lang="en-US" dirty="0" smtClean="0"/>
              <a:t>TD R&amp;D Retreat</a:t>
            </a:r>
            <a:endParaRPr lang="en-US" dirty="0"/>
          </a:p>
          <a:p>
            <a:r>
              <a:rPr lang="en-US" dirty="0" smtClean="0"/>
              <a:t>26 January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Fermilab Nb</a:t>
            </a:r>
            <a:r>
              <a:rPr lang="en-US" baseline="-25000" dirty="0" smtClean="0"/>
              <a:t>3</a:t>
            </a:r>
            <a:r>
              <a:rPr lang="en-US" dirty="0" smtClean="0"/>
              <a:t>Sn SRF R&amp;D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Cell 1.3 GHz cavities at Cornell – 4.2 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20973E4-9CAD-4F04-A9EC-DB36D1452837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310929" y="799643"/>
            <a:ext cx="7094856" cy="5247007"/>
            <a:chOff x="0" y="0"/>
            <a:chExt cx="3874225" cy="28653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874225" cy="2865389"/>
            </a:xfrm>
            <a:prstGeom prst="rect">
              <a:avLst/>
            </a:prstGeom>
          </p:spPr>
        </p:pic>
        <p:sp>
          <p:nvSpPr>
            <p:cNvPr id="9" name="TextBox 19"/>
            <p:cNvSpPr txBox="1"/>
            <p:nvPr/>
          </p:nvSpPr>
          <p:spPr>
            <a:xfrm>
              <a:off x="2766866" y="2224489"/>
              <a:ext cx="778308" cy="218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= 4.2 K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TextBox 20"/>
            <p:cNvSpPr txBox="1"/>
            <p:nvPr/>
          </p:nvSpPr>
          <p:spPr>
            <a:xfrm>
              <a:off x="576545" y="1394451"/>
              <a:ext cx="614680" cy="35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Approx. </a:t>
              </a:r>
              <a:endParaRPr lang="en-US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400" kern="1200" baseline="-2500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pk </a:t>
              </a:r>
              <a:r>
                <a:rPr lang="en-US" sz="1400" kern="120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 H</a:t>
              </a:r>
              <a:r>
                <a:rPr lang="en-US" sz="1400" kern="1200" baseline="-2500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c1</a:t>
              </a:r>
              <a:endParaRPr lang="en-US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 Nb</a:t>
              </a:r>
              <a:r>
                <a:rPr lang="en-US" sz="1400" kern="1200" baseline="-2500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400" kern="120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Sn</a:t>
              </a:r>
              <a:endParaRPr lang="en-US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080146" y="1556850"/>
              <a:ext cx="170363" cy="404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1792346" y="623674"/>
              <a:ext cx="1707045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28"/>
            <p:cNvSpPr txBox="1"/>
            <p:nvPr/>
          </p:nvSpPr>
          <p:spPr>
            <a:xfrm>
              <a:off x="2766866" y="664109"/>
              <a:ext cx="732525" cy="453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kern="120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N-doped </a:t>
              </a:r>
              <a:r>
                <a:rPr lang="en-US" kern="1200" dirty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Nb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2717813" y="666009"/>
              <a:ext cx="3271" cy="105954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30"/>
            <p:cNvSpPr txBox="1"/>
            <p:nvPr/>
          </p:nvSpPr>
          <p:spPr>
            <a:xfrm>
              <a:off x="2668697" y="1394451"/>
              <a:ext cx="876300" cy="453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kern="1200" baseline="-25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10x smaller</a:t>
              </a:r>
              <a:endParaRPr lang="en-US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55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Cooldown – Flat Q</a:t>
            </a:r>
            <a:r>
              <a:rPr lang="en-US" baseline="-25000" dirty="0" smtClean="0"/>
              <a:t>0</a:t>
            </a:r>
            <a:r>
              <a:rPr lang="en-US" dirty="0" smtClean="0"/>
              <a:t> 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CD434F7-5C1B-4ACD-929A-BE74823D33B0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03" y="971550"/>
            <a:ext cx="6021132" cy="48785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3772460" y="4050017"/>
            <a:ext cx="2819400" cy="609600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2x10</a:t>
            </a:r>
            <a:r>
              <a:rPr kumimoji="0" lang="en-US" sz="1800" b="1" u="none" strike="noStrike" kern="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18 MV/m, 4.2</a:t>
            </a:r>
            <a:r>
              <a:rPr kumimoji="0" lang="en-US" sz="1800" b="1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K!</a:t>
            </a:r>
            <a:endParaRPr kumimoji="0" lang="en-US" sz="1800" b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43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Power Requirements, 1 cell at 1.3 GHz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1A067BA-3710-4A83-A35B-1F7595CA40F3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95" y="971550"/>
            <a:ext cx="6905164" cy="48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630720" y="2755320"/>
            <a:ext cx="311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baseline="-25000" dirty="0" err="1" smtClean="0">
                <a:solidFill>
                  <a:schemeClr val="accent6">
                    <a:lumMod val="50000"/>
                  </a:schemeClr>
                </a:solidFill>
              </a:rPr>
              <a:t>acc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= 16 MV/m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6534842" y="4676502"/>
            <a:ext cx="653143" cy="269966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074671" y="4406536"/>
            <a:ext cx="653143" cy="444138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58160" y="5741237"/>
            <a:ext cx="278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Continued R&amp;D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7330623">
            <a:off x="7544358" y="4762958"/>
            <a:ext cx="416627" cy="1255846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8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829" y="3200400"/>
            <a:ext cx="5519284" cy="2830513"/>
          </a:xfrm>
        </p:spPr>
        <p:txBody>
          <a:bodyPr/>
          <a:lstStyle/>
          <a:p>
            <a:r>
              <a:rPr lang="en-US" dirty="0" smtClean="0"/>
              <a:t>Used </a:t>
            </a:r>
            <a:r>
              <a:rPr lang="en-US" dirty="0"/>
              <a:t>high power RF (MW) </a:t>
            </a:r>
            <a:r>
              <a:rPr lang="en-US" dirty="0" smtClean="0"/>
              <a:t>from klystron with </a:t>
            </a:r>
            <a:r>
              <a:rPr lang="en-US" dirty="0"/>
              <a:t>short </a:t>
            </a:r>
            <a:r>
              <a:rPr lang="en-US" dirty="0" smtClean="0"/>
              <a:t>pulses</a:t>
            </a:r>
          </a:p>
          <a:p>
            <a:r>
              <a:rPr lang="en-US" dirty="0" smtClean="0"/>
              <a:t>Measure quench field as a function of temperature</a:t>
            </a:r>
          </a:p>
          <a:p>
            <a:r>
              <a:rPr lang="en-US" dirty="0" smtClean="0"/>
              <a:t>Compare to predicted ultimate magnetic field limit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sh</a:t>
            </a:r>
            <a:r>
              <a:rPr lang="en-US" dirty="0" smtClean="0"/>
              <a:t>(T)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Quench Field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221B10-D5C0-4D67-9A35-B36A2D92B5F4}" type="datetime1">
              <a:rPr lang="en-US" smtClean="0"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229" y="761999"/>
            <a:ext cx="2975870" cy="23622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817" y="755759"/>
            <a:ext cx="2786934" cy="236844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" b="9233"/>
          <a:stretch/>
        </p:blipFill>
        <p:spPr bwMode="auto">
          <a:xfrm>
            <a:off x="99432" y="3200400"/>
            <a:ext cx="2969570" cy="353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17977"/>
          <a:stretch/>
        </p:blipFill>
        <p:spPr>
          <a:xfrm>
            <a:off x="99433" y="755759"/>
            <a:ext cx="2948568" cy="236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3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Gradients – Klystron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F94E950-5707-4EA5-AA61-290E1C371AB4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113" y="1548161"/>
            <a:ext cx="5269066" cy="330263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4398" y="1213230"/>
            <a:ext cx="3392950" cy="40420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Demonstrated </a:t>
            </a:r>
            <a:r>
              <a:rPr lang="en-US" sz="1800" dirty="0" smtClean="0"/>
              <a:t>close to T</a:t>
            </a:r>
            <a:r>
              <a:rPr lang="en-US" sz="1800" baseline="-25000" dirty="0" smtClean="0"/>
              <a:t>c</a:t>
            </a:r>
            <a:r>
              <a:rPr lang="en-US" sz="1800" dirty="0" smtClean="0"/>
              <a:t>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 follows the expected superheating field of the 18K superconductor. </a:t>
            </a:r>
          </a:p>
          <a:p>
            <a:r>
              <a:rPr lang="en-US" sz="1800" dirty="0" smtClean="0"/>
              <a:t>When extrapolated to 2K this leads to surface magnetic fields of 300 </a:t>
            </a:r>
            <a:r>
              <a:rPr lang="en-US" sz="1800" dirty="0" err="1" smtClean="0"/>
              <a:t>mT</a:t>
            </a:r>
            <a:r>
              <a:rPr lang="en-US" sz="1800" dirty="0" smtClean="0"/>
              <a:t> </a:t>
            </a:r>
          </a:p>
          <a:p>
            <a:pPr lvl="1"/>
            <a:r>
              <a:rPr lang="en-US" sz="1400" dirty="0" err="1" smtClean="0"/>
              <a:t>Nb</a:t>
            </a:r>
            <a:r>
              <a:rPr lang="en-US" sz="1400" dirty="0" smtClean="0"/>
              <a:t> superheating field 200 </a:t>
            </a:r>
            <a:r>
              <a:rPr lang="en-US" sz="1400" dirty="0" err="1" smtClean="0"/>
              <a:t>mT.</a:t>
            </a:r>
            <a:r>
              <a:rPr lang="en-US" sz="1400" dirty="0" smtClean="0"/>
              <a:t> </a:t>
            </a:r>
          </a:p>
          <a:p>
            <a:r>
              <a:rPr lang="en-US" sz="1800" dirty="0" smtClean="0"/>
              <a:t>These results suggest that a well prepared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 cavity with optimal shape can reach 80-90 MV/m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 rot="4242420">
            <a:off x="6179164" y="3023280"/>
            <a:ext cx="1418978" cy="30008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350" dirty="0" err="1">
                <a:solidFill>
                  <a:schemeClr val="accent6"/>
                </a:solidFill>
              </a:rPr>
              <a:t>Superheaing</a:t>
            </a:r>
            <a:r>
              <a:rPr lang="en-US" sz="1350" dirty="0">
                <a:solidFill>
                  <a:schemeClr val="accent6"/>
                </a:solidFill>
              </a:rPr>
              <a:t> field</a:t>
            </a:r>
          </a:p>
        </p:txBody>
      </p:sp>
      <p:sp>
        <p:nvSpPr>
          <p:cNvPr id="13" name="TextBox 12"/>
          <p:cNvSpPr txBox="1"/>
          <p:nvPr/>
        </p:nvSpPr>
        <p:spPr>
          <a:xfrm rot="2271517">
            <a:off x="4264460" y="2942488"/>
            <a:ext cx="245809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Heating at defect/or second phase behavior takes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2848" y="987869"/>
            <a:ext cx="1744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Continued R&amp;D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flipV="1">
            <a:off x="5800300" y="1928548"/>
            <a:ext cx="416627" cy="814652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3218" y="5217406"/>
            <a:ext cx="4206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Posen, Valles, Liepe, </a:t>
            </a:r>
            <a:r>
              <a:rPr lang="en-US" sz="2000" dirty="0"/>
              <a:t>Phys. Rev. Lett. 115, 047001 </a:t>
            </a:r>
            <a:r>
              <a:rPr lang="en-US" sz="2000" dirty="0" smtClean="0"/>
              <a:t>(2015)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69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Tin Content Regions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221B10-D5C0-4D67-9A35-B36A2D92B5F4}" type="datetime1">
              <a:rPr lang="en-US" smtClean="0"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47" y="734568"/>
            <a:ext cx="3694153" cy="3659261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0" y="4344036"/>
            <a:ext cx="2756698" cy="2377440"/>
            <a:chOff x="152400" y="2514600"/>
            <a:chExt cx="3092450" cy="2667000"/>
          </a:xfrm>
        </p:grpSpPr>
        <p:pic>
          <p:nvPicPr>
            <p:cNvPr id="9" name="Picture 8" descr="20140914 STEM-BF Nb3Sn on Nb Tecnai 200kV-2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14600"/>
              <a:ext cx="309245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2662238" y="3124200"/>
              <a:ext cx="4555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8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Nb</a:t>
              </a: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366838" y="2819400"/>
              <a:ext cx="7617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Nb</a:t>
              </a:r>
              <a:r>
                <a:rPr lang="en-US" altLang="en-US" sz="1800" baseline="-250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Sn</a:t>
              </a: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010015" y="4342405"/>
            <a:ext cx="2938585" cy="2377440"/>
            <a:chOff x="0" y="0"/>
            <a:chExt cx="3300413" cy="2670175"/>
          </a:xfrm>
        </p:grpSpPr>
        <p:pic>
          <p:nvPicPr>
            <p:cNvPr id="13" name="Picture 5" descr="Sn L_1 MthinAt map-2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75"/>
              <a:ext cx="3300413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Nb L_1 MthinAt map-2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00413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862013" y="22860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8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1090613" y="114300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8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3750" y="2514600"/>
              <a:ext cx="363599" cy="1384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 err="1" smtClea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Nb</a:t>
              </a:r>
              <a:r>
                <a:rPr lang="en-US" sz="900" dirty="0" smtClea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 L</a:t>
              </a:r>
              <a:endParaRPr lang="en-US" sz="9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2250" y="2482850"/>
              <a:ext cx="363599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0.5 </a:t>
              </a:r>
              <a:r>
                <a:rPr lang="el-GR" sz="800" dirty="0" smtClea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μ</a:t>
              </a:r>
              <a:r>
                <a:rPr lang="en-US" sz="800" dirty="0" smtClea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m</a:t>
              </a:r>
              <a:endParaRPr lang="en-US" sz="8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6201918" y="4343818"/>
            <a:ext cx="2942082" cy="2377440"/>
            <a:chOff x="5828415" y="2587625"/>
            <a:chExt cx="3300413" cy="2667000"/>
          </a:xfrm>
        </p:grpSpPr>
        <p:pic>
          <p:nvPicPr>
            <p:cNvPr id="20" name="Picture 5" descr="Sn L_1 MthinAt map-2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8415" y="2587625"/>
              <a:ext cx="3300413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6690428" y="281305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6919028" y="3727450"/>
              <a:ext cx="301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8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22165" y="5099050"/>
              <a:ext cx="363599" cy="1384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 smtClea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Sn L</a:t>
              </a:r>
              <a:endParaRPr lang="en-US" sz="9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50665" y="5067300"/>
              <a:ext cx="363599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0.5 </a:t>
              </a:r>
              <a:r>
                <a:rPr lang="el-GR" sz="800" dirty="0" smtClea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μ</a:t>
              </a:r>
              <a:r>
                <a:rPr lang="en-US" sz="800" dirty="0" smtClean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m</a:t>
              </a:r>
              <a:endParaRPr lang="en-US" sz="8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131625" y="974977"/>
            <a:ext cx="212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A. </a:t>
            </a:r>
            <a:r>
              <a:rPr lang="en-US" sz="160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Godeke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160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Supercond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Sci. Tech, 2006</a:t>
            </a:r>
            <a:endParaRPr lang="en-US" sz="16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096000" y="2727711"/>
            <a:ext cx="914400" cy="381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468611" y="703253"/>
            <a:ext cx="4772364" cy="3341906"/>
            <a:chOff x="-4835736" y="835247"/>
            <a:chExt cx="5645430" cy="395328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35736" y="835247"/>
              <a:ext cx="5645430" cy="3953281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>
            <a:xfrm flipV="1">
              <a:off x="-2672941" y="1154568"/>
              <a:ext cx="0" cy="304800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-4510804" y="3512413"/>
              <a:ext cx="1429472" cy="436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 Light" panose="020F0302020204030204"/>
                  <a:ea typeface="+mn-ea"/>
                  <a:cs typeface="+mn-cs"/>
                </a:rPr>
                <a:t>Transition?</a:t>
              </a:r>
              <a:endParaRPr lang="en-US" sz="1800" baseline="-250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endParaRPr>
            </a:p>
          </p:txBody>
        </p:sp>
        <p:cxnSp>
          <p:nvCxnSpPr>
            <p:cNvPr id="31" name="Straight Arrow Connector 30"/>
            <p:cNvCxnSpPr>
              <a:stCxn id="30" idx="3"/>
            </p:cNvCxnSpPr>
            <p:nvPr/>
          </p:nvCxnSpPr>
          <p:spPr bwMode="auto">
            <a:xfrm flipV="1">
              <a:off x="-3081332" y="3669240"/>
              <a:ext cx="405423" cy="6162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2" name="Rectangle 31"/>
          <p:cNvSpPr/>
          <p:nvPr/>
        </p:nvSpPr>
        <p:spPr>
          <a:xfrm>
            <a:off x="189488" y="5833129"/>
            <a:ext cx="2682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C. Becker et al., </a:t>
            </a:r>
            <a:r>
              <a:rPr lang="en-US" sz="1800" i="1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App</a:t>
            </a:r>
            <a:r>
              <a:rPr lang="en-US" sz="1800" i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. Phys. Lett</a:t>
            </a:r>
            <a:r>
              <a:rPr lang="en-US" sz="1800" i="1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.</a:t>
            </a:r>
            <a:r>
              <a:rPr lang="en-US" sz="1800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18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106, </a:t>
            </a:r>
            <a:r>
              <a:rPr lang="en-US" sz="1800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082602 </a:t>
            </a:r>
            <a:r>
              <a:rPr lang="en-US" sz="18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(2015).</a:t>
            </a:r>
          </a:p>
        </p:txBody>
      </p:sp>
    </p:spTree>
    <p:extLst>
      <p:ext uri="{BB962C8B-B14F-4D97-AF65-F5344CB8AC3E}">
        <p14:creationId xmlns:p14="http://schemas.microsoft.com/office/powerpoint/2010/main" val="2951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accelerating gradients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endParaRPr lang="en-US" baseline="-25000" dirty="0" smtClean="0"/>
          </a:p>
          <a:p>
            <a:pPr lvl="1"/>
            <a:r>
              <a:rPr lang="en-US" dirty="0" smtClean="0"/>
              <a:t>Optimize coating process to eliminate low tin content regions</a:t>
            </a:r>
          </a:p>
          <a:p>
            <a:pPr lvl="1"/>
            <a:r>
              <a:rPr lang="en-US" dirty="0" smtClean="0"/>
              <a:t>Study fundamental field limits of Nb</a:t>
            </a:r>
            <a:r>
              <a:rPr lang="en-US" baseline="-25000" dirty="0" smtClean="0"/>
              <a:t>3</a:t>
            </a:r>
            <a:r>
              <a:rPr lang="en-US" dirty="0" smtClean="0"/>
              <a:t>Sn with high power RF</a:t>
            </a:r>
          </a:p>
          <a:p>
            <a:pPr lvl="1"/>
            <a:r>
              <a:rPr lang="en-US" dirty="0" smtClean="0"/>
              <a:t>Study influence of surface roughness</a:t>
            </a:r>
          </a:p>
          <a:p>
            <a:r>
              <a:rPr lang="en-US" dirty="0" smtClean="0"/>
              <a:t>Increase quality factors Q</a:t>
            </a:r>
            <a:r>
              <a:rPr lang="en-US" baseline="-25000" dirty="0" smtClean="0"/>
              <a:t>0</a:t>
            </a:r>
          </a:p>
          <a:p>
            <a:pPr lvl="1"/>
            <a:r>
              <a:rPr lang="en-US" dirty="0" smtClean="0"/>
              <a:t>Study origins of residual surface resistance</a:t>
            </a:r>
          </a:p>
          <a:p>
            <a:pPr lvl="1"/>
            <a:r>
              <a:rPr lang="en-US" dirty="0" smtClean="0"/>
              <a:t>Reduce influence of </a:t>
            </a:r>
            <a:r>
              <a:rPr lang="en-US" dirty="0" err="1" smtClean="0"/>
              <a:t>thermocurrents</a:t>
            </a:r>
            <a:endParaRPr lang="en-US" dirty="0" smtClean="0"/>
          </a:p>
          <a:p>
            <a:pPr lvl="1"/>
            <a:r>
              <a:rPr lang="en-US" dirty="0" smtClean="0"/>
              <a:t>Retain high Q</a:t>
            </a:r>
            <a:r>
              <a:rPr lang="en-US" baseline="-25000" dirty="0" smtClean="0"/>
              <a:t>0</a:t>
            </a:r>
            <a:r>
              <a:rPr lang="en-US" dirty="0" smtClean="0"/>
              <a:t> to high fields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SRF R&amp;D at 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221B10-D5C0-4D67-9A35-B36A2D92B5F4}" type="datetime1">
              <a:rPr lang="en-US" smtClean="0"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412195" y="4549731"/>
            <a:ext cx="5990590" cy="1437640"/>
            <a:chOff x="0" y="0"/>
            <a:chExt cx="5990772" cy="1437979"/>
          </a:xfrm>
        </p:grpSpPr>
        <p:graphicFrame>
          <p:nvGraphicFramePr>
            <p:cNvPr id="16" name="Diagram 15"/>
            <p:cNvGraphicFramePr/>
            <p:nvPr/>
          </p:nvGraphicFramePr>
          <p:xfrm>
            <a:off x="0" y="0"/>
            <a:ext cx="5990772" cy="7635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7" name="Bent Arrow 16"/>
            <p:cNvSpPr/>
            <p:nvPr/>
          </p:nvSpPr>
          <p:spPr>
            <a:xfrm rot="16200000">
              <a:off x="2739909" y="-1655728"/>
              <a:ext cx="631912" cy="5482012"/>
            </a:xfrm>
            <a:prstGeom prst="ben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1599808" y="782022"/>
              <a:ext cx="248831" cy="379873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2865615" y="782022"/>
              <a:ext cx="248831" cy="379873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4131421" y="782022"/>
              <a:ext cx="248831" cy="379873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5397227" y="782021"/>
              <a:ext cx="248831" cy="379873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12"/>
            <p:cNvSpPr txBox="1"/>
            <p:nvPr/>
          </p:nvSpPr>
          <p:spPr>
            <a:xfrm>
              <a:off x="617658" y="1187841"/>
              <a:ext cx="5327177" cy="25013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Feedback for coating parameters: T</a:t>
              </a:r>
              <a:r>
                <a:rPr kumimoji="0" lang="en-US" sz="10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c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, microstructure, composition, uniformity, R</a:t>
              </a:r>
              <a:r>
                <a:rPr kumimoji="0" lang="en-US" sz="10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s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</a:rPr>
                <a:t>, quench field….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6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6200" y="626527"/>
            <a:ext cx="5484913" cy="5521723"/>
          </a:xfrm>
        </p:spPr>
        <p:txBody>
          <a:bodyPr/>
          <a:lstStyle/>
          <a:p>
            <a:r>
              <a:rPr lang="en-US" dirty="0" smtClean="0"/>
              <a:t>Why vapor diffusion?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Proven high quality SRF results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Micron-sized grains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Favorable phase diagram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Quite smooth surfaces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030" y="78560"/>
            <a:ext cx="8686800" cy="427877"/>
          </a:xfrm>
        </p:spPr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SRF R&amp;D at 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C90D330-B878-414D-8FE8-6A19BC716D25}" type="datetime1">
              <a:rPr lang="en-US" smtClean="0"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30" name="Can 129"/>
          <p:cNvSpPr/>
          <p:nvPr/>
        </p:nvSpPr>
        <p:spPr>
          <a:xfrm>
            <a:off x="184030" y="626527"/>
            <a:ext cx="2840285" cy="5878286"/>
          </a:xfrm>
          <a:prstGeom prst="can">
            <a:avLst>
              <a:gd name="adj" fmla="val 7993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Can 130"/>
          <p:cNvSpPr/>
          <p:nvPr/>
        </p:nvSpPr>
        <p:spPr>
          <a:xfrm>
            <a:off x="868948" y="5263841"/>
            <a:ext cx="1502226" cy="1240971"/>
          </a:xfrm>
          <a:prstGeom prst="can">
            <a:avLst>
              <a:gd name="adj" fmla="val 7993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342" t="19066" r="28571" b="20161"/>
          <a:stretch>
            <a:fillRect/>
          </a:stretch>
        </p:blipFill>
        <p:spPr bwMode="auto">
          <a:xfrm>
            <a:off x="346434" y="822470"/>
            <a:ext cx="2438969" cy="437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934262" y="5145302"/>
            <a:ext cx="1828797" cy="1424825"/>
            <a:chOff x="1295400" y="4194175"/>
            <a:chExt cx="1169581" cy="911225"/>
          </a:xfrm>
        </p:grpSpPr>
        <p:pic>
          <p:nvPicPr>
            <p:cNvPr id="134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894" t="48387" r="18944" b="21774"/>
            <a:stretch>
              <a:fillRect/>
            </a:stretch>
          </p:blipFill>
          <p:spPr bwMode="auto">
            <a:xfrm>
              <a:off x="1295400" y="4318591"/>
              <a:ext cx="1169581" cy="786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590" t="45161" r="36957" b="50000"/>
            <a:stretch>
              <a:fillRect/>
            </a:stretch>
          </p:blipFill>
          <p:spPr bwMode="auto">
            <a:xfrm>
              <a:off x="1593112" y="4194175"/>
              <a:ext cx="255181" cy="12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6" name="Rounded Rectangle 135"/>
          <p:cNvSpPr/>
          <p:nvPr/>
        </p:nvSpPr>
        <p:spPr>
          <a:xfrm>
            <a:off x="1500318" y="5760882"/>
            <a:ext cx="195943" cy="172430"/>
          </a:xfrm>
          <a:prstGeom prst="round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7" name="Straight Arrow Connector 136"/>
          <p:cNvCxnSpPr/>
          <p:nvPr/>
        </p:nvCxnSpPr>
        <p:spPr>
          <a:xfrm flipH="1" flipV="1">
            <a:off x="1326147" y="4088184"/>
            <a:ext cx="195943" cy="163285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cxnSp>
        <p:nvCxnSpPr>
          <p:cNvPr id="138" name="Straight Arrow Connector 137"/>
          <p:cNvCxnSpPr/>
          <p:nvPr/>
        </p:nvCxnSpPr>
        <p:spPr>
          <a:xfrm flipV="1">
            <a:off x="1652718" y="4153498"/>
            <a:ext cx="195943" cy="15811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 flipH="1" flipV="1">
            <a:off x="1456775" y="3500356"/>
            <a:ext cx="130628" cy="22342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sp>
        <p:nvSpPr>
          <p:cNvPr id="141" name="Oval 140"/>
          <p:cNvSpPr/>
          <p:nvPr/>
        </p:nvSpPr>
        <p:spPr>
          <a:xfrm>
            <a:off x="1260833" y="3957556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391461" y="3369727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783346" y="4022870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391461" y="3435041"/>
            <a:ext cx="71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Calibri"/>
              </a:rPr>
              <a:t>Sn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 Vapor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14890" y="5525527"/>
            <a:ext cx="799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/>
              </a:rPr>
              <a:t>Heater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82266" y="1230531"/>
            <a:ext cx="1024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B66D31"/>
                </a:solidFill>
                <a:latin typeface="Calibri"/>
              </a:rPr>
              <a:t>Coating chamber in UHV furnace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2044603" y="1736870"/>
            <a:ext cx="9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Nb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cavity substrate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 flipH="1">
            <a:off x="2305861" y="2259384"/>
            <a:ext cx="130628" cy="22977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cxnSp>
        <p:nvCxnSpPr>
          <p:cNvPr id="156" name="Straight Arrow Connector 155"/>
          <p:cNvCxnSpPr/>
          <p:nvPr/>
        </p:nvCxnSpPr>
        <p:spPr>
          <a:xfrm>
            <a:off x="750082" y="5792227"/>
            <a:ext cx="471176" cy="213170"/>
          </a:xfrm>
          <a:prstGeom prst="straightConnector1">
            <a:avLst/>
          </a:prstGeom>
          <a:noFill/>
          <a:ln w="19050" cap="flat" cmpd="sng" algn="ctr">
            <a:solidFill>
              <a:srgbClr val="002060"/>
            </a:solidFill>
            <a:prstDash val="solid"/>
            <a:tailEnd type="stealth" w="lg" len="lg"/>
          </a:ln>
          <a:effectLst/>
        </p:spPr>
      </p:cxn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2"/>
          <a:stretch/>
        </p:blipFill>
        <p:spPr bwMode="auto">
          <a:xfrm>
            <a:off x="6756736" y="2995618"/>
            <a:ext cx="2244709" cy="175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" name="Picture 4" descr="http://www.lepp.cornell.edu/~sep93/images/Portfolio/smpleSE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91" y="4888562"/>
            <a:ext cx="2111601" cy="183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7"/>
          <a:srcRect r="50000"/>
          <a:stretch>
            <a:fillRect/>
          </a:stretch>
        </p:blipFill>
        <p:spPr bwMode="auto">
          <a:xfrm>
            <a:off x="3329829" y="2783533"/>
            <a:ext cx="2105453" cy="236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" name="TextBox 66"/>
          <p:cNvSpPr txBox="1"/>
          <p:nvPr/>
        </p:nvSpPr>
        <p:spPr>
          <a:xfrm>
            <a:off x="3158821" y="5174400"/>
            <a:ext cx="2561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M. Hein et al.</a:t>
            </a:r>
          </a:p>
          <a:p>
            <a:pPr algn="ctr"/>
            <a:r>
              <a:rPr lang="en-US" sz="1600" dirty="0" smtClean="0"/>
              <a:t>Wuppertal University</a:t>
            </a:r>
          </a:p>
          <a:p>
            <a:pPr algn="ctr"/>
            <a:r>
              <a:rPr lang="en-US" sz="1600" dirty="0" smtClean="0"/>
              <a:t>20 GHz Samples on Sapphire with grain size ~450 nm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6598511" y="2663756"/>
            <a:ext cx="2561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S. Posen et al., Cornell U.</a:t>
            </a:r>
            <a:endParaRPr lang="en-US" sz="1600" dirty="0"/>
          </a:p>
        </p:txBody>
      </p:sp>
      <p:sp>
        <p:nvSpPr>
          <p:cNvPr id="69" name="Rectangle 68"/>
          <p:cNvSpPr/>
          <p:nvPr/>
        </p:nvSpPr>
        <p:spPr bwMode="auto">
          <a:xfrm>
            <a:off x="6121851" y="2781276"/>
            <a:ext cx="84775" cy="359664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6200" y="626527"/>
            <a:ext cx="5484913" cy="5521723"/>
          </a:xfrm>
        </p:spPr>
        <p:txBody>
          <a:bodyPr/>
          <a:lstStyle/>
          <a:p>
            <a:r>
              <a:rPr lang="en-US" dirty="0" smtClean="0"/>
              <a:t>Why vapor diffusion?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Proven high quality SRF results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Micron-sized grains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Favorable phase diagram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Quite smooth surfaces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030" y="78560"/>
            <a:ext cx="8686800" cy="427877"/>
          </a:xfrm>
        </p:spPr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SRF R&amp;D at 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C90D330-B878-414D-8FE8-6A19BC716D25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30" name="Can 129"/>
          <p:cNvSpPr/>
          <p:nvPr/>
        </p:nvSpPr>
        <p:spPr>
          <a:xfrm>
            <a:off x="184030" y="626527"/>
            <a:ext cx="2840285" cy="5878286"/>
          </a:xfrm>
          <a:prstGeom prst="can">
            <a:avLst>
              <a:gd name="adj" fmla="val 7993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Can 130"/>
          <p:cNvSpPr/>
          <p:nvPr/>
        </p:nvSpPr>
        <p:spPr>
          <a:xfrm>
            <a:off x="868948" y="5263841"/>
            <a:ext cx="1502226" cy="1240971"/>
          </a:xfrm>
          <a:prstGeom prst="can">
            <a:avLst>
              <a:gd name="adj" fmla="val 7993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342" t="19066" r="28571" b="20161"/>
          <a:stretch>
            <a:fillRect/>
          </a:stretch>
        </p:blipFill>
        <p:spPr bwMode="auto">
          <a:xfrm>
            <a:off x="346434" y="822470"/>
            <a:ext cx="2438969" cy="437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934262" y="5145302"/>
            <a:ext cx="1828797" cy="1424825"/>
            <a:chOff x="1295400" y="4194175"/>
            <a:chExt cx="1169581" cy="911225"/>
          </a:xfrm>
        </p:grpSpPr>
        <p:pic>
          <p:nvPicPr>
            <p:cNvPr id="134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894" t="48387" r="18944" b="21774"/>
            <a:stretch>
              <a:fillRect/>
            </a:stretch>
          </p:blipFill>
          <p:spPr bwMode="auto">
            <a:xfrm>
              <a:off x="1295400" y="4318591"/>
              <a:ext cx="1169581" cy="786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590" t="45161" r="36957" b="50000"/>
            <a:stretch>
              <a:fillRect/>
            </a:stretch>
          </p:blipFill>
          <p:spPr bwMode="auto">
            <a:xfrm>
              <a:off x="1593112" y="4194175"/>
              <a:ext cx="255181" cy="12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6" name="Rounded Rectangle 135"/>
          <p:cNvSpPr/>
          <p:nvPr/>
        </p:nvSpPr>
        <p:spPr>
          <a:xfrm>
            <a:off x="1500318" y="5760882"/>
            <a:ext cx="195943" cy="172430"/>
          </a:xfrm>
          <a:prstGeom prst="round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7" name="Straight Arrow Connector 136"/>
          <p:cNvCxnSpPr/>
          <p:nvPr/>
        </p:nvCxnSpPr>
        <p:spPr>
          <a:xfrm flipH="1" flipV="1">
            <a:off x="1326147" y="4088184"/>
            <a:ext cx="195943" cy="163285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cxnSp>
        <p:nvCxnSpPr>
          <p:cNvPr id="138" name="Straight Arrow Connector 137"/>
          <p:cNvCxnSpPr/>
          <p:nvPr/>
        </p:nvCxnSpPr>
        <p:spPr>
          <a:xfrm flipV="1">
            <a:off x="1652718" y="4153498"/>
            <a:ext cx="195943" cy="15811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 flipH="1" flipV="1">
            <a:off x="1456775" y="3500356"/>
            <a:ext cx="130628" cy="22342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sp>
        <p:nvSpPr>
          <p:cNvPr id="141" name="Oval 140"/>
          <p:cNvSpPr/>
          <p:nvPr/>
        </p:nvSpPr>
        <p:spPr>
          <a:xfrm>
            <a:off x="1260833" y="3957556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391461" y="3369727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783346" y="4022870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391461" y="3435041"/>
            <a:ext cx="71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Calibri"/>
              </a:rPr>
              <a:t>Sn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 Vapor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14890" y="5525527"/>
            <a:ext cx="799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/>
              </a:rPr>
              <a:t>Heater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82266" y="1230531"/>
            <a:ext cx="1024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B66D31"/>
                </a:solidFill>
                <a:latin typeface="Calibri"/>
              </a:rPr>
              <a:t>Coating chamber in UHV furnace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2044603" y="1736870"/>
            <a:ext cx="9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Nb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cavity substrate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 flipH="1">
            <a:off x="2305861" y="2259384"/>
            <a:ext cx="130628" cy="22977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cxnSp>
        <p:nvCxnSpPr>
          <p:cNvPr id="156" name="Straight Arrow Connector 155"/>
          <p:cNvCxnSpPr/>
          <p:nvPr/>
        </p:nvCxnSpPr>
        <p:spPr>
          <a:xfrm>
            <a:off x="750082" y="5792227"/>
            <a:ext cx="471176" cy="213170"/>
          </a:xfrm>
          <a:prstGeom prst="straightConnector1">
            <a:avLst/>
          </a:prstGeom>
          <a:noFill/>
          <a:ln w="19050" cap="flat" cmpd="sng" algn="ctr">
            <a:solidFill>
              <a:srgbClr val="002060"/>
            </a:solidFill>
            <a:prstDash val="solid"/>
            <a:tailEnd type="stealth" w="lg" len="lg"/>
          </a:ln>
          <a:effectLst/>
        </p:spPr>
      </p:cxn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2"/>
          <a:stretch/>
        </p:blipFill>
        <p:spPr bwMode="auto">
          <a:xfrm>
            <a:off x="6756736" y="2995618"/>
            <a:ext cx="2244709" cy="175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" name="Picture 4" descr="http://www.lepp.cornell.edu/~sep93/images/Portfolio/smpleSE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91" y="4888562"/>
            <a:ext cx="2111601" cy="183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7"/>
          <a:srcRect r="50000"/>
          <a:stretch>
            <a:fillRect/>
          </a:stretch>
        </p:blipFill>
        <p:spPr bwMode="auto">
          <a:xfrm>
            <a:off x="3329829" y="2783533"/>
            <a:ext cx="2105453" cy="236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" name="TextBox 66"/>
          <p:cNvSpPr txBox="1"/>
          <p:nvPr/>
        </p:nvSpPr>
        <p:spPr>
          <a:xfrm>
            <a:off x="3158821" y="5174400"/>
            <a:ext cx="2561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M. Hein et al.</a:t>
            </a:r>
          </a:p>
          <a:p>
            <a:pPr algn="ctr"/>
            <a:r>
              <a:rPr lang="en-US" sz="1600" dirty="0" smtClean="0"/>
              <a:t>Wuppertal University</a:t>
            </a:r>
          </a:p>
          <a:p>
            <a:pPr algn="ctr"/>
            <a:r>
              <a:rPr lang="en-US" sz="1600" dirty="0" smtClean="0"/>
              <a:t>20 GHz Samples on Sapphire with grain size ~450 nm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6598511" y="2663756"/>
            <a:ext cx="2561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S. Posen et al., Cornell U.</a:t>
            </a:r>
            <a:endParaRPr lang="en-US" sz="1600" dirty="0"/>
          </a:p>
        </p:txBody>
      </p:sp>
      <p:sp>
        <p:nvSpPr>
          <p:cNvPr id="69" name="Rectangle 68"/>
          <p:cNvSpPr/>
          <p:nvPr/>
        </p:nvSpPr>
        <p:spPr bwMode="auto">
          <a:xfrm>
            <a:off x="6121851" y="2781276"/>
            <a:ext cx="84775" cy="359664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28544" t="13193" r="14146" b="2803"/>
          <a:stretch/>
        </p:blipFill>
        <p:spPr>
          <a:xfrm>
            <a:off x="863141" y="418309"/>
            <a:ext cx="7666197" cy="6033463"/>
          </a:xfrm>
          <a:prstGeom prst="rect">
            <a:avLst/>
          </a:prstGeom>
        </p:spPr>
      </p:pic>
      <p:sp>
        <p:nvSpPr>
          <p:cNvPr id="33" name="Down Arrow 32"/>
          <p:cNvSpPr/>
          <p:nvPr/>
        </p:nvSpPr>
        <p:spPr>
          <a:xfrm flipV="1">
            <a:off x="3517687" y="3369726"/>
            <a:ext cx="916199" cy="547571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1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6200" y="626527"/>
            <a:ext cx="5484913" cy="5521723"/>
          </a:xfrm>
        </p:spPr>
        <p:txBody>
          <a:bodyPr/>
          <a:lstStyle/>
          <a:p>
            <a:r>
              <a:rPr lang="en-US" dirty="0" smtClean="0"/>
              <a:t>Why vapor diffusion?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Proven high quality SRF results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Micron-sized grains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Favorable phase diagram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Quite smooth surfaces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030" y="78560"/>
            <a:ext cx="8686800" cy="427877"/>
          </a:xfrm>
        </p:spPr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SRF R&amp;D at 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C90D330-B878-414D-8FE8-6A19BC716D25}" type="datetime1">
              <a:rPr lang="en-US" smtClean="0"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30" name="Can 129"/>
          <p:cNvSpPr/>
          <p:nvPr/>
        </p:nvSpPr>
        <p:spPr>
          <a:xfrm>
            <a:off x="184030" y="626527"/>
            <a:ext cx="2840285" cy="5878286"/>
          </a:xfrm>
          <a:prstGeom prst="can">
            <a:avLst>
              <a:gd name="adj" fmla="val 7993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Can 130"/>
          <p:cNvSpPr/>
          <p:nvPr/>
        </p:nvSpPr>
        <p:spPr>
          <a:xfrm>
            <a:off x="868948" y="5263841"/>
            <a:ext cx="1502226" cy="1240971"/>
          </a:xfrm>
          <a:prstGeom prst="can">
            <a:avLst>
              <a:gd name="adj" fmla="val 7993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342" t="19066" r="28571" b="20161"/>
          <a:stretch>
            <a:fillRect/>
          </a:stretch>
        </p:blipFill>
        <p:spPr bwMode="auto">
          <a:xfrm>
            <a:off x="346434" y="822470"/>
            <a:ext cx="2438969" cy="437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934262" y="5145302"/>
            <a:ext cx="1828797" cy="1424825"/>
            <a:chOff x="1295400" y="4194175"/>
            <a:chExt cx="1169581" cy="911225"/>
          </a:xfrm>
        </p:grpSpPr>
        <p:pic>
          <p:nvPicPr>
            <p:cNvPr id="134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894" t="48387" r="18944" b="21774"/>
            <a:stretch>
              <a:fillRect/>
            </a:stretch>
          </p:blipFill>
          <p:spPr bwMode="auto">
            <a:xfrm>
              <a:off x="1295400" y="4318591"/>
              <a:ext cx="1169581" cy="786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590" t="45161" r="36957" b="50000"/>
            <a:stretch>
              <a:fillRect/>
            </a:stretch>
          </p:blipFill>
          <p:spPr bwMode="auto">
            <a:xfrm>
              <a:off x="1593112" y="4194175"/>
              <a:ext cx="255181" cy="12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6" name="Rounded Rectangle 135"/>
          <p:cNvSpPr/>
          <p:nvPr/>
        </p:nvSpPr>
        <p:spPr>
          <a:xfrm>
            <a:off x="1500318" y="5760882"/>
            <a:ext cx="195943" cy="172430"/>
          </a:xfrm>
          <a:prstGeom prst="round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7" name="Straight Arrow Connector 136"/>
          <p:cNvCxnSpPr/>
          <p:nvPr/>
        </p:nvCxnSpPr>
        <p:spPr>
          <a:xfrm flipH="1" flipV="1">
            <a:off x="1326147" y="4088184"/>
            <a:ext cx="195943" cy="163285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cxnSp>
        <p:nvCxnSpPr>
          <p:cNvPr id="138" name="Straight Arrow Connector 137"/>
          <p:cNvCxnSpPr/>
          <p:nvPr/>
        </p:nvCxnSpPr>
        <p:spPr>
          <a:xfrm flipV="1">
            <a:off x="1652718" y="4153498"/>
            <a:ext cx="195943" cy="15811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 flipH="1" flipV="1">
            <a:off x="1456775" y="3500356"/>
            <a:ext cx="130628" cy="22342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sp>
        <p:nvSpPr>
          <p:cNvPr id="141" name="Oval 140"/>
          <p:cNvSpPr/>
          <p:nvPr/>
        </p:nvSpPr>
        <p:spPr>
          <a:xfrm>
            <a:off x="1260833" y="3957556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391461" y="3369727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783346" y="4022870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391461" y="3435041"/>
            <a:ext cx="71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Calibri"/>
              </a:rPr>
              <a:t>Sn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 Vapor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14890" y="5525527"/>
            <a:ext cx="799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/>
              </a:rPr>
              <a:t>Heater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82266" y="1230531"/>
            <a:ext cx="1024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B66D31"/>
                </a:solidFill>
                <a:latin typeface="Calibri"/>
              </a:rPr>
              <a:t>Coating chamber in UHV furnace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2044603" y="1736870"/>
            <a:ext cx="9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Nb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cavity substrate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 flipH="1">
            <a:off x="2305861" y="2259384"/>
            <a:ext cx="130628" cy="22977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cxnSp>
        <p:nvCxnSpPr>
          <p:cNvPr id="156" name="Straight Arrow Connector 155"/>
          <p:cNvCxnSpPr/>
          <p:nvPr/>
        </p:nvCxnSpPr>
        <p:spPr>
          <a:xfrm>
            <a:off x="750082" y="5792227"/>
            <a:ext cx="471176" cy="213170"/>
          </a:xfrm>
          <a:prstGeom prst="straightConnector1">
            <a:avLst/>
          </a:prstGeom>
          <a:noFill/>
          <a:ln w="19050" cap="flat" cmpd="sng" algn="ctr">
            <a:solidFill>
              <a:srgbClr val="002060"/>
            </a:solidFill>
            <a:prstDash val="solid"/>
            <a:tailEnd type="stealth" w="lg" len="lg"/>
          </a:ln>
          <a:effectLst/>
        </p:spPr>
      </p:cxn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2"/>
          <a:stretch/>
        </p:blipFill>
        <p:spPr bwMode="auto">
          <a:xfrm>
            <a:off x="6756736" y="2995618"/>
            <a:ext cx="2244709" cy="175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" name="Picture 4" descr="http://www.lepp.cornell.edu/~sep93/images/Portfolio/smpleSE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91" y="4888562"/>
            <a:ext cx="2111601" cy="183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7"/>
          <a:srcRect r="50000"/>
          <a:stretch>
            <a:fillRect/>
          </a:stretch>
        </p:blipFill>
        <p:spPr bwMode="auto">
          <a:xfrm>
            <a:off x="3329829" y="2783533"/>
            <a:ext cx="2105453" cy="236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" name="TextBox 66"/>
          <p:cNvSpPr txBox="1"/>
          <p:nvPr/>
        </p:nvSpPr>
        <p:spPr>
          <a:xfrm>
            <a:off x="3158821" y="5174400"/>
            <a:ext cx="2561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M. Hein et al.</a:t>
            </a:r>
          </a:p>
          <a:p>
            <a:pPr algn="ctr"/>
            <a:r>
              <a:rPr lang="en-US" sz="1600" dirty="0" smtClean="0"/>
              <a:t>Wuppertal University</a:t>
            </a:r>
          </a:p>
          <a:p>
            <a:pPr algn="ctr"/>
            <a:r>
              <a:rPr lang="en-US" sz="1600" dirty="0" smtClean="0"/>
              <a:t>20 GHz Samples on Sapphire with grain size ~450 nm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6598511" y="2663756"/>
            <a:ext cx="2561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S. Posen et al., Cornell U.</a:t>
            </a:r>
            <a:endParaRPr lang="en-US" sz="1600" dirty="0"/>
          </a:p>
        </p:txBody>
      </p:sp>
      <p:sp>
        <p:nvSpPr>
          <p:cNvPr id="69" name="Rectangle 68"/>
          <p:cNvSpPr/>
          <p:nvPr/>
        </p:nvSpPr>
        <p:spPr bwMode="auto">
          <a:xfrm>
            <a:off x="6121851" y="2781276"/>
            <a:ext cx="84775" cy="359664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5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93174"/>
            <a:ext cx="8672513" cy="464298"/>
          </a:xfrm>
        </p:spPr>
        <p:txBody>
          <a:bodyPr/>
          <a:lstStyle/>
          <a:p>
            <a:r>
              <a:rPr lang="en-US" dirty="0" smtClean="0"/>
              <a:t>Consider these two regimes of SRF accelerators: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Reach of SRF Accelerators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F35695B-0765-4A4F-84D2-3936EA6E9E56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7" name="Content Placeholder 1"/>
          <p:cNvSpPr txBox="1">
            <a:spLocks/>
          </p:cNvSpPr>
          <p:nvPr/>
        </p:nvSpPr>
        <p:spPr>
          <a:xfrm>
            <a:off x="139207" y="1952772"/>
            <a:ext cx="4176190" cy="31526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Gradient in state of the art </a:t>
            </a:r>
            <a:r>
              <a:rPr lang="en-US" dirty="0" err="1" smtClean="0"/>
              <a:t>Nb</a:t>
            </a:r>
            <a:r>
              <a:rPr lang="en-US" dirty="0" smtClean="0"/>
              <a:t> cavities limited by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sh</a:t>
            </a:r>
            <a:r>
              <a:rPr lang="en-US" dirty="0" smtClean="0"/>
              <a:t> (quench near ultimate limit)</a:t>
            </a:r>
            <a:endParaRPr lang="en-US" i="1" baseline="-25000" dirty="0"/>
          </a:p>
        </p:txBody>
      </p:sp>
      <p:pic>
        <p:nvPicPr>
          <p:cNvPr id="28" name="Picture 4" descr="International Linear Collider, somewhere in the Japanese mounta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96" y="3310403"/>
            <a:ext cx="2554249" cy="154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084" y="1399191"/>
            <a:ext cx="438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b="1" i="1" dirty="0" smtClean="0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duty factor, </a:t>
            </a:r>
            <a:r>
              <a:rPr lang="en-US" b="1" i="1" dirty="0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50873" y="1399190"/>
            <a:ext cx="366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b="1" i="1" dirty="0" smtClean="0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duty factor </a:t>
            </a:r>
            <a:r>
              <a:rPr lang="en-US" b="1" i="1" dirty="0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CW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88629" y="3541662"/>
            <a:ext cx="15041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-US" sz="2000" kern="0" dirty="0">
                <a:solidFill>
                  <a:schemeClr val="accent6"/>
                </a:solidFill>
                <a:latin typeface="Calibri"/>
                <a:sym typeface="Calibri" panose="020F0502020204030204" pitchFamily="34" charset="0"/>
              </a:rPr>
              <a:t>ILC: </a:t>
            </a:r>
            <a:r>
              <a:rPr lang="en-US" sz="2000" kern="0" dirty="0">
                <a:solidFill>
                  <a:srgbClr val="00B0F0"/>
                </a:solidFill>
                <a:latin typeface="Calibri"/>
                <a:sym typeface="Calibri" panose="020F0502020204030204" pitchFamily="34" charset="0"/>
              </a:rPr>
              <a:t>16,000 cavities</a:t>
            </a:r>
            <a:r>
              <a:rPr lang="en-US" sz="2000" kern="0" dirty="0">
                <a:solidFill>
                  <a:srgbClr val="FFFFFF"/>
                </a:solidFill>
                <a:latin typeface="Calibri"/>
                <a:sym typeface="Calibri" panose="020F0502020204030204" pitchFamily="34" charset="0"/>
              </a:rPr>
              <a:t> </a:t>
            </a:r>
            <a:r>
              <a:rPr lang="en-US" sz="2000" kern="0" dirty="0">
                <a:solidFill>
                  <a:schemeClr val="accent6"/>
                </a:solidFill>
                <a:latin typeface="Calibri"/>
                <a:sym typeface="Calibri" panose="020F0502020204030204" pitchFamily="34" charset="0"/>
              </a:rPr>
              <a:t>in 31 km </a:t>
            </a:r>
            <a:r>
              <a:rPr lang="en-US" sz="2000" kern="0" dirty="0" err="1">
                <a:solidFill>
                  <a:schemeClr val="accent6"/>
                </a:solidFill>
                <a:latin typeface="Calibri"/>
                <a:sym typeface="Calibri" panose="020F0502020204030204" pitchFamily="34" charset="0"/>
              </a:rPr>
              <a:t>linac</a:t>
            </a:r>
            <a:endParaRPr lang="en-US" sz="2000" kern="0" dirty="0">
              <a:solidFill>
                <a:schemeClr val="accent6"/>
              </a:solidFill>
              <a:latin typeface="Calibri"/>
              <a:sym typeface="Calibri" panose="020F05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226" y="3312035"/>
            <a:ext cx="2389491" cy="155387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292340" y="3265705"/>
            <a:ext cx="1828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-US" sz="2000" kern="0" dirty="0" err="1">
                <a:solidFill>
                  <a:schemeClr val="accent6"/>
                </a:solidFill>
                <a:latin typeface="Calibri"/>
                <a:sym typeface="Calibri" panose="020F0502020204030204" pitchFamily="34" charset="0"/>
              </a:rPr>
              <a:t>Cryoplants</a:t>
            </a:r>
            <a:r>
              <a:rPr lang="en-US" sz="2000" kern="0" dirty="0">
                <a:solidFill>
                  <a:schemeClr val="accent6"/>
                </a:solidFill>
                <a:latin typeface="Calibri"/>
                <a:sym typeface="Calibri" panose="020F0502020204030204" pitchFamily="34" charset="0"/>
              </a:rPr>
              <a:t> for large </a:t>
            </a:r>
            <a:r>
              <a:rPr lang="en-US" sz="2000" kern="0" dirty="0" err="1">
                <a:solidFill>
                  <a:schemeClr val="accent6"/>
                </a:solidFill>
                <a:latin typeface="Calibri"/>
                <a:sym typeface="Calibri" panose="020F0502020204030204" pitchFamily="34" charset="0"/>
              </a:rPr>
              <a:t>linacs</a:t>
            </a:r>
            <a:r>
              <a:rPr lang="en-US" sz="2000" kern="0" dirty="0">
                <a:solidFill>
                  <a:schemeClr val="accent6"/>
                </a:solidFill>
                <a:latin typeface="Calibri"/>
                <a:sym typeface="Calibri" panose="020F0502020204030204" pitchFamily="34" charset="0"/>
              </a:rPr>
              <a:t> cost </a:t>
            </a:r>
            <a:r>
              <a:rPr lang="en-US" sz="2000" kern="0" dirty="0">
                <a:solidFill>
                  <a:srgbClr val="00B0F0"/>
                </a:solidFill>
                <a:latin typeface="Calibri"/>
                <a:sym typeface="Calibri" panose="020F0502020204030204" pitchFamily="34" charset="0"/>
              </a:rPr>
              <a:t>~$100 million </a:t>
            </a:r>
            <a:r>
              <a:rPr lang="en-US" sz="2000" kern="0" dirty="0">
                <a:solidFill>
                  <a:schemeClr val="accent6"/>
                </a:solidFill>
                <a:latin typeface="Calibri"/>
                <a:sym typeface="Calibri" panose="020F0502020204030204" pitchFamily="34" charset="0"/>
              </a:rPr>
              <a:t>and require </a:t>
            </a:r>
            <a:r>
              <a:rPr lang="en-US" sz="2000" kern="0" dirty="0">
                <a:solidFill>
                  <a:srgbClr val="00B0F0"/>
                </a:solidFill>
                <a:latin typeface="Calibri"/>
                <a:sym typeface="Calibri" panose="020F0502020204030204" pitchFamily="34" charset="0"/>
              </a:rPr>
              <a:t>MW of power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761" y="3304359"/>
            <a:ext cx="133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Image from Rei Hori, linearcollider.org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32503" y="3268353"/>
            <a:ext cx="1829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Image from D. </a:t>
            </a:r>
            <a:r>
              <a:rPr lang="en-US" sz="1000" i="1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Delikaris</a:t>
            </a:r>
            <a:r>
              <a:rPr lang="en-US" sz="1000" i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, Cryogenics at CERN, 2010 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4570260" y="1428206"/>
            <a:ext cx="84775" cy="359664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8" name="Content Placeholder 1"/>
          <p:cNvSpPr txBox="1">
            <a:spLocks/>
          </p:cNvSpPr>
          <p:nvPr/>
        </p:nvSpPr>
        <p:spPr>
          <a:xfrm>
            <a:off x="4810425" y="1952772"/>
            <a:ext cx="4280914" cy="13592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accent6"/>
                </a:solidFill>
              </a:rPr>
              <a:t>Large dynamic load</a:t>
            </a:r>
          </a:p>
          <a:p>
            <a:r>
              <a:rPr lang="en-US" kern="0" dirty="0">
                <a:solidFill>
                  <a:schemeClr val="accent6"/>
                </a:solidFill>
              </a:rPr>
              <a:t>Cost optimum gradient </a:t>
            </a:r>
            <a:r>
              <a:rPr lang="en-US" kern="0" dirty="0" smtClean="0">
                <a:solidFill>
                  <a:schemeClr val="accent6"/>
                </a:solidFill>
              </a:rPr>
              <a:t>is relatively </a:t>
            </a:r>
            <a:r>
              <a:rPr lang="en-US" kern="0" dirty="0">
                <a:solidFill>
                  <a:schemeClr val="accent6"/>
                </a:solidFill>
              </a:rPr>
              <a:t>low: </a:t>
            </a:r>
            <a:r>
              <a:rPr lang="en-US" kern="0" dirty="0" err="1">
                <a:solidFill>
                  <a:schemeClr val="accent6"/>
                </a:solidFill>
              </a:rPr>
              <a:t>P</a:t>
            </a:r>
            <a:r>
              <a:rPr lang="en-US" kern="0" baseline="-25000" dirty="0" err="1">
                <a:solidFill>
                  <a:schemeClr val="accent6"/>
                </a:solidFill>
              </a:rPr>
              <a:t>diss</a:t>
            </a:r>
            <a:r>
              <a:rPr lang="en-US" kern="0" dirty="0">
                <a:solidFill>
                  <a:schemeClr val="accent6"/>
                </a:solidFill>
              </a:rPr>
              <a:t> ~ </a:t>
            </a:r>
            <a:r>
              <a:rPr lang="en-US" kern="0" dirty="0" smtClean="0">
                <a:solidFill>
                  <a:schemeClr val="accent6"/>
                </a:solidFill>
              </a:rPr>
              <a:t>E</a:t>
            </a:r>
            <a:r>
              <a:rPr lang="en-US" kern="0" baseline="-25000" dirty="0" smtClean="0">
                <a:solidFill>
                  <a:schemeClr val="accent6"/>
                </a:solidFill>
              </a:rPr>
              <a:t>acc</a:t>
            </a:r>
            <a:r>
              <a:rPr lang="en-US" kern="0" baseline="30000" dirty="0" smtClean="0">
                <a:solidFill>
                  <a:schemeClr val="accent6"/>
                </a:solidFill>
              </a:rPr>
              <a:t>2</a:t>
            </a:r>
            <a:r>
              <a:rPr lang="en-US" kern="0" dirty="0" smtClean="0">
                <a:solidFill>
                  <a:schemeClr val="accent6"/>
                </a:solidFill>
              </a:rPr>
              <a:t>/Q</a:t>
            </a:r>
            <a:r>
              <a:rPr lang="en-US" kern="0" baseline="-25000" dirty="0" smtClean="0">
                <a:solidFill>
                  <a:schemeClr val="accent6"/>
                </a:solidFill>
              </a:rPr>
              <a:t>0</a:t>
            </a:r>
            <a:endParaRPr lang="en-US" i="1" kern="0" baseline="-25000" dirty="0">
              <a:solidFill>
                <a:schemeClr val="accent6"/>
              </a:solidFill>
            </a:endParaRPr>
          </a:p>
        </p:txBody>
      </p:sp>
      <p:sp>
        <p:nvSpPr>
          <p:cNvPr id="39" name="Content Placeholder 1"/>
          <p:cNvSpPr txBox="1">
            <a:spLocks/>
          </p:cNvSpPr>
          <p:nvPr/>
        </p:nvSpPr>
        <p:spPr>
          <a:xfrm>
            <a:off x="234003" y="5122223"/>
            <a:ext cx="8672513" cy="114466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 alternative SRF material with higher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sh</a:t>
            </a:r>
            <a:r>
              <a:rPr lang="en-US" dirty="0" smtClean="0"/>
              <a:t> and higher </a:t>
            </a:r>
            <a:r>
              <a:rPr lang="en-US" i="1" dirty="0" smtClean="0"/>
              <a:t>Q</a:t>
            </a:r>
            <a:r>
              <a:rPr lang="en-US" i="1" baseline="-25000" dirty="0" smtClean="0"/>
              <a:t>0</a:t>
            </a:r>
            <a:r>
              <a:rPr lang="en-US" dirty="0" smtClean="0"/>
              <a:t> than niobium could offer dramatic cost savings, increasing reach of SRF accelerators of these types and 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4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Furnace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D8C6FAD-6F57-480B-831A-7B7C17CC553E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3" name="Picture 2" descr="https://lh6.googleusercontent.com/-ToPuwPFfnYE/VNxAEyZdxaI/AAAAAAAADz4/Zb6m8-2h2rA/w1199-h675-no/IMG_20150211_151131881_HD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983"/>
            <a:ext cx="9144000" cy="514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H="1" flipV="1">
            <a:off x="4313959" y="2306781"/>
            <a:ext cx="1013979" cy="249562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333009" y="3366654"/>
            <a:ext cx="994929" cy="561109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0473" y="2306781"/>
            <a:ext cx="259772" cy="249562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860473" y="3366654"/>
            <a:ext cx="259773" cy="561109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333009" y="2306782"/>
            <a:ext cx="1527464" cy="1620981"/>
          </a:xfrm>
          <a:prstGeom prst="rect">
            <a:avLst/>
          </a:prstGeom>
          <a:solidFill>
            <a:schemeClr val="accent1">
              <a:alpha val="33000"/>
            </a:schemeClr>
          </a:solidFill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27938" y="2556343"/>
            <a:ext cx="792307" cy="810311"/>
          </a:xfrm>
          <a:prstGeom prst="rect">
            <a:avLst/>
          </a:prstGeom>
          <a:solidFill>
            <a:schemeClr val="accent1">
              <a:alpha val="33000"/>
            </a:schemeClr>
          </a:solidFill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6200000">
            <a:off x="1743945" y="1574218"/>
            <a:ext cx="1120475" cy="3418609"/>
          </a:xfrm>
          <a:prstGeom prst="downArrow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17298F8-0B06-43EB-B9A6-9198057D68B0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46" t="15900" r="14271" b="5364"/>
          <a:stretch/>
        </p:blipFill>
        <p:spPr>
          <a:xfrm>
            <a:off x="748830" y="971550"/>
            <a:ext cx="7632053" cy="5059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8953" y="1238964"/>
            <a:ext cx="221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Coating chamber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61352" y="1616075"/>
            <a:ext cx="1154129" cy="218980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4" name="TextBox 4"/>
          <p:cNvSpPr txBox="1"/>
          <p:nvPr/>
        </p:nvSpPr>
        <p:spPr>
          <a:xfrm>
            <a:off x="726834" y="1514433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Modified door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530603" y="1883765"/>
            <a:ext cx="0" cy="67820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18657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17298F8-0B06-43EB-B9A6-9198057D68B0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46" t="15900" r="14271" b="5364"/>
          <a:stretch/>
        </p:blipFill>
        <p:spPr>
          <a:xfrm>
            <a:off x="748830" y="971550"/>
            <a:ext cx="7632053" cy="5059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8953" y="1238964"/>
            <a:ext cx="221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Coating chamber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61352" y="1616075"/>
            <a:ext cx="1154129" cy="218980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4" name="TextBox 4"/>
          <p:cNvSpPr txBox="1"/>
          <p:nvPr/>
        </p:nvSpPr>
        <p:spPr>
          <a:xfrm>
            <a:off x="726834" y="1514433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Modified door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530603" y="1883765"/>
            <a:ext cx="0" cy="67820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7" y="0"/>
            <a:ext cx="3850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8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1.3 GHz 9-cell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9210F28-BBD5-440F-BDBA-46B5CB18EB7D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86" t="21662" r="1852" b="12593"/>
          <a:stretch/>
        </p:blipFill>
        <p:spPr>
          <a:xfrm>
            <a:off x="228600" y="1444278"/>
            <a:ext cx="8672513" cy="4113907"/>
          </a:xfrm>
          <a:prstGeom prst="rect">
            <a:avLst/>
          </a:prstGeom>
        </p:spPr>
      </p:pic>
      <p:sp>
        <p:nvSpPr>
          <p:cNvPr id="26" name="TextBox 4"/>
          <p:cNvSpPr txBox="1"/>
          <p:nvPr/>
        </p:nvSpPr>
        <p:spPr>
          <a:xfrm>
            <a:off x="282409" y="5673216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Modified door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9" name="TextBox 9"/>
          <p:cNvSpPr txBox="1"/>
          <p:nvPr/>
        </p:nvSpPr>
        <p:spPr>
          <a:xfrm>
            <a:off x="4695569" y="5677429"/>
            <a:ext cx="205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Cavity support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10"/>
          <p:cNvSpPr txBox="1"/>
          <p:nvPr/>
        </p:nvSpPr>
        <p:spPr>
          <a:xfrm>
            <a:off x="5406799" y="761169"/>
            <a:ext cx="221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Coating chamber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176782" y="1138280"/>
            <a:ext cx="832416" cy="186617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33" name="Straight Arrow Connector 32"/>
          <p:cNvCxnSpPr>
            <a:stCxn id="26" idx="0"/>
          </p:cNvCxnSpPr>
          <p:nvPr/>
        </p:nvCxnSpPr>
        <p:spPr>
          <a:xfrm flipV="1">
            <a:off x="1116981" y="4670854"/>
            <a:ext cx="239485" cy="100236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 flipH="1" flipV="1">
            <a:off x="4971351" y="3745227"/>
            <a:ext cx="621639" cy="193220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36" name="Straight Arrow Connector 35"/>
          <p:cNvCxnSpPr/>
          <p:nvPr/>
        </p:nvCxnSpPr>
        <p:spPr>
          <a:xfrm flipV="1">
            <a:off x="3092687" y="4003589"/>
            <a:ext cx="284827" cy="166962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37" name="TextBox 28"/>
          <p:cNvSpPr txBox="1"/>
          <p:nvPr/>
        </p:nvSpPr>
        <p:spPr>
          <a:xfrm>
            <a:off x="2273619" y="5673216"/>
            <a:ext cx="1987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Chamber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support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6" name="TextBox 10"/>
          <p:cNvSpPr txBox="1"/>
          <p:nvPr/>
        </p:nvSpPr>
        <p:spPr>
          <a:xfrm>
            <a:off x="2606016" y="761169"/>
            <a:ext cx="221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ysClr val="windowText" lastClr="000000"/>
                </a:solidFill>
                <a:latin typeface="Calibri Light" panose="020F0302020204030204"/>
              </a:rPr>
              <a:t>Inner heat shields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1897743" y="1138280"/>
            <a:ext cx="1310672" cy="20415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 flipH="1" flipV="1">
            <a:off x="5401814" y="3560854"/>
            <a:ext cx="2131101" cy="211956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9" name="TextBox 9"/>
          <p:cNvSpPr txBox="1"/>
          <p:nvPr/>
        </p:nvSpPr>
        <p:spPr>
          <a:xfrm>
            <a:off x="6904513" y="5680420"/>
            <a:ext cx="205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Tin Source</a:t>
            </a:r>
          </a:p>
        </p:txBody>
      </p:sp>
    </p:spTree>
    <p:extLst>
      <p:ext uri="{BB962C8B-B14F-4D97-AF65-F5344CB8AC3E}">
        <p14:creationId xmlns:p14="http://schemas.microsoft.com/office/powerpoint/2010/main" val="870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650 MHz 5-cell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326EC13-C9F8-484A-9E1A-C3C158AA3759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9" t="22814" r="3175" b="13378"/>
          <a:stretch/>
        </p:blipFill>
        <p:spPr>
          <a:xfrm>
            <a:off x="228600" y="1473781"/>
            <a:ext cx="8672513" cy="40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extremely promising alternative material for SRF</a:t>
            </a:r>
          </a:p>
          <a:p>
            <a:pPr lvl="1"/>
            <a:r>
              <a:rPr lang="en-US" dirty="0" smtClean="0"/>
              <a:t>High Q</a:t>
            </a:r>
            <a:r>
              <a:rPr lang="en-US" baseline="-25000" dirty="0" smtClean="0"/>
              <a:t>0</a:t>
            </a:r>
            <a:r>
              <a:rPr lang="en-US" dirty="0" smtClean="0"/>
              <a:t> even at high temperatures (++cryogenic efficiency)</a:t>
            </a:r>
          </a:p>
          <a:p>
            <a:pPr lvl="1"/>
            <a:r>
              <a:rPr lang="en-US" dirty="0" smtClean="0"/>
              <a:t>Predicted ultimate gradient limit twice as high as </a:t>
            </a:r>
            <a:r>
              <a:rPr lang="en-US" dirty="0" err="1" smtClean="0"/>
              <a:t>Nb</a:t>
            </a:r>
            <a:endParaRPr lang="en-US" dirty="0" smtClean="0"/>
          </a:p>
          <a:p>
            <a:r>
              <a:rPr lang="en-US" dirty="0" smtClean="0"/>
              <a:t>R&amp;D initiative supported by LDRD</a:t>
            </a:r>
          </a:p>
          <a:p>
            <a:pPr lvl="1"/>
            <a:r>
              <a:rPr lang="en-US" dirty="0" smtClean="0"/>
              <a:t>Advance state of the art, both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dirty="0" smtClean="0"/>
              <a:t> and Q</a:t>
            </a:r>
            <a:r>
              <a:rPr lang="en-US" baseline="-25000" dirty="0" smtClean="0"/>
              <a:t>0</a:t>
            </a:r>
          </a:p>
          <a:p>
            <a:pPr lvl="1"/>
            <a:r>
              <a:rPr lang="en-US" dirty="0" smtClean="0"/>
              <a:t>Scale up to coating production-style 9-cell 1.3 GHz and 5-cell 650 MHz cavities for the first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221B10-D5C0-4D67-9A35-B36A2D92B5F4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2" name="Picture 3" descr="\\SAMBA\accsrf\Sam\Pictures\ERL1-5\Coatings\First Coating\After Coating\IMGP13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11866" r="6829"/>
          <a:stretch/>
        </p:blipFill>
        <p:spPr bwMode="auto">
          <a:xfrm>
            <a:off x="3717965" y="3922545"/>
            <a:ext cx="2590797" cy="21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lepp.cornell.edu/~sep93/images/Portfolio/smpleSE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80" y="3922545"/>
            <a:ext cx="2432020" cy="21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5" r="16309"/>
          <a:stretch/>
        </p:blipFill>
        <p:spPr>
          <a:xfrm>
            <a:off x="1524047" y="3922545"/>
            <a:ext cx="1981200" cy="2108367"/>
          </a:xfrm>
          <a:prstGeom prst="rect">
            <a:avLst/>
          </a:prstGeom>
        </p:spPr>
      </p:pic>
      <p:pic>
        <p:nvPicPr>
          <p:cNvPr id="15" name="Picture 2" descr="\\SAMBA\accsrf\Sam\Pictures\ERL1-5\Coatings\First Coating\Compare to Other Cav\IMGP13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t="8016" r="49490" b="13616"/>
          <a:stretch/>
        </p:blipFill>
        <p:spPr bwMode="auto">
          <a:xfrm>
            <a:off x="198579" y="3922545"/>
            <a:ext cx="1112750" cy="2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21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SRF Materials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1A4F669-749E-4E07-89F8-85709122F510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628650" y="3505200"/>
            <a:ext cx="7886700" cy="3505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There are many superconductors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Need high Q</a:t>
            </a:r>
            <a:r>
              <a:rPr lang="en-US" baseline="-25000" dirty="0" smtClean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(large T</a:t>
            </a:r>
            <a:r>
              <a:rPr lang="en-US" baseline="-25000" dirty="0" smtClean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), high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H</a:t>
            </a:r>
            <a:r>
              <a:rPr lang="en-US" baseline="-25000" dirty="0" err="1" smtClean="0">
                <a:solidFill>
                  <a:schemeClr val="accent6">
                    <a:lumMod val="50000"/>
                  </a:schemeClr>
                </a:solidFill>
              </a:rPr>
              <a:t>sh</a:t>
            </a:r>
            <a:endParaRPr lang="en-US" baseline="-25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Many other important factors to consider</a:t>
            </a:r>
          </a:p>
          <a:p>
            <a:pPr marL="685800" lvl="1" indent="-342900">
              <a:spcBef>
                <a:spcPts val="0"/>
              </a:spcBef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Fabrication over large, complex geometry</a:t>
            </a:r>
          </a:p>
          <a:p>
            <a:pPr marL="685800" lvl="1" indent="-342900">
              <a:spcBef>
                <a:spcPts val="0"/>
              </a:spcBef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Easy to clean (e.g. no reaction with water)</a:t>
            </a:r>
          </a:p>
          <a:p>
            <a:pPr marL="685800" lvl="1" indent="-342900">
              <a:spcBef>
                <a:spcPts val="0"/>
              </a:spcBef>
            </a:pP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ξ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not too small (more on this later)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Nb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Sn meets these criteria well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2" descr="http://upload.wikimedia.org/wikipedia/commons/2/2b/Sc_histor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199"/>
            <a:ext cx="381000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715000" y="1728286"/>
            <a:ext cx="4146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i="1" dirty="0" smtClean="0">
                <a:solidFill>
                  <a:prstClr val="black"/>
                </a:solidFill>
                <a:latin typeface="Calibri Light" panose="020F0302020204030204"/>
                <a:ea typeface="ヒラギノ角ゴ ProN W3" charset="-128"/>
                <a:cs typeface="Times New Roman" panose="02020603050405020304" pitchFamily="18" charset="0"/>
                <a:sym typeface="Gill Sans" charset="0"/>
              </a:rPr>
              <a:t>Image from Wikipedia</a:t>
            </a:r>
            <a:endParaRPr lang="en-US" sz="1400" i="1" dirty="0">
              <a:solidFill>
                <a:prstClr val="black"/>
              </a:solidFill>
              <a:latin typeface="Calibri Light" panose="020F0302020204030204"/>
              <a:ea typeface="ヒラギノ角ゴ ProN W3" charset="-128"/>
              <a:cs typeface="Times New Roman" panose="02020603050405020304" pitchFamily="18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2079" y="1022647"/>
            <a:ext cx="5849955" cy="5138547"/>
          </a:xfrm>
        </p:spPr>
        <p:txBody>
          <a:bodyPr/>
          <a:lstStyle/>
          <a:p>
            <a:r>
              <a:rPr lang="en-US" b="1" i="1" dirty="0"/>
              <a:t>Recommendation 4</a:t>
            </a:r>
            <a:r>
              <a:rPr lang="en-US" b="1" dirty="0"/>
              <a:t>. </a:t>
            </a:r>
            <a:r>
              <a:rPr lang="en-US" dirty="0"/>
              <a:t>Direct appropriate investment in superconducting RF R&amp;D in order to inform the </a:t>
            </a:r>
            <a:r>
              <a:rPr lang="en-US" dirty="0" smtClean="0"/>
              <a:t>selection </a:t>
            </a:r>
            <a:r>
              <a:rPr lang="en-US" dirty="0"/>
              <a:t>of the acceleration technology for the multi-MW proton beam at Fermilab. </a:t>
            </a:r>
          </a:p>
          <a:p>
            <a:r>
              <a:rPr lang="en-US" b="1" i="1" dirty="0"/>
              <a:t>Recommendation 6</a:t>
            </a:r>
            <a:r>
              <a:rPr lang="en-US" b="1" dirty="0"/>
              <a:t>. </a:t>
            </a:r>
            <a:r>
              <a:rPr lang="en-US" dirty="0"/>
              <a:t>Increase funding for development of superconducting RF (SRF) technology with the goal to significantly reduce the cost of a ~1 </a:t>
            </a:r>
            <a:r>
              <a:rPr lang="en-US" dirty="0" err="1"/>
              <a:t>TeV</a:t>
            </a:r>
            <a:r>
              <a:rPr lang="en-US" dirty="0"/>
              <a:t> energy upgrade of the ILC. </a:t>
            </a:r>
            <a:r>
              <a:rPr lang="en-US" u="sng" dirty="0"/>
              <a:t>Strive to achieve 80 MV/m accelerating </a:t>
            </a:r>
            <a:r>
              <a:rPr lang="en-US" u="sng" dirty="0" smtClean="0"/>
              <a:t>gradients </a:t>
            </a:r>
            <a:r>
              <a:rPr lang="en-US" u="sng" dirty="0"/>
              <a:t>with </a:t>
            </a:r>
            <a:r>
              <a:rPr lang="en-US" b="1" u="sng" dirty="0">
                <a:solidFill>
                  <a:schemeClr val="accent4"/>
                </a:solidFill>
              </a:rPr>
              <a:t>new SRF materials</a:t>
            </a:r>
            <a:r>
              <a:rPr lang="en-US" u="sng" dirty="0">
                <a:solidFill>
                  <a:schemeClr val="accent4"/>
                </a:solidFill>
              </a:rPr>
              <a:t> </a:t>
            </a:r>
            <a:r>
              <a:rPr lang="en-US" u="sng" dirty="0"/>
              <a:t>on the 10-year timescale.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R&amp;D Subpanel Report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221B10-D5C0-4D67-9A35-B36A2D92B5F4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84" y="1527284"/>
            <a:ext cx="2484831" cy="31601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40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030" y="78560"/>
            <a:ext cx="8686800" cy="427877"/>
          </a:xfrm>
        </p:spPr>
        <p:txBody>
          <a:bodyPr/>
          <a:lstStyle/>
          <a:p>
            <a:r>
              <a:rPr lang="en-US" dirty="0"/>
              <a:t>Coating Mechanism: Vapor Diffusion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C90D330-B878-414D-8FE8-6A19BC716D25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5646156" y="801127"/>
            <a:ext cx="3048000" cy="2133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779756" y="801127"/>
            <a:ext cx="76200" cy="685800"/>
          </a:xfrm>
          <a:prstGeom prst="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7779756" y="1486927"/>
            <a:ext cx="76200" cy="685800"/>
          </a:xfrm>
          <a:prstGeom prst="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7779756" y="2148013"/>
            <a:ext cx="76200" cy="762000"/>
          </a:xfrm>
          <a:prstGeom prst="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7855956" y="801127"/>
            <a:ext cx="838200" cy="2133600"/>
          </a:xfrm>
          <a:prstGeom prst="rect">
            <a:avLst/>
          </a:prstGeom>
          <a:gradFill>
            <a:gsLst>
              <a:gs pos="9000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08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7398756" y="2553727"/>
            <a:ext cx="990600" cy="0"/>
          </a:xfrm>
          <a:prstGeom prst="straightConnector1">
            <a:avLst/>
          </a:prstGeom>
          <a:noFill/>
          <a:ln w="63500" cap="flat" cmpd="sng" algn="ctr">
            <a:solidFill>
              <a:srgbClr val="8064A2"/>
            </a:solidFill>
            <a:prstDash val="solid"/>
            <a:headEnd type="none" w="lg" len="lg"/>
            <a:tailEnd type="stealth" w="lg" len="lg"/>
          </a:ln>
          <a:effectLst/>
        </p:spPr>
      </p:cxnSp>
      <p:sp>
        <p:nvSpPr>
          <p:cNvPr id="114" name="Oval 113"/>
          <p:cNvSpPr/>
          <p:nvPr/>
        </p:nvSpPr>
        <p:spPr>
          <a:xfrm>
            <a:off x="6179556" y="1715527"/>
            <a:ext cx="152400" cy="152400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6484356" y="2020327"/>
            <a:ext cx="152400" cy="152400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6636756" y="1563127"/>
            <a:ext cx="152400" cy="152400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6865356" y="1867927"/>
            <a:ext cx="152400" cy="152400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ight Arrow 117"/>
          <p:cNvSpPr/>
          <p:nvPr/>
        </p:nvSpPr>
        <p:spPr>
          <a:xfrm>
            <a:off x="7170156" y="1639327"/>
            <a:ext cx="609600" cy="457200"/>
          </a:xfrm>
          <a:prstGeom prst="rightArrow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646156" y="855241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Sn</a:t>
            </a:r>
            <a:r>
              <a:rPr lang="en-US" sz="20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vapor arrives at surface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248400" y="2226841"/>
            <a:ext cx="1148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7030A0"/>
                </a:solidFill>
                <a:latin typeface="Calibri"/>
              </a:rPr>
              <a:t>Sn diffusion</a:t>
            </a:r>
            <a:endParaRPr lang="en-US" sz="2000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3595815" y="5296927"/>
            <a:ext cx="2819400" cy="609600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1" i="1" u="none" strike="noStrike" kern="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source temperature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=~1200 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270630" y="6134660"/>
            <a:ext cx="5827918" cy="613357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independently controlling Sn vapor abundance, it can balanced with Sn diffusion rate to achieve desired stoichiometry</a:t>
            </a:r>
          </a:p>
        </p:txBody>
      </p:sp>
      <p:cxnSp>
        <p:nvCxnSpPr>
          <p:cNvPr id="123" name="Straight Connector 122"/>
          <p:cNvCxnSpPr>
            <a:stCxn id="154" idx="1"/>
            <a:endCxn id="130" idx="4"/>
          </p:cNvCxnSpPr>
          <p:nvPr/>
        </p:nvCxnSpPr>
        <p:spPr>
          <a:xfrm flipH="1" flipV="1">
            <a:off x="3024315" y="3565670"/>
            <a:ext cx="571500" cy="1197857"/>
          </a:xfrm>
          <a:prstGeom prst="line">
            <a:avLst/>
          </a:prstGeom>
          <a:noFill/>
          <a:ln w="38100" cap="flat" cmpd="sng" algn="ctr">
            <a:solidFill>
              <a:srgbClr val="B66D31"/>
            </a:solidFill>
            <a:prstDash val="solid"/>
          </a:ln>
          <a:effectLst/>
        </p:spPr>
      </p:cxnSp>
      <p:cxnSp>
        <p:nvCxnSpPr>
          <p:cNvPr id="124" name="Straight Connector 123"/>
          <p:cNvCxnSpPr>
            <a:stCxn id="121" idx="1"/>
          </p:cNvCxnSpPr>
          <p:nvPr/>
        </p:nvCxnSpPr>
        <p:spPr>
          <a:xfrm flipH="1">
            <a:off x="2667000" y="5601727"/>
            <a:ext cx="928815" cy="381000"/>
          </a:xfrm>
          <a:prstGeom prst="line">
            <a:avLst/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</p:cxnSp>
      <p:sp>
        <p:nvSpPr>
          <p:cNvPr id="125" name="TextBox 124"/>
          <p:cNvSpPr txBox="1"/>
          <p:nvPr/>
        </p:nvSpPr>
        <p:spPr>
          <a:xfrm>
            <a:off x="6941556" y="309879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chemeClr val="tx1"/>
                </a:solidFill>
                <a:latin typeface="Calibri"/>
              </a:rPr>
              <a:t>Sn</a:t>
            </a:r>
            <a:endParaRPr lang="en-US" sz="18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932156" y="171552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Nb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627356" y="309879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  <a:latin typeface="Calibri"/>
              </a:rPr>
              <a:t>Nb</a:t>
            </a:r>
            <a:r>
              <a:rPr lang="en-US" sz="1800" b="1" baseline="-25000" dirty="0">
                <a:solidFill>
                  <a:schemeClr val="tx1"/>
                </a:solidFill>
                <a:latin typeface="Calibri"/>
              </a:rPr>
              <a:t>3</a:t>
            </a:r>
            <a:r>
              <a:rPr lang="en-US" sz="1800" b="1" dirty="0">
                <a:solidFill>
                  <a:schemeClr val="tx1"/>
                </a:solidFill>
                <a:latin typeface="Calibri"/>
              </a:rPr>
              <a:t>Sn</a:t>
            </a:r>
          </a:p>
        </p:txBody>
      </p:sp>
      <p:cxnSp>
        <p:nvCxnSpPr>
          <p:cNvPr id="128" name="Straight Arrow Connector 127"/>
          <p:cNvCxnSpPr/>
          <p:nvPr/>
        </p:nvCxnSpPr>
        <p:spPr>
          <a:xfrm flipV="1">
            <a:off x="7474956" y="2782327"/>
            <a:ext cx="304800" cy="381000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tailEnd type="stealth" w="lg" len="lg"/>
          </a:ln>
          <a:effectLst/>
        </p:spPr>
      </p:cxnSp>
      <p:cxnSp>
        <p:nvCxnSpPr>
          <p:cNvPr id="129" name="Straight Arrow Connector 128"/>
          <p:cNvCxnSpPr/>
          <p:nvPr/>
        </p:nvCxnSpPr>
        <p:spPr>
          <a:xfrm flipH="1" flipV="1">
            <a:off x="7932156" y="2782327"/>
            <a:ext cx="152400" cy="381000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tailEnd type="stealth" w="lg" len="lg"/>
          </a:ln>
          <a:effectLst/>
        </p:spPr>
      </p:cxnSp>
      <p:sp>
        <p:nvSpPr>
          <p:cNvPr id="130" name="Can 129"/>
          <p:cNvSpPr/>
          <p:nvPr/>
        </p:nvSpPr>
        <p:spPr>
          <a:xfrm>
            <a:off x="184030" y="626527"/>
            <a:ext cx="2840285" cy="5878286"/>
          </a:xfrm>
          <a:prstGeom prst="can">
            <a:avLst>
              <a:gd name="adj" fmla="val 7993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Can 130"/>
          <p:cNvSpPr/>
          <p:nvPr/>
        </p:nvSpPr>
        <p:spPr>
          <a:xfrm>
            <a:off x="868948" y="5263841"/>
            <a:ext cx="1502226" cy="1240971"/>
          </a:xfrm>
          <a:prstGeom prst="can">
            <a:avLst>
              <a:gd name="adj" fmla="val 7993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2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342" t="19066" r="28571" b="20161"/>
          <a:stretch>
            <a:fillRect/>
          </a:stretch>
        </p:blipFill>
        <p:spPr bwMode="auto">
          <a:xfrm>
            <a:off x="346434" y="822470"/>
            <a:ext cx="2438969" cy="437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934262" y="5145302"/>
            <a:ext cx="1828797" cy="1424825"/>
            <a:chOff x="1295400" y="4194175"/>
            <a:chExt cx="1169581" cy="911225"/>
          </a:xfrm>
        </p:grpSpPr>
        <p:pic>
          <p:nvPicPr>
            <p:cNvPr id="134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894" t="48387" r="18944" b="21774"/>
            <a:stretch>
              <a:fillRect/>
            </a:stretch>
          </p:blipFill>
          <p:spPr bwMode="auto">
            <a:xfrm>
              <a:off x="1295400" y="4318591"/>
              <a:ext cx="1169581" cy="786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590" t="45161" r="36957" b="50000"/>
            <a:stretch>
              <a:fillRect/>
            </a:stretch>
          </p:blipFill>
          <p:spPr bwMode="auto">
            <a:xfrm>
              <a:off x="1593112" y="4194175"/>
              <a:ext cx="255181" cy="12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6" name="Rounded Rectangle 135"/>
          <p:cNvSpPr/>
          <p:nvPr/>
        </p:nvSpPr>
        <p:spPr>
          <a:xfrm>
            <a:off x="1500318" y="5760882"/>
            <a:ext cx="195943" cy="172430"/>
          </a:xfrm>
          <a:prstGeom prst="round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7" name="Straight Arrow Connector 136"/>
          <p:cNvCxnSpPr/>
          <p:nvPr/>
        </p:nvCxnSpPr>
        <p:spPr>
          <a:xfrm flipH="1" flipV="1">
            <a:off x="1326147" y="4088184"/>
            <a:ext cx="195943" cy="163285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cxnSp>
        <p:nvCxnSpPr>
          <p:cNvPr id="138" name="Straight Arrow Connector 137"/>
          <p:cNvCxnSpPr/>
          <p:nvPr/>
        </p:nvCxnSpPr>
        <p:spPr>
          <a:xfrm flipV="1">
            <a:off x="1652718" y="4153498"/>
            <a:ext cx="195943" cy="15811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cxnSp>
        <p:nvCxnSpPr>
          <p:cNvPr id="139" name="Straight Arrow Connector 138"/>
          <p:cNvCxnSpPr/>
          <p:nvPr/>
        </p:nvCxnSpPr>
        <p:spPr>
          <a:xfrm flipH="1" flipV="1">
            <a:off x="1456775" y="3500356"/>
            <a:ext cx="130628" cy="22342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sp>
        <p:nvSpPr>
          <p:cNvPr id="140" name="Rectangle 139"/>
          <p:cNvSpPr/>
          <p:nvPr/>
        </p:nvSpPr>
        <p:spPr>
          <a:xfrm>
            <a:off x="2567117" y="2847213"/>
            <a:ext cx="261257" cy="261257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260833" y="3957556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391461" y="3369727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783346" y="4022870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391461" y="3435041"/>
            <a:ext cx="71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Calibri"/>
              </a:rPr>
              <a:t>Sn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 Vapor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14890" y="5525527"/>
            <a:ext cx="799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/>
              </a:rPr>
              <a:t>Heater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82266" y="1230531"/>
            <a:ext cx="1024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B66D31"/>
                </a:solidFill>
                <a:latin typeface="Calibri"/>
              </a:rPr>
              <a:t>Coating chamber in UHV furnace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2044603" y="1736870"/>
            <a:ext cx="96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Nb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cavity substrate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 flipH="1">
            <a:off x="2305861" y="2259384"/>
            <a:ext cx="130628" cy="22977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cxnSp>
        <p:nvCxnSpPr>
          <p:cNvPr id="149" name="Straight Connector 148"/>
          <p:cNvCxnSpPr/>
          <p:nvPr/>
        </p:nvCxnSpPr>
        <p:spPr>
          <a:xfrm flipV="1">
            <a:off x="2588889" y="800275"/>
            <a:ext cx="3091691" cy="2046939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ysDash"/>
          </a:ln>
          <a:effectLst/>
        </p:spPr>
      </p:cxnSp>
      <p:cxnSp>
        <p:nvCxnSpPr>
          <p:cNvPr id="150" name="Straight Connector 149"/>
          <p:cNvCxnSpPr/>
          <p:nvPr/>
        </p:nvCxnSpPr>
        <p:spPr>
          <a:xfrm flipV="1">
            <a:off x="2852938" y="2934727"/>
            <a:ext cx="5833862" cy="173744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ysDash"/>
          </a:ln>
          <a:effectLst/>
        </p:spPr>
      </p:cxnSp>
      <p:cxnSp>
        <p:nvCxnSpPr>
          <p:cNvPr id="151" name="Straight Connector 150"/>
          <p:cNvCxnSpPr/>
          <p:nvPr/>
        </p:nvCxnSpPr>
        <p:spPr>
          <a:xfrm flipV="1">
            <a:off x="2567116" y="2920694"/>
            <a:ext cx="3102577" cy="187777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ysDash"/>
          </a:ln>
          <a:effectLst/>
        </p:spPr>
      </p:cxnSp>
      <p:cxnSp>
        <p:nvCxnSpPr>
          <p:cNvPr id="152" name="Straight Connector 151"/>
          <p:cNvCxnSpPr>
            <a:endCxn id="107" idx="1"/>
          </p:cNvCxnSpPr>
          <p:nvPr/>
        </p:nvCxnSpPr>
        <p:spPr>
          <a:xfrm flipV="1">
            <a:off x="2852938" y="1867927"/>
            <a:ext cx="2793218" cy="979286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ysDash"/>
          </a:ln>
          <a:effectLst/>
        </p:spPr>
      </p:cxnSp>
      <p:sp>
        <p:nvSpPr>
          <p:cNvPr id="153" name="Bent Arrow 152"/>
          <p:cNvSpPr/>
          <p:nvPr/>
        </p:nvSpPr>
        <p:spPr>
          <a:xfrm>
            <a:off x="4191000" y="800275"/>
            <a:ext cx="1531356" cy="4496651"/>
          </a:xfrm>
          <a:prstGeom prst="bentArrow">
            <a:avLst>
              <a:gd name="adj1" fmla="val 18365"/>
              <a:gd name="adj2" fmla="val 15996"/>
              <a:gd name="adj3" fmla="val 18365"/>
              <a:gd name="adj4" fmla="val 34272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3595815" y="4458727"/>
            <a:ext cx="2819400" cy="609600"/>
          </a:xfrm>
          <a:prstGeom prst="round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1" i="1" u="none" strike="noStrike" kern="0" cap="none" spc="0" normalizeH="0" baseline="-2500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furnace temperature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=~1100 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Bent Arrow 154"/>
          <p:cNvSpPr/>
          <p:nvPr/>
        </p:nvSpPr>
        <p:spPr>
          <a:xfrm>
            <a:off x="4724399" y="2226839"/>
            <a:ext cx="1631093" cy="2231887"/>
          </a:xfrm>
          <a:prstGeom prst="bentArrow">
            <a:avLst>
              <a:gd name="adj1" fmla="val 20075"/>
              <a:gd name="adj2" fmla="val 16910"/>
              <a:gd name="adj3" fmla="val 22543"/>
              <a:gd name="adj4" fmla="val 45245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  <a:lumMod val="75000"/>
                  <a:lumOff val="25000"/>
                </a:srgbClr>
              </a:gs>
              <a:gs pos="80000">
                <a:srgbClr val="F79646">
                  <a:shade val="93000"/>
                  <a:satMod val="130000"/>
                  <a:lumMod val="75000"/>
                  <a:lumOff val="25000"/>
                </a:srgbClr>
              </a:gs>
              <a:gs pos="100000">
                <a:srgbClr val="F79646">
                  <a:shade val="94000"/>
                  <a:satMod val="135000"/>
                  <a:lumMod val="75000"/>
                  <a:lumOff val="2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6" name="Straight Arrow Connector 155"/>
          <p:cNvCxnSpPr/>
          <p:nvPr/>
        </p:nvCxnSpPr>
        <p:spPr>
          <a:xfrm>
            <a:off x="750082" y="5792227"/>
            <a:ext cx="471176" cy="213170"/>
          </a:xfrm>
          <a:prstGeom prst="straightConnector1">
            <a:avLst/>
          </a:prstGeom>
          <a:noFill/>
          <a:ln w="19050" cap="flat" cmpd="sng" algn="ctr">
            <a:solidFill>
              <a:srgbClr val="002060"/>
            </a:solidFill>
            <a:prstDash val="solid"/>
            <a:tailEnd type="stealth" w="lg" len="lg"/>
          </a:ln>
          <a:effectLst/>
        </p:spPr>
      </p:cxnSp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4"/>
          <a:srcRect l="23056" t="24155" r="38532" b="6634"/>
          <a:stretch/>
        </p:blipFill>
        <p:spPr>
          <a:xfrm>
            <a:off x="6484356" y="3469948"/>
            <a:ext cx="2578062" cy="253545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509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Wuppertal Nb</a:t>
            </a:r>
            <a:r>
              <a:rPr lang="en-US" baseline="-25000" dirty="0" smtClean="0"/>
              <a:t>3</a:t>
            </a:r>
            <a:r>
              <a:rPr lang="en-US" dirty="0" smtClean="0"/>
              <a:t>Sn Furnaces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3C000A4-2CF7-49D2-B543-59D5400C595E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46" y="818606"/>
            <a:ext cx="2826297" cy="5324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845"/>
          <a:stretch/>
        </p:blipFill>
        <p:spPr>
          <a:xfrm>
            <a:off x="3993335" y="1016710"/>
            <a:ext cx="4682261" cy="5044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834" y="5156558"/>
            <a:ext cx="1612038" cy="8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6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Cornell Nb</a:t>
            </a:r>
            <a:r>
              <a:rPr lang="en-US" baseline="-25000" dirty="0" smtClean="0"/>
              <a:t>3</a:t>
            </a:r>
            <a:r>
              <a:rPr lang="en-US" dirty="0" smtClean="0"/>
              <a:t>Sn Furnace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47A8AE-4385-4997-8034-9781AAF71B99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771"/>
          <a:stretch/>
        </p:blipFill>
        <p:spPr>
          <a:xfrm>
            <a:off x="2200565" y="748130"/>
            <a:ext cx="6943435" cy="5434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6" t="5000" r="15864"/>
          <a:stretch/>
        </p:blipFill>
        <p:spPr>
          <a:xfrm>
            <a:off x="244636" y="748130"/>
            <a:ext cx="1872042" cy="543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Cornell Nb</a:t>
            </a:r>
            <a:r>
              <a:rPr lang="en-US" baseline="-25000" dirty="0" smtClean="0"/>
              <a:t>3</a:t>
            </a:r>
            <a:r>
              <a:rPr lang="en-US" dirty="0" smtClean="0"/>
              <a:t>Sn Furnace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47A8AE-4385-4997-8034-9781AAF71B99}" type="datetime1">
              <a:rPr lang="en-US" smtClean="0"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771"/>
          <a:stretch/>
        </p:blipFill>
        <p:spPr>
          <a:xfrm>
            <a:off x="2200565" y="748130"/>
            <a:ext cx="6943435" cy="5434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6" t="5000" r="15864"/>
          <a:stretch/>
        </p:blipFill>
        <p:spPr>
          <a:xfrm>
            <a:off x="244636" y="748130"/>
            <a:ext cx="1872042" cy="5434953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3676340" y="4247837"/>
            <a:ext cx="1555692" cy="1880987"/>
            <a:chOff x="-159968" y="0"/>
            <a:chExt cx="2966617" cy="35861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343477" cy="3486637"/>
            </a:xfrm>
            <a:prstGeom prst="rect">
              <a:avLst/>
            </a:prstGeom>
          </p:spPr>
        </p:pic>
        <p:sp>
          <p:nvSpPr>
            <p:cNvPr id="11" name="TextBox 16"/>
            <p:cNvSpPr txBox="1"/>
            <p:nvPr/>
          </p:nvSpPr>
          <p:spPr>
            <a:xfrm>
              <a:off x="-159968" y="2024329"/>
              <a:ext cx="1030274" cy="5985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18288" rIns="0" bIns="18288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Tungsten feet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-159968" y="2958473"/>
              <a:ext cx="851994" cy="5985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18288" rIns="0" bIns="18288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Tin crucible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1574796" y="2987616"/>
              <a:ext cx="1231853" cy="5985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18288" rIns="0" bIns="18288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Tin source heater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1571918" y="2024329"/>
              <a:ext cx="969004" cy="5985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18288" rIns="0" bIns="18288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Witness samples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TextBox 20"/>
            <p:cNvSpPr txBox="1"/>
            <p:nvPr/>
          </p:nvSpPr>
          <p:spPr>
            <a:xfrm>
              <a:off x="1525189" y="623976"/>
              <a:ext cx="1015733" cy="5985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18288" rIns="0" bIns="18288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9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Inner heat shields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92027" y="2412130"/>
              <a:ext cx="178279" cy="15854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4" idx="1"/>
            </p:cNvCxnSpPr>
            <p:nvPr/>
          </p:nvCxnSpPr>
          <p:spPr>
            <a:xfrm flipH="1">
              <a:off x="1259923" y="2323588"/>
              <a:ext cx="311995" cy="27985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3" idx="1"/>
            </p:cNvCxnSpPr>
            <p:nvPr/>
          </p:nvCxnSpPr>
          <p:spPr>
            <a:xfrm flipH="1" flipV="1">
              <a:off x="1347637" y="3137300"/>
              <a:ext cx="227159" cy="14957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692027" y="3083264"/>
              <a:ext cx="406137" cy="5403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1525189" y="324234"/>
              <a:ext cx="219261" cy="29974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829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Q</a:t>
            </a:r>
            <a:r>
              <a:rPr lang="en-US" baseline="-25000" dirty="0" smtClean="0"/>
              <a:t>0</a:t>
            </a:r>
            <a:r>
              <a:rPr lang="en-US" dirty="0" smtClean="0"/>
              <a:t>(T)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266AC8C-29A1-45B4-B50D-07C552161DA6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Sam Posen | TD R&amp;D 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360" y="3078301"/>
            <a:ext cx="4004640" cy="3236401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457200" y="831674"/>
            <a:ext cx="8229600" cy="2198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27432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7432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7432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27432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7432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27432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Large T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~ 18 K</a:t>
            </a:r>
          </a:p>
          <a:p>
            <a:pPr marL="514350" marR="0" lvl="1" indent="-27432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Very small R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BCS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(T)   – 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R</a:t>
            </a:r>
            <a:r>
              <a:rPr kumimoji="0" lang="en-US" sz="2800" b="0" i="1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BCS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) ~ e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-1.76T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 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/T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14350" marR="0" lvl="1" indent="-27432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High Q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even at relatively high T</a:t>
            </a:r>
          </a:p>
          <a:p>
            <a:pPr marL="171450" marR="0" lvl="0" indent="-27432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Higher temperature operation</a:t>
            </a:r>
            <a:endParaRPr kumimoji="0" lang="en-US" sz="3200" b="0" i="0" u="none" strike="noStrike" kern="1200" cap="none" spc="0" normalizeH="0" baseline="-2500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14350" marR="0" lvl="1" indent="-27432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Simpler cryogenic plant</a:t>
            </a:r>
          </a:p>
          <a:p>
            <a:pPr marL="514350" marR="0" lvl="1" indent="-27432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Higher efficiency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" r="7375" b="-1"/>
          <a:stretch/>
        </p:blipFill>
        <p:spPr bwMode="auto">
          <a:xfrm>
            <a:off x="270266" y="3023143"/>
            <a:ext cx="4301734" cy="3300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96995" y="2404311"/>
            <a:ext cx="3124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Possibility of </a:t>
            </a:r>
            <a:r>
              <a:rPr lang="en-US" dirty="0" err="1" smtClean="0"/>
              <a:t>cryocooler</a:t>
            </a:r>
            <a:r>
              <a:rPr lang="en-US" dirty="0" smtClean="0"/>
              <a:t> operation!</a:t>
            </a:r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 rot="7466586">
            <a:off x="5410434" y="1705592"/>
            <a:ext cx="416627" cy="876857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9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_PPT_090915.potx" id="{56451BDF-8C7B-4FB1-8540-8327BF5502E3}" vid="{0EB11493-1FA8-4745-82B8-865E57F568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4596</TotalTime>
  <Words>1200</Words>
  <Application>Microsoft Office PowerPoint</Application>
  <PresentationFormat>On-screen Show (4:3)</PresentationFormat>
  <Paragraphs>249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Geneva</vt:lpstr>
      <vt:lpstr>Gill Sans</vt:lpstr>
      <vt:lpstr>Helvetica</vt:lpstr>
      <vt:lpstr>Times New Roman</vt:lpstr>
      <vt:lpstr>ヒラギノ角ゴ ProN W3</vt:lpstr>
      <vt:lpstr>Fermilab_PPT_090815</vt:lpstr>
      <vt:lpstr>PowerPoint Presentation</vt:lpstr>
      <vt:lpstr>Increasing Reach of SRF Accelerators</vt:lpstr>
      <vt:lpstr>Alternative SRF Materials</vt:lpstr>
      <vt:lpstr>Accelerator R&amp;D Subpanel Report</vt:lpstr>
      <vt:lpstr>Coating Mechanism: Vapor Diffusion</vt:lpstr>
      <vt:lpstr>University of Wuppertal Nb3Sn Furnaces</vt:lpstr>
      <vt:lpstr>Cornell Nb3Sn Furnace</vt:lpstr>
      <vt:lpstr>Cornell Nb3Sn Furnace</vt:lpstr>
      <vt:lpstr>Nb3Sn Q0(T)</vt:lpstr>
      <vt:lpstr>Single Cell 1.3 GHz cavities at Cornell – 4.2 K</vt:lpstr>
      <vt:lpstr>Improved Cooldown – Flat Q0 !</vt:lpstr>
      <vt:lpstr>Cryogenic Power Requirements, 1 cell at 1.3 GHz</vt:lpstr>
      <vt:lpstr>Pulsed Quench Field</vt:lpstr>
      <vt:lpstr>High Gradients – Klystron Measurements</vt:lpstr>
      <vt:lpstr>Low Tin Content Regions</vt:lpstr>
      <vt:lpstr>Nb3Sn SRF R&amp;D at Fermilab</vt:lpstr>
      <vt:lpstr>Nb3Sn SRF R&amp;D at Fermilab</vt:lpstr>
      <vt:lpstr>Nb3Sn SRF R&amp;D at Fermilab</vt:lpstr>
      <vt:lpstr>Nb3Sn SRF R&amp;D at Fermilab</vt:lpstr>
      <vt:lpstr>Fermilab Furnace</vt:lpstr>
      <vt:lpstr>PowerPoint Presentation</vt:lpstr>
      <vt:lpstr>PowerPoint Presentation</vt:lpstr>
      <vt:lpstr>1.3 GHz 9-cell</vt:lpstr>
      <vt:lpstr>650 MHz 5-cell</vt:lpstr>
      <vt:lpstr>Summary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Fermilab SRF</cp:lastModifiedBy>
  <cp:revision>329</cp:revision>
  <cp:lastPrinted>2014-01-20T19:40:21Z</cp:lastPrinted>
  <dcterms:created xsi:type="dcterms:W3CDTF">2014-01-03T20:18:13Z</dcterms:created>
  <dcterms:modified xsi:type="dcterms:W3CDTF">2016-01-26T17:38:11Z</dcterms:modified>
</cp:coreProperties>
</file>