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73" r:id="rId3"/>
    <p:sldId id="261" r:id="rId4"/>
    <p:sldId id="268" r:id="rId5"/>
    <p:sldId id="269" r:id="rId6"/>
    <p:sldId id="267" r:id="rId7"/>
    <p:sldId id="270" r:id="rId8"/>
    <p:sldId id="272" r:id="rId9"/>
    <p:sldId id="276" r:id="rId10"/>
    <p:sldId id="274" r:id="rId11"/>
    <p:sldId id="277" r:id="rId12"/>
    <p:sldId id="278" r:id="rId13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3333CC"/>
    <a:srgbClr val="2B3535"/>
    <a:srgbClr val="66FFFF"/>
    <a:srgbClr val="FF33CC"/>
    <a:srgbClr val="B6C4C4"/>
    <a:srgbClr val="678D9A"/>
    <a:srgbClr val="83B08F"/>
    <a:srgbClr val="C6AD84"/>
    <a:srgbClr val="678792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7262" autoAdjust="0"/>
    <p:restoredTop sz="94630" autoAdjust="0"/>
  </p:normalViewPr>
  <p:slideViewPr>
    <p:cSldViewPr>
      <p:cViewPr varScale="1">
        <p:scale>
          <a:sx n="88" d="100"/>
          <a:sy n="88" d="100"/>
        </p:scale>
        <p:origin x="-1666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44AA99AC-25FA-45F2-886F-1F6E78AAB3EE}" type="datetimeFigureOut">
              <a:rPr lang="en-US" smtClean="0"/>
              <a:pPr/>
              <a:t>1/6/2016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D4400CF4-8148-4BCC-B2E0-6037CCC5B1E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00CF4-8148-4BCC-B2E0-6037CCC5B1E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6" name="Picture 104" descr="PPP_SEDUC_TLE_Boar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914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886200"/>
            <a:ext cx="7772400" cy="685800"/>
          </a:xfrm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117" name="Rectangle 4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118" name="Rectangle 4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119" name="Rectangle 4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CDE376C-DCA3-4CF4-9274-5DFFDED8B6B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20F3C7-D796-472A-B683-2F5C47A7E51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1000" y="2286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3050" y="2286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D13B7E-6CD6-4D8A-87F3-13D0F4B39A6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82D775-5EA2-4D93-B5C8-A2DA638FFC9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ABCFCB-016A-45DA-984E-5F4B485E1F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D0331D-3611-4222-A0CC-74F1CB8E260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DDEB3D-97F7-4F99-AD4C-4347E20DF3C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FE08CA-C84B-4293-B73C-6018B3A7EC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FF9740-7D17-4B05-8C73-8A87434A2FF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B6BE8A-9B21-473E-8568-554A55B464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109726-FB28-4F75-AB7F-9E5D64CF5B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3" name="Picture 189" descr="PPP_SEDUC_PRT_Board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3050" y="228600"/>
            <a:ext cx="8610600" cy="111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4000"/>
            <a:ext cx="8229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14" name="Rectangle 19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28600" y="6629400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aseline="-25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215" name="Rectangle 19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294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aseline="-25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216" name="Rectangle 19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64338" y="6629400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aseline="-25000">
                <a:solidFill>
                  <a:srgbClr val="FFFFFF"/>
                </a:solidFill>
              </a:defRPr>
            </a:lvl1pPr>
          </a:lstStyle>
          <a:p>
            <a:fld id="{C9F91FBD-1E99-45A6-8C2B-FA9F88EE89A7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rgbClr val="00000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rgbClr val="00000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rgbClr val="00000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00000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00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00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00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Simulations update: Injection into DR and multi-turn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Diktys </a:t>
            </a:r>
            <a:r>
              <a:rPr lang="en-US" dirty="0" err="1" smtClean="0"/>
              <a:t>Stratakis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667000" y="5867400"/>
            <a:ext cx="32976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	Muon campus beam dynamics meeting</a:t>
            </a:r>
          </a:p>
          <a:p>
            <a:pPr algn="ctr"/>
            <a:r>
              <a:rPr lang="en-US" sz="1400" dirty="0" smtClean="0"/>
              <a:t>January 06, 2016 </a:t>
            </a:r>
            <a:endParaRPr lang="en-US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CDE376C-DCA3-4CF4-9274-5DFFDED8B6B2}" type="slidenum">
              <a:rPr lang="en-US" sz="1200" smtClean="0"/>
              <a:pPr/>
              <a:t>1</a:t>
            </a:fld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after one turn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2D775-5EA2-4D93-B5C8-A2DA638FFC9D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Picture 4" descr="untitled.png"/>
          <p:cNvPicPr>
            <a:picLocks noChangeAspect="1"/>
          </p:cNvPicPr>
          <p:nvPr/>
        </p:nvPicPr>
        <p:blipFill>
          <a:blip r:embed="rId2"/>
          <a:srcRect l="5833" t="4334" r="7500"/>
          <a:stretch>
            <a:fillRect/>
          </a:stretch>
        </p:blipFill>
        <p:spPr>
          <a:xfrm>
            <a:off x="685800" y="1447800"/>
            <a:ext cx="6974456" cy="37931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43800" y="4572000"/>
            <a:ext cx="1467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33CC"/>
                </a:solidFill>
              </a:rPr>
              <a:t>350 in 0.5% </a:t>
            </a:r>
            <a:endParaRPr lang="en-US" dirty="0">
              <a:solidFill>
                <a:srgbClr val="3333C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43800" y="4191000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1000 all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04800" y="5181600"/>
            <a:ext cx="8534400" cy="1371600"/>
          </a:xfrm>
        </p:spPr>
        <p:txBody>
          <a:bodyPr/>
          <a:lstStyle/>
          <a:p>
            <a:r>
              <a:rPr lang="en-US" sz="2400" dirty="0" smtClean="0"/>
              <a:t>G4BL cross-check :</a:t>
            </a:r>
          </a:p>
          <a:p>
            <a:pPr lvl="1"/>
            <a:r>
              <a:rPr lang="en-US" sz="2000" dirty="0" smtClean="0"/>
              <a:t>0.30x10</a:t>
            </a:r>
            <a:r>
              <a:rPr lang="en-US" sz="2000" baseline="30000" dirty="0" smtClean="0"/>
              <a:t>-6</a:t>
            </a:r>
            <a:r>
              <a:rPr lang="en-US" sz="2000" dirty="0" smtClean="0"/>
              <a:t> muons per proton in 0.5% (Diktys)</a:t>
            </a:r>
          </a:p>
          <a:p>
            <a:pPr lvl="1"/>
            <a:r>
              <a:rPr lang="en-US" sz="2000" dirty="0" smtClean="0"/>
              <a:t>0.25x10</a:t>
            </a:r>
            <a:r>
              <a:rPr lang="en-US" sz="2000" baseline="30000" dirty="0" smtClean="0"/>
              <a:t>-6</a:t>
            </a:r>
            <a:r>
              <a:rPr lang="en-US" sz="2000" dirty="0" smtClean="0"/>
              <a:t> muons per proton in 0.5% (</a:t>
            </a:r>
            <a:r>
              <a:rPr lang="en-US" sz="2000" dirty="0" err="1" smtClean="0"/>
              <a:t>Volodya</a:t>
            </a:r>
            <a:r>
              <a:rPr lang="en-US" sz="2000" dirty="0" smtClean="0"/>
              <a:t> g2-doc-1668)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sz="2400" dirty="0" smtClean="0"/>
              <a:t>My numbers are close to </a:t>
            </a:r>
            <a:r>
              <a:rPr lang="en-US" sz="2400" dirty="0" err="1" smtClean="0"/>
              <a:t>Volodya’s</a:t>
            </a:r>
            <a:r>
              <a:rPr lang="en-US" sz="2400" dirty="0" smtClean="0"/>
              <a:t> 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It would be interesting to cross-check with Maxim, too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Next steps will be:</a:t>
            </a:r>
          </a:p>
          <a:p>
            <a:pPr lvl="1">
              <a:spcAft>
                <a:spcPts val="600"/>
              </a:spcAft>
            </a:pPr>
            <a:r>
              <a:rPr lang="en-US" sz="2000" dirty="0" smtClean="0"/>
              <a:t>Complete multi-turn operation</a:t>
            </a:r>
          </a:p>
          <a:p>
            <a:pPr lvl="1">
              <a:spcAft>
                <a:spcPts val="600"/>
              </a:spcAft>
            </a:pPr>
            <a:r>
              <a:rPr lang="en-US" sz="2000" dirty="0" smtClean="0"/>
              <a:t>Model extraction</a:t>
            </a:r>
          </a:p>
          <a:p>
            <a:pPr lvl="1">
              <a:spcAft>
                <a:spcPts val="600"/>
              </a:spcAft>
            </a:pPr>
            <a:r>
              <a:rPr lang="en-US" sz="2000" dirty="0" smtClean="0"/>
              <a:t>Tracking through M4-M5</a:t>
            </a:r>
          </a:p>
          <a:p>
            <a:pPr lvl="1">
              <a:spcAft>
                <a:spcPts val="600"/>
              </a:spcAft>
            </a:pPr>
            <a:r>
              <a:rPr lang="en-US" sz="2000" dirty="0" smtClean="0"/>
              <a:t>Fix apertures &amp; steel: dipoles, Q303, Q302, ….</a:t>
            </a:r>
          </a:p>
          <a:p>
            <a:pPr lvl="1">
              <a:spcAft>
                <a:spcPts val="600"/>
              </a:spcAft>
            </a:pPr>
            <a:r>
              <a:rPr lang="en-US" sz="2000" dirty="0" smtClean="0"/>
              <a:t>Improve statistics</a:t>
            </a:r>
          </a:p>
          <a:p>
            <a:pPr lvl="1">
              <a:spcAft>
                <a:spcPts val="600"/>
              </a:spcAft>
            </a:pPr>
            <a:r>
              <a:rPr lang="en-US" sz="2000" dirty="0" smtClean="0"/>
              <a:t>Goal is to complete this effort by the next g-2 collaboration meeting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2D775-5EA2-4D93-B5C8-A2DA638FFC9D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 for next phone meetings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sz="2400" dirty="0" smtClean="0"/>
              <a:t>Jan 20:</a:t>
            </a:r>
          </a:p>
          <a:p>
            <a:pPr lvl="1">
              <a:spcAft>
                <a:spcPts val="600"/>
              </a:spcAft>
            </a:pPr>
            <a:r>
              <a:rPr lang="en-US" sz="2000" dirty="0" smtClean="0"/>
              <a:t>Update on BMAD (Maxim) 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Feb 3:</a:t>
            </a:r>
          </a:p>
          <a:p>
            <a:pPr lvl="1">
              <a:spcAft>
                <a:spcPts val="600"/>
              </a:spcAft>
            </a:pPr>
            <a:r>
              <a:rPr lang="en-US" sz="2000" dirty="0" smtClean="0"/>
              <a:t>Status of storage ring simulations (Nathan?)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2D775-5EA2-4D93-B5C8-A2DA638FFC9D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Recent progress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sz="2400" dirty="0" smtClean="0"/>
              <a:t>What is done so far:</a:t>
            </a:r>
          </a:p>
          <a:p>
            <a:pPr lvl="1">
              <a:spcAft>
                <a:spcPts val="600"/>
              </a:spcAft>
            </a:pPr>
            <a:r>
              <a:rPr lang="en-US" sz="2000" dirty="0" smtClean="0"/>
              <a:t>G4BL model for Target-M2-M3 </a:t>
            </a:r>
          </a:p>
          <a:p>
            <a:pPr lvl="1">
              <a:spcAft>
                <a:spcPts val="600"/>
              </a:spcAft>
            </a:pPr>
            <a:r>
              <a:rPr lang="en-US" sz="2000" dirty="0" smtClean="0"/>
              <a:t>G4BL model for DR</a:t>
            </a:r>
          </a:p>
          <a:p>
            <a:pPr lvl="1">
              <a:spcAft>
                <a:spcPts val="600"/>
              </a:spcAft>
            </a:pPr>
            <a:r>
              <a:rPr lang="en-US" sz="2000" dirty="0" smtClean="0"/>
              <a:t>G4BL model for M4-M5</a:t>
            </a:r>
          </a:p>
          <a:p>
            <a:pPr lvl="1">
              <a:spcAft>
                <a:spcPts val="600"/>
              </a:spcAft>
            </a:pPr>
            <a:r>
              <a:rPr lang="en-US" sz="2000" dirty="0" smtClean="0"/>
              <a:t>Injection model into DR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What is not done, yet:</a:t>
            </a:r>
          </a:p>
          <a:p>
            <a:pPr lvl="1">
              <a:spcAft>
                <a:spcPts val="600"/>
              </a:spcAft>
            </a:pPr>
            <a:r>
              <a:rPr lang="en-US" sz="2000" dirty="0" smtClean="0"/>
              <a:t>Realistic aperture model for injection</a:t>
            </a:r>
          </a:p>
          <a:p>
            <a:pPr lvl="1">
              <a:spcAft>
                <a:spcPts val="600"/>
              </a:spcAft>
            </a:pPr>
            <a:r>
              <a:rPr lang="en-US" sz="2000" dirty="0" smtClean="0"/>
              <a:t>Multi-turn studies</a:t>
            </a:r>
          </a:p>
          <a:p>
            <a:pPr lvl="1">
              <a:spcAft>
                <a:spcPts val="600"/>
              </a:spcAft>
            </a:pPr>
            <a:r>
              <a:rPr lang="en-US" sz="2000" dirty="0" smtClean="0"/>
              <a:t>Extraction model from DR</a:t>
            </a:r>
          </a:p>
          <a:p>
            <a:pPr lvl="1">
              <a:spcAft>
                <a:spcPts val="600"/>
              </a:spcAft>
            </a:pPr>
            <a:r>
              <a:rPr lang="en-US" sz="2000" dirty="0" smtClean="0"/>
              <a:t>Tracking for M4-M5</a:t>
            </a:r>
          </a:p>
          <a:p>
            <a:pPr lvl="1">
              <a:spcAft>
                <a:spcPts val="600"/>
              </a:spcAft>
            </a:pPr>
            <a:r>
              <a:rPr lang="en-US" sz="2000" dirty="0" smtClean="0"/>
              <a:t>Fix iron thickness for dipoles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2D775-5EA2-4D93-B5C8-A2DA638FFC9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for M2-M3 </a:t>
            </a:r>
            <a:r>
              <a:rPr lang="en-US" dirty="0" err="1" smtClean="0"/>
              <a:t>beamlines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 l="1953" t="6944" r="54892" b="17328"/>
          <a:stretch>
            <a:fillRect/>
          </a:stretch>
        </p:blipFill>
        <p:spPr bwMode="auto">
          <a:xfrm>
            <a:off x="304800" y="2133600"/>
            <a:ext cx="8586699" cy="4237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Connector 8"/>
          <p:cNvCxnSpPr/>
          <p:nvPr/>
        </p:nvCxnSpPr>
        <p:spPr>
          <a:xfrm>
            <a:off x="4876800" y="3048000"/>
            <a:ext cx="914400" cy="3048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791200" y="4343400"/>
            <a:ext cx="2209800" cy="2286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/>
          <a:srcRect l="1042" t="31482" r="51042" b="31482"/>
          <a:stretch>
            <a:fillRect/>
          </a:stretch>
        </p:blipFill>
        <p:spPr bwMode="auto">
          <a:xfrm>
            <a:off x="381000" y="3733800"/>
            <a:ext cx="5384172" cy="1170456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print"/>
          <a:srcRect l="651" t="32408" r="57823" b="37500"/>
          <a:stretch>
            <a:fillRect/>
          </a:stretch>
        </p:blipFill>
        <p:spPr bwMode="auto">
          <a:xfrm>
            <a:off x="381000" y="2590800"/>
            <a:ext cx="4495800" cy="91628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1676400" y="2590800"/>
            <a:ext cx="6222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66FFFF"/>
                </a:solidFill>
              </a:rPr>
              <a:t>Q812</a:t>
            </a:r>
            <a:endParaRPr lang="en-US" sz="1400" dirty="0">
              <a:solidFill>
                <a:srgbClr val="66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81400" y="2590800"/>
            <a:ext cx="6126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FF00"/>
                </a:solidFill>
              </a:rPr>
              <a:t>H812</a:t>
            </a:r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91000" y="2590800"/>
            <a:ext cx="6222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33CC"/>
                </a:solidFill>
              </a:rPr>
              <a:t>Q706</a:t>
            </a:r>
            <a:endParaRPr lang="en-US" sz="1400" dirty="0">
              <a:solidFill>
                <a:srgbClr val="FF33CC"/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 rot="5400000">
            <a:off x="5638800" y="2438400"/>
            <a:ext cx="304800" cy="3048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81000" y="3733800"/>
            <a:ext cx="6222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B050"/>
                </a:solidFill>
              </a:rPr>
              <a:t>Q726</a:t>
            </a:r>
            <a:endParaRPr lang="en-US" sz="1400" dirty="0">
              <a:solidFill>
                <a:srgbClr val="00B05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14400" y="3733800"/>
            <a:ext cx="6126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FF00"/>
                </a:solidFill>
              </a:rPr>
              <a:t>H726</a:t>
            </a:r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600200" y="3733800"/>
            <a:ext cx="6222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3333CC"/>
                </a:solidFill>
              </a:rPr>
              <a:t>Q727</a:t>
            </a:r>
            <a:endParaRPr lang="en-US" sz="1400" dirty="0">
              <a:solidFill>
                <a:srgbClr val="3333CC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362200" y="3733800"/>
            <a:ext cx="6222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3333CC"/>
                </a:solidFill>
              </a:rPr>
              <a:t>Q728</a:t>
            </a:r>
            <a:endParaRPr lang="en-US" sz="1400" dirty="0">
              <a:solidFill>
                <a:srgbClr val="3333CC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048000" y="3733800"/>
            <a:ext cx="6222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3333CC"/>
                </a:solidFill>
              </a:rPr>
              <a:t>Q729</a:t>
            </a:r>
            <a:endParaRPr lang="en-US" sz="1400" dirty="0">
              <a:solidFill>
                <a:srgbClr val="3333CC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657600" y="3733800"/>
            <a:ext cx="6126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FF00"/>
                </a:solidFill>
              </a:rPr>
              <a:t>H729</a:t>
            </a:r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267200" y="3733800"/>
            <a:ext cx="6222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33CC"/>
                </a:solidFill>
              </a:rPr>
              <a:t>Q730</a:t>
            </a:r>
            <a:endParaRPr lang="en-US" sz="1400" dirty="0">
              <a:solidFill>
                <a:srgbClr val="FF33CC"/>
              </a:solidFill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4343400" y="1600200"/>
            <a:ext cx="4343400" cy="838200"/>
            <a:chOff x="4343400" y="1600200"/>
            <a:chExt cx="4343400" cy="838200"/>
          </a:xfrm>
        </p:grpSpPr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5"/>
            <a:srcRect l="1736" t="37037" r="65856" b="42387"/>
            <a:stretch>
              <a:fillRect/>
            </a:stretch>
          </p:blipFill>
          <p:spPr bwMode="auto">
            <a:xfrm>
              <a:off x="4419600" y="1676400"/>
              <a:ext cx="4267200" cy="7620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  <p:sp>
          <p:nvSpPr>
            <p:cNvPr id="33" name="TextBox 32"/>
            <p:cNvSpPr txBox="1"/>
            <p:nvPr/>
          </p:nvSpPr>
          <p:spPr>
            <a:xfrm>
              <a:off x="5029200" y="1600200"/>
              <a:ext cx="70243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Li lens</a:t>
              </a:r>
              <a:endParaRPr lang="en-US" sz="1400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343400" y="1600200"/>
              <a:ext cx="68095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Target</a:t>
              </a:r>
              <a:endParaRPr lang="en-US" sz="1400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934200" y="1600200"/>
              <a:ext cx="71365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FFF00"/>
                  </a:solidFill>
                </a:rPr>
                <a:t>PMAG</a:t>
              </a:r>
              <a:endParaRPr lang="en-US" sz="1400" dirty="0">
                <a:solidFill>
                  <a:srgbClr val="FFFF00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715000" y="1600200"/>
              <a:ext cx="99097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accent1">
                      <a:lumMod val="50000"/>
                    </a:schemeClr>
                  </a:solidFill>
                </a:rPr>
                <a:t>Collimator</a:t>
              </a:r>
              <a:endParaRPr lang="en-US" sz="14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6" cstate="print"/>
          <a:srcRect l="3255" t="37037" r="51172" b="39815"/>
          <a:stretch>
            <a:fillRect/>
          </a:stretch>
        </p:blipFill>
        <p:spPr bwMode="auto">
          <a:xfrm>
            <a:off x="3352800" y="5562600"/>
            <a:ext cx="5334000" cy="762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pic>
      <p:cxnSp>
        <p:nvCxnSpPr>
          <p:cNvPr id="39" name="Straight Connector 38"/>
          <p:cNvCxnSpPr/>
          <p:nvPr/>
        </p:nvCxnSpPr>
        <p:spPr>
          <a:xfrm>
            <a:off x="1066800" y="5867400"/>
            <a:ext cx="2133600" cy="2286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352800" y="5562600"/>
            <a:ext cx="6222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66FFFF"/>
                </a:solidFill>
              </a:rPr>
              <a:t>Q752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724400" y="6019800"/>
            <a:ext cx="6222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66FFFF"/>
                </a:solidFill>
              </a:rPr>
              <a:t>Q751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943600" y="6019800"/>
            <a:ext cx="6030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FF00"/>
                </a:solidFill>
              </a:rPr>
              <a:t>V750</a:t>
            </a:r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162800" y="6019800"/>
            <a:ext cx="6222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33CC"/>
                </a:solidFill>
              </a:rPr>
              <a:t>Q750</a:t>
            </a:r>
            <a:endParaRPr lang="en-US" sz="1400" dirty="0">
              <a:solidFill>
                <a:srgbClr val="FF33CC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001000" y="6019800"/>
            <a:ext cx="6222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B050"/>
                </a:solidFill>
              </a:rPr>
              <a:t>Q749</a:t>
            </a:r>
            <a:endParaRPr lang="en-US" sz="1400" dirty="0">
              <a:solidFill>
                <a:srgbClr val="00B050"/>
              </a:solidFill>
            </a:endParaRPr>
          </a:p>
        </p:txBody>
      </p:sp>
      <p:sp>
        <p:nvSpPr>
          <p:cNvPr id="34" name="Slide Number Placeholder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2D775-5EA2-4D93-B5C8-A2DA638FFC9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for M2-M3-DR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2D775-5EA2-4D93-B5C8-A2DA638FFC9D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6603" t="6667" r="1875" b="12222"/>
          <a:stretch>
            <a:fillRect/>
          </a:stretch>
        </p:blipFill>
        <p:spPr bwMode="auto">
          <a:xfrm>
            <a:off x="228600" y="2057400"/>
            <a:ext cx="8703523" cy="4338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228600" y="4572000"/>
            <a:ext cx="3474720" cy="670560"/>
            <a:chOff x="4343400" y="1600200"/>
            <a:chExt cx="4343400" cy="838200"/>
          </a:xfrm>
        </p:grpSpPr>
        <p:pic>
          <p:nvPicPr>
            <p:cNvPr id="8" name="Picture 9"/>
            <p:cNvPicPr>
              <a:picLocks noChangeAspect="1" noChangeArrowheads="1"/>
            </p:cNvPicPr>
            <p:nvPr/>
          </p:nvPicPr>
          <p:blipFill>
            <a:blip r:embed="rId3" cstate="print"/>
            <a:srcRect l="1736" t="37037" r="65856" b="42387"/>
            <a:stretch>
              <a:fillRect/>
            </a:stretch>
          </p:blipFill>
          <p:spPr bwMode="auto">
            <a:xfrm>
              <a:off x="4419600" y="1676400"/>
              <a:ext cx="4267200" cy="7620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  <p:sp>
          <p:nvSpPr>
            <p:cNvPr id="9" name="TextBox 8"/>
            <p:cNvSpPr txBox="1"/>
            <p:nvPr/>
          </p:nvSpPr>
          <p:spPr>
            <a:xfrm>
              <a:off x="5010150" y="1600200"/>
              <a:ext cx="581490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lens</a:t>
              </a:r>
              <a:endParaRPr lang="en-US" sz="12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343400" y="1600200"/>
              <a:ext cx="61164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Target</a:t>
              </a:r>
              <a:endParaRPr lang="en-US" sz="12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200900" y="1600200"/>
              <a:ext cx="63831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FFFF00"/>
                  </a:solidFill>
                </a:rPr>
                <a:t>PMAG</a:t>
              </a:r>
              <a:endParaRPr lang="en-US" sz="1200" dirty="0">
                <a:solidFill>
                  <a:srgbClr val="FFFF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715000" y="1600200"/>
              <a:ext cx="87395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accent1">
                      <a:lumMod val="50000"/>
                    </a:schemeClr>
                  </a:solidFill>
                </a:rPr>
                <a:t>Collimator</a:t>
              </a:r>
              <a:endParaRPr lang="en-US" sz="12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 cstate="print"/>
          <a:srcRect l="2500" t="13333" r="1875" b="58889"/>
          <a:stretch>
            <a:fillRect/>
          </a:stretch>
        </p:blipFill>
        <p:spPr bwMode="auto">
          <a:xfrm>
            <a:off x="4572000" y="5562600"/>
            <a:ext cx="4197096" cy="68580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</p:pic>
      <p:cxnSp>
        <p:nvCxnSpPr>
          <p:cNvPr id="14" name="Straight Connector 13"/>
          <p:cNvCxnSpPr/>
          <p:nvPr/>
        </p:nvCxnSpPr>
        <p:spPr>
          <a:xfrm rot="5400000" flipH="1" flipV="1">
            <a:off x="114300" y="5676900"/>
            <a:ext cx="685800" cy="152400"/>
          </a:xfrm>
          <a:prstGeom prst="line">
            <a:avLst/>
          </a:prstGeom>
          <a:ln w="254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 flipH="1" flipV="1">
            <a:off x="5905500" y="5372100"/>
            <a:ext cx="304800" cy="76200"/>
          </a:xfrm>
          <a:prstGeom prst="line">
            <a:avLst/>
          </a:prstGeom>
          <a:ln w="254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for DR-M4-M5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2D775-5EA2-4D93-B5C8-A2DA638FFC9D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3750" t="6667" r="26875" b="8889"/>
          <a:stretch>
            <a:fillRect/>
          </a:stretch>
        </p:blipFill>
        <p:spPr bwMode="auto">
          <a:xfrm>
            <a:off x="990600" y="1600200"/>
            <a:ext cx="6901891" cy="4725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7924800" y="4876800"/>
            <a:ext cx="877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2B3535"/>
                </a:solidFill>
              </a:rPr>
              <a:t>To ring</a:t>
            </a:r>
            <a:endParaRPr lang="en-US" dirty="0">
              <a:solidFill>
                <a:srgbClr val="2B353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Injection to DR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0"/>
            <a:ext cx="8458200" cy="2667000"/>
          </a:xfrm>
        </p:spPr>
        <p:txBody>
          <a:bodyPr/>
          <a:lstStyle/>
          <a:p>
            <a:r>
              <a:rPr lang="en-US" sz="2400" dirty="0" smtClean="0"/>
              <a:t>The biggest improvement in the current model is that now G4Beamline can handle “off-axis” trajectories in quadrupoles. </a:t>
            </a:r>
          </a:p>
          <a:p>
            <a:r>
              <a:rPr lang="en-US" sz="2400" dirty="0" smtClean="0"/>
              <a:t>This is crucial for injection and extraction</a:t>
            </a:r>
          </a:p>
          <a:p>
            <a:r>
              <a:rPr lang="en-US" sz="2400" dirty="0" smtClean="0"/>
              <a:t>But note: Q303, Q302, Q301 apertures are unrealistically huge. This will be revised in the next model update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2D775-5EA2-4D93-B5C8-A2DA638FFC9D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2500" t="13333" r="1875" b="58889"/>
          <a:stretch>
            <a:fillRect/>
          </a:stretch>
        </p:blipFill>
        <p:spPr bwMode="auto">
          <a:xfrm>
            <a:off x="152400" y="2057400"/>
            <a:ext cx="8813902" cy="1440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971800" y="2057400"/>
            <a:ext cx="8173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FFFF"/>
                </a:solidFill>
              </a:rPr>
              <a:t>116 mm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62600" y="2057400"/>
            <a:ext cx="7312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FFFF"/>
                </a:solidFill>
              </a:rPr>
              <a:t>58 mm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53400" y="2057400"/>
            <a:ext cx="7312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FFFF"/>
                </a:solidFill>
              </a:rPr>
              <a:t>14 mm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95600" y="3124200"/>
            <a:ext cx="1088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FFFF"/>
                </a:solidFill>
              </a:rPr>
              <a:t>29.9</a:t>
            </a:r>
            <a:r>
              <a:rPr lang="en-US" sz="1400" dirty="0" smtClean="0">
                <a:solidFill>
                  <a:srgbClr val="FFFFFF"/>
                </a:solidFill>
              </a:rPr>
              <a:t>4 mrad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10200" y="3124200"/>
            <a:ext cx="11480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FFFF"/>
                </a:solidFill>
              </a:rPr>
              <a:t>-14.15 mrad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24800" y="3124200"/>
            <a:ext cx="9893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FFFF"/>
                </a:solidFill>
              </a:rPr>
              <a:t>3.67 mrad</a:t>
            </a:r>
            <a:endParaRPr lang="en-US" sz="14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Optics model cross-check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1447800"/>
          </a:xfrm>
        </p:spPr>
        <p:txBody>
          <a:bodyPr/>
          <a:lstStyle/>
          <a:p>
            <a:r>
              <a:rPr lang="en-US" sz="2400" dirty="0" smtClean="0"/>
              <a:t>MAD8 model available: g2-doc-700-v13</a:t>
            </a:r>
          </a:p>
          <a:p>
            <a:r>
              <a:rPr lang="en-US" sz="2400" dirty="0" smtClean="0"/>
              <a:t>A comparison of the lattice functions between MAD8 and G4BL shows satisfactory agreement </a:t>
            </a:r>
            <a:endParaRPr lang="en-US" sz="2400" dirty="0"/>
          </a:p>
        </p:txBody>
      </p:sp>
      <p:pic>
        <p:nvPicPr>
          <p:cNvPr id="4" name="Picture 3" descr="betax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971800"/>
            <a:ext cx="4096867" cy="3072650"/>
          </a:xfrm>
          <a:prstGeom prst="rect">
            <a:avLst/>
          </a:prstGeom>
        </p:spPr>
      </p:pic>
      <p:pic>
        <p:nvPicPr>
          <p:cNvPr id="5" name="Picture 4" descr="beta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2971800"/>
            <a:ext cx="4096867" cy="307265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2D775-5EA2-4D93-B5C8-A2DA638FFC9D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distribution after target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99060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Use distribution published at: g2-doc-3277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Is the result of 8 GeV 10</a:t>
            </a:r>
            <a:r>
              <a:rPr lang="en-US" sz="2400" baseline="30000" dirty="0" smtClean="0"/>
              <a:t>9</a:t>
            </a:r>
            <a:r>
              <a:rPr lang="en-US" sz="2400" dirty="0" smtClean="0"/>
              <a:t> POT</a:t>
            </a:r>
            <a:endParaRPr lang="en-US" sz="2400" dirty="0"/>
          </a:p>
        </p:txBody>
      </p:sp>
      <p:pic>
        <p:nvPicPr>
          <p:cNvPr id="4" name="Picture 3" descr="untitl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743200"/>
            <a:ext cx="4096867" cy="3072650"/>
          </a:xfrm>
          <a:prstGeom prst="rect">
            <a:avLst/>
          </a:prstGeom>
        </p:spPr>
      </p:pic>
      <p:pic>
        <p:nvPicPr>
          <p:cNvPr id="5" name="Picture 4" descr="untitl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667000"/>
            <a:ext cx="4096867" cy="307265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2D775-5EA2-4D93-B5C8-A2DA638FFC9D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Pion</a:t>
            </a:r>
            <a:r>
              <a:rPr lang="en-US" dirty="0" smtClean="0"/>
              <a:t> transport on M2-M3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5181600"/>
            <a:ext cx="8686800" cy="1371600"/>
          </a:xfrm>
        </p:spPr>
        <p:txBody>
          <a:bodyPr/>
          <a:lstStyle/>
          <a:p>
            <a:r>
              <a:rPr lang="en-US" sz="2400" dirty="0" smtClean="0"/>
              <a:t>G4BL cross-check at CMAG:</a:t>
            </a:r>
          </a:p>
          <a:p>
            <a:pPr lvl="1"/>
            <a:r>
              <a:rPr lang="en-US" sz="2000" dirty="0" smtClean="0"/>
              <a:t>9.2x10</a:t>
            </a:r>
            <a:r>
              <a:rPr lang="en-US" sz="2000" baseline="30000" dirty="0" smtClean="0"/>
              <a:t>-5</a:t>
            </a:r>
            <a:r>
              <a:rPr lang="en-US" sz="2000" dirty="0" smtClean="0"/>
              <a:t> </a:t>
            </a:r>
            <a:r>
              <a:rPr lang="en-US" sz="2000" dirty="0" err="1" smtClean="0"/>
              <a:t>pions</a:t>
            </a:r>
            <a:r>
              <a:rPr lang="en-US" sz="2000" dirty="0" smtClean="0"/>
              <a:t> per proton - no decays (Diktys)</a:t>
            </a:r>
          </a:p>
          <a:p>
            <a:pPr lvl="1"/>
            <a:r>
              <a:rPr lang="en-US" sz="2000" dirty="0" smtClean="0"/>
              <a:t>9.3x10</a:t>
            </a:r>
            <a:r>
              <a:rPr lang="en-US" sz="2000" baseline="30000" dirty="0" smtClean="0"/>
              <a:t>-5</a:t>
            </a:r>
            <a:r>
              <a:rPr lang="en-US" sz="2000" dirty="0" smtClean="0"/>
              <a:t> </a:t>
            </a:r>
            <a:r>
              <a:rPr lang="en-US" sz="2000" dirty="0" err="1" smtClean="0"/>
              <a:t>pions</a:t>
            </a:r>
            <a:r>
              <a:rPr lang="en-US" sz="2000" dirty="0" smtClean="0"/>
              <a:t> per proton - no decays (</a:t>
            </a:r>
            <a:r>
              <a:rPr lang="en-US" sz="2000" dirty="0" err="1" smtClean="0"/>
              <a:t>Volodya</a:t>
            </a:r>
            <a:r>
              <a:rPr lang="en-US" sz="2000" dirty="0" smtClean="0"/>
              <a:t> g2-doc-1668)</a:t>
            </a:r>
            <a:endParaRPr lang="en-US" sz="2000" dirty="0"/>
          </a:p>
        </p:txBody>
      </p:sp>
      <p:pic>
        <p:nvPicPr>
          <p:cNvPr id="4" name="Picture 3" descr="Graph1.png"/>
          <p:cNvPicPr>
            <a:picLocks noChangeAspect="1"/>
          </p:cNvPicPr>
          <p:nvPr/>
        </p:nvPicPr>
        <p:blipFill>
          <a:blip r:embed="rId2"/>
          <a:srcRect l="2778" t="8889" r="11364" b="3333"/>
          <a:stretch>
            <a:fillRect/>
          </a:stretch>
        </p:blipFill>
        <p:spPr>
          <a:xfrm>
            <a:off x="1981200" y="1371600"/>
            <a:ext cx="4749375" cy="3752042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rot="5400000">
            <a:off x="5410200" y="3886200"/>
            <a:ext cx="1371600" cy="1588"/>
          </a:xfrm>
          <a:prstGeom prst="line">
            <a:avLst/>
          </a:prstGeom>
          <a:ln w="25400">
            <a:solidFill>
              <a:srgbClr val="3333CC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715000" y="2819400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3333CC"/>
                </a:solidFill>
              </a:rPr>
              <a:t>CMAG</a:t>
            </a:r>
            <a:endParaRPr lang="en-US" sz="1600" dirty="0">
              <a:solidFill>
                <a:srgbClr val="3333C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2D775-5EA2-4D93-B5C8-A2DA638FFC9D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P_SEDUC_PRT_Board">
  <a:themeElements>
    <a:clrScheme name="">
      <a:dk1>
        <a:srgbClr val="B2B2B2"/>
      </a:dk1>
      <a:lt1>
        <a:srgbClr val="FFFFFF"/>
      </a:lt1>
      <a:dk2>
        <a:srgbClr val="B2B2B2"/>
      </a:dk2>
      <a:lt2>
        <a:srgbClr val="000000"/>
      </a:lt2>
      <a:accent1>
        <a:srgbClr val="BBE0E3"/>
      </a:accent1>
      <a:accent2>
        <a:srgbClr val="333399"/>
      </a:accent2>
      <a:accent3>
        <a:srgbClr val="D5D5D5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PP_SCITY_TXT_Brooklyn_Bridg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PP_SCITY_TXT_Brooklyn_Bridg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CITY_TXT_Brooklyn_Bridg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CITY_TXT_Brooklyn_Bridg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CITY_TXT_Brooklyn_Bridg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CITY_TXT_Brooklyn_Bridg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CITY_TXT_Brooklyn_Bridg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CITY_TXT_Brooklyn_Bridg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CITY_TXT_Brooklyn_Bridg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CITY_TXT_Brooklyn_Bridg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CITY_TXT_Brooklyn_Bridg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CITY_TXT_Brooklyn_Bridg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CITY_TXT_Brooklyn_Bridg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CITY_TXT_Brooklyn_Bridge 13">
        <a:dk1>
          <a:srgbClr val="000000"/>
        </a:dk1>
        <a:lt1>
          <a:srgbClr val="FFFFFF"/>
        </a:lt1>
        <a:dk2>
          <a:srgbClr val="660033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CITY_TXT_Brooklyn_Bridge 14">
        <a:dk1>
          <a:srgbClr val="000000"/>
        </a:dk1>
        <a:lt1>
          <a:srgbClr val="FFFFFF"/>
        </a:lt1>
        <a:dk2>
          <a:srgbClr val="8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CITY_TXT_Brooklyn_Bridge 15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CITY_TXT_Brooklyn_Bridge 16">
        <a:dk1>
          <a:srgbClr val="000000"/>
        </a:dk1>
        <a:lt1>
          <a:srgbClr val="B2B2B2"/>
        </a:lt1>
        <a:dk2>
          <a:srgbClr val="FFFFFF"/>
        </a:dk2>
        <a:lt2>
          <a:srgbClr val="B2B2B2"/>
        </a:lt2>
        <a:accent1>
          <a:srgbClr val="BBE0E3"/>
        </a:accent1>
        <a:accent2>
          <a:srgbClr val="333399"/>
        </a:accent2>
        <a:accent3>
          <a:srgbClr val="D5D5D5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PPP_SEDUC_PRT_Board</Template>
  <TotalTime>736</TotalTime>
  <Words>360</Words>
  <Application>Microsoft Office PowerPoint</Application>
  <PresentationFormat>On-screen Show (4:3)</PresentationFormat>
  <Paragraphs>98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PPP_SEDUC_PRT_Board</vt:lpstr>
      <vt:lpstr>Simulations update: Injection into DR and multi-turn</vt:lpstr>
      <vt:lpstr>Recent progress</vt:lpstr>
      <vt:lpstr>Model for M2-M3 beamlines</vt:lpstr>
      <vt:lpstr>Model for M2-M3-DR</vt:lpstr>
      <vt:lpstr>Model for DR-M4-M5</vt:lpstr>
      <vt:lpstr>Injection to DR</vt:lpstr>
      <vt:lpstr>Optics model cross-check</vt:lpstr>
      <vt:lpstr>Beam distribution after target</vt:lpstr>
      <vt:lpstr>Pion transport on M2-M3</vt:lpstr>
      <vt:lpstr>Performance after one turn</vt:lpstr>
      <vt:lpstr>Next steps</vt:lpstr>
      <vt:lpstr>Agenda for next phone meetings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Diktys</dc:creator>
  <cp:lastModifiedBy>Diktys</cp:lastModifiedBy>
  <cp:revision>85</cp:revision>
  <dcterms:created xsi:type="dcterms:W3CDTF">2015-12-13T20:00:17Z</dcterms:created>
  <dcterms:modified xsi:type="dcterms:W3CDTF">2016-01-06T18:19:53Z</dcterms:modified>
</cp:coreProperties>
</file>