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68" r:id="rId3"/>
    <p:sldId id="353" r:id="rId4"/>
    <p:sldId id="334" r:id="rId5"/>
    <p:sldId id="354" r:id="rId6"/>
    <p:sldId id="337" r:id="rId7"/>
    <p:sldId id="333" r:id="rId8"/>
    <p:sldId id="351" r:id="rId9"/>
    <p:sldId id="335" r:id="rId10"/>
    <p:sldId id="342" r:id="rId11"/>
    <p:sldId id="343" r:id="rId12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F2B"/>
    <a:srgbClr val="C0504D"/>
    <a:srgbClr val="4F81BD"/>
    <a:srgbClr val="4BACC6"/>
    <a:srgbClr val="77933C"/>
    <a:srgbClr val="3C5A77"/>
    <a:srgbClr val="4DACC6"/>
    <a:srgbClr val="4BC0B2"/>
    <a:srgbClr val="F37C23"/>
    <a:srgbClr val="325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60" y="-11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289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oleObject" Target="file:///\\dirserver1\DIR_Users\jrmacier\Documents\MACIER'S%20FOLDER\DUNE\PMG\DUNE%20PMG%20budget-cost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[DUNE PMG budget-cost data.xlsx]PMG!PivotTable1</c:name>
    <c:fmtId val="62"/>
  </c:pivotSource>
  <c:chart>
    <c:autoTitleDeleted val="0"/>
    <c:pivotFmts>
      <c:pivotFmt>
        <c:idx val="0"/>
      </c:pivotFmt>
      <c:pivotFmt>
        <c:idx val="1"/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rgbClr val="3278EA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rgbClr val="C73D3D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rgbClr val="3278EA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rgbClr val="C73D3D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rgbClr val="3278EA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rgbClr val="C73D3D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202296499107857"/>
          <c:y val="0.048357874637807"/>
          <c:w val="0.726852084112282"/>
          <c:h val="0.866686561085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PMG!$B$3</c:f>
              <c:strCache>
                <c:ptCount val="1"/>
                <c:pt idx="0">
                  <c:v>Sum of YTD Costs</c:v>
                </c:pt>
              </c:strCache>
            </c:strRef>
          </c:tx>
          <c:spPr>
            <a:solidFill>
              <a:srgbClr val="3278EA"/>
            </a:solidFill>
            <a:ln>
              <a:noFill/>
            </a:ln>
            <a:effectLst/>
          </c:spPr>
          <c:invertIfNegative val="0"/>
          <c:cat>
            <c:strRef>
              <c:f>PMG!$A$4:$A$11</c:f>
              <c:strCache>
                <c:ptCount val="7"/>
                <c:pt idx="0">
                  <c:v>35-ton Commissioning</c:v>
                </c:pt>
                <c:pt idx="1">
                  <c:v>DAQ &amp; Monitoring</c:v>
                </c:pt>
                <c:pt idx="2">
                  <c:v>Project Management</c:v>
                </c:pt>
                <c:pt idx="3">
                  <c:v>Installation &amp; Integration</c:v>
                </c:pt>
                <c:pt idx="4">
                  <c:v>Photon Detector</c:v>
                </c:pt>
                <c:pt idx="5">
                  <c:v>Cold Electronics</c:v>
                </c:pt>
                <c:pt idx="6">
                  <c:v>Time Projection Chamber</c:v>
                </c:pt>
              </c:strCache>
            </c:strRef>
          </c:cat>
          <c:val>
            <c:numRef>
              <c:f>PMG!$B$4:$B$11</c:f>
              <c:numCache>
                <c:formatCode>0</c:formatCode>
                <c:ptCount val="7"/>
                <c:pt idx="0">
                  <c:v>203.144</c:v>
                </c:pt>
                <c:pt idx="1">
                  <c:v>103.647</c:v>
                </c:pt>
                <c:pt idx="2">
                  <c:v>487.652</c:v>
                </c:pt>
                <c:pt idx="3">
                  <c:v>248.407</c:v>
                </c:pt>
                <c:pt idx="4">
                  <c:v>126.414</c:v>
                </c:pt>
                <c:pt idx="5">
                  <c:v>249.606</c:v>
                </c:pt>
                <c:pt idx="6">
                  <c:v>245.91</c:v>
                </c:pt>
              </c:numCache>
            </c:numRef>
          </c:val>
        </c:ser>
        <c:ser>
          <c:idx val="1"/>
          <c:order val="1"/>
          <c:tx>
            <c:strRef>
              <c:f>PMG!$C$3</c:f>
              <c:strCache>
                <c:ptCount val="1"/>
                <c:pt idx="0">
                  <c:v>Sum of BUDGET PLAN</c:v>
                </c:pt>
              </c:strCache>
            </c:strRef>
          </c:tx>
          <c:spPr>
            <a:solidFill>
              <a:srgbClr val="C73D3D"/>
            </a:solidFill>
            <a:ln>
              <a:noFill/>
            </a:ln>
            <a:effectLst/>
          </c:spPr>
          <c:invertIfNegative val="0"/>
          <c:cat>
            <c:strRef>
              <c:f>PMG!$A$4:$A$11</c:f>
              <c:strCache>
                <c:ptCount val="7"/>
                <c:pt idx="0">
                  <c:v>35-ton Commissioning</c:v>
                </c:pt>
                <c:pt idx="1">
                  <c:v>DAQ &amp; Monitoring</c:v>
                </c:pt>
                <c:pt idx="2">
                  <c:v>Project Management</c:v>
                </c:pt>
                <c:pt idx="3">
                  <c:v>Installation &amp; Integration</c:v>
                </c:pt>
                <c:pt idx="4">
                  <c:v>Photon Detector</c:v>
                </c:pt>
                <c:pt idx="5">
                  <c:v>Cold Electronics</c:v>
                </c:pt>
                <c:pt idx="6">
                  <c:v>Time Projection Chamber</c:v>
                </c:pt>
              </c:strCache>
            </c:strRef>
          </c:cat>
          <c:val>
            <c:numRef>
              <c:f>PMG!$C$4:$C$11</c:f>
              <c:numCache>
                <c:formatCode>General</c:formatCode>
                <c:ptCount val="7"/>
                <c:pt idx="0">
                  <c:v>247.0</c:v>
                </c:pt>
                <c:pt idx="1">
                  <c:v>87.0</c:v>
                </c:pt>
                <c:pt idx="2">
                  <c:v>1752.0</c:v>
                </c:pt>
                <c:pt idx="3">
                  <c:v>860.0</c:v>
                </c:pt>
                <c:pt idx="4">
                  <c:v>660.0</c:v>
                </c:pt>
                <c:pt idx="5">
                  <c:v>1840.0</c:v>
                </c:pt>
                <c:pt idx="6">
                  <c:v>2163.0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142840"/>
        <c:axId val="2110146504"/>
      </c:barChart>
      <c:catAx>
        <c:axId val="2110142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146504"/>
        <c:crosses val="autoZero"/>
        <c:auto val="1"/>
        <c:lblAlgn val="ctr"/>
        <c:lblOffset val="100"/>
        <c:noMultiLvlLbl val="0"/>
      </c:catAx>
      <c:valAx>
        <c:axId val="2110146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$000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142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8630789552512"/>
          <c:y val="0.391658681553695"/>
          <c:w val="0.161685817730098"/>
          <c:h val="0.1646972369194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30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4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0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1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18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00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80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64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49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6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356" y="6480766"/>
            <a:ext cx="1185333" cy="2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78366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4029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78366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46022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3022596" cy="373028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04FE-B56D-4E7A-8459-AD3F72C5B621}" type="datetimeFigureOut">
              <a:rPr lang="en-US" smtClean="0"/>
              <a:t>1/19/16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01FA-42F3-43CD-ADC4-BDEABB9D80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6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theme" Target="../theme/theme2.xml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07.14.15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dirty="0" smtClean="0"/>
              <a:t>Eric James | DUNE Project Overview, Cost, and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08" y="6499785"/>
            <a:ext cx="541970" cy="220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  <p:sldLayoutId id="2147483687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Project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Eric James</a:t>
            </a:r>
            <a:br>
              <a:rPr lang="en-US" dirty="0" smtClean="0"/>
            </a:br>
            <a:r>
              <a:rPr lang="en-US" dirty="0" smtClean="0"/>
              <a:t>DUNE PMG Meeting</a:t>
            </a:r>
          </a:p>
          <a:p>
            <a:r>
              <a:rPr lang="en-US" dirty="0" smtClean="0"/>
              <a:t>January 19,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41" y="5994000"/>
            <a:ext cx="2519264" cy="53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</a:t>
            </a:r>
            <a:r>
              <a:rPr lang="en-US" dirty="0" smtClean="0"/>
              <a:t>-</a:t>
            </a:r>
            <a:r>
              <a:rPr lang="en-US" dirty="0" smtClean="0"/>
              <a:t>ton 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1"/>
          </p:nvPr>
        </p:nvSpPr>
        <p:spPr>
          <a:xfrm>
            <a:off x="454029" y="1207770"/>
            <a:ext cx="8088609" cy="441867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truckloads of LAr to be received Thursday and Friday of this week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Cool-down and filling currently scheduled to commence next Monday (January 25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More details in Michelle </a:t>
            </a:r>
            <a:r>
              <a:rPr lang="en-US" dirty="0" smtClean="0"/>
              <a:t>Stancari presentation</a:t>
            </a:r>
            <a:endParaRPr lang="en-US" dirty="0"/>
          </a:p>
          <a:p>
            <a:pPr marL="576072" lvl="2" indent="-265176">
              <a:spcBef>
                <a:spcPts val="0"/>
              </a:spcBef>
            </a:pPr>
            <a:endParaRPr lang="en-US" dirty="0">
              <a:cs typeface="Geneva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4760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Update – News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en-US" dirty="0" smtClean="0"/>
              <a:t>DUNE Collaboration and LBNC meetings took place last week in Arlington Texas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Lots of good discussions with an emerging general consensus that taking beam data with ProtoDUNE detectors at CERN in 2018 should be among highest collaboration priorities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Formal request was made for Expressions of Interests from collaborating institutes for becoming involved in ProtoDUNE efforts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8497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Update - News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1"/>
          </p:nvPr>
        </p:nvSpPr>
        <p:spPr>
          <a:xfrm>
            <a:off x="454029" y="1065722"/>
            <a:ext cx="8232771" cy="48466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New </a:t>
            </a:r>
            <a:r>
              <a:rPr lang="en-US" dirty="0" smtClean="0"/>
              <a:t>Single </a:t>
            </a:r>
            <a:r>
              <a:rPr lang="en-US" dirty="0" smtClean="0"/>
              <a:t>and </a:t>
            </a:r>
            <a:r>
              <a:rPr lang="en-US" dirty="0" smtClean="0"/>
              <a:t>Dual</a:t>
            </a:r>
            <a:r>
              <a:rPr lang="en-US" dirty="0" smtClean="0"/>
              <a:t>-</a:t>
            </a:r>
            <a:r>
              <a:rPr lang="en-US" dirty="0"/>
              <a:t>P</a:t>
            </a:r>
            <a:r>
              <a:rPr lang="en-US" dirty="0" smtClean="0"/>
              <a:t>hase </a:t>
            </a:r>
            <a:r>
              <a:rPr lang="en-US" dirty="0" smtClean="0"/>
              <a:t>ProtoDUNE </a:t>
            </a:r>
            <a:r>
              <a:rPr lang="en-US" dirty="0" smtClean="0"/>
              <a:t>management teams becoming actively engaged in their new roles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 high-level schedule has been created to project the effort needed to construct, install, commission, and operate the Single-Phase ProtoDUNE detector on the timescale of 2018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Work now underway to build a fully resource-loaded schedule matched to the draft high-level schedule (goal is to have this in place by the end of January)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Next Step will be to </a:t>
            </a:r>
            <a:r>
              <a:rPr lang="en-US" dirty="0" smtClean="0"/>
              <a:t>integrate </a:t>
            </a:r>
            <a:r>
              <a:rPr lang="en-US" dirty="0" smtClean="0"/>
              <a:t>the Single-Phase ProtoDUNE schedule with the EHN1 (CERN neutrino platform) and Dual-Phase schedules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smtClean="0"/>
              <a:t>The management teams are planning to spend the week of February 22</a:t>
            </a:r>
            <a:r>
              <a:rPr lang="en-US" baseline="30000" dirty="0" smtClean="0"/>
              <a:t>nd</a:t>
            </a:r>
            <a:r>
              <a:rPr lang="en-US" dirty="0" smtClean="0"/>
              <a:t> at CERN to work on synchronizing schedules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39C72E-2A13-EB4D-AD45-6D4E6ACAED8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64194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Update - News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1"/>
          </p:nvPr>
        </p:nvSpPr>
        <p:spPr>
          <a:xfrm>
            <a:off x="454030" y="1065722"/>
            <a:ext cx="8008356" cy="48466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Attempting to use better than expected FY16 budget to speed up critical-path activities for ProtoDUNE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Add resources for APA construction activities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Additional engineering support for CPA and Field Cage design activities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Additional engineering support for Electronics Integration Issues (define needed QA/QC activities)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U</a:t>
            </a:r>
            <a:r>
              <a:rPr lang="en-US" dirty="0" smtClean="0"/>
              <a:t>niversity support for critical Photon Detector engineering studies 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University support for TPC integration facility at Ash River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Accelerating development of COLDATA ASIC chips (DUNE)</a:t>
            </a: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  <a:p>
            <a:pPr lvl="1"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39C72E-2A13-EB4D-AD45-6D4E6ACAED8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4291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Update – News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9" y="1052875"/>
            <a:ext cx="8232771" cy="4988052"/>
          </a:xfrm>
        </p:spPr>
        <p:txBody>
          <a:bodyPr/>
          <a:lstStyle/>
          <a:p>
            <a:pPr lvl="0"/>
            <a:r>
              <a:rPr lang="en-US" dirty="0" smtClean="0"/>
              <a:t>ProtoDUNE cryostat review took place on December 17-18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Review of front-end and ADC ASIC designs will take place at BNL on January </a:t>
            </a:r>
            <a:r>
              <a:rPr lang="en-US" dirty="0" smtClean="0"/>
              <a:t>21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DAQ Workshop at CERN on February 25-26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New L3 Manager for Photon Detection system identified (Leon Mualem – Cal Tech) with transition plan for FY16 in place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Working to obtain waiver that will allow for the duty-free entry of detector components produced outside of the U.S.</a:t>
            </a:r>
          </a:p>
          <a:p>
            <a:pPr lvl="1"/>
            <a:r>
              <a:rPr lang="en-US" dirty="0" smtClean="0"/>
              <a:t>Met with FESS/Property to identify requirements </a:t>
            </a:r>
            <a:r>
              <a:rPr lang="en-US" dirty="0"/>
              <a:t>for shipping </a:t>
            </a:r>
            <a:r>
              <a:rPr lang="en-US" dirty="0" smtClean="0"/>
              <a:t>ProtoDUNE components to CERN</a:t>
            </a:r>
            <a:endParaRPr lang="en-US" dirty="0"/>
          </a:p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7928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</a:t>
            </a:r>
            <a:r>
              <a:rPr lang="en-US" dirty="0" smtClean="0"/>
              <a:t>Update – Budget (re-plan) Status; by L3 WBS</a:t>
            </a:r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marL="341312" lvl="2" indent="0">
              <a:spcBef>
                <a:spcPts val="0"/>
              </a:spcBef>
              <a:buNone/>
            </a:pPr>
            <a:endParaRPr lang="en-US" dirty="0">
              <a:cs typeface="Geneva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462508"/>
              </p:ext>
            </p:extLst>
          </p:nvPr>
        </p:nvGraphicFramePr>
        <p:xfrm>
          <a:off x="248575" y="958789"/>
          <a:ext cx="8451560" cy="5264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142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Update </a:t>
            </a:r>
            <a:r>
              <a:rPr lang="en-US" sz="2000" i="1" dirty="0" smtClean="0"/>
              <a:t>– Budget Status, FY16 Costs vs.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9" y="854947"/>
            <a:ext cx="8889102" cy="10337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888706"/>
            <a:ext cx="8229068" cy="43808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3952" y="1101875"/>
            <a:ext cx="545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Actual</a:t>
            </a:r>
            <a:endParaRPr lang="en-US" sz="11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9294" y="837725"/>
            <a:ext cx="7761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32679" y="837725"/>
            <a:ext cx="901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FY16 Budget</a:t>
            </a:r>
            <a:endParaRPr lang="en-US" sz="11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2194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with LBNF – FSCF Interface Issues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1"/>
          </p:nvPr>
        </p:nvSpPr>
        <p:spPr>
          <a:xfrm>
            <a:off x="454026" y="970961"/>
            <a:ext cx="7987185" cy="5071251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Continue to refine requirements through the start of CF final design work in spring 2016</a:t>
            </a:r>
          </a:p>
          <a:p>
            <a:pPr marL="0" indent="0">
              <a:buNone/>
            </a:pPr>
            <a:endParaRPr lang="en-US" i="1" dirty="0" smtClean="0"/>
          </a:p>
          <a:p>
            <a:pPr marL="292100" indent="-292100">
              <a:spcBef>
                <a:spcPts val="600"/>
              </a:spcBef>
            </a:pPr>
            <a:r>
              <a:rPr lang="en-US" sz="2000" dirty="0" smtClean="0"/>
              <a:t>Detector interface issues requiring additional input prior to the start of the final design work are documented in LBNF change log </a:t>
            </a:r>
            <a:endParaRPr lang="en-US" sz="2000" dirty="0"/>
          </a:p>
          <a:p>
            <a:pPr marL="356108" lvl="1" indent="-292100">
              <a:spcBef>
                <a:spcPts val="600"/>
              </a:spcBef>
            </a:pPr>
            <a:r>
              <a:rPr lang="en-US" dirty="0" smtClean="0"/>
              <a:t>Review of Computational Fluid Dynamics Calculations during last week’s DUNE Technical Board Meeting </a:t>
            </a:r>
            <a:r>
              <a:rPr lang="en-US" dirty="0" smtClean="0"/>
              <a:t>(have not identified a need for pumps on both sides of the far detector cryostats)</a:t>
            </a:r>
          </a:p>
          <a:p>
            <a:pPr marL="356108" lvl="1" indent="-292100">
              <a:spcBef>
                <a:spcPts val="600"/>
              </a:spcBef>
            </a:pPr>
            <a:r>
              <a:rPr lang="en-US" dirty="0" smtClean="0"/>
              <a:t>Control </a:t>
            </a:r>
            <a:r>
              <a:rPr lang="en-US" dirty="0" smtClean="0"/>
              <a:t>Room </a:t>
            </a:r>
            <a:r>
              <a:rPr lang="en-US" dirty="0" smtClean="0"/>
              <a:t>workshop was held on </a:t>
            </a:r>
            <a:r>
              <a:rPr lang="en-US" dirty="0" smtClean="0"/>
              <a:t>December </a:t>
            </a:r>
            <a:r>
              <a:rPr lang="en-US" dirty="0" smtClean="0"/>
              <a:t>16 and preliminary report is now available for comments (due today) </a:t>
            </a:r>
          </a:p>
          <a:p>
            <a:pPr marL="356108" lvl="1" indent="-292100">
              <a:spcBef>
                <a:spcPts val="600"/>
              </a:spcBef>
            </a:pPr>
            <a:endParaRPr lang="en-US" dirty="0"/>
          </a:p>
          <a:p>
            <a:pPr marL="64008" lvl="1" indent="0">
              <a:spcBef>
                <a:spcPts val="600"/>
              </a:spcBef>
              <a:buNone/>
            </a:pPr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9691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News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Content Placeholder 6"/>
          <p:cNvSpPr>
            <a:spLocks noGrp="1"/>
          </p:cNvSpPr>
          <p:nvPr>
            <p:ph idx="11"/>
          </p:nvPr>
        </p:nvSpPr>
        <p:spPr>
          <a:xfrm>
            <a:off x="454026" y="991137"/>
            <a:ext cx="7925231" cy="5034304"/>
          </a:xfrm>
        </p:spPr>
        <p:txBody>
          <a:bodyPr/>
          <a:lstStyle/>
          <a:p>
            <a:r>
              <a:rPr lang="en-US" dirty="0" smtClean="0"/>
              <a:t>Collaboration meeting last week in Arlington, TX </a:t>
            </a:r>
          </a:p>
          <a:p>
            <a:pPr lvl="1"/>
            <a:r>
              <a:rPr lang="en-US" dirty="0" smtClean="0"/>
              <a:t>Mini-workshop on QC/QA planning for ProtoDUNE </a:t>
            </a:r>
            <a:r>
              <a:rPr lang="en-US" dirty="0" smtClean="0"/>
              <a:t>production </a:t>
            </a:r>
            <a:r>
              <a:rPr lang="en-US" dirty="0" smtClean="0"/>
              <a:t>including </a:t>
            </a:r>
            <a:r>
              <a:rPr lang="en-US" dirty="0" smtClean="0"/>
              <a:t>discussion of 35</a:t>
            </a:r>
            <a:r>
              <a:rPr lang="en-US" dirty="0" smtClean="0"/>
              <a:t>-ton lessons learned</a:t>
            </a:r>
          </a:p>
          <a:p>
            <a:pPr lvl="2"/>
            <a:r>
              <a:rPr lang="en-US" dirty="0" smtClean="0"/>
              <a:t>QA/QC process important as ProtoDUNE </a:t>
            </a:r>
            <a:r>
              <a:rPr lang="en-US" dirty="0" smtClean="0"/>
              <a:t>construction</a:t>
            </a:r>
            <a:r>
              <a:rPr lang="en-US" dirty="0" smtClean="0"/>
              <a:t> </a:t>
            </a:r>
            <a:r>
              <a:rPr lang="en-US" dirty="0" smtClean="0"/>
              <a:t>is intended </a:t>
            </a:r>
            <a:r>
              <a:rPr lang="en-US" dirty="0" smtClean="0"/>
              <a:t>to serve as the development platform for defining these processes for the far detectors</a:t>
            </a:r>
            <a:endParaRPr lang="en-US" dirty="0" smtClean="0"/>
          </a:p>
          <a:p>
            <a:pPr lvl="3"/>
            <a:r>
              <a:rPr lang="en-US" dirty="0" smtClean="0"/>
              <a:t>ProtoDUNE = 6 APAs; 1 FD detector = 150 </a:t>
            </a:r>
            <a:r>
              <a:rPr lang="en-US" dirty="0" smtClean="0"/>
              <a:t>APAs</a:t>
            </a:r>
          </a:p>
          <a:p>
            <a:pPr lvl="1"/>
            <a:r>
              <a:rPr lang="en-US" dirty="0" smtClean="0"/>
              <a:t>Initial organizational discussions among members of Single-Phase Management team and upper-level DUNE management</a:t>
            </a:r>
          </a:p>
          <a:p>
            <a:pPr lvl="2"/>
            <a:r>
              <a:rPr lang="en-US" dirty="0" smtClean="0"/>
              <a:t>Dedicated parallel sessions on detector integration and installation activities that will need to take place at CERN  </a:t>
            </a:r>
            <a:endParaRPr lang="en-US" i="1" dirty="0" smtClean="0"/>
          </a:p>
          <a:p>
            <a:pPr lvl="1"/>
            <a:r>
              <a:rPr lang="en-US" dirty="0" smtClean="0"/>
              <a:t> “</a:t>
            </a:r>
            <a:r>
              <a:rPr lang="en-US" dirty="0" smtClean="0"/>
              <a:t>Expressions of Interest” </a:t>
            </a:r>
            <a:r>
              <a:rPr lang="en-US" dirty="0" smtClean="0"/>
              <a:t>for participation in ProtoDUNE </a:t>
            </a:r>
            <a:r>
              <a:rPr lang="en-US" dirty="0" smtClean="0"/>
              <a:t> activities from collaboration institutes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| DUNE PMG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19-JAN-16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3530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7744</TotalTime>
  <Words>745</Words>
  <Application>Microsoft Macintosh PowerPoint</Application>
  <PresentationFormat>On-screen Show (4:3)</PresentationFormat>
  <Paragraphs>106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Dune Template_051215</vt:lpstr>
      <vt:lpstr>LBNF Content-Footer Theme</vt:lpstr>
      <vt:lpstr>DUNE Project Status</vt:lpstr>
      <vt:lpstr>Management Update – News</vt:lpstr>
      <vt:lpstr>Management Update - News </vt:lpstr>
      <vt:lpstr>Management Update - News </vt:lpstr>
      <vt:lpstr>Management Update – News</vt:lpstr>
      <vt:lpstr>Management Update – Budget (re-plan) Status; by L3 WBS</vt:lpstr>
      <vt:lpstr>Management Update – Budget Status, FY16 Costs vs. schedule </vt:lpstr>
      <vt:lpstr>Interfaces with LBNF – FSCF Interface Issues</vt:lpstr>
      <vt:lpstr>Collaboration News</vt:lpstr>
      <vt:lpstr>35-ton 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James</cp:lastModifiedBy>
  <cp:revision>448</cp:revision>
  <cp:lastPrinted>2015-12-14T15:51:48Z</cp:lastPrinted>
  <dcterms:created xsi:type="dcterms:W3CDTF">2015-04-30T14:29:22Z</dcterms:created>
  <dcterms:modified xsi:type="dcterms:W3CDTF">2016-01-19T16:03:55Z</dcterms:modified>
</cp:coreProperties>
</file>