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2" r:id="rId3"/>
    <p:sldMasterId id="2147483675" r:id="rId4"/>
    <p:sldMasterId id="2147483677" r:id="rId5"/>
    <p:sldMasterId id="2147483680" r:id="rId6"/>
    <p:sldMasterId id="2147483682" r:id="rId7"/>
    <p:sldMasterId id="2147483688" r:id="rId8"/>
    <p:sldMasterId id="2147483723" r:id="rId9"/>
    <p:sldMasterId id="2147483728" r:id="rId10"/>
    <p:sldMasterId id="2147483789" r:id="rId11"/>
    <p:sldMasterId id="2147483799" r:id="rId12"/>
  </p:sldMasterIdLst>
  <p:sldIdLst>
    <p:sldId id="268" r:id="rId13"/>
    <p:sldId id="261" r:id="rId14"/>
    <p:sldId id="262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04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0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505200"/>
            <a:ext cx="8229600" cy="820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4002088"/>
            <a:ext cx="8229600" cy="91916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US" dirty="0" smtClean="0"/>
              <a:t>Byline/Subhead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4921250"/>
            <a:ext cx="8229600" cy="9953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3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27113"/>
            <a:ext cx="8229600" cy="50720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505200"/>
            <a:ext cx="8229600" cy="820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4002088"/>
            <a:ext cx="8229600" cy="91916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US" dirty="0" smtClean="0"/>
              <a:t>Byline/Subhead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4921250"/>
            <a:ext cx="8229600" cy="9953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3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27113"/>
            <a:ext cx="8229600" cy="50720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0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889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0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505200"/>
            <a:ext cx="8229600" cy="820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4002088"/>
            <a:ext cx="8229600" cy="91916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US" dirty="0" smtClean="0"/>
              <a:t>Byline/Subhead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4921250"/>
            <a:ext cx="8229600" cy="9953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35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27113"/>
            <a:ext cx="8229600" cy="50720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7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889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0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25AE17C7-B787-4E50-994D-5E804113A1E9}" type="datetime4">
              <a:rPr lang="en-US" smtClean="0"/>
              <a:pPr/>
              <a:t>July 15, 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31750" y="6575424"/>
            <a:ext cx="533400" cy="244476"/>
          </a:xfrm>
          <a:prstGeom prst="rect">
            <a:avLst/>
          </a:prstGeo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" y="657542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492875"/>
            <a:ext cx="8305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1750" y="657542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492875"/>
            <a:ext cx="8305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354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NREL is a national laboratory of the U.S. Department of Energy, Office of Energy Efficiency and Renewable Energy, operated</a:t>
            </a:r>
            <a:r>
              <a:rPr lang="en-US" sz="1000" baseline="0" dirty="0" smtClean="0"/>
              <a:t> by the Alliance for Sustainable Energy, LLC.</a:t>
            </a:r>
            <a:endParaRPr lang="en-US" sz="1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14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480E9-A20C-7F4A-BFBA-41D69BC806B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70782-6038-F840-AC54-788360A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354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0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0.xml"/><Relationship Id="rId3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theme" Target="../theme/theme11.xml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2.xml"/><Relationship Id="rId1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Relationship Id="rId3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theme" Target="../theme/theme8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9.xml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53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solidFill>
                <a:srgbClr val="3A90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col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9" y="6403674"/>
            <a:ext cx="2155235" cy="315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324600"/>
            <a:ext cx="9144000" cy="0"/>
          </a:xfrm>
          <a:prstGeom prst="line">
            <a:avLst/>
          </a:prstGeom>
          <a:ln>
            <a:solidFill>
              <a:srgbClr val="0F6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ere_logo_horiz_P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25" y="6437453"/>
            <a:ext cx="2067783" cy="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33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blu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50" y="6402260"/>
            <a:ext cx="2155114" cy="315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5" r:id="rId5"/>
    <p:sldLayoutId id="2147483796" r:id="rId6"/>
    <p:sldLayoutId id="2147483797" r:id="rId7"/>
    <p:sldLayoutId id="2147483798" r:id="rId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647688"/>
            <a:ext cx="9144000" cy="21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1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11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53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solidFill>
                <a:srgbClr val="3A90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col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9" y="6403674"/>
            <a:ext cx="2155235" cy="315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6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/>
        <a:buNone/>
        <a:defRPr sz="2400" b="1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324600"/>
            <a:ext cx="9144000" cy="0"/>
          </a:xfrm>
          <a:prstGeom prst="line">
            <a:avLst/>
          </a:prstGeom>
          <a:ln>
            <a:solidFill>
              <a:srgbClr val="0F6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ere_logo_horiz_P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25" y="6437453"/>
            <a:ext cx="2067783" cy="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6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/>
        <a:buNone/>
        <a:defRPr sz="2400" b="1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324600"/>
            <a:ext cx="9144000" cy="0"/>
          </a:xfrm>
          <a:prstGeom prst="line">
            <a:avLst/>
          </a:prstGeom>
          <a:ln>
            <a:solidFill>
              <a:srgbClr val="0F6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ere_logo_horiz_P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25" y="6437453"/>
            <a:ext cx="2067783" cy="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53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3A9011"/>
            </a:solidFill>
            <a:ln>
              <a:solidFill>
                <a:srgbClr val="3A90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col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9" y="6403674"/>
            <a:ext cx="2155235" cy="315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12800"/>
            <a:ext cx="8732838" cy="533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blu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50" y="6402260"/>
            <a:ext cx="2155114" cy="315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6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/>
        <a:buNone/>
        <a:defRPr sz="2400" b="1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EFCOG Electrical Safety Workshop 2016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Heath Garrison – Chair ESTG </a:t>
            </a:r>
          </a:p>
          <a:p>
            <a:r>
              <a:rPr lang="en-US" dirty="0" smtClean="0"/>
              <a:t>Fermi National Accelerator Laboratory</a:t>
            </a:r>
          </a:p>
          <a:p>
            <a:r>
              <a:rPr lang="en-US" dirty="0" smtClean="0"/>
              <a:t>07/18/2016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everyone for coming to </a:t>
            </a:r>
            <a:r>
              <a:rPr lang="en-US" dirty="0"/>
              <a:t>Fermi </a:t>
            </a:r>
            <a:r>
              <a:rPr lang="en-US" dirty="0" smtClean="0"/>
              <a:t>National Accelerator </a:t>
            </a:r>
            <a:r>
              <a:rPr lang="en-US" dirty="0"/>
              <a:t>Laboratory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Special thanks to all of our guest presenters.</a:t>
            </a:r>
          </a:p>
          <a:p>
            <a:r>
              <a:rPr lang="en-US" dirty="0" smtClean="0"/>
              <a:t>Special thanks to FNAL for hosting the workshop.</a:t>
            </a:r>
          </a:p>
          <a:p>
            <a:r>
              <a:rPr lang="en-US" dirty="0" smtClean="0"/>
              <a:t>Why are we all here?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4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EFCOG </a:t>
            </a:r>
            <a:r>
              <a:rPr lang="en-US" dirty="0"/>
              <a:t>E</a:t>
            </a:r>
            <a:r>
              <a:rPr lang="en-US" dirty="0" smtClean="0"/>
              <a:t>lectrical Safety Task Group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Vision </a:t>
            </a:r>
            <a:endParaRPr lang="en-US" dirty="0"/>
          </a:p>
          <a:p>
            <a:pPr lvl="1"/>
            <a:r>
              <a:rPr lang="en-US" dirty="0">
                <a:effectLst/>
              </a:rPr>
              <a:t>The vision of the EFCOG Electrical Safety </a:t>
            </a:r>
            <a:r>
              <a:rPr lang="en-US" dirty="0" smtClean="0">
                <a:effectLst/>
              </a:rPr>
              <a:t>Task Group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ESTG</a:t>
            </a:r>
            <a:r>
              <a:rPr lang="en-US" dirty="0">
                <a:effectLst/>
              </a:rPr>
              <a:t>) is that electrical safety throughout the DOE Complex will improve continuously as a result of the efforts and actions taken or guided by the </a:t>
            </a:r>
            <a:r>
              <a:rPr lang="en-US" dirty="0" smtClean="0">
                <a:effectLst/>
              </a:rPr>
              <a:t>ESTG.</a:t>
            </a:r>
          </a:p>
          <a:p>
            <a:r>
              <a:rPr lang="en-US" dirty="0" smtClean="0">
                <a:effectLst/>
              </a:rPr>
              <a:t>Purpose </a:t>
            </a:r>
            <a:endParaRPr lang="en-US" dirty="0"/>
          </a:p>
          <a:p>
            <a:pPr lvl="1"/>
            <a:r>
              <a:rPr lang="en-US" dirty="0">
                <a:effectLst/>
              </a:rPr>
              <a:t>The purpose of the </a:t>
            </a:r>
            <a:r>
              <a:rPr lang="en-US" dirty="0" smtClean="0">
                <a:effectLst/>
              </a:rPr>
              <a:t>ESTG </a:t>
            </a:r>
            <a:r>
              <a:rPr lang="en-US" dirty="0">
                <a:effectLst/>
              </a:rPr>
              <a:t>is to integrate DOE and DOE-Contractor electrical safety activities under a single EFCOG umbrella in order to foster consistency in achieving excellence in electrical safety throughout the DOE Complex.</a:t>
            </a:r>
            <a:br>
              <a:rPr lang="en-US" dirty="0">
                <a:effectLst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6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Affiliations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726" y="1455564"/>
            <a:ext cx="4106444" cy="45084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>
                <a:effectLst/>
              </a:rPr>
              <a:t>Argonne </a:t>
            </a:r>
            <a:r>
              <a:rPr lang="en-US" sz="1200" dirty="0">
                <a:effectLst/>
              </a:rPr>
              <a:t>National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>
                <a:effectLst/>
              </a:rPr>
              <a:t>Bechtel </a:t>
            </a:r>
            <a:r>
              <a:rPr lang="en-US" sz="1200" dirty="0">
                <a:effectLst/>
              </a:rPr>
              <a:t>Nuclear, Security &amp; Environmental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>
                <a:effectLst/>
              </a:rPr>
              <a:t>Brookhaven </a:t>
            </a:r>
            <a:r>
              <a:rPr lang="en-US" sz="1200" dirty="0">
                <a:effectLst/>
              </a:rPr>
              <a:t>National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DOE </a:t>
            </a:r>
            <a:r>
              <a:rPr lang="en-US" sz="1200" dirty="0"/>
              <a:t>Chicago Office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>
                <a:effectLst/>
              </a:rPr>
              <a:t>DOE Fermi Site Office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DOE Nuclear Energy, Idaho Operations Office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effectLst/>
              </a:rPr>
              <a:t>DOE </a:t>
            </a:r>
            <a:r>
              <a:rPr lang="en-US" sz="1200" dirty="0" smtClean="0">
                <a:effectLst/>
              </a:rPr>
              <a:t>Office of Enforcement </a:t>
            </a:r>
            <a:endParaRPr lang="en-US" sz="12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>
                <a:effectLst/>
              </a:rPr>
              <a:t>DOE Richland  Operation Office</a:t>
            </a:r>
            <a:endParaRPr lang="en-US" sz="12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Federal </a:t>
            </a:r>
            <a:r>
              <a:rPr lang="en-US" sz="1200" dirty="0"/>
              <a:t>Engineers &amp; Constructors / DOE-RL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effectLst/>
              </a:rPr>
              <a:t>Fermi National Accelerator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Fluor </a:t>
            </a:r>
            <a:r>
              <a:rPr lang="en-US" sz="1200" dirty="0"/>
              <a:t>Federal Services </a:t>
            </a:r>
            <a:r>
              <a:rPr lang="en-US" sz="1200" dirty="0" smtClean="0"/>
              <a:t>Paducah 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Ghana </a:t>
            </a:r>
            <a:r>
              <a:rPr lang="en-US" sz="1200" dirty="0"/>
              <a:t>Atomic Energy Commission 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GRAYBOY, Inc.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Hanford WRPS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Hanford RL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/>
              <a:t>Idaho </a:t>
            </a:r>
            <a:r>
              <a:rPr lang="en-US" sz="1200" dirty="0"/>
              <a:t>National Laboratory (BEA)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/>
              <a:t>Idaho National Laboratory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1917"/>
            <a:ext cx="4139986" cy="45084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Lawrence Berkeley National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Lawrence Livermore National Laboratory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Los Alamos National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Michigan State University, Facility for Rare Isotope </a:t>
            </a:r>
            <a:r>
              <a:rPr lang="en-US" sz="1200" dirty="0" smtClean="0">
                <a:solidFill>
                  <a:srgbClr val="000000"/>
                </a:solidFill>
              </a:rPr>
              <a:t>Beams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Mission Support Alliance, DOE-RL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National </a:t>
            </a:r>
            <a:r>
              <a:rPr lang="en-US" sz="1200" dirty="0">
                <a:solidFill>
                  <a:srgbClr val="000000"/>
                </a:solidFill>
                <a:effectLst/>
              </a:rPr>
              <a:t>Renewable Energy </a:t>
            </a:r>
            <a:r>
              <a:rPr lang="en-US" sz="1200" dirty="0" smtClean="0">
                <a:solidFill>
                  <a:srgbClr val="000000"/>
                </a:solidFill>
                <a:effectLst/>
              </a:rPr>
              <a:t>Lab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NNSA </a:t>
            </a:r>
            <a:r>
              <a:rPr lang="en-US" sz="1200" dirty="0">
                <a:solidFill>
                  <a:srgbClr val="000000"/>
                </a:solidFill>
                <a:effectLst/>
              </a:rPr>
              <a:t>Los Alamos Field Office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National Securities Technology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</a:rPr>
              <a:t>Oak Ridge National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</a:rPr>
              <a:t>Pacific Northwest National </a:t>
            </a:r>
            <a:r>
              <a:rPr lang="en-US" sz="1200" dirty="0" smtClean="0">
                <a:solidFill>
                  <a:srgbClr val="000000"/>
                </a:solidFill>
                <a:effectLst/>
              </a:rPr>
              <a:t>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Portsmouth 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Princeton Plasma Physics Laboratory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Sandia </a:t>
            </a:r>
            <a:r>
              <a:rPr lang="en-US" sz="1200" dirty="0">
                <a:solidFill>
                  <a:srgbClr val="000000"/>
                </a:solidFill>
                <a:effectLst/>
              </a:rPr>
              <a:t>National </a:t>
            </a:r>
            <a:r>
              <a:rPr lang="en-US" sz="1200" dirty="0" smtClean="0">
                <a:solidFill>
                  <a:srgbClr val="000000"/>
                </a:solidFill>
                <a:effectLst/>
              </a:rPr>
              <a:t>Laboratories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Savannah River Nuclear Solutions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The </a:t>
            </a:r>
            <a:r>
              <a:rPr lang="en-US" sz="1200" dirty="0">
                <a:solidFill>
                  <a:srgbClr val="000000"/>
                </a:solidFill>
                <a:effectLst/>
              </a:rPr>
              <a:t>Ames </a:t>
            </a:r>
            <a:r>
              <a:rPr lang="en-US" sz="1200" dirty="0" smtClean="0">
                <a:solidFill>
                  <a:srgbClr val="000000"/>
                </a:solidFill>
                <a:effectLst/>
              </a:rPr>
              <a:t>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Thomas Jefferson National Accelerator Laboratory</a:t>
            </a:r>
            <a:endParaRPr lang="en-U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effectLst/>
              </a:rPr>
              <a:t>US Navy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222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again for coming!!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04603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eere_collage_green_white_interior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EnergySaving Inside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eere_collage_blue_white_interior">
  <a:themeElements>
    <a:clrScheme name="EERE PPT Green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nrel_black_template">
  <a:themeElements>
    <a:clrScheme name="NRELBLACK">
      <a:dk1>
        <a:srgbClr val="FFFFFF"/>
      </a:dk1>
      <a:lt1>
        <a:srgbClr val="000000"/>
      </a:lt1>
      <a:dk2>
        <a:srgbClr val="6A737B"/>
      </a:dk2>
      <a:lt2>
        <a:srgbClr val="CFD4D8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ere_collage_green_white_interior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ere_ppt_renewable_calibri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EnergySaving Inside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eere_ppt_sustainable_calibri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EnergySaving Inside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eere_collage_green_white_interior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eere_collage_blue_white_interior">
  <a:themeElements>
    <a:clrScheme name="EERE PPT Green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eere_ppt_renewable_calibri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eere_collage_green_white_interior.potx.thmx</Template>
  <TotalTime>407</TotalTime>
  <Words>290</Words>
  <Application>Microsoft Macintosh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eere_collage_green_white_interior</vt:lpstr>
      <vt:lpstr>1_eere_collage_green_white_interior</vt:lpstr>
      <vt:lpstr>eere_ppt_renewable_calibri</vt:lpstr>
      <vt:lpstr>EnergySaving Inside</vt:lpstr>
      <vt:lpstr>eere_ppt_sustainable_calibri</vt:lpstr>
      <vt:lpstr>1_EnergySaving Inside</vt:lpstr>
      <vt:lpstr>2_eere_collage_green_white_interior</vt:lpstr>
      <vt:lpstr>eere_collage_blue_white_interior</vt:lpstr>
      <vt:lpstr>1_eere_ppt_renewable_calibri</vt:lpstr>
      <vt:lpstr>2_EnergySaving Inside</vt:lpstr>
      <vt:lpstr>1_eere_collage_blue_white_interior</vt:lpstr>
      <vt:lpstr>nrel_black_template</vt:lpstr>
      <vt:lpstr>PowerPoint Presentation</vt:lpstr>
      <vt:lpstr>Welcome to FNAL</vt:lpstr>
      <vt:lpstr>EFCOG Electrical Safety Task Group </vt:lpstr>
      <vt:lpstr>Affiliations Present</vt:lpstr>
      <vt:lpstr>Questions?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Electrical Safety Workshop</dc:title>
  <dc:creator>Heath Garrison</dc:creator>
  <cp:lastModifiedBy>Heath Garrison</cp:lastModifiedBy>
  <cp:revision>17</cp:revision>
  <dcterms:created xsi:type="dcterms:W3CDTF">2015-07-11T20:46:25Z</dcterms:created>
  <dcterms:modified xsi:type="dcterms:W3CDTF">2016-07-15T22:24:32Z</dcterms:modified>
</cp:coreProperties>
</file>