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notesSlides/notesSlide3.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notesSlides/notesSlide4.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notesSlides/notesSlide5.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notesSlides/notesSlide6.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302" r:id="rId2"/>
    <p:sldId id="259" r:id="rId3"/>
    <p:sldId id="266" r:id="rId4"/>
    <p:sldId id="265" r:id="rId5"/>
    <p:sldId id="268" r:id="rId6"/>
    <p:sldId id="269" r:id="rId7"/>
    <p:sldId id="271" r:id="rId8"/>
    <p:sldId id="272" r:id="rId9"/>
    <p:sldId id="296" r:id="rId10"/>
    <p:sldId id="299" r:id="rId11"/>
    <p:sldId id="297" r:id="rId12"/>
    <p:sldId id="276" r:id="rId13"/>
    <p:sldId id="277" r:id="rId14"/>
    <p:sldId id="273" r:id="rId15"/>
    <p:sldId id="298" r:id="rId16"/>
    <p:sldId id="278" r:id="rId17"/>
    <p:sldId id="282" r:id="rId18"/>
    <p:sldId id="274" r:id="rId19"/>
    <p:sldId id="300" r:id="rId20"/>
    <p:sldId id="283" r:id="rId21"/>
    <p:sldId id="295" r:id="rId22"/>
    <p:sldId id="301" r:id="rId23"/>
    <p:sldId id="294"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880" y="-112"/>
      </p:cViewPr>
      <p:guideLst>
        <p:guide orient="horz" pos="1022"/>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14.xml"/><Relationship Id="rId2"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themeOverride" Target="../theme/themeOverride15.xml"/><Relationship Id="rId2"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openxmlformats.org/officeDocument/2006/relationships/themeOverride" Target="../theme/themeOverride16.xml"/><Relationship Id="rId2" Type="http://schemas.openxmlformats.org/officeDocument/2006/relationships/package" Target="../embeddings/Microsoft_Excel_Sheet16.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a:t>Electrical Safety Events</a:t>
            </a:r>
          </a:p>
        </c:rich>
      </c:tx>
      <c:layout/>
      <c:overlay val="0"/>
    </c:title>
    <c:autoTitleDeleted val="0"/>
    <c:plotArea>
      <c:layout/>
      <c:lineChart>
        <c:grouping val="standard"/>
        <c:varyColors val="0"/>
        <c:ser>
          <c:idx val="0"/>
          <c:order val="0"/>
          <c:marker>
            <c:symbol val="none"/>
          </c:marker>
          <c:trendline>
            <c:spPr>
              <a:ln>
                <a:solidFill>
                  <a:srgbClr val="FF0000"/>
                </a:solidFill>
              </a:ln>
            </c:spPr>
            <c:trendlineType val="linear"/>
            <c:dispRSqr val="0"/>
            <c:dispEq val="0"/>
          </c:trendline>
          <c:cat>
            <c:numRef>
              <c:f>'PP Slide 2'!$A$1:$A$12</c:f>
              <c:numCache>
                <c:formatCode>[$-409]mmm\-yy;@</c:formatCode>
                <c:ptCount val="12"/>
                <c:pt idx="0">
                  <c:v>42005.0</c:v>
                </c:pt>
                <c:pt idx="1">
                  <c:v>42036.0</c:v>
                </c:pt>
                <c:pt idx="2">
                  <c:v>42064.0</c:v>
                </c:pt>
                <c:pt idx="3">
                  <c:v>42095.0</c:v>
                </c:pt>
                <c:pt idx="4">
                  <c:v>42125.0</c:v>
                </c:pt>
                <c:pt idx="5">
                  <c:v>42156.0</c:v>
                </c:pt>
                <c:pt idx="6">
                  <c:v>42186.0</c:v>
                </c:pt>
                <c:pt idx="7">
                  <c:v>42217.0</c:v>
                </c:pt>
                <c:pt idx="8">
                  <c:v>42248.0</c:v>
                </c:pt>
                <c:pt idx="9">
                  <c:v>42278.0</c:v>
                </c:pt>
                <c:pt idx="10">
                  <c:v>42309.0</c:v>
                </c:pt>
                <c:pt idx="11">
                  <c:v>42339.0</c:v>
                </c:pt>
              </c:numCache>
            </c:numRef>
          </c:cat>
          <c:val>
            <c:numRef>
              <c:f>'PP Slide 2'!$B$1:$B$12</c:f>
              <c:numCache>
                <c:formatCode>General</c:formatCode>
                <c:ptCount val="12"/>
                <c:pt idx="0">
                  <c:v>11.0</c:v>
                </c:pt>
                <c:pt idx="1">
                  <c:v>9.0</c:v>
                </c:pt>
                <c:pt idx="2">
                  <c:v>14.0</c:v>
                </c:pt>
                <c:pt idx="3">
                  <c:v>11.0</c:v>
                </c:pt>
                <c:pt idx="4">
                  <c:v>16.0</c:v>
                </c:pt>
                <c:pt idx="5">
                  <c:v>17.0</c:v>
                </c:pt>
                <c:pt idx="6">
                  <c:v>14.0</c:v>
                </c:pt>
                <c:pt idx="7">
                  <c:v>14.0</c:v>
                </c:pt>
                <c:pt idx="8">
                  <c:v>11.0</c:v>
                </c:pt>
                <c:pt idx="9">
                  <c:v>11.0</c:v>
                </c:pt>
                <c:pt idx="10">
                  <c:v>9.0</c:v>
                </c:pt>
                <c:pt idx="11">
                  <c:v>9.0</c:v>
                </c:pt>
              </c:numCache>
            </c:numRef>
          </c:val>
          <c:smooth val="0"/>
        </c:ser>
        <c:dLbls>
          <c:showLegendKey val="0"/>
          <c:showVal val="0"/>
          <c:showCatName val="0"/>
          <c:showSerName val="0"/>
          <c:showPercent val="0"/>
          <c:showBubbleSize val="0"/>
        </c:dLbls>
        <c:marker val="1"/>
        <c:smooth val="0"/>
        <c:axId val="-2124344168"/>
        <c:axId val="-2123913560"/>
      </c:lineChart>
      <c:dateAx>
        <c:axId val="-2124344168"/>
        <c:scaling>
          <c:orientation val="minMax"/>
        </c:scaling>
        <c:delete val="0"/>
        <c:axPos val="b"/>
        <c:numFmt formatCode="[$-409]mmm\-yy;@" sourceLinked="1"/>
        <c:majorTickMark val="out"/>
        <c:minorTickMark val="none"/>
        <c:tickLblPos val="nextTo"/>
        <c:crossAx val="-2123913560"/>
        <c:crosses val="autoZero"/>
        <c:auto val="1"/>
        <c:lblOffset val="100"/>
        <c:baseTimeUnit val="months"/>
      </c:dateAx>
      <c:valAx>
        <c:axId val="-2123913560"/>
        <c:scaling>
          <c:orientation val="minMax"/>
        </c:scaling>
        <c:delete val="0"/>
        <c:axPos val="l"/>
        <c:majorGridlines/>
        <c:title>
          <c:tx>
            <c:rich>
              <a:bodyPr rot="-5400000" vert="horz"/>
              <a:lstStyle/>
              <a:p>
                <a:pPr>
                  <a:defRPr sz="800"/>
                </a:pPr>
                <a:r>
                  <a:rPr lang="en-US" sz="800"/>
                  <a:t>Number of Events</a:t>
                </a:r>
              </a:p>
            </c:rich>
          </c:tx>
          <c:layout/>
          <c:overlay val="0"/>
        </c:title>
        <c:numFmt formatCode="General" sourceLinked="1"/>
        <c:majorTickMark val="out"/>
        <c:minorTickMark val="none"/>
        <c:tickLblPos val="nextTo"/>
        <c:crossAx val="-2124344168"/>
        <c:crosses val="autoZero"/>
        <c:crossBetween val="between"/>
      </c:valAx>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a:t>Distribution of Electrical Shocks by Source</a:t>
            </a:r>
          </a:p>
        </c:rich>
      </c:tx>
      <c:layout>
        <c:manualLayout>
          <c:xMode val="edge"/>
          <c:yMode val="edge"/>
          <c:x val="0.154437445319335"/>
          <c:y val="0.0324074074074074"/>
        </c:manualLayout>
      </c:layout>
      <c:overlay val="0"/>
    </c:title>
    <c:autoTitleDeleted val="0"/>
    <c:plotArea>
      <c:layout>
        <c:manualLayout>
          <c:layoutTarget val="inner"/>
          <c:xMode val="edge"/>
          <c:yMode val="edge"/>
          <c:x val="0.154597691601752"/>
          <c:y val="0.121893377645809"/>
          <c:w val="0.493479416553145"/>
          <c:h val="0.750926911656542"/>
        </c:manualLayout>
      </c:layout>
      <c:pieChart>
        <c:varyColors val="1"/>
        <c:ser>
          <c:idx val="0"/>
          <c:order val="0"/>
          <c:dLbls>
            <c:showLegendKey val="0"/>
            <c:showVal val="0"/>
            <c:showCatName val="0"/>
            <c:showSerName val="0"/>
            <c:showPercent val="1"/>
            <c:showBubbleSize val="0"/>
            <c:showLeaderLines val="1"/>
          </c:dLbls>
          <c:cat>
            <c:strRef>
              <c:f>'PP Slide 12'!$A$1:$A$9</c:f>
              <c:strCache>
                <c:ptCount val="9"/>
                <c:pt idx="0">
                  <c:v>Cables/Plugs</c:v>
                </c:pt>
                <c:pt idx="1">
                  <c:v>Heat Tracing</c:v>
                </c:pt>
                <c:pt idx="2">
                  <c:v>Light Fixtures</c:v>
                </c:pt>
                <c:pt idx="3">
                  <c:v>Wet Tools/Cord/Plugs</c:v>
                </c:pt>
                <c:pt idx="4">
                  <c:v>Switches/Outlets</c:v>
                </c:pt>
                <c:pt idx="5">
                  <c:v>Other</c:v>
                </c:pt>
                <c:pt idx="6">
                  <c:v>Grounding</c:v>
                </c:pt>
                <c:pt idx="7">
                  <c:v>Equipment</c:v>
                </c:pt>
                <c:pt idx="8">
                  <c:v>Conductors</c:v>
                </c:pt>
              </c:strCache>
            </c:strRef>
          </c:cat>
          <c:val>
            <c:numRef>
              <c:f>'PP Slide 12'!$B$1:$B$9</c:f>
              <c:numCache>
                <c:formatCode>General</c:formatCode>
                <c:ptCount val="9"/>
                <c:pt idx="0">
                  <c:v>8.0</c:v>
                </c:pt>
                <c:pt idx="1">
                  <c:v>1.0</c:v>
                </c:pt>
                <c:pt idx="2">
                  <c:v>3.0</c:v>
                </c:pt>
                <c:pt idx="3">
                  <c:v>1.0</c:v>
                </c:pt>
                <c:pt idx="4">
                  <c:v>4.0</c:v>
                </c:pt>
                <c:pt idx="5">
                  <c:v>2.0</c:v>
                </c:pt>
                <c:pt idx="6">
                  <c:v>3.0</c:v>
                </c:pt>
                <c:pt idx="7">
                  <c:v>7.0</c:v>
                </c:pt>
                <c:pt idx="8">
                  <c:v>8.0</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a:t>Vehicle Intrusion, Excavation, and Drilling/Cutting</a:t>
            </a:r>
          </a:p>
        </c:rich>
      </c:tx>
      <c:layout/>
      <c:overlay val="0"/>
    </c:title>
    <c:autoTitleDeleted val="0"/>
    <c:plotArea>
      <c:layout/>
      <c:barChart>
        <c:barDir val="col"/>
        <c:grouping val="clustered"/>
        <c:varyColors val="0"/>
        <c:ser>
          <c:idx val="0"/>
          <c:order val="0"/>
          <c:tx>
            <c:strRef>
              <c:f>'PP Slide 13'!$B$1</c:f>
              <c:strCache>
                <c:ptCount val="1"/>
                <c:pt idx="0">
                  <c:v>Excavation</c:v>
                </c:pt>
              </c:strCache>
            </c:strRef>
          </c:tx>
          <c:invertIfNegative val="0"/>
          <c:trendline>
            <c:spPr>
              <a:ln w="28575">
                <a:solidFill>
                  <a:schemeClr val="accent6">
                    <a:lumMod val="75000"/>
                  </a:schemeClr>
                </a:solidFill>
              </a:ln>
            </c:spPr>
            <c:trendlineType val="linear"/>
            <c:dispRSqr val="0"/>
            <c:dispEq val="0"/>
          </c:trendline>
          <c:cat>
            <c:numRef>
              <c:f>'PP Slide 13'!$A$2:$A$13</c:f>
              <c:numCache>
                <c:formatCode>mmm\-yy</c:formatCode>
                <c:ptCount val="12"/>
                <c:pt idx="0">
                  <c:v>42005.0</c:v>
                </c:pt>
                <c:pt idx="1">
                  <c:v>42036.0</c:v>
                </c:pt>
                <c:pt idx="2">
                  <c:v>42064.0</c:v>
                </c:pt>
                <c:pt idx="3">
                  <c:v>42095.0</c:v>
                </c:pt>
                <c:pt idx="4">
                  <c:v>42125.0</c:v>
                </c:pt>
                <c:pt idx="5">
                  <c:v>42156.0</c:v>
                </c:pt>
                <c:pt idx="6">
                  <c:v>42186.0</c:v>
                </c:pt>
                <c:pt idx="7">
                  <c:v>42217.0</c:v>
                </c:pt>
                <c:pt idx="8">
                  <c:v>42248.0</c:v>
                </c:pt>
                <c:pt idx="9">
                  <c:v>42278.0</c:v>
                </c:pt>
                <c:pt idx="10">
                  <c:v>42309.0</c:v>
                </c:pt>
                <c:pt idx="11">
                  <c:v>42339.0</c:v>
                </c:pt>
              </c:numCache>
            </c:numRef>
          </c:cat>
          <c:val>
            <c:numRef>
              <c:f>'PP Slide 13'!$B$2:$B$13</c:f>
              <c:numCache>
                <c:formatCode>General</c:formatCode>
                <c:ptCount val="12"/>
                <c:pt idx="0">
                  <c:v>0.0</c:v>
                </c:pt>
                <c:pt idx="1">
                  <c:v>1.0</c:v>
                </c:pt>
                <c:pt idx="2">
                  <c:v>0.0</c:v>
                </c:pt>
                <c:pt idx="3">
                  <c:v>0.0</c:v>
                </c:pt>
                <c:pt idx="4">
                  <c:v>0.0</c:v>
                </c:pt>
                <c:pt idx="5">
                  <c:v>2.0</c:v>
                </c:pt>
                <c:pt idx="6">
                  <c:v>0.0</c:v>
                </c:pt>
                <c:pt idx="7">
                  <c:v>0.0</c:v>
                </c:pt>
                <c:pt idx="8">
                  <c:v>0.0</c:v>
                </c:pt>
                <c:pt idx="9">
                  <c:v>0.0</c:v>
                </c:pt>
                <c:pt idx="10">
                  <c:v>0.0</c:v>
                </c:pt>
                <c:pt idx="11">
                  <c:v>0.0</c:v>
                </c:pt>
              </c:numCache>
            </c:numRef>
          </c:val>
        </c:ser>
        <c:ser>
          <c:idx val="1"/>
          <c:order val="1"/>
          <c:tx>
            <c:strRef>
              <c:f>'PP Slide 13'!$C$1</c:f>
              <c:strCache>
                <c:ptCount val="1"/>
                <c:pt idx="0">
                  <c:v>Cut/Drill</c:v>
                </c:pt>
              </c:strCache>
            </c:strRef>
          </c:tx>
          <c:invertIfNegative val="0"/>
          <c:trendline>
            <c:spPr>
              <a:ln w="28575">
                <a:solidFill>
                  <a:srgbClr val="00B050"/>
                </a:solidFill>
              </a:ln>
            </c:spPr>
            <c:trendlineType val="linear"/>
            <c:dispRSqr val="0"/>
            <c:dispEq val="0"/>
          </c:trendline>
          <c:cat>
            <c:numRef>
              <c:f>'PP Slide 13'!$A$2:$A$13</c:f>
              <c:numCache>
                <c:formatCode>mmm\-yy</c:formatCode>
                <c:ptCount val="12"/>
                <c:pt idx="0">
                  <c:v>42005.0</c:v>
                </c:pt>
                <c:pt idx="1">
                  <c:v>42036.0</c:v>
                </c:pt>
                <c:pt idx="2">
                  <c:v>42064.0</c:v>
                </c:pt>
                <c:pt idx="3">
                  <c:v>42095.0</c:v>
                </c:pt>
                <c:pt idx="4">
                  <c:v>42125.0</c:v>
                </c:pt>
                <c:pt idx="5">
                  <c:v>42156.0</c:v>
                </c:pt>
                <c:pt idx="6">
                  <c:v>42186.0</c:v>
                </c:pt>
                <c:pt idx="7">
                  <c:v>42217.0</c:v>
                </c:pt>
                <c:pt idx="8">
                  <c:v>42248.0</c:v>
                </c:pt>
                <c:pt idx="9">
                  <c:v>42278.0</c:v>
                </c:pt>
                <c:pt idx="10">
                  <c:v>42309.0</c:v>
                </c:pt>
                <c:pt idx="11">
                  <c:v>42339.0</c:v>
                </c:pt>
              </c:numCache>
            </c:numRef>
          </c:cat>
          <c:val>
            <c:numRef>
              <c:f>'PP Slide 13'!$C$2:$C$13</c:f>
              <c:numCache>
                <c:formatCode>General</c:formatCode>
                <c:ptCount val="12"/>
                <c:pt idx="0">
                  <c:v>2.0</c:v>
                </c:pt>
                <c:pt idx="1">
                  <c:v>0.0</c:v>
                </c:pt>
                <c:pt idx="2">
                  <c:v>2.0</c:v>
                </c:pt>
                <c:pt idx="3">
                  <c:v>3.0</c:v>
                </c:pt>
                <c:pt idx="4">
                  <c:v>0.0</c:v>
                </c:pt>
                <c:pt idx="5">
                  <c:v>0.0</c:v>
                </c:pt>
                <c:pt idx="6">
                  <c:v>0.0</c:v>
                </c:pt>
                <c:pt idx="7">
                  <c:v>0.0</c:v>
                </c:pt>
                <c:pt idx="8">
                  <c:v>3.0</c:v>
                </c:pt>
                <c:pt idx="9">
                  <c:v>1.0</c:v>
                </c:pt>
                <c:pt idx="10">
                  <c:v>1.0</c:v>
                </c:pt>
                <c:pt idx="11">
                  <c:v>1.0</c:v>
                </c:pt>
              </c:numCache>
            </c:numRef>
          </c:val>
        </c:ser>
        <c:ser>
          <c:idx val="2"/>
          <c:order val="2"/>
          <c:tx>
            <c:strRef>
              <c:f>'PP Slide 13'!$D$1</c:f>
              <c:strCache>
                <c:ptCount val="1"/>
                <c:pt idx="0">
                  <c:v>Vehicle</c:v>
                </c:pt>
              </c:strCache>
            </c:strRef>
          </c:tx>
          <c:invertIfNegative val="0"/>
          <c:trendline>
            <c:spPr>
              <a:ln w="19050">
                <a:solidFill>
                  <a:srgbClr val="FF0000"/>
                </a:solidFill>
              </a:ln>
            </c:spPr>
            <c:trendlineType val="linear"/>
            <c:dispRSqr val="0"/>
            <c:dispEq val="0"/>
          </c:trendline>
          <c:cat>
            <c:numRef>
              <c:f>'PP Slide 13'!$A$2:$A$13</c:f>
              <c:numCache>
                <c:formatCode>mmm\-yy</c:formatCode>
                <c:ptCount val="12"/>
                <c:pt idx="0">
                  <c:v>42005.0</c:v>
                </c:pt>
                <c:pt idx="1">
                  <c:v>42036.0</c:v>
                </c:pt>
                <c:pt idx="2">
                  <c:v>42064.0</c:v>
                </c:pt>
                <c:pt idx="3">
                  <c:v>42095.0</c:v>
                </c:pt>
                <c:pt idx="4">
                  <c:v>42125.0</c:v>
                </c:pt>
                <c:pt idx="5">
                  <c:v>42156.0</c:v>
                </c:pt>
                <c:pt idx="6">
                  <c:v>42186.0</c:v>
                </c:pt>
                <c:pt idx="7">
                  <c:v>42217.0</c:v>
                </c:pt>
                <c:pt idx="8">
                  <c:v>42248.0</c:v>
                </c:pt>
                <c:pt idx="9">
                  <c:v>42278.0</c:v>
                </c:pt>
                <c:pt idx="10">
                  <c:v>42309.0</c:v>
                </c:pt>
                <c:pt idx="11">
                  <c:v>42339.0</c:v>
                </c:pt>
              </c:numCache>
            </c:numRef>
          </c:cat>
          <c:val>
            <c:numRef>
              <c:f>'PP Slide 13'!$D$2:$D$13</c:f>
              <c:numCache>
                <c:formatCode>General</c:formatCode>
                <c:ptCount val="12"/>
                <c:pt idx="0">
                  <c:v>0.0</c:v>
                </c:pt>
                <c:pt idx="1">
                  <c:v>0.0</c:v>
                </c:pt>
                <c:pt idx="2">
                  <c:v>0.0</c:v>
                </c:pt>
                <c:pt idx="3">
                  <c:v>0.0</c:v>
                </c:pt>
                <c:pt idx="4">
                  <c:v>0.0</c:v>
                </c:pt>
                <c:pt idx="5">
                  <c:v>0.0</c:v>
                </c:pt>
                <c:pt idx="6">
                  <c:v>0.0</c:v>
                </c:pt>
                <c:pt idx="7">
                  <c:v>0.0</c:v>
                </c:pt>
                <c:pt idx="8">
                  <c:v>0.0</c:v>
                </c:pt>
                <c:pt idx="9">
                  <c:v>0.0</c:v>
                </c:pt>
                <c:pt idx="10">
                  <c:v>0.0</c:v>
                </c:pt>
                <c:pt idx="11">
                  <c:v>0.0</c:v>
                </c:pt>
              </c:numCache>
            </c:numRef>
          </c:val>
        </c:ser>
        <c:dLbls>
          <c:showLegendKey val="0"/>
          <c:showVal val="0"/>
          <c:showCatName val="0"/>
          <c:showSerName val="0"/>
          <c:showPercent val="0"/>
          <c:showBubbleSize val="0"/>
        </c:dLbls>
        <c:gapWidth val="150"/>
        <c:axId val="-2067582472"/>
        <c:axId val="-2067579384"/>
      </c:barChart>
      <c:dateAx>
        <c:axId val="-2067582472"/>
        <c:scaling>
          <c:orientation val="minMax"/>
        </c:scaling>
        <c:delete val="0"/>
        <c:axPos val="b"/>
        <c:numFmt formatCode="mmm\-yy" sourceLinked="1"/>
        <c:majorTickMark val="none"/>
        <c:minorTickMark val="none"/>
        <c:tickLblPos val="nextTo"/>
        <c:crossAx val="-2067579384"/>
        <c:crosses val="autoZero"/>
        <c:auto val="1"/>
        <c:lblOffset val="100"/>
        <c:baseTimeUnit val="months"/>
      </c:dateAx>
      <c:valAx>
        <c:axId val="-2067579384"/>
        <c:scaling>
          <c:orientation val="minMax"/>
        </c:scaling>
        <c:delete val="0"/>
        <c:axPos val="l"/>
        <c:majorGridlines/>
        <c:title>
          <c:tx>
            <c:rich>
              <a:bodyPr rot="-5400000" vert="horz"/>
              <a:lstStyle/>
              <a:p>
                <a:pPr>
                  <a:defRPr sz="800"/>
                </a:pPr>
                <a:r>
                  <a:rPr lang="en-US" sz="800"/>
                  <a:t>Number of Events</a:t>
                </a:r>
              </a:p>
            </c:rich>
          </c:tx>
          <c:layout/>
          <c:overlay val="0"/>
        </c:title>
        <c:numFmt formatCode="General" sourceLinked="1"/>
        <c:majorTickMark val="none"/>
        <c:minorTickMark val="none"/>
        <c:tickLblPos val="nextTo"/>
        <c:crossAx val="-2067582472"/>
        <c:crosses val="autoZero"/>
        <c:crossBetween val="between"/>
      </c:valAx>
    </c:plotArea>
    <c:legend>
      <c:legendPos val="b"/>
      <c:layout/>
      <c:overlay val="0"/>
    </c:legend>
    <c:plotVisOnly val="1"/>
    <c:dispBlanksAs val="zero"/>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a:t>Electrical Hazards Recognition</a:t>
            </a:r>
          </a:p>
        </c:rich>
      </c:tx>
      <c:layout/>
      <c:overlay val="0"/>
    </c:title>
    <c:autoTitleDeleted val="0"/>
    <c:plotArea>
      <c:layout/>
      <c:barChart>
        <c:barDir val="col"/>
        <c:grouping val="clustered"/>
        <c:varyColors val="0"/>
        <c:ser>
          <c:idx val="0"/>
          <c:order val="0"/>
          <c:tx>
            <c:strRef>
              <c:f>'PP Slide 14'!$B$1</c:f>
              <c:strCache>
                <c:ptCount val="1"/>
                <c:pt idx="0">
                  <c:v>Hazard Found the Worker</c:v>
                </c:pt>
              </c:strCache>
            </c:strRef>
          </c:tx>
          <c:spPr>
            <a:solidFill>
              <a:schemeClr val="accent6">
                <a:lumMod val="75000"/>
              </a:schemeClr>
            </a:solidFill>
          </c:spPr>
          <c:invertIfNegative val="0"/>
          <c:cat>
            <c:numRef>
              <c:f>'PP Slide 14'!$A$2:$A$13</c:f>
              <c:numCache>
                <c:formatCode>mmm\-yy</c:formatCode>
                <c:ptCount val="12"/>
                <c:pt idx="0">
                  <c:v>42005.0</c:v>
                </c:pt>
                <c:pt idx="1">
                  <c:v>42036.0</c:v>
                </c:pt>
                <c:pt idx="2">
                  <c:v>42064.0</c:v>
                </c:pt>
                <c:pt idx="3">
                  <c:v>42095.0</c:v>
                </c:pt>
                <c:pt idx="4">
                  <c:v>42125.0</c:v>
                </c:pt>
                <c:pt idx="5">
                  <c:v>42156.0</c:v>
                </c:pt>
                <c:pt idx="6">
                  <c:v>42186.0</c:v>
                </c:pt>
                <c:pt idx="7">
                  <c:v>42217.0</c:v>
                </c:pt>
                <c:pt idx="8">
                  <c:v>42248.0</c:v>
                </c:pt>
                <c:pt idx="9">
                  <c:v>42278.0</c:v>
                </c:pt>
                <c:pt idx="10">
                  <c:v>42309.0</c:v>
                </c:pt>
                <c:pt idx="11">
                  <c:v>42339.0</c:v>
                </c:pt>
              </c:numCache>
            </c:numRef>
          </c:cat>
          <c:val>
            <c:numRef>
              <c:f>'PP Slide 14'!$B$2:$B$13</c:f>
              <c:numCache>
                <c:formatCode>General</c:formatCode>
                <c:ptCount val="12"/>
                <c:pt idx="0">
                  <c:v>3.0</c:v>
                </c:pt>
                <c:pt idx="1">
                  <c:v>2.0</c:v>
                </c:pt>
                <c:pt idx="2">
                  <c:v>5.0</c:v>
                </c:pt>
                <c:pt idx="3">
                  <c:v>3.0</c:v>
                </c:pt>
                <c:pt idx="4">
                  <c:v>3.0</c:v>
                </c:pt>
                <c:pt idx="5">
                  <c:v>4.0</c:v>
                </c:pt>
                <c:pt idx="6">
                  <c:v>4.0</c:v>
                </c:pt>
                <c:pt idx="7">
                  <c:v>5.0</c:v>
                </c:pt>
                <c:pt idx="8">
                  <c:v>4.0</c:v>
                </c:pt>
                <c:pt idx="9">
                  <c:v>2.0</c:v>
                </c:pt>
                <c:pt idx="10">
                  <c:v>2.0</c:v>
                </c:pt>
                <c:pt idx="11">
                  <c:v>1.0</c:v>
                </c:pt>
              </c:numCache>
            </c:numRef>
          </c:val>
        </c:ser>
        <c:ser>
          <c:idx val="1"/>
          <c:order val="1"/>
          <c:tx>
            <c:strRef>
              <c:f>'PP Slide 14'!$C$1</c:f>
              <c:strCache>
                <c:ptCount val="1"/>
                <c:pt idx="0">
                  <c:v>Worker Found the Hazard</c:v>
                </c:pt>
              </c:strCache>
            </c:strRef>
          </c:tx>
          <c:spPr>
            <a:solidFill>
              <a:schemeClr val="tx2">
                <a:lumMod val="60000"/>
                <a:lumOff val="40000"/>
              </a:schemeClr>
            </a:solidFill>
          </c:spPr>
          <c:invertIfNegative val="0"/>
          <c:cat>
            <c:numRef>
              <c:f>'PP Slide 14'!$A$2:$A$13</c:f>
              <c:numCache>
                <c:formatCode>mmm\-yy</c:formatCode>
                <c:ptCount val="12"/>
                <c:pt idx="0">
                  <c:v>42005.0</c:v>
                </c:pt>
                <c:pt idx="1">
                  <c:v>42036.0</c:v>
                </c:pt>
                <c:pt idx="2">
                  <c:v>42064.0</c:v>
                </c:pt>
                <c:pt idx="3">
                  <c:v>42095.0</c:v>
                </c:pt>
                <c:pt idx="4">
                  <c:v>42125.0</c:v>
                </c:pt>
                <c:pt idx="5">
                  <c:v>42156.0</c:v>
                </c:pt>
                <c:pt idx="6">
                  <c:v>42186.0</c:v>
                </c:pt>
                <c:pt idx="7">
                  <c:v>42217.0</c:v>
                </c:pt>
                <c:pt idx="8">
                  <c:v>42248.0</c:v>
                </c:pt>
                <c:pt idx="9">
                  <c:v>42278.0</c:v>
                </c:pt>
                <c:pt idx="10">
                  <c:v>42309.0</c:v>
                </c:pt>
                <c:pt idx="11">
                  <c:v>42339.0</c:v>
                </c:pt>
              </c:numCache>
            </c:numRef>
          </c:cat>
          <c:val>
            <c:numRef>
              <c:f>'PP Slide 14'!$C$2:$C$13</c:f>
              <c:numCache>
                <c:formatCode>General</c:formatCode>
                <c:ptCount val="12"/>
                <c:pt idx="0">
                  <c:v>8.0</c:v>
                </c:pt>
                <c:pt idx="1">
                  <c:v>7.0</c:v>
                </c:pt>
                <c:pt idx="2">
                  <c:v>9.0</c:v>
                </c:pt>
                <c:pt idx="3">
                  <c:v>8.0</c:v>
                </c:pt>
                <c:pt idx="4">
                  <c:v>13.0</c:v>
                </c:pt>
                <c:pt idx="5">
                  <c:v>13.0</c:v>
                </c:pt>
                <c:pt idx="6">
                  <c:v>10.0</c:v>
                </c:pt>
                <c:pt idx="7">
                  <c:v>9.0</c:v>
                </c:pt>
                <c:pt idx="8">
                  <c:v>7.0</c:v>
                </c:pt>
                <c:pt idx="9">
                  <c:v>9.0</c:v>
                </c:pt>
                <c:pt idx="10">
                  <c:v>7.0</c:v>
                </c:pt>
                <c:pt idx="11">
                  <c:v>8.0</c:v>
                </c:pt>
              </c:numCache>
            </c:numRef>
          </c:val>
        </c:ser>
        <c:dLbls>
          <c:showLegendKey val="0"/>
          <c:showVal val="0"/>
          <c:showCatName val="0"/>
          <c:showSerName val="0"/>
          <c:showPercent val="0"/>
          <c:showBubbleSize val="0"/>
        </c:dLbls>
        <c:gapWidth val="75"/>
        <c:overlap val="-25"/>
        <c:axId val="-2139410760"/>
        <c:axId val="-2139421768"/>
      </c:barChart>
      <c:dateAx>
        <c:axId val="-2139410760"/>
        <c:scaling>
          <c:orientation val="minMax"/>
        </c:scaling>
        <c:delete val="0"/>
        <c:axPos val="b"/>
        <c:numFmt formatCode="mmm\-yy" sourceLinked="1"/>
        <c:majorTickMark val="none"/>
        <c:minorTickMark val="none"/>
        <c:tickLblPos val="nextTo"/>
        <c:crossAx val="-2139421768"/>
        <c:crosses val="autoZero"/>
        <c:auto val="1"/>
        <c:lblOffset val="100"/>
        <c:baseTimeUnit val="months"/>
      </c:dateAx>
      <c:valAx>
        <c:axId val="-2139421768"/>
        <c:scaling>
          <c:orientation val="minMax"/>
        </c:scaling>
        <c:delete val="0"/>
        <c:axPos val="l"/>
        <c:majorGridlines/>
        <c:title>
          <c:tx>
            <c:rich>
              <a:bodyPr rot="-5400000" vert="horz"/>
              <a:lstStyle/>
              <a:p>
                <a:pPr>
                  <a:defRPr sz="800"/>
                </a:pPr>
                <a:r>
                  <a:rPr lang="en-US" sz="800"/>
                  <a:t>Number of Events</a:t>
                </a:r>
              </a:p>
            </c:rich>
          </c:tx>
          <c:layout/>
          <c:overlay val="0"/>
        </c:title>
        <c:numFmt formatCode="General" sourceLinked="1"/>
        <c:majorTickMark val="none"/>
        <c:minorTickMark val="none"/>
        <c:tickLblPos val="nextTo"/>
        <c:spPr>
          <a:ln w="9525">
            <a:noFill/>
          </a:ln>
        </c:spPr>
        <c:crossAx val="-2139410760"/>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a:t>Inadequate Job Planning and LOTO</a:t>
            </a:r>
          </a:p>
        </c:rich>
      </c:tx>
      <c:layout>
        <c:manualLayout>
          <c:xMode val="edge"/>
          <c:yMode val="edge"/>
          <c:x val="0.264638888888889"/>
          <c:y val="0.0324074074074074"/>
        </c:manualLayout>
      </c:layout>
      <c:overlay val="0"/>
    </c:title>
    <c:autoTitleDeleted val="0"/>
    <c:plotArea>
      <c:layout/>
      <c:areaChart>
        <c:grouping val="stacked"/>
        <c:varyColors val="0"/>
        <c:ser>
          <c:idx val="0"/>
          <c:order val="0"/>
          <c:tx>
            <c:strRef>
              <c:f>'PP Slide 15'!$B$1</c:f>
              <c:strCache>
                <c:ptCount val="1"/>
                <c:pt idx="0">
                  <c:v>Planning</c:v>
                </c:pt>
              </c:strCache>
            </c:strRef>
          </c:tx>
          <c:cat>
            <c:numRef>
              <c:f>'PP Slide 15'!$A$2:$A$13</c:f>
              <c:numCache>
                <c:formatCode>mmm\-yy</c:formatCode>
                <c:ptCount val="12"/>
                <c:pt idx="0">
                  <c:v>42005.0</c:v>
                </c:pt>
                <c:pt idx="1">
                  <c:v>42036.0</c:v>
                </c:pt>
                <c:pt idx="2">
                  <c:v>42064.0</c:v>
                </c:pt>
                <c:pt idx="3">
                  <c:v>42095.0</c:v>
                </c:pt>
                <c:pt idx="4">
                  <c:v>42125.0</c:v>
                </c:pt>
                <c:pt idx="5">
                  <c:v>42156.0</c:v>
                </c:pt>
                <c:pt idx="6">
                  <c:v>42186.0</c:v>
                </c:pt>
                <c:pt idx="7">
                  <c:v>42217.0</c:v>
                </c:pt>
                <c:pt idx="8">
                  <c:v>42248.0</c:v>
                </c:pt>
                <c:pt idx="9">
                  <c:v>42278.0</c:v>
                </c:pt>
                <c:pt idx="10">
                  <c:v>42309.0</c:v>
                </c:pt>
                <c:pt idx="11">
                  <c:v>42339.0</c:v>
                </c:pt>
              </c:numCache>
            </c:numRef>
          </c:cat>
          <c:val>
            <c:numRef>
              <c:f>'PP Slide 15'!$B$2:$B$13</c:f>
              <c:numCache>
                <c:formatCode>General</c:formatCode>
                <c:ptCount val="12"/>
                <c:pt idx="0">
                  <c:v>0.0</c:v>
                </c:pt>
                <c:pt idx="1">
                  <c:v>3.0</c:v>
                </c:pt>
                <c:pt idx="2">
                  <c:v>1.0</c:v>
                </c:pt>
                <c:pt idx="3">
                  <c:v>3.0</c:v>
                </c:pt>
                <c:pt idx="4">
                  <c:v>5.0</c:v>
                </c:pt>
                <c:pt idx="5">
                  <c:v>8.0</c:v>
                </c:pt>
                <c:pt idx="6">
                  <c:v>6.0</c:v>
                </c:pt>
                <c:pt idx="7">
                  <c:v>4.0</c:v>
                </c:pt>
                <c:pt idx="8">
                  <c:v>2.0</c:v>
                </c:pt>
                <c:pt idx="9">
                  <c:v>1.0</c:v>
                </c:pt>
                <c:pt idx="10">
                  <c:v>2.0</c:v>
                </c:pt>
                <c:pt idx="11">
                  <c:v>2.0</c:v>
                </c:pt>
              </c:numCache>
            </c:numRef>
          </c:val>
        </c:ser>
        <c:ser>
          <c:idx val="1"/>
          <c:order val="1"/>
          <c:tx>
            <c:strRef>
              <c:f>'PP Slide 15'!$C$1</c:f>
              <c:strCache>
                <c:ptCount val="1"/>
                <c:pt idx="0">
                  <c:v>LOTO</c:v>
                </c:pt>
              </c:strCache>
            </c:strRef>
          </c:tx>
          <c:cat>
            <c:numRef>
              <c:f>'PP Slide 15'!$A$2:$A$13</c:f>
              <c:numCache>
                <c:formatCode>mmm\-yy</c:formatCode>
                <c:ptCount val="12"/>
                <c:pt idx="0">
                  <c:v>42005.0</c:v>
                </c:pt>
                <c:pt idx="1">
                  <c:v>42036.0</c:v>
                </c:pt>
                <c:pt idx="2">
                  <c:v>42064.0</c:v>
                </c:pt>
                <c:pt idx="3">
                  <c:v>42095.0</c:v>
                </c:pt>
                <c:pt idx="4">
                  <c:v>42125.0</c:v>
                </c:pt>
                <c:pt idx="5">
                  <c:v>42156.0</c:v>
                </c:pt>
                <c:pt idx="6">
                  <c:v>42186.0</c:v>
                </c:pt>
                <c:pt idx="7">
                  <c:v>42217.0</c:v>
                </c:pt>
                <c:pt idx="8">
                  <c:v>42248.0</c:v>
                </c:pt>
                <c:pt idx="9">
                  <c:v>42278.0</c:v>
                </c:pt>
                <c:pt idx="10">
                  <c:v>42309.0</c:v>
                </c:pt>
                <c:pt idx="11">
                  <c:v>42339.0</c:v>
                </c:pt>
              </c:numCache>
            </c:numRef>
          </c:cat>
          <c:val>
            <c:numRef>
              <c:f>'PP Slide 15'!$C$2:$C$13</c:f>
              <c:numCache>
                <c:formatCode>General</c:formatCode>
                <c:ptCount val="12"/>
                <c:pt idx="0">
                  <c:v>4.0</c:v>
                </c:pt>
                <c:pt idx="1">
                  <c:v>5.0</c:v>
                </c:pt>
                <c:pt idx="2">
                  <c:v>6.0</c:v>
                </c:pt>
                <c:pt idx="3">
                  <c:v>4.0</c:v>
                </c:pt>
                <c:pt idx="4">
                  <c:v>5.0</c:v>
                </c:pt>
                <c:pt idx="5">
                  <c:v>5.0</c:v>
                </c:pt>
                <c:pt idx="6">
                  <c:v>6.0</c:v>
                </c:pt>
                <c:pt idx="7">
                  <c:v>6.0</c:v>
                </c:pt>
                <c:pt idx="8">
                  <c:v>1.0</c:v>
                </c:pt>
                <c:pt idx="9">
                  <c:v>5.0</c:v>
                </c:pt>
                <c:pt idx="10">
                  <c:v>4.0</c:v>
                </c:pt>
                <c:pt idx="11">
                  <c:v>6.0</c:v>
                </c:pt>
              </c:numCache>
            </c:numRef>
          </c:val>
        </c:ser>
        <c:dLbls>
          <c:showLegendKey val="0"/>
          <c:showVal val="0"/>
          <c:showCatName val="0"/>
          <c:showSerName val="0"/>
          <c:showPercent val="0"/>
          <c:showBubbleSize val="0"/>
        </c:dLbls>
        <c:axId val="-2140055944"/>
        <c:axId val="-2140052904"/>
      </c:areaChart>
      <c:dateAx>
        <c:axId val="-2140055944"/>
        <c:scaling>
          <c:orientation val="minMax"/>
        </c:scaling>
        <c:delete val="0"/>
        <c:axPos val="b"/>
        <c:numFmt formatCode="mmm\-yy" sourceLinked="1"/>
        <c:majorTickMark val="none"/>
        <c:minorTickMark val="none"/>
        <c:tickLblPos val="nextTo"/>
        <c:crossAx val="-2140052904"/>
        <c:crosses val="autoZero"/>
        <c:auto val="1"/>
        <c:lblOffset val="100"/>
        <c:baseTimeUnit val="months"/>
      </c:dateAx>
      <c:valAx>
        <c:axId val="-2140052904"/>
        <c:scaling>
          <c:orientation val="minMax"/>
        </c:scaling>
        <c:delete val="0"/>
        <c:axPos val="l"/>
        <c:majorGridlines/>
        <c:title>
          <c:tx>
            <c:rich>
              <a:bodyPr rot="-5400000" vert="horz"/>
              <a:lstStyle/>
              <a:p>
                <a:pPr>
                  <a:defRPr sz="800"/>
                </a:pPr>
                <a:r>
                  <a:rPr lang="en-US" sz="800"/>
                  <a:t>Number of Events</a:t>
                </a:r>
              </a:p>
            </c:rich>
          </c:tx>
          <c:layout/>
          <c:overlay val="0"/>
        </c:title>
        <c:numFmt formatCode="General" sourceLinked="1"/>
        <c:majorTickMark val="none"/>
        <c:minorTickMark val="none"/>
        <c:tickLblPos val="nextTo"/>
        <c:crossAx val="-2140055944"/>
        <c:crosses val="autoZero"/>
        <c:crossBetween val="midCat"/>
      </c:valAx>
    </c:plotArea>
    <c:legend>
      <c:legendPos val="b"/>
      <c:layout/>
      <c:overlay val="0"/>
    </c:legend>
    <c:plotVisOnly val="1"/>
    <c:dispBlanksAs val="zero"/>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Electrical Severity / Occurrences</a:t>
            </a:r>
          </a:p>
        </c:rich>
      </c:tx>
      <c:layout/>
      <c:overlay val="0"/>
    </c:title>
    <c:autoTitleDeleted val="0"/>
    <c:plotArea>
      <c:layout/>
      <c:barChart>
        <c:barDir val="col"/>
        <c:grouping val="clustered"/>
        <c:varyColors val="0"/>
        <c:ser>
          <c:idx val="2"/>
          <c:order val="1"/>
          <c:tx>
            <c:strRef>
              <c:f>'[ESR Working Data Table1-14-16.xlsx]Severity'!$B$3</c:f>
              <c:strCache>
                <c:ptCount val="1"/>
                <c:pt idx="0">
                  <c:v># Occurrences</c:v>
                </c:pt>
              </c:strCache>
            </c:strRef>
          </c:tx>
          <c:spPr>
            <a:solidFill>
              <a:sysClr val="window" lastClr="FFFFFF">
                <a:lumMod val="65000"/>
              </a:sysClr>
            </a:solidFill>
            <a:effectLst/>
            <a:scene3d>
              <a:camera prst="orthographicFront"/>
              <a:lightRig rig="threePt" dir="t"/>
            </a:scene3d>
            <a:sp3d/>
          </c:spPr>
          <c:invertIfNegative val="0"/>
          <c:cat>
            <c:numRef>
              <c:f>'[ESR Working Data Table1-14-16.xlsx]Severity'!$A$88:$A$99</c:f>
              <c:numCache>
                <c:formatCode>mmm\-yy</c:formatCode>
                <c:ptCount val="12"/>
                <c:pt idx="0">
                  <c:v>42005.0</c:v>
                </c:pt>
                <c:pt idx="1">
                  <c:v>42036.0</c:v>
                </c:pt>
                <c:pt idx="2">
                  <c:v>42064.0</c:v>
                </c:pt>
                <c:pt idx="3">
                  <c:v>42095.0</c:v>
                </c:pt>
                <c:pt idx="4">
                  <c:v>42125.0</c:v>
                </c:pt>
                <c:pt idx="5">
                  <c:v>42156.0</c:v>
                </c:pt>
                <c:pt idx="6">
                  <c:v>42186.0</c:v>
                </c:pt>
                <c:pt idx="7">
                  <c:v>42217.0</c:v>
                </c:pt>
                <c:pt idx="8">
                  <c:v>42248.0</c:v>
                </c:pt>
                <c:pt idx="9">
                  <c:v>42278.0</c:v>
                </c:pt>
                <c:pt idx="10">
                  <c:v>42309.0</c:v>
                </c:pt>
                <c:pt idx="11">
                  <c:v>42339.0</c:v>
                </c:pt>
              </c:numCache>
            </c:numRef>
          </c:cat>
          <c:val>
            <c:numRef>
              <c:f>'[ESR Working Data Table1-14-16.xlsx]Severity'!$B$88:$B$99</c:f>
              <c:numCache>
                <c:formatCode>General</c:formatCode>
                <c:ptCount val="12"/>
                <c:pt idx="0">
                  <c:v>11.0</c:v>
                </c:pt>
                <c:pt idx="1">
                  <c:v>9.0</c:v>
                </c:pt>
                <c:pt idx="2">
                  <c:v>14.0</c:v>
                </c:pt>
                <c:pt idx="3">
                  <c:v>11.0</c:v>
                </c:pt>
                <c:pt idx="4">
                  <c:v>16.0</c:v>
                </c:pt>
                <c:pt idx="5">
                  <c:v>17.0</c:v>
                </c:pt>
                <c:pt idx="6">
                  <c:v>14.0</c:v>
                </c:pt>
                <c:pt idx="7">
                  <c:v>14.0</c:v>
                </c:pt>
                <c:pt idx="8">
                  <c:v>11.0</c:v>
                </c:pt>
                <c:pt idx="9">
                  <c:v>11.0</c:v>
                </c:pt>
                <c:pt idx="10">
                  <c:v>9.0</c:v>
                </c:pt>
                <c:pt idx="11">
                  <c:v>9.0</c:v>
                </c:pt>
              </c:numCache>
            </c:numRef>
          </c:val>
        </c:ser>
        <c:dLbls>
          <c:showLegendKey val="0"/>
          <c:showVal val="0"/>
          <c:showCatName val="0"/>
          <c:showSerName val="0"/>
          <c:showPercent val="0"/>
          <c:showBubbleSize val="0"/>
        </c:dLbls>
        <c:gapWidth val="150"/>
        <c:axId val="-2140113272"/>
        <c:axId val="-2140118712"/>
      </c:barChart>
      <c:lineChart>
        <c:grouping val="standard"/>
        <c:varyColors val="0"/>
        <c:ser>
          <c:idx val="0"/>
          <c:order val="0"/>
          <c:tx>
            <c:strRef>
              <c:f>'[ESR Working Data Table1-14-16.xlsx]Severity'!$E$3</c:f>
              <c:strCache>
                <c:ptCount val="1"/>
                <c:pt idx="0">
                  <c:v>ESI</c:v>
                </c:pt>
              </c:strCache>
            </c:strRef>
          </c:tx>
          <c:spPr>
            <a:ln w="12700">
              <a:solidFill>
                <a:srgbClr val="FF0000"/>
              </a:solidFill>
            </a:ln>
            <a:effectLst>
              <a:outerShdw blurRad="50800" dist="38100" dir="2700000" algn="tl" rotWithShape="0">
                <a:prstClr val="black">
                  <a:alpha val="40000"/>
                </a:prstClr>
              </a:outerShdw>
            </a:effectLst>
          </c:spPr>
          <c:marker>
            <c:symbol val="none"/>
          </c:marker>
          <c:cat>
            <c:numRef>
              <c:f>'[ESR Working Data Table1-14-16.xlsx]Severity'!$A$88:$A$99</c:f>
              <c:numCache>
                <c:formatCode>mmm\-yy</c:formatCode>
                <c:ptCount val="12"/>
                <c:pt idx="0">
                  <c:v>42005.0</c:v>
                </c:pt>
                <c:pt idx="1">
                  <c:v>42036.0</c:v>
                </c:pt>
                <c:pt idx="2">
                  <c:v>42064.0</c:v>
                </c:pt>
                <c:pt idx="3">
                  <c:v>42095.0</c:v>
                </c:pt>
                <c:pt idx="4">
                  <c:v>42125.0</c:v>
                </c:pt>
                <c:pt idx="5">
                  <c:v>42156.0</c:v>
                </c:pt>
                <c:pt idx="6">
                  <c:v>42186.0</c:v>
                </c:pt>
                <c:pt idx="7">
                  <c:v>42217.0</c:v>
                </c:pt>
                <c:pt idx="8">
                  <c:v>42248.0</c:v>
                </c:pt>
                <c:pt idx="9">
                  <c:v>42278.0</c:v>
                </c:pt>
                <c:pt idx="10">
                  <c:v>42309.0</c:v>
                </c:pt>
                <c:pt idx="11">
                  <c:v>42339.0</c:v>
                </c:pt>
              </c:numCache>
            </c:numRef>
          </c:cat>
          <c:val>
            <c:numRef>
              <c:f>'[ESR Working Data Table1-14-16.xlsx]Severity'!$E$88:$E$99</c:f>
              <c:numCache>
                <c:formatCode>_(* #,##0.00_);_(* \(#,##0.00\);_(* "-"??_);_(@_)</c:formatCode>
                <c:ptCount val="12"/>
                <c:pt idx="0">
                  <c:v>7.319616439899189</c:v>
                </c:pt>
                <c:pt idx="1">
                  <c:v>119.350412506134</c:v>
                </c:pt>
                <c:pt idx="2">
                  <c:v>16.46913698977316</c:v>
                </c:pt>
                <c:pt idx="3">
                  <c:v>15.30303907981184</c:v>
                </c:pt>
                <c:pt idx="4">
                  <c:v>415.4107463454508</c:v>
                </c:pt>
                <c:pt idx="5">
                  <c:v>15.3702840726296</c:v>
                </c:pt>
                <c:pt idx="6">
                  <c:v>8.948889607021415</c:v>
                </c:pt>
                <c:pt idx="7">
                  <c:v>16.1841620552515</c:v>
                </c:pt>
                <c:pt idx="8">
                  <c:v>11.83347849098682</c:v>
                </c:pt>
                <c:pt idx="9">
                  <c:v>9.900899139683268</c:v>
                </c:pt>
                <c:pt idx="10">
                  <c:v>4.245962515671862</c:v>
                </c:pt>
                <c:pt idx="11">
                  <c:v>0.190401906532371</c:v>
                </c:pt>
              </c:numCache>
            </c:numRef>
          </c:val>
          <c:smooth val="0"/>
        </c:ser>
        <c:ser>
          <c:idx val="3"/>
          <c:order val="2"/>
          <c:tx>
            <c:strRef>
              <c:f>'[ESR Working Data Table1-14-16.xlsx]Severity'!$G$3</c:f>
              <c:strCache>
                <c:ptCount val="1"/>
                <c:pt idx="0">
                  <c:v>Average (ESI)</c:v>
                </c:pt>
              </c:strCache>
            </c:strRef>
          </c:tx>
          <c:spPr>
            <a:ln w="25400">
              <a:solidFill>
                <a:schemeClr val="accent1"/>
              </a:solidFill>
            </a:ln>
            <a:effectLst/>
          </c:spPr>
          <c:marker>
            <c:symbol val="none"/>
          </c:marker>
          <c:dLbls>
            <c:dLbl>
              <c:idx val="29"/>
              <c:layout>
                <c:manualLayout>
                  <c:x val="0.385102026464497"/>
                  <c:y val="-0.013982115510601"/>
                </c:manualLayout>
              </c:layout>
              <c:showLegendKey val="0"/>
              <c:showVal val="1"/>
              <c:showCatName val="0"/>
              <c:showSerName val="0"/>
              <c:showPercent val="0"/>
              <c:showBubbleSize val="0"/>
            </c:dLbl>
            <c:txPr>
              <a:bodyPr/>
              <a:lstStyle/>
              <a:p>
                <a:pPr>
                  <a:defRPr>
                    <a:solidFill>
                      <a:schemeClr val="accent1">
                        <a:lumMod val="75000"/>
                      </a:schemeClr>
                    </a:solidFill>
                  </a:defRPr>
                </a:pPr>
                <a:endParaRPr lang="en-US"/>
              </a:p>
            </c:txPr>
            <c:showLegendKey val="0"/>
            <c:showVal val="0"/>
            <c:showCatName val="0"/>
            <c:showSerName val="0"/>
            <c:showPercent val="0"/>
            <c:showBubbleSize val="0"/>
          </c:dLbls>
          <c:cat>
            <c:numRef>
              <c:f>'[ESR Working Data Table1-14-16.xlsx]Severity'!$A$88:$A$99</c:f>
              <c:numCache>
                <c:formatCode>mmm\-yy</c:formatCode>
                <c:ptCount val="12"/>
                <c:pt idx="0">
                  <c:v>42005.0</c:v>
                </c:pt>
                <c:pt idx="1">
                  <c:v>42036.0</c:v>
                </c:pt>
                <c:pt idx="2">
                  <c:v>42064.0</c:v>
                </c:pt>
                <c:pt idx="3">
                  <c:v>42095.0</c:v>
                </c:pt>
                <c:pt idx="4">
                  <c:v>42125.0</c:v>
                </c:pt>
                <c:pt idx="5">
                  <c:v>42156.0</c:v>
                </c:pt>
                <c:pt idx="6">
                  <c:v>42186.0</c:v>
                </c:pt>
                <c:pt idx="7">
                  <c:v>42217.0</c:v>
                </c:pt>
                <c:pt idx="8">
                  <c:v>42248.0</c:v>
                </c:pt>
                <c:pt idx="9">
                  <c:v>42278.0</c:v>
                </c:pt>
                <c:pt idx="10">
                  <c:v>42309.0</c:v>
                </c:pt>
                <c:pt idx="11">
                  <c:v>42339.0</c:v>
                </c:pt>
              </c:numCache>
            </c:numRef>
          </c:cat>
          <c:val>
            <c:numRef>
              <c:f>'[ESR Working Data Table1-14-16.xlsx]Severity'!$G$88:$G$99</c:f>
              <c:numCache>
                <c:formatCode>_(* #,##0.0_);_(* \(#,##0.0\);_(* "-"??_);_(@_)</c:formatCode>
                <c:ptCount val="12"/>
                <c:pt idx="0">
                  <c:v>30.0</c:v>
                </c:pt>
                <c:pt idx="1">
                  <c:v>30.0</c:v>
                </c:pt>
                <c:pt idx="2">
                  <c:v>30.0</c:v>
                </c:pt>
                <c:pt idx="3">
                  <c:v>30.0</c:v>
                </c:pt>
                <c:pt idx="4">
                  <c:v>30.0</c:v>
                </c:pt>
                <c:pt idx="5">
                  <c:v>30.0</c:v>
                </c:pt>
                <c:pt idx="6">
                  <c:v>30.0</c:v>
                </c:pt>
                <c:pt idx="7">
                  <c:v>30.0</c:v>
                </c:pt>
                <c:pt idx="8">
                  <c:v>30.0</c:v>
                </c:pt>
                <c:pt idx="9">
                  <c:v>30.0</c:v>
                </c:pt>
                <c:pt idx="10">
                  <c:v>30.0</c:v>
                </c:pt>
                <c:pt idx="11">
                  <c:v>30.0</c:v>
                </c:pt>
              </c:numCache>
            </c:numRef>
          </c:val>
          <c:smooth val="0"/>
        </c:ser>
        <c:dLbls>
          <c:showLegendKey val="0"/>
          <c:showVal val="0"/>
          <c:showCatName val="0"/>
          <c:showSerName val="0"/>
          <c:showPercent val="0"/>
          <c:showBubbleSize val="0"/>
        </c:dLbls>
        <c:marker val="1"/>
        <c:smooth val="0"/>
        <c:axId val="-2140127624"/>
        <c:axId val="-2140124280"/>
      </c:lineChart>
      <c:dateAx>
        <c:axId val="-2140127624"/>
        <c:scaling>
          <c:orientation val="minMax"/>
        </c:scaling>
        <c:delete val="0"/>
        <c:axPos val="b"/>
        <c:numFmt formatCode="mmm\-yy" sourceLinked="1"/>
        <c:majorTickMark val="out"/>
        <c:minorTickMark val="none"/>
        <c:tickLblPos val="nextTo"/>
        <c:txPr>
          <a:bodyPr rot="-5400000" vert="horz"/>
          <a:lstStyle/>
          <a:p>
            <a:pPr>
              <a:defRPr sz="800"/>
            </a:pPr>
            <a:endParaRPr lang="en-US"/>
          </a:p>
        </c:txPr>
        <c:crossAx val="-2140124280"/>
        <c:crosses val="autoZero"/>
        <c:auto val="1"/>
        <c:lblOffset val="100"/>
        <c:baseTimeUnit val="months"/>
      </c:dateAx>
      <c:valAx>
        <c:axId val="-2140124280"/>
        <c:scaling>
          <c:orientation val="minMax"/>
        </c:scaling>
        <c:delete val="0"/>
        <c:axPos val="l"/>
        <c:majorGridlines/>
        <c:title>
          <c:tx>
            <c:rich>
              <a:bodyPr rot="-5400000" vert="horz"/>
              <a:lstStyle/>
              <a:p>
                <a:pPr>
                  <a:defRPr/>
                </a:pPr>
                <a:r>
                  <a:rPr lang="en-US"/>
                  <a:t>Electrical Severity Index</a:t>
                </a:r>
              </a:p>
            </c:rich>
          </c:tx>
          <c:layout/>
          <c:overlay val="0"/>
        </c:title>
        <c:numFmt formatCode="_(* #,##0_);_(* \(#,##0\);_(* &quot;-&quot;_);_(@_)" sourceLinked="0"/>
        <c:majorTickMark val="out"/>
        <c:minorTickMark val="in"/>
        <c:tickLblPos val="nextTo"/>
        <c:crossAx val="-2140127624"/>
        <c:crosses val="autoZero"/>
        <c:crossBetween val="between"/>
      </c:valAx>
      <c:valAx>
        <c:axId val="-2140118712"/>
        <c:scaling>
          <c:orientation val="minMax"/>
          <c:min val="0.0"/>
        </c:scaling>
        <c:delete val="0"/>
        <c:axPos val="r"/>
        <c:title>
          <c:tx>
            <c:rich>
              <a:bodyPr rot="-5400000" vert="horz"/>
              <a:lstStyle/>
              <a:p>
                <a:pPr>
                  <a:defRPr/>
                </a:pPr>
                <a:r>
                  <a:rPr lang="en-US"/>
                  <a:t># Occurrences</a:t>
                </a:r>
              </a:p>
            </c:rich>
          </c:tx>
          <c:layout/>
          <c:overlay val="0"/>
        </c:title>
        <c:numFmt formatCode="General" sourceLinked="1"/>
        <c:majorTickMark val="out"/>
        <c:minorTickMark val="none"/>
        <c:tickLblPos val="nextTo"/>
        <c:crossAx val="-2140113272"/>
        <c:crosses val="max"/>
        <c:crossBetween val="between"/>
      </c:valAx>
      <c:dateAx>
        <c:axId val="-2140113272"/>
        <c:scaling>
          <c:orientation val="minMax"/>
        </c:scaling>
        <c:delete val="1"/>
        <c:axPos val="b"/>
        <c:numFmt formatCode="mmm\-yy" sourceLinked="1"/>
        <c:majorTickMark val="out"/>
        <c:minorTickMark val="none"/>
        <c:tickLblPos val="none"/>
        <c:crossAx val="-2140118712"/>
        <c:crosses val="autoZero"/>
        <c:auto val="1"/>
        <c:lblOffset val="100"/>
        <c:baseTimeUnit val="months"/>
      </c:dateAx>
    </c:plotArea>
    <c:legend>
      <c:legendPos val="t"/>
      <c:layout/>
      <c:overlay val="0"/>
    </c:legend>
    <c:plotVisOnly val="1"/>
    <c:dispBlanksAs val="gap"/>
    <c:showDLblsOverMax val="0"/>
  </c:chart>
  <c:txPr>
    <a:bodyPr/>
    <a:lstStyle/>
    <a:p>
      <a:pPr>
        <a:defRPr sz="9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n-US"/>
              <a:t>Electrical Severity Categories</a:t>
            </a:r>
          </a:p>
        </c:rich>
      </c:tx>
      <c:layout/>
      <c:overlay val="0"/>
    </c:title>
    <c:autoTitleDeleted val="0"/>
    <c:plotArea>
      <c:layout/>
      <c:areaChart>
        <c:grouping val="stacked"/>
        <c:varyColors val="0"/>
        <c:ser>
          <c:idx val="0"/>
          <c:order val="0"/>
          <c:tx>
            <c:strRef>
              <c:f>'PP Slide 17'!$B$1</c:f>
              <c:strCache>
                <c:ptCount val="1"/>
                <c:pt idx="0">
                  <c:v>No Score (56%)</c:v>
                </c:pt>
              </c:strCache>
            </c:strRef>
          </c:tx>
          <c:spPr>
            <a:solidFill>
              <a:schemeClr val="accent4">
                <a:lumMod val="40000"/>
                <a:lumOff val="60000"/>
              </a:schemeClr>
            </a:solidFill>
          </c:spPr>
          <c:cat>
            <c:numRef>
              <c:f>'PP Slide 17'!$A$2:$A$13</c:f>
              <c:numCache>
                <c:formatCode>mmm\-yy</c:formatCode>
                <c:ptCount val="12"/>
                <c:pt idx="0">
                  <c:v>42005.0</c:v>
                </c:pt>
                <c:pt idx="1">
                  <c:v>42036.0</c:v>
                </c:pt>
                <c:pt idx="2">
                  <c:v>42064.0</c:v>
                </c:pt>
                <c:pt idx="3">
                  <c:v>42095.0</c:v>
                </c:pt>
                <c:pt idx="4">
                  <c:v>42125.0</c:v>
                </c:pt>
                <c:pt idx="5">
                  <c:v>42156.0</c:v>
                </c:pt>
                <c:pt idx="6">
                  <c:v>42186.0</c:v>
                </c:pt>
                <c:pt idx="7">
                  <c:v>42217.0</c:v>
                </c:pt>
                <c:pt idx="8">
                  <c:v>42248.0</c:v>
                </c:pt>
                <c:pt idx="9">
                  <c:v>42278.0</c:v>
                </c:pt>
                <c:pt idx="10">
                  <c:v>42309.0</c:v>
                </c:pt>
                <c:pt idx="11">
                  <c:v>42339.0</c:v>
                </c:pt>
              </c:numCache>
            </c:numRef>
          </c:cat>
          <c:val>
            <c:numRef>
              <c:f>'PP Slide 17'!$B$2:$B$13</c:f>
              <c:numCache>
                <c:formatCode>General</c:formatCode>
                <c:ptCount val="12"/>
                <c:pt idx="0">
                  <c:v>7.0</c:v>
                </c:pt>
                <c:pt idx="1">
                  <c:v>4.0</c:v>
                </c:pt>
                <c:pt idx="2">
                  <c:v>10.0</c:v>
                </c:pt>
                <c:pt idx="3">
                  <c:v>5.0</c:v>
                </c:pt>
                <c:pt idx="4">
                  <c:v>9.0</c:v>
                </c:pt>
                <c:pt idx="5">
                  <c:v>6.0</c:v>
                </c:pt>
                <c:pt idx="6">
                  <c:v>10.0</c:v>
                </c:pt>
                <c:pt idx="7">
                  <c:v>8.0</c:v>
                </c:pt>
                <c:pt idx="8">
                  <c:v>3.0</c:v>
                </c:pt>
                <c:pt idx="9">
                  <c:v>7.0</c:v>
                </c:pt>
                <c:pt idx="10">
                  <c:v>5.0</c:v>
                </c:pt>
                <c:pt idx="11">
                  <c:v>8.0</c:v>
                </c:pt>
              </c:numCache>
            </c:numRef>
          </c:val>
        </c:ser>
        <c:ser>
          <c:idx val="1"/>
          <c:order val="1"/>
          <c:tx>
            <c:strRef>
              <c:f>'PP Slide 17'!$C$1</c:f>
              <c:strCache>
                <c:ptCount val="1"/>
                <c:pt idx="0">
                  <c:v>Low (9%)</c:v>
                </c:pt>
              </c:strCache>
            </c:strRef>
          </c:tx>
          <c:spPr>
            <a:solidFill>
              <a:srgbClr val="92D050"/>
            </a:solidFill>
            <a:ln>
              <a:solidFill>
                <a:srgbClr val="92D050"/>
              </a:solidFill>
            </a:ln>
          </c:spPr>
          <c:cat>
            <c:numRef>
              <c:f>'PP Slide 17'!$A$2:$A$13</c:f>
              <c:numCache>
                <c:formatCode>mmm\-yy</c:formatCode>
                <c:ptCount val="12"/>
                <c:pt idx="0">
                  <c:v>42005.0</c:v>
                </c:pt>
                <c:pt idx="1">
                  <c:v>42036.0</c:v>
                </c:pt>
                <c:pt idx="2">
                  <c:v>42064.0</c:v>
                </c:pt>
                <c:pt idx="3">
                  <c:v>42095.0</c:v>
                </c:pt>
                <c:pt idx="4">
                  <c:v>42125.0</c:v>
                </c:pt>
                <c:pt idx="5">
                  <c:v>42156.0</c:v>
                </c:pt>
                <c:pt idx="6">
                  <c:v>42186.0</c:v>
                </c:pt>
                <c:pt idx="7">
                  <c:v>42217.0</c:v>
                </c:pt>
                <c:pt idx="8">
                  <c:v>42248.0</c:v>
                </c:pt>
                <c:pt idx="9">
                  <c:v>42278.0</c:v>
                </c:pt>
                <c:pt idx="10">
                  <c:v>42309.0</c:v>
                </c:pt>
                <c:pt idx="11">
                  <c:v>42339.0</c:v>
                </c:pt>
              </c:numCache>
            </c:numRef>
          </c:cat>
          <c:val>
            <c:numRef>
              <c:f>'PP Slide 17'!$C$2:$C$13</c:f>
              <c:numCache>
                <c:formatCode>General</c:formatCode>
                <c:ptCount val="12"/>
                <c:pt idx="0">
                  <c:v>1.0</c:v>
                </c:pt>
                <c:pt idx="1">
                  <c:v>1.0</c:v>
                </c:pt>
                <c:pt idx="2">
                  <c:v>0.0</c:v>
                </c:pt>
                <c:pt idx="3">
                  <c:v>2.0</c:v>
                </c:pt>
                <c:pt idx="4">
                  <c:v>1.0</c:v>
                </c:pt>
                <c:pt idx="5">
                  <c:v>4.0</c:v>
                </c:pt>
                <c:pt idx="6">
                  <c:v>1.0</c:v>
                </c:pt>
                <c:pt idx="7">
                  <c:v>0.0</c:v>
                </c:pt>
                <c:pt idx="8">
                  <c:v>1.0</c:v>
                </c:pt>
                <c:pt idx="9">
                  <c:v>1.0</c:v>
                </c:pt>
                <c:pt idx="10">
                  <c:v>0.0</c:v>
                </c:pt>
                <c:pt idx="11">
                  <c:v>1.0</c:v>
                </c:pt>
              </c:numCache>
            </c:numRef>
          </c:val>
        </c:ser>
        <c:ser>
          <c:idx val="2"/>
          <c:order val="2"/>
          <c:tx>
            <c:strRef>
              <c:f>'PP Slide 17'!$D$1</c:f>
              <c:strCache>
                <c:ptCount val="1"/>
                <c:pt idx="0">
                  <c:v>Medium (34%)</c:v>
                </c:pt>
              </c:strCache>
            </c:strRef>
          </c:tx>
          <c:spPr>
            <a:solidFill>
              <a:schemeClr val="tx2">
                <a:lumMod val="60000"/>
                <a:lumOff val="40000"/>
              </a:schemeClr>
            </a:solidFill>
          </c:spPr>
          <c:cat>
            <c:numRef>
              <c:f>'PP Slide 17'!$A$2:$A$13</c:f>
              <c:numCache>
                <c:formatCode>mmm\-yy</c:formatCode>
                <c:ptCount val="12"/>
                <c:pt idx="0">
                  <c:v>42005.0</c:v>
                </c:pt>
                <c:pt idx="1">
                  <c:v>42036.0</c:v>
                </c:pt>
                <c:pt idx="2">
                  <c:v>42064.0</c:v>
                </c:pt>
                <c:pt idx="3">
                  <c:v>42095.0</c:v>
                </c:pt>
                <c:pt idx="4">
                  <c:v>42125.0</c:v>
                </c:pt>
                <c:pt idx="5">
                  <c:v>42156.0</c:v>
                </c:pt>
                <c:pt idx="6">
                  <c:v>42186.0</c:v>
                </c:pt>
                <c:pt idx="7">
                  <c:v>42217.0</c:v>
                </c:pt>
                <c:pt idx="8">
                  <c:v>42248.0</c:v>
                </c:pt>
                <c:pt idx="9">
                  <c:v>42278.0</c:v>
                </c:pt>
                <c:pt idx="10">
                  <c:v>42309.0</c:v>
                </c:pt>
                <c:pt idx="11">
                  <c:v>42339.0</c:v>
                </c:pt>
              </c:numCache>
            </c:numRef>
          </c:cat>
          <c:val>
            <c:numRef>
              <c:f>'PP Slide 17'!$D$2:$D$13</c:f>
              <c:numCache>
                <c:formatCode>General</c:formatCode>
                <c:ptCount val="12"/>
                <c:pt idx="0">
                  <c:v>3.0</c:v>
                </c:pt>
                <c:pt idx="1">
                  <c:v>3.0</c:v>
                </c:pt>
                <c:pt idx="2">
                  <c:v>4.0</c:v>
                </c:pt>
                <c:pt idx="3">
                  <c:v>4.0</c:v>
                </c:pt>
                <c:pt idx="4">
                  <c:v>5.0</c:v>
                </c:pt>
                <c:pt idx="5">
                  <c:v>7.0</c:v>
                </c:pt>
                <c:pt idx="6">
                  <c:v>3.0</c:v>
                </c:pt>
                <c:pt idx="7">
                  <c:v>6.0</c:v>
                </c:pt>
                <c:pt idx="8">
                  <c:v>7.0</c:v>
                </c:pt>
                <c:pt idx="9">
                  <c:v>3.0</c:v>
                </c:pt>
                <c:pt idx="10">
                  <c:v>4.0</c:v>
                </c:pt>
                <c:pt idx="11">
                  <c:v>0.0</c:v>
                </c:pt>
              </c:numCache>
            </c:numRef>
          </c:val>
        </c:ser>
        <c:ser>
          <c:idx val="3"/>
          <c:order val="3"/>
          <c:tx>
            <c:strRef>
              <c:f>'PP Slide 17'!$E$1</c:f>
              <c:strCache>
                <c:ptCount val="1"/>
                <c:pt idx="0">
                  <c:v>High (1%)</c:v>
                </c:pt>
              </c:strCache>
            </c:strRef>
          </c:tx>
          <c:spPr>
            <a:solidFill>
              <a:srgbClr val="FF0000"/>
            </a:solidFill>
          </c:spPr>
          <c:cat>
            <c:numRef>
              <c:f>'PP Slide 17'!$A$2:$A$13</c:f>
              <c:numCache>
                <c:formatCode>mmm\-yy</c:formatCode>
                <c:ptCount val="12"/>
                <c:pt idx="0">
                  <c:v>42005.0</c:v>
                </c:pt>
                <c:pt idx="1">
                  <c:v>42036.0</c:v>
                </c:pt>
                <c:pt idx="2">
                  <c:v>42064.0</c:v>
                </c:pt>
                <c:pt idx="3">
                  <c:v>42095.0</c:v>
                </c:pt>
                <c:pt idx="4">
                  <c:v>42125.0</c:v>
                </c:pt>
                <c:pt idx="5">
                  <c:v>42156.0</c:v>
                </c:pt>
                <c:pt idx="6">
                  <c:v>42186.0</c:v>
                </c:pt>
                <c:pt idx="7">
                  <c:v>42217.0</c:v>
                </c:pt>
                <c:pt idx="8">
                  <c:v>42248.0</c:v>
                </c:pt>
                <c:pt idx="9">
                  <c:v>42278.0</c:v>
                </c:pt>
                <c:pt idx="10">
                  <c:v>42309.0</c:v>
                </c:pt>
                <c:pt idx="11">
                  <c:v>42339.0</c:v>
                </c:pt>
              </c:numCache>
            </c:numRef>
          </c:cat>
          <c:val>
            <c:numRef>
              <c:f>'PP Slide 17'!$E$2:$E$13</c:f>
              <c:numCache>
                <c:formatCode>General</c:formatCode>
                <c:ptCount val="12"/>
                <c:pt idx="0">
                  <c:v>0.0</c:v>
                </c:pt>
                <c:pt idx="1">
                  <c:v>1.0</c:v>
                </c:pt>
                <c:pt idx="2">
                  <c:v>0.0</c:v>
                </c:pt>
                <c:pt idx="3">
                  <c:v>0.0</c:v>
                </c:pt>
                <c:pt idx="4">
                  <c:v>1.0</c:v>
                </c:pt>
                <c:pt idx="5">
                  <c:v>0.0</c:v>
                </c:pt>
                <c:pt idx="6">
                  <c:v>0.0</c:v>
                </c:pt>
                <c:pt idx="7">
                  <c:v>0.0</c:v>
                </c:pt>
                <c:pt idx="8">
                  <c:v>0.0</c:v>
                </c:pt>
                <c:pt idx="9">
                  <c:v>0.0</c:v>
                </c:pt>
                <c:pt idx="10">
                  <c:v>0.0</c:v>
                </c:pt>
                <c:pt idx="11">
                  <c:v>0.0</c:v>
                </c:pt>
              </c:numCache>
            </c:numRef>
          </c:val>
        </c:ser>
        <c:dLbls>
          <c:showLegendKey val="0"/>
          <c:showVal val="0"/>
          <c:showCatName val="0"/>
          <c:showSerName val="0"/>
          <c:showPercent val="0"/>
          <c:showBubbleSize val="0"/>
        </c:dLbls>
        <c:axId val="2061926408"/>
        <c:axId val="-2139897528"/>
      </c:areaChart>
      <c:dateAx>
        <c:axId val="2061926408"/>
        <c:scaling>
          <c:orientation val="minMax"/>
        </c:scaling>
        <c:delete val="0"/>
        <c:axPos val="b"/>
        <c:numFmt formatCode="mmm\-yy" sourceLinked="1"/>
        <c:majorTickMark val="none"/>
        <c:minorTickMark val="none"/>
        <c:tickLblPos val="nextTo"/>
        <c:crossAx val="-2139897528"/>
        <c:crosses val="autoZero"/>
        <c:auto val="1"/>
        <c:lblOffset val="100"/>
        <c:baseTimeUnit val="months"/>
      </c:dateAx>
      <c:valAx>
        <c:axId val="-2139897528"/>
        <c:scaling>
          <c:orientation val="minMax"/>
        </c:scaling>
        <c:delete val="0"/>
        <c:axPos val="l"/>
        <c:majorGridlines/>
        <c:numFmt formatCode="General" sourceLinked="1"/>
        <c:majorTickMark val="none"/>
        <c:minorTickMark val="none"/>
        <c:tickLblPos val="nextTo"/>
        <c:crossAx val="2061926408"/>
        <c:crosses val="autoZero"/>
        <c:crossBetween val="midCat"/>
      </c:valAx>
    </c:plotArea>
    <c:legend>
      <c:legendPos val="b"/>
      <c:layout/>
      <c:overlay val="0"/>
    </c:legend>
    <c:plotVisOnly val="1"/>
    <c:dispBlanksAs val="zero"/>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Cause Codes in Electrical Events</a:t>
            </a:r>
          </a:p>
        </c:rich>
      </c:tx>
      <c:layout/>
      <c:overlay val="0"/>
    </c:title>
    <c:autoTitleDeleted val="0"/>
    <c:plotArea>
      <c:layout/>
      <c:pieChart>
        <c:varyColors val="1"/>
        <c:ser>
          <c:idx val="0"/>
          <c:order val="0"/>
          <c:dLbls>
            <c:showLegendKey val="0"/>
            <c:showVal val="0"/>
            <c:showCatName val="0"/>
            <c:showSerName val="0"/>
            <c:showPercent val="1"/>
            <c:showBubbleSize val="0"/>
            <c:showLeaderLines val="1"/>
          </c:dLbls>
          <c:cat>
            <c:strRef>
              <c:f>Sheet9!$I$1:$I$3</c:f>
              <c:strCache>
                <c:ptCount val="3"/>
                <c:pt idx="0">
                  <c:v>Management Problems</c:v>
                </c:pt>
                <c:pt idx="1">
                  <c:v>Communication Problems</c:v>
                </c:pt>
                <c:pt idx="2">
                  <c:v>Human Performance Problems</c:v>
                </c:pt>
              </c:strCache>
            </c:strRef>
          </c:cat>
          <c:val>
            <c:numRef>
              <c:f>Sheet9!$J$1:$J$3</c:f>
              <c:numCache>
                <c:formatCode>General</c:formatCode>
                <c:ptCount val="3"/>
                <c:pt idx="0">
                  <c:v>105.0</c:v>
                </c:pt>
                <c:pt idx="1">
                  <c:v>83.0</c:v>
                </c:pt>
                <c:pt idx="2">
                  <c:v>46.0</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a:t>Electrical Events Past</a:t>
            </a:r>
            <a:r>
              <a:rPr lang="en-US" sz="1400" baseline="0"/>
              <a:t> Seven Years</a:t>
            </a:r>
            <a:endParaRPr lang="en-US" sz="1400"/>
          </a:p>
        </c:rich>
      </c:tx>
      <c:layout/>
      <c:overlay val="0"/>
    </c:title>
    <c:autoTitleDeleted val="0"/>
    <c:plotArea>
      <c:layout/>
      <c:barChart>
        <c:barDir val="col"/>
        <c:grouping val="clustered"/>
        <c:varyColors val="0"/>
        <c:ser>
          <c:idx val="0"/>
          <c:order val="0"/>
          <c:tx>
            <c:v>Electrical Events</c:v>
          </c:tx>
          <c:invertIfNegative val="0"/>
          <c:trendline>
            <c:spPr>
              <a:ln w="28575">
                <a:solidFill>
                  <a:srgbClr val="FF0000"/>
                </a:solidFill>
              </a:ln>
            </c:spPr>
            <c:trendlineType val="linear"/>
            <c:dispRSqr val="0"/>
            <c:dispEq val="0"/>
          </c:trendline>
          <c:cat>
            <c:numRef>
              <c:f>'PP Slide 4'!$A$2:$A$8</c:f>
              <c:numCache>
                <c:formatCode>General</c:formatCode>
                <c:ptCount val="7"/>
                <c:pt idx="0">
                  <c:v>2009.0</c:v>
                </c:pt>
                <c:pt idx="1">
                  <c:v>2010.0</c:v>
                </c:pt>
                <c:pt idx="2">
                  <c:v>2011.0</c:v>
                </c:pt>
                <c:pt idx="3">
                  <c:v>2012.0</c:v>
                </c:pt>
                <c:pt idx="4">
                  <c:v>2013.0</c:v>
                </c:pt>
                <c:pt idx="5">
                  <c:v>2014.0</c:v>
                </c:pt>
                <c:pt idx="6">
                  <c:v>2015.0</c:v>
                </c:pt>
              </c:numCache>
            </c:numRef>
          </c:cat>
          <c:val>
            <c:numRef>
              <c:f>'PP Slide 4'!$B$2:$B$8</c:f>
              <c:numCache>
                <c:formatCode>General</c:formatCode>
                <c:ptCount val="7"/>
                <c:pt idx="0">
                  <c:v>128.0</c:v>
                </c:pt>
                <c:pt idx="1">
                  <c:v>155.0</c:v>
                </c:pt>
                <c:pt idx="2">
                  <c:v>136.0</c:v>
                </c:pt>
                <c:pt idx="3">
                  <c:v>138.0</c:v>
                </c:pt>
                <c:pt idx="4">
                  <c:v>158.0</c:v>
                </c:pt>
                <c:pt idx="5">
                  <c:v>114.0</c:v>
                </c:pt>
                <c:pt idx="6">
                  <c:v>146.0</c:v>
                </c:pt>
              </c:numCache>
            </c:numRef>
          </c:val>
        </c:ser>
        <c:dLbls>
          <c:showLegendKey val="0"/>
          <c:showVal val="0"/>
          <c:showCatName val="0"/>
          <c:showSerName val="0"/>
          <c:showPercent val="0"/>
          <c:showBubbleSize val="0"/>
        </c:dLbls>
        <c:gapWidth val="150"/>
        <c:axId val="-2069755992"/>
        <c:axId val="-2069753288"/>
      </c:barChart>
      <c:catAx>
        <c:axId val="-2069755992"/>
        <c:scaling>
          <c:orientation val="minMax"/>
        </c:scaling>
        <c:delete val="0"/>
        <c:axPos val="b"/>
        <c:numFmt formatCode="General" sourceLinked="1"/>
        <c:majorTickMark val="out"/>
        <c:minorTickMark val="none"/>
        <c:tickLblPos val="nextTo"/>
        <c:crossAx val="-2069753288"/>
        <c:crosses val="autoZero"/>
        <c:auto val="1"/>
        <c:lblAlgn val="ctr"/>
        <c:lblOffset val="100"/>
        <c:noMultiLvlLbl val="0"/>
      </c:catAx>
      <c:valAx>
        <c:axId val="-2069753288"/>
        <c:scaling>
          <c:orientation val="minMax"/>
        </c:scaling>
        <c:delete val="0"/>
        <c:axPos val="l"/>
        <c:majorGridlines/>
        <c:title>
          <c:tx>
            <c:rich>
              <a:bodyPr rot="-5400000" vert="horz"/>
              <a:lstStyle/>
              <a:p>
                <a:pPr>
                  <a:defRPr sz="800"/>
                </a:pPr>
                <a:r>
                  <a:rPr lang="en-US" sz="800"/>
                  <a:t>Number of Events</a:t>
                </a:r>
              </a:p>
            </c:rich>
          </c:tx>
          <c:layout/>
          <c:overlay val="0"/>
        </c:title>
        <c:numFmt formatCode="General" sourceLinked="1"/>
        <c:majorTickMark val="out"/>
        <c:minorTickMark val="none"/>
        <c:tickLblPos val="nextTo"/>
        <c:crossAx val="-2069755992"/>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n-US" sz="1400"/>
              <a:t>Electrical Events by Month and Secretarial Office </a:t>
            </a:r>
            <a:r>
              <a:rPr lang="en-US" sz="1000"/>
              <a:t>(Offices with 1 or more events)</a:t>
            </a:r>
          </a:p>
        </c:rich>
      </c:tx>
      <c:layout/>
      <c:overlay val="0"/>
    </c:title>
    <c:autoTitleDeleted val="0"/>
    <c:plotArea>
      <c:layout/>
      <c:areaChart>
        <c:grouping val="standard"/>
        <c:varyColors val="0"/>
        <c:ser>
          <c:idx val="0"/>
          <c:order val="0"/>
          <c:tx>
            <c:strRef>
              <c:f>'PP Slide 7'!$C$1</c:f>
              <c:strCache>
                <c:ptCount val="1"/>
                <c:pt idx="0">
                  <c:v>EE</c:v>
                </c:pt>
              </c:strCache>
            </c:strRef>
          </c:tx>
          <c:cat>
            <c:numRef>
              <c:f>'PP Slide 7'!$B$2:$B$13</c:f>
              <c:numCache>
                <c:formatCode>[$-409]mmm\-yy;@</c:formatCode>
                <c:ptCount val="12"/>
                <c:pt idx="0">
                  <c:v>42005.0</c:v>
                </c:pt>
                <c:pt idx="1">
                  <c:v>42036.0</c:v>
                </c:pt>
                <c:pt idx="2">
                  <c:v>42064.0</c:v>
                </c:pt>
                <c:pt idx="3">
                  <c:v>42095.0</c:v>
                </c:pt>
                <c:pt idx="4">
                  <c:v>42125.0</c:v>
                </c:pt>
                <c:pt idx="5">
                  <c:v>42156.0</c:v>
                </c:pt>
                <c:pt idx="6">
                  <c:v>42186.0</c:v>
                </c:pt>
                <c:pt idx="7">
                  <c:v>42217.0</c:v>
                </c:pt>
                <c:pt idx="8">
                  <c:v>42248.0</c:v>
                </c:pt>
                <c:pt idx="9">
                  <c:v>42278.0</c:v>
                </c:pt>
                <c:pt idx="10">
                  <c:v>42309.0</c:v>
                </c:pt>
                <c:pt idx="11">
                  <c:v>42339.0</c:v>
                </c:pt>
              </c:numCache>
            </c:numRef>
          </c:cat>
          <c:val>
            <c:numRef>
              <c:f>'PP Slide 7'!$C$2:$C$13</c:f>
              <c:numCache>
                <c:formatCode>0</c:formatCode>
                <c:ptCount val="12"/>
                <c:pt idx="0">
                  <c:v>1.0</c:v>
                </c:pt>
                <c:pt idx="1">
                  <c:v>1.0</c:v>
                </c:pt>
                <c:pt idx="2">
                  <c:v>2.0</c:v>
                </c:pt>
                <c:pt idx="3">
                  <c:v>1.0</c:v>
                </c:pt>
                <c:pt idx="4">
                  <c:v>1.0</c:v>
                </c:pt>
                <c:pt idx="5">
                  <c:v>0.0</c:v>
                </c:pt>
                <c:pt idx="6">
                  <c:v>0.0</c:v>
                </c:pt>
                <c:pt idx="7">
                  <c:v>0.0</c:v>
                </c:pt>
                <c:pt idx="8">
                  <c:v>0.0</c:v>
                </c:pt>
                <c:pt idx="9">
                  <c:v>1.0</c:v>
                </c:pt>
                <c:pt idx="10">
                  <c:v>1.0</c:v>
                </c:pt>
                <c:pt idx="11">
                  <c:v>0.0</c:v>
                </c:pt>
              </c:numCache>
            </c:numRef>
          </c:val>
        </c:ser>
        <c:ser>
          <c:idx val="1"/>
          <c:order val="1"/>
          <c:tx>
            <c:strRef>
              <c:f>'PP Slide 7'!$D$1</c:f>
              <c:strCache>
                <c:ptCount val="1"/>
                <c:pt idx="0">
                  <c:v>EM</c:v>
                </c:pt>
              </c:strCache>
            </c:strRef>
          </c:tx>
          <c:cat>
            <c:numRef>
              <c:f>'PP Slide 7'!$B$2:$B$13</c:f>
              <c:numCache>
                <c:formatCode>[$-409]mmm\-yy;@</c:formatCode>
                <c:ptCount val="12"/>
                <c:pt idx="0">
                  <c:v>42005.0</c:v>
                </c:pt>
                <c:pt idx="1">
                  <c:v>42036.0</c:v>
                </c:pt>
                <c:pt idx="2">
                  <c:v>42064.0</c:v>
                </c:pt>
                <c:pt idx="3">
                  <c:v>42095.0</c:v>
                </c:pt>
                <c:pt idx="4">
                  <c:v>42125.0</c:v>
                </c:pt>
                <c:pt idx="5">
                  <c:v>42156.0</c:v>
                </c:pt>
                <c:pt idx="6">
                  <c:v>42186.0</c:v>
                </c:pt>
                <c:pt idx="7">
                  <c:v>42217.0</c:v>
                </c:pt>
                <c:pt idx="8">
                  <c:v>42248.0</c:v>
                </c:pt>
                <c:pt idx="9">
                  <c:v>42278.0</c:v>
                </c:pt>
                <c:pt idx="10">
                  <c:v>42309.0</c:v>
                </c:pt>
                <c:pt idx="11">
                  <c:v>42339.0</c:v>
                </c:pt>
              </c:numCache>
            </c:numRef>
          </c:cat>
          <c:val>
            <c:numRef>
              <c:f>'PP Slide 7'!$D$2:$D$13</c:f>
              <c:numCache>
                <c:formatCode>0</c:formatCode>
                <c:ptCount val="12"/>
                <c:pt idx="0">
                  <c:v>3.0</c:v>
                </c:pt>
                <c:pt idx="1">
                  <c:v>3.0</c:v>
                </c:pt>
                <c:pt idx="2">
                  <c:v>4.0</c:v>
                </c:pt>
                <c:pt idx="3">
                  <c:v>5.0</c:v>
                </c:pt>
                <c:pt idx="4">
                  <c:v>8.0</c:v>
                </c:pt>
                <c:pt idx="5">
                  <c:v>5.0</c:v>
                </c:pt>
                <c:pt idx="6">
                  <c:v>7.0</c:v>
                </c:pt>
                <c:pt idx="7">
                  <c:v>4.0</c:v>
                </c:pt>
                <c:pt idx="8">
                  <c:v>4.0</c:v>
                </c:pt>
                <c:pt idx="9">
                  <c:v>4.0</c:v>
                </c:pt>
                <c:pt idx="10">
                  <c:v>1.0</c:v>
                </c:pt>
                <c:pt idx="11">
                  <c:v>3.0</c:v>
                </c:pt>
              </c:numCache>
            </c:numRef>
          </c:val>
        </c:ser>
        <c:ser>
          <c:idx val="2"/>
          <c:order val="2"/>
          <c:tx>
            <c:strRef>
              <c:f>'PP Slide 7'!$E$1</c:f>
              <c:strCache>
                <c:ptCount val="1"/>
                <c:pt idx="0">
                  <c:v>FE</c:v>
                </c:pt>
              </c:strCache>
            </c:strRef>
          </c:tx>
          <c:spPr>
            <a:solidFill>
              <a:schemeClr val="accent4">
                <a:lumMod val="40000"/>
                <a:lumOff val="60000"/>
              </a:schemeClr>
            </a:solidFill>
          </c:spPr>
          <c:cat>
            <c:numRef>
              <c:f>'PP Slide 7'!$B$2:$B$13</c:f>
              <c:numCache>
                <c:formatCode>[$-409]mmm\-yy;@</c:formatCode>
                <c:ptCount val="12"/>
                <c:pt idx="0">
                  <c:v>42005.0</c:v>
                </c:pt>
                <c:pt idx="1">
                  <c:v>42036.0</c:v>
                </c:pt>
                <c:pt idx="2">
                  <c:v>42064.0</c:v>
                </c:pt>
                <c:pt idx="3">
                  <c:v>42095.0</c:v>
                </c:pt>
                <c:pt idx="4">
                  <c:v>42125.0</c:v>
                </c:pt>
                <c:pt idx="5">
                  <c:v>42156.0</c:v>
                </c:pt>
                <c:pt idx="6">
                  <c:v>42186.0</c:v>
                </c:pt>
                <c:pt idx="7">
                  <c:v>42217.0</c:v>
                </c:pt>
                <c:pt idx="8">
                  <c:v>42248.0</c:v>
                </c:pt>
                <c:pt idx="9">
                  <c:v>42278.0</c:v>
                </c:pt>
                <c:pt idx="10">
                  <c:v>42309.0</c:v>
                </c:pt>
                <c:pt idx="11">
                  <c:v>42339.0</c:v>
                </c:pt>
              </c:numCache>
            </c:numRef>
          </c:cat>
          <c:val>
            <c:numRef>
              <c:f>'PP Slide 7'!$E$2:$E$13</c:f>
              <c:numCache>
                <c:formatCode>0</c:formatCode>
                <c:ptCount val="12"/>
                <c:pt idx="0">
                  <c:v>0.0</c:v>
                </c:pt>
                <c:pt idx="1">
                  <c:v>0.0</c:v>
                </c:pt>
                <c:pt idx="2">
                  <c:v>1.0</c:v>
                </c:pt>
                <c:pt idx="3">
                  <c:v>0.0</c:v>
                </c:pt>
                <c:pt idx="4">
                  <c:v>0.0</c:v>
                </c:pt>
                <c:pt idx="5">
                  <c:v>0.0</c:v>
                </c:pt>
                <c:pt idx="6">
                  <c:v>0.0</c:v>
                </c:pt>
                <c:pt idx="7">
                  <c:v>0.0</c:v>
                </c:pt>
                <c:pt idx="8">
                  <c:v>0.0</c:v>
                </c:pt>
                <c:pt idx="9">
                  <c:v>0.0</c:v>
                </c:pt>
                <c:pt idx="10">
                  <c:v>0.0</c:v>
                </c:pt>
                <c:pt idx="11">
                  <c:v>0.0</c:v>
                </c:pt>
              </c:numCache>
            </c:numRef>
          </c:val>
        </c:ser>
        <c:ser>
          <c:idx val="3"/>
          <c:order val="3"/>
          <c:tx>
            <c:strRef>
              <c:f>'PP Slide 7'!$F$1</c:f>
              <c:strCache>
                <c:ptCount val="1"/>
                <c:pt idx="0">
                  <c:v>LM</c:v>
                </c:pt>
              </c:strCache>
            </c:strRef>
          </c:tx>
          <c:cat>
            <c:numRef>
              <c:f>'PP Slide 7'!$B$2:$B$13</c:f>
              <c:numCache>
                <c:formatCode>[$-409]mmm\-yy;@</c:formatCode>
                <c:ptCount val="12"/>
                <c:pt idx="0">
                  <c:v>42005.0</c:v>
                </c:pt>
                <c:pt idx="1">
                  <c:v>42036.0</c:v>
                </c:pt>
                <c:pt idx="2">
                  <c:v>42064.0</c:v>
                </c:pt>
                <c:pt idx="3">
                  <c:v>42095.0</c:v>
                </c:pt>
                <c:pt idx="4">
                  <c:v>42125.0</c:v>
                </c:pt>
                <c:pt idx="5">
                  <c:v>42156.0</c:v>
                </c:pt>
                <c:pt idx="6">
                  <c:v>42186.0</c:v>
                </c:pt>
                <c:pt idx="7">
                  <c:v>42217.0</c:v>
                </c:pt>
                <c:pt idx="8">
                  <c:v>42248.0</c:v>
                </c:pt>
                <c:pt idx="9">
                  <c:v>42278.0</c:v>
                </c:pt>
                <c:pt idx="10">
                  <c:v>42309.0</c:v>
                </c:pt>
                <c:pt idx="11">
                  <c:v>42339.0</c:v>
                </c:pt>
              </c:numCache>
            </c:numRef>
          </c:cat>
          <c:val>
            <c:numRef>
              <c:f>'PP Slide 7'!$F$2:$F$13</c:f>
              <c:numCache>
                <c:formatCode>0</c:formatCode>
                <c:ptCount val="12"/>
                <c:pt idx="0">
                  <c:v>0.0</c:v>
                </c:pt>
                <c:pt idx="1">
                  <c:v>1.0</c:v>
                </c:pt>
                <c:pt idx="2">
                  <c:v>0.0</c:v>
                </c:pt>
                <c:pt idx="3">
                  <c:v>0.0</c:v>
                </c:pt>
                <c:pt idx="4">
                  <c:v>0.0</c:v>
                </c:pt>
                <c:pt idx="5">
                  <c:v>0.0</c:v>
                </c:pt>
                <c:pt idx="6">
                  <c:v>0.0</c:v>
                </c:pt>
                <c:pt idx="7">
                  <c:v>0.0</c:v>
                </c:pt>
                <c:pt idx="8">
                  <c:v>0.0</c:v>
                </c:pt>
                <c:pt idx="9">
                  <c:v>0.0</c:v>
                </c:pt>
                <c:pt idx="10">
                  <c:v>0.0</c:v>
                </c:pt>
                <c:pt idx="11">
                  <c:v>0.0</c:v>
                </c:pt>
              </c:numCache>
            </c:numRef>
          </c:val>
        </c:ser>
        <c:ser>
          <c:idx val="4"/>
          <c:order val="4"/>
          <c:tx>
            <c:strRef>
              <c:f>'PP Slide 7'!$G$1</c:f>
              <c:strCache>
                <c:ptCount val="1"/>
                <c:pt idx="0">
                  <c:v>NA</c:v>
                </c:pt>
              </c:strCache>
            </c:strRef>
          </c:tx>
          <c:cat>
            <c:numRef>
              <c:f>'PP Slide 7'!$B$2:$B$13</c:f>
              <c:numCache>
                <c:formatCode>[$-409]mmm\-yy;@</c:formatCode>
                <c:ptCount val="12"/>
                <c:pt idx="0">
                  <c:v>42005.0</c:v>
                </c:pt>
                <c:pt idx="1">
                  <c:v>42036.0</c:v>
                </c:pt>
                <c:pt idx="2">
                  <c:v>42064.0</c:v>
                </c:pt>
                <c:pt idx="3">
                  <c:v>42095.0</c:v>
                </c:pt>
                <c:pt idx="4">
                  <c:v>42125.0</c:v>
                </c:pt>
                <c:pt idx="5">
                  <c:v>42156.0</c:v>
                </c:pt>
                <c:pt idx="6">
                  <c:v>42186.0</c:v>
                </c:pt>
                <c:pt idx="7">
                  <c:v>42217.0</c:v>
                </c:pt>
                <c:pt idx="8">
                  <c:v>42248.0</c:v>
                </c:pt>
                <c:pt idx="9">
                  <c:v>42278.0</c:v>
                </c:pt>
                <c:pt idx="10">
                  <c:v>42309.0</c:v>
                </c:pt>
                <c:pt idx="11">
                  <c:v>42339.0</c:v>
                </c:pt>
              </c:numCache>
            </c:numRef>
          </c:cat>
          <c:val>
            <c:numRef>
              <c:f>'PP Slide 7'!$G$2:$G$13</c:f>
              <c:numCache>
                <c:formatCode>0</c:formatCode>
                <c:ptCount val="12"/>
                <c:pt idx="0">
                  <c:v>4.0</c:v>
                </c:pt>
                <c:pt idx="1">
                  <c:v>2.0</c:v>
                </c:pt>
                <c:pt idx="2">
                  <c:v>4.0</c:v>
                </c:pt>
                <c:pt idx="3">
                  <c:v>2.0</c:v>
                </c:pt>
                <c:pt idx="4">
                  <c:v>7.0</c:v>
                </c:pt>
                <c:pt idx="5">
                  <c:v>5.0</c:v>
                </c:pt>
                <c:pt idx="6">
                  <c:v>6.0</c:v>
                </c:pt>
                <c:pt idx="7">
                  <c:v>3.0</c:v>
                </c:pt>
                <c:pt idx="8">
                  <c:v>2.0</c:v>
                </c:pt>
                <c:pt idx="9">
                  <c:v>3.0</c:v>
                </c:pt>
                <c:pt idx="10">
                  <c:v>2.0</c:v>
                </c:pt>
                <c:pt idx="11">
                  <c:v>3.0</c:v>
                </c:pt>
              </c:numCache>
            </c:numRef>
          </c:val>
        </c:ser>
        <c:ser>
          <c:idx val="5"/>
          <c:order val="5"/>
          <c:tx>
            <c:strRef>
              <c:f>'PP Slide 7'!$H$1</c:f>
              <c:strCache>
                <c:ptCount val="1"/>
                <c:pt idx="0">
                  <c:v>NE</c:v>
                </c:pt>
              </c:strCache>
            </c:strRef>
          </c:tx>
          <c:cat>
            <c:numRef>
              <c:f>'PP Slide 7'!$B$2:$B$13</c:f>
              <c:numCache>
                <c:formatCode>[$-409]mmm\-yy;@</c:formatCode>
                <c:ptCount val="12"/>
                <c:pt idx="0">
                  <c:v>42005.0</c:v>
                </c:pt>
                <c:pt idx="1">
                  <c:v>42036.0</c:v>
                </c:pt>
                <c:pt idx="2">
                  <c:v>42064.0</c:v>
                </c:pt>
                <c:pt idx="3">
                  <c:v>42095.0</c:v>
                </c:pt>
                <c:pt idx="4">
                  <c:v>42125.0</c:v>
                </c:pt>
                <c:pt idx="5">
                  <c:v>42156.0</c:v>
                </c:pt>
                <c:pt idx="6">
                  <c:v>42186.0</c:v>
                </c:pt>
                <c:pt idx="7">
                  <c:v>42217.0</c:v>
                </c:pt>
                <c:pt idx="8">
                  <c:v>42248.0</c:v>
                </c:pt>
                <c:pt idx="9">
                  <c:v>42278.0</c:v>
                </c:pt>
                <c:pt idx="10">
                  <c:v>42309.0</c:v>
                </c:pt>
                <c:pt idx="11">
                  <c:v>42339.0</c:v>
                </c:pt>
              </c:numCache>
            </c:numRef>
          </c:cat>
          <c:val>
            <c:numRef>
              <c:f>'PP Slide 7'!$H$2:$H$13</c:f>
              <c:numCache>
                <c:formatCode>0</c:formatCode>
                <c:ptCount val="12"/>
                <c:pt idx="0">
                  <c:v>0.0</c:v>
                </c:pt>
                <c:pt idx="1">
                  <c:v>0.0</c:v>
                </c:pt>
                <c:pt idx="2">
                  <c:v>3.0</c:v>
                </c:pt>
                <c:pt idx="3">
                  <c:v>1.0</c:v>
                </c:pt>
                <c:pt idx="4">
                  <c:v>0.0</c:v>
                </c:pt>
                <c:pt idx="5">
                  <c:v>2.0</c:v>
                </c:pt>
                <c:pt idx="6">
                  <c:v>0.0</c:v>
                </c:pt>
                <c:pt idx="7">
                  <c:v>0.0</c:v>
                </c:pt>
                <c:pt idx="8">
                  <c:v>0.0</c:v>
                </c:pt>
                <c:pt idx="9">
                  <c:v>1.0</c:v>
                </c:pt>
                <c:pt idx="10">
                  <c:v>1.0</c:v>
                </c:pt>
                <c:pt idx="11">
                  <c:v>2.0</c:v>
                </c:pt>
              </c:numCache>
            </c:numRef>
          </c:val>
        </c:ser>
        <c:ser>
          <c:idx val="6"/>
          <c:order val="6"/>
          <c:tx>
            <c:strRef>
              <c:f>'PP Slide 7'!$I$1</c:f>
              <c:strCache>
                <c:ptCount val="1"/>
                <c:pt idx="0">
                  <c:v>SC</c:v>
                </c:pt>
              </c:strCache>
            </c:strRef>
          </c:tx>
          <c:spPr>
            <a:solidFill>
              <a:srgbClr val="92D050"/>
            </a:solidFill>
          </c:spPr>
          <c:cat>
            <c:numRef>
              <c:f>'PP Slide 7'!$B$2:$B$13</c:f>
              <c:numCache>
                <c:formatCode>[$-409]mmm\-yy;@</c:formatCode>
                <c:ptCount val="12"/>
                <c:pt idx="0">
                  <c:v>42005.0</c:v>
                </c:pt>
                <c:pt idx="1">
                  <c:v>42036.0</c:v>
                </c:pt>
                <c:pt idx="2">
                  <c:v>42064.0</c:v>
                </c:pt>
                <c:pt idx="3">
                  <c:v>42095.0</c:v>
                </c:pt>
                <c:pt idx="4">
                  <c:v>42125.0</c:v>
                </c:pt>
                <c:pt idx="5">
                  <c:v>42156.0</c:v>
                </c:pt>
                <c:pt idx="6">
                  <c:v>42186.0</c:v>
                </c:pt>
                <c:pt idx="7">
                  <c:v>42217.0</c:v>
                </c:pt>
                <c:pt idx="8">
                  <c:v>42248.0</c:v>
                </c:pt>
                <c:pt idx="9">
                  <c:v>42278.0</c:v>
                </c:pt>
                <c:pt idx="10">
                  <c:v>42309.0</c:v>
                </c:pt>
                <c:pt idx="11">
                  <c:v>42339.0</c:v>
                </c:pt>
              </c:numCache>
            </c:numRef>
          </c:cat>
          <c:val>
            <c:numRef>
              <c:f>'PP Slide 7'!$I$2:$I$13</c:f>
              <c:numCache>
                <c:formatCode>0</c:formatCode>
                <c:ptCount val="12"/>
                <c:pt idx="0">
                  <c:v>1.0</c:v>
                </c:pt>
                <c:pt idx="1">
                  <c:v>3.0</c:v>
                </c:pt>
                <c:pt idx="2">
                  <c:v>0.0</c:v>
                </c:pt>
                <c:pt idx="3">
                  <c:v>2.0</c:v>
                </c:pt>
                <c:pt idx="4">
                  <c:v>0.0</c:v>
                </c:pt>
                <c:pt idx="5">
                  <c:v>5.0</c:v>
                </c:pt>
                <c:pt idx="6">
                  <c:v>1.0</c:v>
                </c:pt>
                <c:pt idx="7">
                  <c:v>7.0</c:v>
                </c:pt>
                <c:pt idx="8">
                  <c:v>5.0</c:v>
                </c:pt>
                <c:pt idx="9">
                  <c:v>2.0</c:v>
                </c:pt>
                <c:pt idx="10">
                  <c:v>4.0</c:v>
                </c:pt>
                <c:pt idx="11">
                  <c:v>1.0</c:v>
                </c:pt>
              </c:numCache>
            </c:numRef>
          </c:val>
        </c:ser>
        <c:dLbls>
          <c:showLegendKey val="0"/>
          <c:showVal val="0"/>
          <c:showCatName val="0"/>
          <c:showSerName val="0"/>
          <c:showPercent val="0"/>
          <c:showBubbleSize val="0"/>
        </c:dLbls>
        <c:axId val="-2069286296"/>
        <c:axId val="-2068908744"/>
      </c:areaChart>
      <c:dateAx>
        <c:axId val="-2069286296"/>
        <c:scaling>
          <c:orientation val="minMax"/>
        </c:scaling>
        <c:delete val="0"/>
        <c:axPos val="b"/>
        <c:numFmt formatCode="[$-409]mmm\-yy;@" sourceLinked="1"/>
        <c:majorTickMark val="out"/>
        <c:minorTickMark val="none"/>
        <c:tickLblPos val="nextTo"/>
        <c:crossAx val="-2068908744"/>
        <c:crosses val="autoZero"/>
        <c:auto val="1"/>
        <c:lblOffset val="100"/>
        <c:baseTimeUnit val="months"/>
      </c:dateAx>
      <c:valAx>
        <c:axId val="-2068908744"/>
        <c:scaling>
          <c:orientation val="minMax"/>
        </c:scaling>
        <c:delete val="0"/>
        <c:axPos val="l"/>
        <c:majorGridlines/>
        <c:title>
          <c:tx>
            <c:rich>
              <a:bodyPr rot="-5400000" vert="horz"/>
              <a:lstStyle/>
              <a:p>
                <a:pPr>
                  <a:defRPr sz="800"/>
                </a:pPr>
                <a:r>
                  <a:rPr lang="en-US" sz="800"/>
                  <a:t>Number  of Electrical Events</a:t>
                </a:r>
              </a:p>
            </c:rich>
          </c:tx>
          <c:layout/>
          <c:overlay val="0"/>
        </c:title>
        <c:numFmt formatCode="0" sourceLinked="1"/>
        <c:majorTickMark val="out"/>
        <c:minorTickMark val="none"/>
        <c:tickLblPos val="nextTo"/>
        <c:crossAx val="-2069286296"/>
        <c:crosses val="autoZero"/>
        <c:crossBetween val="midCat"/>
      </c:valAx>
    </c:plotArea>
    <c:legend>
      <c:legendPos val="r"/>
      <c:layout/>
      <c:overlay val="0"/>
    </c:legend>
    <c:plotVisOnly val="1"/>
    <c:dispBlanksAs val="zero"/>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a:t>Electrical Safety Events by Worker Type</a:t>
            </a:r>
          </a:p>
        </c:rich>
      </c:tx>
      <c:layout/>
      <c:overlay val="0"/>
    </c:title>
    <c:autoTitleDeleted val="0"/>
    <c:plotArea>
      <c:layout/>
      <c:areaChart>
        <c:grouping val="stacked"/>
        <c:varyColors val="0"/>
        <c:ser>
          <c:idx val="0"/>
          <c:order val="0"/>
          <c:tx>
            <c:strRef>
              <c:f>'PP Slide 8'!$B$3</c:f>
              <c:strCache>
                <c:ptCount val="1"/>
                <c:pt idx="0">
                  <c:v>Electrical Worker</c:v>
                </c:pt>
              </c:strCache>
            </c:strRef>
          </c:tx>
          <c:cat>
            <c:numRef>
              <c:f>'PP Slide 8'!$A$4:$A$15</c:f>
              <c:numCache>
                <c:formatCode>mmm\-yy</c:formatCode>
                <c:ptCount val="12"/>
                <c:pt idx="0">
                  <c:v>42005.0</c:v>
                </c:pt>
                <c:pt idx="1">
                  <c:v>42036.0</c:v>
                </c:pt>
                <c:pt idx="2">
                  <c:v>42064.0</c:v>
                </c:pt>
                <c:pt idx="3">
                  <c:v>42095.0</c:v>
                </c:pt>
                <c:pt idx="4">
                  <c:v>42125.0</c:v>
                </c:pt>
                <c:pt idx="5">
                  <c:v>42156.0</c:v>
                </c:pt>
                <c:pt idx="6">
                  <c:v>42186.0</c:v>
                </c:pt>
                <c:pt idx="7">
                  <c:v>42217.0</c:v>
                </c:pt>
                <c:pt idx="8">
                  <c:v>42248.0</c:v>
                </c:pt>
                <c:pt idx="9">
                  <c:v>42278.0</c:v>
                </c:pt>
                <c:pt idx="10">
                  <c:v>42309.0</c:v>
                </c:pt>
                <c:pt idx="11">
                  <c:v>42339.0</c:v>
                </c:pt>
              </c:numCache>
            </c:numRef>
          </c:cat>
          <c:val>
            <c:numRef>
              <c:f>'PP Slide 8'!$B$4:$B$15</c:f>
              <c:numCache>
                <c:formatCode>General</c:formatCode>
                <c:ptCount val="12"/>
                <c:pt idx="0">
                  <c:v>8.0</c:v>
                </c:pt>
                <c:pt idx="1">
                  <c:v>8.0</c:v>
                </c:pt>
                <c:pt idx="2">
                  <c:v>10.0</c:v>
                </c:pt>
                <c:pt idx="3">
                  <c:v>7.0</c:v>
                </c:pt>
                <c:pt idx="4">
                  <c:v>10.0</c:v>
                </c:pt>
                <c:pt idx="5">
                  <c:v>7.0</c:v>
                </c:pt>
                <c:pt idx="6">
                  <c:v>10.0</c:v>
                </c:pt>
                <c:pt idx="7">
                  <c:v>7.0</c:v>
                </c:pt>
                <c:pt idx="8">
                  <c:v>5.0</c:v>
                </c:pt>
                <c:pt idx="9">
                  <c:v>6.0</c:v>
                </c:pt>
                <c:pt idx="10">
                  <c:v>9.0</c:v>
                </c:pt>
                <c:pt idx="11">
                  <c:v>6.0</c:v>
                </c:pt>
              </c:numCache>
            </c:numRef>
          </c:val>
        </c:ser>
        <c:ser>
          <c:idx val="1"/>
          <c:order val="1"/>
          <c:tx>
            <c:strRef>
              <c:f>'PP Slide 8'!$C$3</c:f>
              <c:strCache>
                <c:ptCount val="1"/>
                <c:pt idx="0">
                  <c:v>Non-Electrical Worker</c:v>
                </c:pt>
              </c:strCache>
            </c:strRef>
          </c:tx>
          <c:cat>
            <c:numRef>
              <c:f>'PP Slide 8'!$A$4:$A$15</c:f>
              <c:numCache>
                <c:formatCode>mmm\-yy</c:formatCode>
                <c:ptCount val="12"/>
                <c:pt idx="0">
                  <c:v>42005.0</c:v>
                </c:pt>
                <c:pt idx="1">
                  <c:v>42036.0</c:v>
                </c:pt>
                <c:pt idx="2">
                  <c:v>42064.0</c:v>
                </c:pt>
                <c:pt idx="3">
                  <c:v>42095.0</c:v>
                </c:pt>
                <c:pt idx="4">
                  <c:v>42125.0</c:v>
                </c:pt>
                <c:pt idx="5">
                  <c:v>42156.0</c:v>
                </c:pt>
                <c:pt idx="6">
                  <c:v>42186.0</c:v>
                </c:pt>
                <c:pt idx="7">
                  <c:v>42217.0</c:v>
                </c:pt>
                <c:pt idx="8">
                  <c:v>42248.0</c:v>
                </c:pt>
                <c:pt idx="9">
                  <c:v>42278.0</c:v>
                </c:pt>
                <c:pt idx="10">
                  <c:v>42309.0</c:v>
                </c:pt>
                <c:pt idx="11">
                  <c:v>42339.0</c:v>
                </c:pt>
              </c:numCache>
            </c:numRef>
          </c:cat>
          <c:val>
            <c:numRef>
              <c:f>'PP Slide 8'!$C$4:$C$15</c:f>
              <c:numCache>
                <c:formatCode>General</c:formatCode>
                <c:ptCount val="12"/>
                <c:pt idx="0">
                  <c:v>3.0</c:v>
                </c:pt>
                <c:pt idx="1">
                  <c:v>1.0</c:v>
                </c:pt>
                <c:pt idx="2">
                  <c:v>4.0</c:v>
                </c:pt>
                <c:pt idx="3">
                  <c:v>4.0</c:v>
                </c:pt>
                <c:pt idx="4">
                  <c:v>6.0</c:v>
                </c:pt>
                <c:pt idx="5">
                  <c:v>10.0</c:v>
                </c:pt>
                <c:pt idx="6">
                  <c:v>4.0</c:v>
                </c:pt>
                <c:pt idx="7">
                  <c:v>7.0</c:v>
                </c:pt>
                <c:pt idx="8">
                  <c:v>6.0</c:v>
                </c:pt>
                <c:pt idx="9">
                  <c:v>5.0</c:v>
                </c:pt>
                <c:pt idx="10">
                  <c:v>0.0</c:v>
                </c:pt>
                <c:pt idx="11">
                  <c:v>3.0</c:v>
                </c:pt>
              </c:numCache>
            </c:numRef>
          </c:val>
        </c:ser>
        <c:dLbls>
          <c:showLegendKey val="0"/>
          <c:showVal val="0"/>
          <c:showCatName val="0"/>
          <c:showSerName val="0"/>
          <c:showPercent val="0"/>
          <c:showBubbleSize val="0"/>
        </c:dLbls>
        <c:axId val="-2069837448"/>
        <c:axId val="-2069794984"/>
      </c:areaChart>
      <c:dateAx>
        <c:axId val="-2069837448"/>
        <c:scaling>
          <c:orientation val="minMax"/>
        </c:scaling>
        <c:delete val="0"/>
        <c:axPos val="b"/>
        <c:numFmt formatCode="mmm\-yy" sourceLinked="1"/>
        <c:majorTickMark val="none"/>
        <c:minorTickMark val="none"/>
        <c:tickLblPos val="nextTo"/>
        <c:crossAx val="-2069794984"/>
        <c:crosses val="autoZero"/>
        <c:auto val="1"/>
        <c:lblOffset val="100"/>
        <c:baseTimeUnit val="months"/>
      </c:dateAx>
      <c:valAx>
        <c:axId val="-2069794984"/>
        <c:scaling>
          <c:orientation val="minMax"/>
        </c:scaling>
        <c:delete val="0"/>
        <c:axPos val="l"/>
        <c:majorGridlines/>
        <c:numFmt formatCode="General" sourceLinked="1"/>
        <c:majorTickMark val="none"/>
        <c:minorTickMark val="none"/>
        <c:tickLblPos val="nextTo"/>
        <c:crossAx val="-2069837448"/>
        <c:crosses val="autoZero"/>
        <c:crossBetween val="midCat"/>
      </c:valAx>
    </c:plotArea>
    <c:legend>
      <c:legendPos val="b"/>
      <c:layout/>
      <c:overlay val="0"/>
    </c:legend>
    <c:plotVisOnly val="1"/>
    <c:dispBlanksAs val="zero"/>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a:t>Distribution by Worker Type</a:t>
            </a:r>
          </a:p>
        </c:rich>
      </c:tx>
      <c:layout>
        <c:manualLayout>
          <c:xMode val="edge"/>
          <c:yMode val="edge"/>
          <c:x val="0.140654271411114"/>
          <c:y val="0.0"/>
        </c:manualLayout>
      </c:layout>
      <c:overlay val="0"/>
    </c:title>
    <c:autoTitleDeleted val="0"/>
    <c:plotArea>
      <c:layout/>
      <c:pieChart>
        <c:varyColors val="1"/>
        <c:ser>
          <c:idx val="0"/>
          <c:order val="0"/>
          <c:dLbls>
            <c:dLbl>
              <c:idx val="0"/>
              <c:layout>
                <c:manualLayout>
                  <c:x val="-0.233020037120362"/>
                  <c:y val="-0.139611224952849"/>
                </c:manualLayout>
              </c:layout>
              <c:showLegendKey val="0"/>
              <c:showVal val="0"/>
              <c:showCatName val="0"/>
              <c:showSerName val="0"/>
              <c:showPercent val="1"/>
              <c:showBubbleSize val="0"/>
            </c:dLbl>
            <c:dLbl>
              <c:idx val="1"/>
              <c:layout>
                <c:manualLayout>
                  <c:x val="0.223636167058982"/>
                  <c:y val="0.0876027134327897"/>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'PP Slide 8'!$A$1:$A$2</c:f>
              <c:strCache>
                <c:ptCount val="2"/>
                <c:pt idx="0">
                  <c:v>Electrical Worker </c:v>
                </c:pt>
                <c:pt idx="1">
                  <c:v>Non-Electrical Worker</c:v>
                </c:pt>
              </c:strCache>
            </c:strRef>
          </c:cat>
          <c:val>
            <c:numRef>
              <c:f>'PP Slide 8'!$B$1:$B$2</c:f>
              <c:numCache>
                <c:formatCode>General</c:formatCode>
                <c:ptCount val="2"/>
                <c:pt idx="0">
                  <c:v>93.0</c:v>
                </c:pt>
                <c:pt idx="1">
                  <c:v>53.0</c:v>
                </c:pt>
              </c:numCache>
            </c:numRef>
          </c:val>
        </c:ser>
        <c:dLbls>
          <c:showLegendKey val="0"/>
          <c:showVal val="0"/>
          <c:showCatName val="0"/>
          <c:showSerName val="0"/>
          <c:showPercent val="1"/>
          <c:showBubbleSize val="0"/>
          <c:showLeaderLines val="1"/>
        </c:dLbls>
        <c:firstSliceAng val="0"/>
      </c:pieChart>
    </c:plotArea>
    <c:legend>
      <c:legendPos val="t"/>
      <c:layout>
        <c:manualLayout>
          <c:xMode val="edge"/>
          <c:yMode val="edge"/>
          <c:x val="0.0457620919813477"/>
          <c:y val="0.916226966730185"/>
          <c:w val="0.899999933260766"/>
          <c:h val="0.0670550249879995"/>
        </c:manualLayout>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Lbls>
            <c:dLbl>
              <c:idx val="0"/>
              <c:layout>
                <c:manualLayout>
                  <c:x val="-0.208936438011328"/>
                  <c:y val="0.0732805760046791"/>
                </c:manualLayout>
              </c:layout>
              <c:showLegendKey val="0"/>
              <c:showVal val="0"/>
              <c:showCatName val="1"/>
              <c:showSerName val="0"/>
              <c:showPercent val="0"/>
              <c:showBubbleSize val="0"/>
            </c:dLbl>
            <c:dLbl>
              <c:idx val="1"/>
              <c:layout>
                <c:manualLayout>
                  <c:x val="0.115935045564238"/>
                  <c:y val="-0.233879325475056"/>
                </c:manualLayout>
              </c:layout>
              <c:showLegendKey val="0"/>
              <c:showVal val="0"/>
              <c:showCatName val="1"/>
              <c:showSerName val="0"/>
              <c:showPercent val="0"/>
              <c:showBubbleSize val="0"/>
            </c:dLbl>
            <c:txPr>
              <a:bodyPr/>
              <a:lstStyle/>
              <a:p>
                <a:pPr>
                  <a:defRPr sz="1600"/>
                </a:pPr>
                <a:endParaRPr lang="en-US"/>
              </a:p>
            </c:txPr>
            <c:showLegendKey val="0"/>
            <c:showVal val="0"/>
            <c:showCatName val="1"/>
            <c:showSerName val="0"/>
            <c:showPercent val="0"/>
            <c:showBubbleSize val="0"/>
            <c:showLeaderLines val="1"/>
          </c:dLbls>
          <c:cat>
            <c:strRef>
              <c:f>'PP Slide 9'!$G$1:$G$4</c:f>
              <c:strCache>
                <c:ptCount val="4"/>
                <c:pt idx="0">
                  <c:v>Electrical Worker</c:v>
                </c:pt>
                <c:pt idx="1">
                  <c:v>Non-Elect. Worker</c:v>
                </c:pt>
                <c:pt idx="2">
                  <c:v>Elect. Subc</c:v>
                </c:pt>
                <c:pt idx="3">
                  <c:v>Non-Elect. Subc</c:v>
                </c:pt>
              </c:strCache>
            </c:strRef>
          </c:cat>
          <c:val>
            <c:numRef>
              <c:f>'PP Slide 9'!$H$1:$H$4</c:f>
              <c:numCache>
                <c:formatCode>General</c:formatCode>
                <c:ptCount val="4"/>
                <c:pt idx="0">
                  <c:v>59.0</c:v>
                </c:pt>
                <c:pt idx="1">
                  <c:v>40.0</c:v>
                </c:pt>
                <c:pt idx="2">
                  <c:v>34.0</c:v>
                </c:pt>
                <c:pt idx="3">
                  <c:v>13.0</c:v>
                </c:pt>
              </c:numCache>
            </c:numRef>
          </c:val>
        </c:ser>
        <c:dLbls>
          <c:showLegendKey val="0"/>
          <c:showVal val="0"/>
          <c:showCatName val="1"/>
          <c:showSerName val="0"/>
          <c:showPercent val="0"/>
          <c:showBubbleSize val="0"/>
          <c:showLeaderLines val="1"/>
        </c:dLbls>
        <c:firstSliceAng val="0"/>
      </c:pieChart>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a:t>Near Miss, Burn, and Electrical Shock</a:t>
            </a:r>
          </a:p>
        </c:rich>
      </c:tx>
      <c:layout/>
      <c:overlay val="0"/>
    </c:title>
    <c:autoTitleDeleted val="0"/>
    <c:plotArea>
      <c:layout/>
      <c:areaChart>
        <c:grouping val="stacked"/>
        <c:varyColors val="0"/>
        <c:ser>
          <c:idx val="0"/>
          <c:order val="0"/>
          <c:tx>
            <c:strRef>
              <c:f>'PP  Slide 10'!$B$1</c:f>
              <c:strCache>
                <c:ptCount val="1"/>
                <c:pt idx="0">
                  <c:v>Near Miss</c:v>
                </c:pt>
              </c:strCache>
            </c:strRef>
          </c:tx>
          <c:spPr>
            <a:solidFill>
              <a:srgbClr val="92D050"/>
            </a:solidFill>
          </c:spPr>
          <c:cat>
            <c:numRef>
              <c:f>'PP  Slide 10'!$A$2:$A$13</c:f>
              <c:numCache>
                <c:formatCode>mmm\-yy</c:formatCode>
                <c:ptCount val="12"/>
                <c:pt idx="0">
                  <c:v>42005.0</c:v>
                </c:pt>
                <c:pt idx="1">
                  <c:v>42036.0</c:v>
                </c:pt>
                <c:pt idx="2">
                  <c:v>42064.0</c:v>
                </c:pt>
                <c:pt idx="3">
                  <c:v>42095.0</c:v>
                </c:pt>
                <c:pt idx="4">
                  <c:v>42125.0</c:v>
                </c:pt>
                <c:pt idx="5">
                  <c:v>42156.0</c:v>
                </c:pt>
                <c:pt idx="6">
                  <c:v>42186.0</c:v>
                </c:pt>
                <c:pt idx="7">
                  <c:v>42217.0</c:v>
                </c:pt>
                <c:pt idx="8">
                  <c:v>42248.0</c:v>
                </c:pt>
                <c:pt idx="9">
                  <c:v>42278.0</c:v>
                </c:pt>
                <c:pt idx="10">
                  <c:v>42309.0</c:v>
                </c:pt>
                <c:pt idx="11">
                  <c:v>42339.0</c:v>
                </c:pt>
              </c:numCache>
            </c:numRef>
          </c:cat>
          <c:val>
            <c:numRef>
              <c:f>'PP  Slide 10'!$B$2:$B$13</c:f>
              <c:numCache>
                <c:formatCode>General</c:formatCode>
                <c:ptCount val="12"/>
                <c:pt idx="0">
                  <c:v>1.0</c:v>
                </c:pt>
                <c:pt idx="1">
                  <c:v>1.0</c:v>
                </c:pt>
                <c:pt idx="2">
                  <c:v>3.0</c:v>
                </c:pt>
                <c:pt idx="3">
                  <c:v>2.0</c:v>
                </c:pt>
                <c:pt idx="4">
                  <c:v>2.0</c:v>
                </c:pt>
                <c:pt idx="5">
                  <c:v>5.0</c:v>
                </c:pt>
                <c:pt idx="6">
                  <c:v>2.0</c:v>
                </c:pt>
                <c:pt idx="7">
                  <c:v>2.0</c:v>
                </c:pt>
                <c:pt idx="8">
                  <c:v>3.0</c:v>
                </c:pt>
                <c:pt idx="9">
                  <c:v>3.0</c:v>
                </c:pt>
                <c:pt idx="10">
                  <c:v>0.0</c:v>
                </c:pt>
                <c:pt idx="11">
                  <c:v>2.0</c:v>
                </c:pt>
              </c:numCache>
            </c:numRef>
          </c:val>
        </c:ser>
        <c:ser>
          <c:idx val="1"/>
          <c:order val="1"/>
          <c:tx>
            <c:strRef>
              <c:f>'PP  Slide 10'!$C$1</c:f>
              <c:strCache>
                <c:ptCount val="1"/>
                <c:pt idx="0">
                  <c:v>Burn</c:v>
                </c:pt>
              </c:strCache>
            </c:strRef>
          </c:tx>
          <c:spPr>
            <a:solidFill>
              <a:srgbClr val="FF0000"/>
            </a:solidFill>
          </c:spPr>
          <c:cat>
            <c:numRef>
              <c:f>'PP  Slide 10'!$A$2:$A$13</c:f>
              <c:numCache>
                <c:formatCode>mmm\-yy</c:formatCode>
                <c:ptCount val="12"/>
                <c:pt idx="0">
                  <c:v>42005.0</c:v>
                </c:pt>
                <c:pt idx="1">
                  <c:v>42036.0</c:v>
                </c:pt>
                <c:pt idx="2">
                  <c:v>42064.0</c:v>
                </c:pt>
                <c:pt idx="3">
                  <c:v>42095.0</c:v>
                </c:pt>
                <c:pt idx="4">
                  <c:v>42125.0</c:v>
                </c:pt>
                <c:pt idx="5">
                  <c:v>42156.0</c:v>
                </c:pt>
                <c:pt idx="6">
                  <c:v>42186.0</c:v>
                </c:pt>
                <c:pt idx="7">
                  <c:v>42217.0</c:v>
                </c:pt>
                <c:pt idx="8">
                  <c:v>42248.0</c:v>
                </c:pt>
                <c:pt idx="9">
                  <c:v>42278.0</c:v>
                </c:pt>
                <c:pt idx="10">
                  <c:v>42309.0</c:v>
                </c:pt>
                <c:pt idx="11">
                  <c:v>42339.0</c:v>
                </c:pt>
              </c:numCache>
            </c:numRef>
          </c:cat>
          <c:val>
            <c:numRef>
              <c:f>'PP  Slide 10'!$C$2:$C$13</c:f>
              <c:numCache>
                <c:formatCode>General</c:formatCode>
                <c:ptCount val="12"/>
                <c:pt idx="0">
                  <c:v>0.0</c:v>
                </c:pt>
                <c:pt idx="1">
                  <c:v>0.0</c:v>
                </c:pt>
                <c:pt idx="2">
                  <c:v>0.0</c:v>
                </c:pt>
                <c:pt idx="3">
                  <c:v>0.0</c:v>
                </c:pt>
                <c:pt idx="4">
                  <c:v>1.0</c:v>
                </c:pt>
                <c:pt idx="5">
                  <c:v>0.0</c:v>
                </c:pt>
                <c:pt idx="6">
                  <c:v>0.0</c:v>
                </c:pt>
                <c:pt idx="7">
                  <c:v>0.0</c:v>
                </c:pt>
                <c:pt idx="8">
                  <c:v>0.0</c:v>
                </c:pt>
                <c:pt idx="9">
                  <c:v>0.0</c:v>
                </c:pt>
                <c:pt idx="10">
                  <c:v>0.0</c:v>
                </c:pt>
                <c:pt idx="11">
                  <c:v>0.0</c:v>
                </c:pt>
              </c:numCache>
            </c:numRef>
          </c:val>
        </c:ser>
        <c:ser>
          <c:idx val="2"/>
          <c:order val="2"/>
          <c:tx>
            <c:strRef>
              <c:f>'PP  Slide 10'!$D$1</c:f>
              <c:strCache>
                <c:ptCount val="1"/>
                <c:pt idx="0">
                  <c:v>Shock</c:v>
                </c:pt>
              </c:strCache>
            </c:strRef>
          </c:tx>
          <c:spPr>
            <a:solidFill>
              <a:schemeClr val="tx2">
                <a:lumMod val="60000"/>
                <a:lumOff val="40000"/>
              </a:schemeClr>
            </a:solidFill>
          </c:spPr>
          <c:cat>
            <c:numRef>
              <c:f>'PP  Slide 10'!$A$2:$A$13</c:f>
              <c:numCache>
                <c:formatCode>mmm\-yy</c:formatCode>
                <c:ptCount val="12"/>
                <c:pt idx="0">
                  <c:v>42005.0</c:v>
                </c:pt>
                <c:pt idx="1">
                  <c:v>42036.0</c:v>
                </c:pt>
                <c:pt idx="2">
                  <c:v>42064.0</c:v>
                </c:pt>
                <c:pt idx="3">
                  <c:v>42095.0</c:v>
                </c:pt>
                <c:pt idx="4">
                  <c:v>42125.0</c:v>
                </c:pt>
                <c:pt idx="5">
                  <c:v>42156.0</c:v>
                </c:pt>
                <c:pt idx="6">
                  <c:v>42186.0</c:v>
                </c:pt>
                <c:pt idx="7">
                  <c:v>42217.0</c:v>
                </c:pt>
                <c:pt idx="8">
                  <c:v>42248.0</c:v>
                </c:pt>
                <c:pt idx="9">
                  <c:v>42278.0</c:v>
                </c:pt>
                <c:pt idx="10">
                  <c:v>42309.0</c:v>
                </c:pt>
                <c:pt idx="11">
                  <c:v>42339.0</c:v>
                </c:pt>
              </c:numCache>
            </c:numRef>
          </c:cat>
          <c:val>
            <c:numRef>
              <c:f>'PP  Slide 10'!$D$2:$D$13</c:f>
              <c:numCache>
                <c:formatCode>General</c:formatCode>
                <c:ptCount val="12"/>
                <c:pt idx="0">
                  <c:v>3.0</c:v>
                </c:pt>
                <c:pt idx="1">
                  <c:v>2.0</c:v>
                </c:pt>
                <c:pt idx="2">
                  <c:v>4.0</c:v>
                </c:pt>
                <c:pt idx="3">
                  <c:v>2.0</c:v>
                </c:pt>
                <c:pt idx="4">
                  <c:v>5.0</c:v>
                </c:pt>
                <c:pt idx="5">
                  <c:v>3.0</c:v>
                </c:pt>
                <c:pt idx="6">
                  <c:v>4.0</c:v>
                </c:pt>
                <c:pt idx="7">
                  <c:v>5.0</c:v>
                </c:pt>
                <c:pt idx="8">
                  <c:v>4.0</c:v>
                </c:pt>
                <c:pt idx="9">
                  <c:v>2.0</c:v>
                </c:pt>
                <c:pt idx="10">
                  <c:v>3.0</c:v>
                </c:pt>
                <c:pt idx="11">
                  <c:v>0.0</c:v>
                </c:pt>
              </c:numCache>
            </c:numRef>
          </c:val>
        </c:ser>
        <c:dLbls>
          <c:showLegendKey val="0"/>
          <c:showVal val="0"/>
          <c:showCatName val="0"/>
          <c:showSerName val="0"/>
          <c:showPercent val="0"/>
          <c:showBubbleSize val="0"/>
        </c:dLbls>
        <c:axId val="-2123823912"/>
        <c:axId val="-2123386472"/>
      </c:areaChart>
      <c:dateAx>
        <c:axId val="-2123823912"/>
        <c:scaling>
          <c:orientation val="minMax"/>
        </c:scaling>
        <c:delete val="0"/>
        <c:axPos val="b"/>
        <c:numFmt formatCode="mmm\-yy" sourceLinked="1"/>
        <c:majorTickMark val="out"/>
        <c:minorTickMark val="none"/>
        <c:tickLblPos val="nextTo"/>
        <c:crossAx val="-2123386472"/>
        <c:crosses val="autoZero"/>
        <c:auto val="1"/>
        <c:lblOffset val="100"/>
        <c:baseTimeUnit val="months"/>
      </c:dateAx>
      <c:valAx>
        <c:axId val="-2123386472"/>
        <c:scaling>
          <c:orientation val="minMax"/>
        </c:scaling>
        <c:delete val="0"/>
        <c:axPos val="l"/>
        <c:majorGridlines/>
        <c:title>
          <c:tx>
            <c:rich>
              <a:bodyPr rot="-5400000" vert="horz"/>
              <a:lstStyle/>
              <a:p>
                <a:pPr>
                  <a:defRPr sz="800"/>
                </a:pPr>
                <a:r>
                  <a:rPr lang="en-US" sz="800"/>
                  <a:t>Number of Events</a:t>
                </a:r>
              </a:p>
            </c:rich>
          </c:tx>
          <c:layout/>
          <c:overlay val="0"/>
        </c:title>
        <c:numFmt formatCode="General" sourceLinked="1"/>
        <c:majorTickMark val="out"/>
        <c:minorTickMark val="none"/>
        <c:tickLblPos val="nextTo"/>
        <c:crossAx val="-2123823912"/>
        <c:crosses val="autoZero"/>
        <c:crossBetween val="midCat"/>
      </c:valAx>
    </c:plotArea>
    <c:legend>
      <c:legendPos val="r"/>
      <c:layout/>
      <c:overlay val="0"/>
    </c:legend>
    <c:plotVisOnly val="1"/>
    <c:dispBlanksAs val="zero"/>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a:t>Electrical Shocks by Worker Type</a:t>
            </a:r>
          </a:p>
        </c:rich>
      </c:tx>
      <c:layout/>
      <c:overlay val="0"/>
    </c:title>
    <c:autoTitleDeleted val="0"/>
    <c:plotArea>
      <c:layout/>
      <c:areaChart>
        <c:grouping val="stacked"/>
        <c:varyColors val="0"/>
        <c:ser>
          <c:idx val="0"/>
          <c:order val="0"/>
          <c:tx>
            <c:strRef>
              <c:f>'PP Slide 11'!$B$1</c:f>
              <c:strCache>
                <c:ptCount val="1"/>
                <c:pt idx="0">
                  <c:v>Electrical Worker</c:v>
                </c:pt>
              </c:strCache>
            </c:strRef>
          </c:tx>
          <c:cat>
            <c:numRef>
              <c:f>'PP Slide 11'!$A$2:$A$13</c:f>
              <c:numCache>
                <c:formatCode>mmm\-yy</c:formatCode>
                <c:ptCount val="12"/>
                <c:pt idx="0">
                  <c:v>42005.0</c:v>
                </c:pt>
                <c:pt idx="1">
                  <c:v>42036.0</c:v>
                </c:pt>
                <c:pt idx="2">
                  <c:v>42064.0</c:v>
                </c:pt>
                <c:pt idx="3">
                  <c:v>42095.0</c:v>
                </c:pt>
                <c:pt idx="4">
                  <c:v>42125.0</c:v>
                </c:pt>
                <c:pt idx="5">
                  <c:v>42156.0</c:v>
                </c:pt>
                <c:pt idx="6">
                  <c:v>42186.0</c:v>
                </c:pt>
                <c:pt idx="7">
                  <c:v>42217.0</c:v>
                </c:pt>
                <c:pt idx="8">
                  <c:v>42248.0</c:v>
                </c:pt>
                <c:pt idx="9">
                  <c:v>42278.0</c:v>
                </c:pt>
                <c:pt idx="10">
                  <c:v>42309.0</c:v>
                </c:pt>
                <c:pt idx="11">
                  <c:v>42339.0</c:v>
                </c:pt>
              </c:numCache>
            </c:numRef>
          </c:cat>
          <c:val>
            <c:numRef>
              <c:f>'PP Slide 11'!$B$2:$B$13</c:f>
              <c:numCache>
                <c:formatCode>General</c:formatCode>
                <c:ptCount val="12"/>
                <c:pt idx="0">
                  <c:v>1.0</c:v>
                </c:pt>
                <c:pt idx="1">
                  <c:v>1.0</c:v>
                </c:pt>
                <c:pt idx="2">
                  <c:v>3.0</c:v>
                </c:pt>
                <c:pt idx="3">
                  <c:v>0.0</c:v>
                </c:pt>
                <c:pt idx="4">
                  <c:v>1.0</c:v>
                </c:pt>
                <c:pt idx="5">
                  <c:v>0.0</c:v>
                </c:pt>
                <c:pt idx="6">
                  <c:v>2.0</c:v>
                </c:pt>
                <c:pt idx="7">
                  <c:v>2.0</c:v>
                </c:pt>
                <c:pt idx="8">
                  <c:v>1.0</c:v>
                </c:pt>
                <c:pt idx="9">
                  <c:v>0.0</c:v>
                </c:pt>
                <c:pt idx="10">
                  <c:v>3.0</c:v>
                </c:pt>
                <c:pt idx="11">
                  <c:v>0.0</c:v>
                </c:pt>
              </c:numCache>
            </c:numRef>
          </c:val>
        </c:ser>
        <c:ser>
          <c:idx val="1"/>
          <c:order val="1"/>
          <c:tx>
            <c:strRef>
              <c:f>'PP Slide 11'!$C$1</c:f>
              <c:strCache>
                <c:ptCount val="1"/>
                <c:pt idx="0">
                  <c:v>Non-Electrical Worker</c:v>
                </c:pt>
              </c:strCache>
            </c:strRef>
          </c:tx>
          <c:cat>
            <c:numRef>
              <c:f>'PP Slide 11'!$A$2:$A$13</c:f>
              <c:numCache>
                <c:formatCode>mmm\-yy</c:formatCode>
                <c:ptCount val="12"/>
                <c:pt idx="0">
                  <c:v>42005.0</c:v>
                </c:pt>
                <c:pt idx="1">
                  <c:v>42036.0</c:v>
                </c:pt>
                <c:pt idx="2">
                  <c:v>42064.0</c:v>
                </c:pt>
                <c:pt idx="3">
                  <c:v>42095.0</c:v>
                </c:pt>
                <c:pt idx="4">
                  <c:v>42125.0</c:v>
                </c:pt>
                <c:pt idx="5">
                  <c:v>42156.0</c:v>
                </c:pt>
                <c:pt idx="6">
                  <c:v>42186.0</c:v>
                </c:pt>
                <c:pt idx="7">
                  <c:v>42217.0</c:v>
                </c:pt>
                <c:pt idx="8">
                  <c:v>42248.0</c:v>
                </c:pt>
                <c:pt idx="9">
                  <c:v>42278.0</c:v>
                </c:pt>
                <c:pt idx="10">
                  <c:v>42309.0</c:v>
                </c:pt>
                <c:pt idx="11">
                  <c:v>42339.0</c:v>
                </c:pt>
              </c:numCache>
            </c:numRef>
          </c:cat>
          <c:val>
            <c:numRef>
              <c:f>'PP Slide 11'!$C$2:$C$13</c:f>
              <c:numCache>
                <c:formatCode>General</c:formatCode>
                <c:ptCount val="12"/>
                <c:pt idx="0">
                  <c:v>2.0</c:v>
                </c:pt>
                <c:pt idx="1">
                  <c:v>1.0</c:v>
                </c:pt>
                <c:pt idx="2">
                  <c:v>1.0</c:v>
                </c:pt>
                <c:pt idx="3">
                  <c:v>2.0</c:v>
                </c:pt>
                <c:pt idx="4">
                  <c:v>4.0</c:v>
                </c:pt>
                <c:pt idx="5">
                  <c:v>3.0</c:v>
                </c:pt>
                <c:pt idx="6">
                  <c:v>2.0</c:v>
                </c:pt>
                <c:pt idx="7">
                  <c:v>3.0</c:v>
                </c:pt>
                <c:pt idx="8">
                  <c:v>3.0</c:v>
                </c:pt>
                <c:pt idx="9">
                  <c:v>2.0</c:v>
                </c:pt>
                <c:pt idx="10">
                  <c:v>0.0</c:v>
                </c:pt>
                <c:pt idx="11">
                  <c:v>0.0</c:v>
                </c:pt>
              </c:numCache>
            </c:numRef>
          </c:val>
        </c:ser>
        <c:dLbls>
          <c:showLegendKey val="0"/>
          <c:showVal val="0"/>
          <c:showCatName val="0"/>
          <c:showSerName val="0"/>
          <c:showPercent val="0"/>
          <c:showBubbleSize val="0"/>
        </c:dLbls>
        <c:axId val="-2124087944"/>
        <c:axId val="-2124095400"/>
      </c:areaChart>
      <c:dateAx>
        <c:axId val="-2124087944"/>
        <c:scaling>
          <c:orientation val="minMax"/>
        </c:scaling>
        <c:delete val="0"/>
        <c:axPos val="b"/>
        <c:numFmt formatCode="mmm\-yy" sourceLinked="1"/>
        <c:majorTickMark val="none"/>
        <c:minorTickMark val="none"/>
        <c:tickLblPos val="nextTo"/>
        <c:crossAx val="-2124095400"/>
        <c:crosses val="autoZero"/>
        <c:auto val="1"/>
        <c:lblOffset val="100"/>
        <c:baseTimeUnit val="months"/>
      </c:dateAx>
      <c:valAx>
        <c:axId val="-2124095400"/>
        <c:scaling>
          <c:orientation val="minMax"/>
        </c:scaling>
        <c:delete val="0"/>
        <c:axPos val="l"/>
        <c:majorGridlines/>
        <c:title>
          <c:tx>
            <c:rich>
              <a:bodyPr rot="-5400000" vert="horz"/>
              <a:lstStyle/>
              <a:p>
                <a:pPr>
                  <a:defRPr sz="800"/>
                </a:pPr>
                <a:r>
                  <a:rPr lang="en-US" sz="800"/>
                  <a:t>Number of Events</a:t>
                </a:r>
              </a:p>
            </c:rich>
          </c:tx>
          <c:layout/>
          <c:overlay val="0"/>
        </c:title>
        <c:numFmt formatCode="General" sourceLinked="1"/>
        <c:majorTickMark val="none"/>
        <c:minorTickMark val="none"/>
        <c:tickLblPos val="nextTo"/>
        <c:crossAx val="-2124087944"/>
        <c:crosses val="autoZero"/>
        <c:crossBetween val="midCat"/>
      </c:valAx>
    </c:plotArea>
    <c:legend>
      <c:legendPos val="b"/>
      <c:layout/>
      <c:overlay val="0"/>
    </c:legend>
    <c:plotVisOnly val="1"/>
    <c:dispBlanksAs val="zero"/>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Distribution by Worker Type</a:t>
            </a:r>
          </a:p>
        </c:rich>
      </c:tx>
      <c:layout/>
      <c:overlay val="0"/>
    </c:title>
    <c:autoTitleDeleted val="0"/>
    <c:plotArea>
      <c:layout/>
      <c:pieChart>
        <c:varyColors val="1"/>
        <c:ser>
          <c:idx val="0"/>
          <c:order val="0"/>
          <c:dLbls>
            <c:dLbl>
              <c:idx val="0"/>
              <c:layout>
                <c:manualLayout>
                  <c:x val="-0.126893263342082"/>
                  <c:y val="0.104939122193059"/>
                </c:manualLayout>
              </c:layout>
              <c:showLegendKey val="0"/>
              <c:showVal val="0"/>
              <c:showCatName val="0"/>
              <c:showSerName val="0"/>
              <c:showPercent val="1"/>
              <c:showBubbleSize val="0"/>
            </c:dLbl>
            <c:dLbl>
              <c:idx val="1"/>
              <c:layout>
                <c:manualLayout>
                  <c:x val="0.122030402449694"/>
                  <c:y val="-0.0695355788859726"/>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'PP Slide 11'!$B$17:$B$18</c:f>
              <c:strCache>
                <c:ptCount val="2"/>
                <c:pt idx="0">
                  <c:v>Electrical Worker</c:v>
                </c:pt>
                <c:pt idx="1">
                  <c:v>Non-Electrical Worker</c:v>
                </c:pt>
              </c:strCache>
            </c:strRef>
          </c:cat>
          <c:val>
            <c:numRef>
              <c:f>'PP Slide 11'!$C$17:$C$18</c:f>
              <c:numCache>
                <c:formatCode>General</c:formatCode>
                <c:ptCount val="2"/>
                <c:pt idx="0">
                  <c:v>14.0</c:v>
                </c:pt>
                <c:pt idx="1">
                  <c:v>23.0</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charset="0"/>
                <a:ea typeface="+mn-ea"/>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Arial" pitchFamily="34" charset="0"/>
              </a:defRPr>
            </a:lvl1pPr>
          </a:lstStyle>
          <a:p>
            <a:pPr>
              <a:defRPr/>
            </a:pPr>
            <a:fld id="{5EBD5843-B048-40BB-9BF8-011647239705}" type="datetimeFigureOut">
              <a:rPr lang="en-US" altLang="en-US"/>
              <a:pPr>
                <a:defRPr/>
              </a:pPr>
              <a:t>7/6/16</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atin typeface="Arial" charset="0"/>
                <a:ea typeface="+mn-ea"/>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Arial" pitchFamily="34" charset="0"/>
              </a:defRPr>
            </a:lvl1pPr>
          </a:lstStyle>
          <a:p>
            <a:pPr>
              <a:defRPr/>
            </a:pPr>
            <a:fld id="{E72F1C07-155B-430C-B09C-6E2B62AE9C1E}" type="slidenum">
              <a:rPr lang="en-US" altLang="en-US"/>
              <a:pPr>
                <a:defRPr/>
              </a:pPr>
              <a:t>‹#›</a:t>
            </a:fld>
            <a:endParaRPr lang="en-US" altLang="en-US"/>
          </a:p>
        </p:txBody>
      </p:sp>
    </p:spTree>
    <p:extLst>
      <p:ext uri="{BB962C8B-B14F-4D97-AF65-F5344CB8AC3E}">
        <p14:creationId xmlns:p14="http://schemas.microsoft.com/office/powerpoint/2010/main" val="41749377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2F1C07-155B-430C-B09C-6E2B62AE9C1E}" type="slidenum">
              <a:rPr lang="en-US" altLang="en-US" smtClean="0"/>
              <a:pPr>
                <a:defRPr/>
              </a:pPr>
              <a:t>1</a:t>
            </a:fld>
            <a:endParaRPr lang="en-US" altLang="en-US"/>
          </a:p>
        </p:txBody>
      </p:sp>
    </p:spTree>
    <p:extLst>
      <p:ext uri="{BB962C8B-B14F-4D97-AF65-F5344CB8AC3E}">
        <p14:creationId xmlns:p14="http://schemas.microsoft.com/office/powerpoint/2010/main" val="1369611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9F98B416-A492-49A8-B879-F2FD5FF7B888}" type="slidenum">
              <a:rPr lang="en-US" altLang="en-US">
                <a:latin typeface="Arial" charset="0"/>
              </a:rPr>
              <a:pPr eaLnBrk="1" hangingPunct="1">
                <a:spcBef>
                  <a:spcPct val="0"/>
                </a:spcBef>
              </a:pPr>
              <a:t>3</a:t>
            </a:fld>
            <a:endParaRPr lang="en-US" alt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754B829-F0ED-4288-9079-1367A6675B65}" type="slidenum">
              <a:rPr lang="en-US" altLang="en-US">
                <a:latin typeface="Arial" charset="0"/>
              </a:rPr>
              <a:pPr eaLnBrk="1" hangingPunct="1">
                <a:spcBef>
                  <a:spcPct val="0"/>
                </a:spcBef>
              </a:pPr>
              <a:t>11</a:t>
            </a:fld>
            <a:endParaRPr lang="en-US" alt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itchFamily="34" charset="-128"/>
              </a:rPr>
              <a:t>Excavation increased but vehicle intrusion and penetration/cutting events decreased.</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6F113E3A-55BA-4F1D-80AF-9DA65D716661}" type="slidenum">
              <a:rPr lang="en-US" altLang="en-US">
                <a:latin typeface="Arial" charset="0"/>
              </a:rPr>
              <a:pPr eaLnBrk="1" hangingPunct="1">
                <a:spcBef>
                  <a:spcPct val="0"/>
                </a:spcBef>
              </a:pPr>
              <a:t>13</a:t>
            </a:fld>
            <a:endParaRPr lang="en-US" alt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9F98DEB9-434B-4313-8688-CA60CF51675F}" type="slidenum">
              <a:rPr lang="en-US" altLang="en-US">
                <a:latin typeface="Arial" charset="0"/>
              </a:rPr>
              <a:pPr eaLnBrk="1" hangingPunct="1">
                <a:spcBef>
                  <a:spcPct val="0"/>
                </a:spcBef>
              </a:pPr>
              <a:t>16</a:t>
            </a:fld>
            <a:endParaRPr lang="en-US" alt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itchFamily="34" charset="-128"/>
              </a:rPr>
              <a:t>Last Extreme ES was in September 2009 at Savannah River when an electrician received burn injuries while troubleshooting energized electrical equipment.</a:t>
            </a:r>
          </a:p>
          <a:p>
            <a:endParaRPr lang="en-US" altLang="en-US"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4F0C788C-B26A-4302-8EA4-FCBA488B92B1}" type="slidenum">
              <a:rPr lang="en-US" altLang="en-US">
                <a:latin typeface="Arial" charset="0"/>
              </a:rPr>
              <a:pPr eaLnBrk="1" hangingPunct="1">
                <a:spcBef>
                  <a:spcPct val="0"/>
                </a:spcBef>
              </a:pPr>
              <a:t>17</a:t>
            </a:fld>
            <a:endParaRPr lang="en-US" alt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Layout">
    <p:spTree>
      <p:nvGrpSpPr>
        <p:cNvPr id="1" name=""/>
        <p:cNvGrpSpPr/>
        <p:nvPr/>
      </p:nvGrpSpPr>
      <p:grpSpPr>
        <a:xfrm>
          <a:off x="0" y="0"/>
          <a:ext cx="0" cy="0"/>
          <a:chOff x="0" y="0"/>
          <a:chExt cx="0" cy="0"/>
        </a:xfrm>
      </p:grpSpPr>
      <p:pic>
        <p:nvPicPr>
          <p:cNvPr id="7" name="Picture 6" descr="NREL_ppt_banner.png"/>
          <p:cNvPicPr>
            <a:picLocks noChangeAspect="1"/>
          </p:cNvPicPr>
          <p:nvPr/>
        </p:nvPicPr>
        <p:blipFill>
          <a:blip r:embed="rId2" cstate="print"/>
          <a:stretch>
            <a:fillRect/>
          </a:stretch>
        </p:blipFill>
        <p:spPr>
          <a:xfrm>
            <a:off x="0" y="2588490"/>
            <a:ext cx="9144000" cy="764310"/>
          </a:xfrm>
          <a:prstGeom prst="rect">
            <a:avLst/>
          </a:prstGeom>
        </p:spPr>
      </p:pic>
      <p:cxnSp>
        <p:nvCxnSpPr>
          <p:cNvPr id="10" name="Straight Connector 9"/>
          <p:cNvCxnSpPr/>
          <p:nvPr/>
        </p:nvCxnSpPr>
        <p:spPr>
          <a:xfrm rot="5400000">
            <a:off x="-2111247" y="2111247"/>
            <a:ext cx="6858002" cy="263550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550737" y="547235"/>
            <a:ext cx="4956502" cy="385502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23" name="Picture 22" descr="NREL Logo2010white.eps"/>
          <p:cNvPicPr>
            <a:picLocks noChangeAspect="1"/>
          </p:cNvPicPr>
          <p:nvPr/>
        </p:nvPicPr>
        <p:blipFill>
          <a:blip r:embed="rId3" cstate="print"/>
          <a:stretch>
            <a:fillRect/>
          </a:stretch>
        </p:blipFill>
        <p:spPr>
          <a:xfrm>
            <a:off x="270538" y="304800"/>
            <a:ext cx="1516324" cy="421106"/>
          </a:xfrm>
          <a:prstGeom prst="rect">
            <a:avLst/>
          </a:prstGeom>
        </p:spPr>
      </p:pic>
      <p:sp>
        <p:nvSpPr>
          <p:cNvPr id="24" name="TextBox 23"/>
          <p:cNvSpPr txBox="1"/>
          <p:nvPr/>
        </p:nvSpPr>
        <p:spPr>
          <a:xfrm>
            <a:off x="304800" y="6553200"/>
            <a:ext cx="9144000" cy="246221"/>
          </a:xfrm>
          <a:prstGeom prst="rect">
            <a:avLst/>
          </a:prstGeom>
          <a:noFill/>
        </p:spPr>
        <p:txBody>
          <a:bodyPr wrap="square" rtlCol="0">
            <a:spAutoFit/>
          </a:bodyPr>
          <a:lstStyle/>
          <a:p>
            <a:r>
              <a:rPr lang="en-US" sz="1000" dirty="0" smtClean="0">
                <a:solidFill>
                  <a:schemeClr val="tx2"/>
                </a:solidFill>
              </a:rPr>
              <a:t>NREL is a national laboratory of the U.S. Department of Energy, Office of Energy Efficiency and Renewable Energy, operated</a:t>
            </a:r>
            <a:r>
              <a:rPr lang="en-US" sz="1000" baseline="0" dirty="0" smtClean="0">
                <a:solidFill>
                  <a:schemeClr val="tx2"/>
                </a:solidFill>
              </a:rPr>
              <a:t> by the Alliance for Sustainable Energy, LLC.</a:t>
            </a:r>
            <a:endParaRPr lang="en-US" sz="1000" dirty="0">
              <a:solidFill>
                <a:schemeClr val="tx2"/>
              </a:solidFill>
            </a:endParaRPr>
          </a:p>
        </p:txBody>
      </p:sp>
      <p:sp>
        <p:nvSpPr>
          <p:cNvPr id="9" name="Text Placeholder 8"/>
          <p:cNvSpPr>
            <a:spLocks noGrp="1"/>
          </p:cNvSpPr>
          <p:nvPr>
            <p:ph type="body" sz="quarter" idx="10" hasCustomPrompt="1"/>
          </p:nvPr>
        </p:nvSpPr>
        <p:spPr>
          <a:xfrm>
            <a:off x="2743200" y="1600200"/>
            <a:ext cx="6248400" cy="762000"/>
          </a:xfrm>
        </p:spPr>
        <p:txBody>
          <a:bodyPr>
            <a:noAutofit/>
          </a:bodyPr>
          <a:lstStyle>
            <a:lvl1pPr>
              <a:buNone/>
              <a:defRPr sz="4000">
                <a:solidFill>
                  <a:schemeClr val="tx2"/>
                </a:solidFill>
              </a:defRPr>
            </a:lvl1pPr>
          </a:lstStyle>
          <a:p>
            <a:pPr lvl="0"/>
            <a:r>
              <a:rPr lang="en-US" dirty="0" smtClean="0"/>
              <a:t>Click to edit Master title Style</a:t>
            </a:r>
          </a:p>
        </p:txBody>
      </p:sp>
      <p:sp>
        <p:nvSpPr>
          <p:cNvPr id="14" name="Text Placeholder 16"/>
          <p:cNvSpPr>
            <a:spLocks noGrp="1"/>
          </p:cNvSpPr>
          <p:nvPr>
            <p:ph type="body" sz="quarter" idx="12" hasCustomPrompt="1"/>
          </p:nvPr>
        </p:nvSpPr>
        <p:spPr>
          <a:xfrm>
            <a:off x="3657600" y="3810000"/>
            <a:ext cx="4648200" cy="2438400"/>
          </a:xfrm>
        </p:spPr>
        <p:txBody>
          <a:bodyPr>
            <a:normAutofit/>
          </a:bodyPr>
          <a:lstStyle>
            <a:lvl1pPr>
              <a:spcAft>
                <a:spcPts val="1800"/>
              </a:spcAft>
              <a:buNone/>
              <a:defRPr sz="2800">
                <a:solidFill>
                  <a:schemeClr val="tx2"/>
                </a:solidFill>
              </a:defRPr>
            </a:lvl1pPr>
          </a:lstStyle>
          <a:p>
            <a:pPr lvl="0"/>
            <a:r>
              <a:rPr lang="en-US" dirty="0" smtClean="0"/>
              <a:t>Click to edit Master subtitle style </a:t>
            </a: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A89A7E6-B977-4F5D-9EBA-6AC473641488}" type="slidenum">
              <a:rPr lang="en-US" altLang="en-US"/>
              <a:pPr>
                <a:defRPr/>
              </a:pPr>
              <a:t>‹#›</a:t>
            </a:fld>
            <a:endParaRPr lang="en-US" altLang="en-US"/>
          </a:p>
        </p:txBody>
      </p:sp>
    </p:spTree>
    <p:extLst>
      <p:ext uri="{BB962C8B-B14F-4D97-AF65-F5344CB8AC3E}">
        <p14:creationId xmlns:p14="http://schemas.microsoft.com/office/powerpoint/2010/main" val="3227326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pic>
        <p:nvPicPr>
          <p:cNvPr id="23" name="Picture 22" descr="NREL Logo2010white.eps"/>
          <p:cNvPicPr>
            <a:picLocks noChangeAspect="1"/>
          </p:cNvPicPr>
          <p:nvPr/>
        </p:nvPicPr>
        <p:blipFill>
          <a:blip r:embed="rId2" cstate="print"/>
          <a:stretch>
            <a:fillRect/>
          </a:stretch>
        </p:blipFill>
        <p:spPr>
          <a:xfrm>
            <a:off x="270538" y="304800"/>
            <a:ext cx="1516324" cy="421106"/>
          </a:xfrm>
          <a:prstGeom prst="rect">
            <a:avLst/>
          </a:prstGeom>
        </p:spPr>
      </p:pic>
      <p:pic>
        <p:nvPicPr>
          <p:cNvPr id="8" name="Picture 7" descr="image1.png"/>
          <p:cNvPicPr>
            <a:picLocks/>
          </p:cNvPicPr>
          <p:nvPr/>
        </p:nvPicPr>
        <p:blipFill>
          <a:blip r:embed="rId3" cstate="print"/>
          <a:stretch>
            <a:fillRect/>
          </a:stretch>
        </p:blipFill>
        <p:spPr>
          <a:xfrm>
            <a:off x="0" y="2590800"/>
            <a:ext cx="1664208" cy="768096"/>
          </a:xfrm>
          <a:prstGeom prst="rect">
            <a:avLst/>
          </a:prstGeom>
        </p:spPr>
      </p:pic>
      <p:pic>
        <p:nvPicPr>
          <p:cNvPr id="9" name="Picture 8" descr="image2.png"/>
          <p:cNvPicPr>
            <a:picLocks/>
          </p:cNvPicPr>
          <p:nvPr/>
        </p:nvPicPr>
        <p:blipFill>
          <a:blip r:embed="rId4" cstate="print"/>
          <a:stretch>
            <a:fillRect/>
          </a:stretch>
        </p:blipFill>
        <p:spPr>
          <a:xfrm>
            <a:off x="1371600" y="2590801"/>
            <a:ext cx="1901952" cy="765461"/>
          </a:xfrm>
          <a:prstGeom prst="rect">
            <a:avLst/>
          </a:prstGeom>
        </p:spPr>
      </p:pic>
      <p:cxnSp>
        <p:nvCxnSpPr>
          <p:cNvPr id="10" name="Straight Connector 9"/>
          <p:cNvCxnSpPr/>
          <p:nvPr/>
        </p:nvCxnSpPr>
        <p:spPr>
          <a:xfrm rot="5400000">
            <a:off x="-2111247" y="2111247"/>
            <a:ext cx="6858002" cy="263550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550737" y="547235"/>
            <a:ext cx="4956502" cy="385502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descr="image3.jpg"/>
          <p:cNvPicPr>
            <a:picLocks/>
          </p:cNvPicPr>
          <p:nvPr/>
        </p:nvPicPr>
        <p:blipFill>
          <a:blip r:embed="rId5" cstate="print"/>
          <a:stretch>
            <a:fillRect/>
          </a:stretch>
        </p:blipFill>
        <p:spPr>
          <a:xfrm>
            <a:off x="3310128" y="2590800"/>
            <a:ext cx="2203704" cy="768096"/>
          </a:xfrm>
          <a:prstGeom prst="rect">
            <a:avLst/>
          </a:prstGeom>
        </p:spPr>
      </p:pic>
      <p:pic>
        <p:nvPicPr>
          <p:cNvPr id="12" name="Picture 11" descr="image4.jpg"/>
          <p:cNvPicPr>
            <a:picLocks/>
          </p:cNvPicPr>
          <p:nvPr/>
        </p:nvPicPr>
        <p:blipFill>
          <a:blip r:embed="rId6" cstate="print"/>
          <a:stretch>
            <a:fillRect/>
          </a:stretch>
        </p:blipFill>
        <p:spPr>
          <a:xfrm>
            <a:off x="5550408" y="2587752"/>
            <a:ext cx="1271016" cy="771402"/>
          </a:xfrm>
          <a:prstGeom prst="rect">
            <a:avLst/>
          </a:prstGeom>
        </p:spPr>
      </p:pic>
      <p:pic>
        <p:nvPicPr>
          <p:cNvPr id="13" name="Picture 12" descr="image5.jpg"/>
          <p:cNvPicPr>
            <a:picLocks/>
          </p:cNvPicPr>
          <p:nvPr/>
        </p:nvPicPr>
        <p:blipFill>
          <a:blip r:embed="rId7" cstate="print"/>
          <a:stretch>
            <a:fillRect/>
          </a:stretch>
        </p:blipFill>
        <p:spPr>
          <a:xfrm>
            <a:off x="6858000" y="2590800"/>
            <a:ext cx="2286000" cy="768096"/>
          </a:xfrm>
          <a:prstGeom prst="rect">
            <a:avLst/>
          </a:prstGeom>
        </p:spPr>
      </p:pic>
      <p:sp>
        <p:nvSpPr>
          <p:cNvPr id="18" name="Text Placeholder 8"/>
          <p:cNvSpPr>
            <a:spLocks noGrp="1"/>
          </p:cNvSpPr>
          <p:nvPr>
            <p:ph type="body" sz="quarter" idx="12" hasCustomPrompt="1"/>
          </p:nvPr>
        </p:nvSpPr>
        <p:spPr>
          <a:xfrm>
            <a:off x="2743200" y="3584448"/>
            <a:ext cx="6248400" cy="762000"/>
          </a:xfrm>
        </p:spPr>
        <p:txBody>
          <a:bodyPr>
            <a:noAutofit/>
          </a:bodyPr>
          <a:lstStyle>
            <a:lvl1pPr>
              <a:buNone/>
              <a:defRPr sz="3600">
                <a:solidFill>
                  <a:schemeClr val="tx2"/>
                </a:solidFill>
              </a:defRPr>
            </a:lvl1pPr>
          </a:lstStyle>
          <a:p>
            <a:pPr lvl="0"/>
            <a:r>
              <a:rPr lang="en-US" dirty="0" smtClean="0"/>
              <a:t>Click to edit Master title Style</a:t>
            </a: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mp; Content - Bar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18872"/>
            <a:ext cx="8229600" cy="566928"/>
          </a:xfrm>
        </p:spPr>
        <p:txBody>
          <a:bodyPr>
            <a:normAutofit/>
          </a:bodyPr>
          <a:lstStyle>
            <a:lvl1pPr algn="l">
              <a:defRPr sz="400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buSzPct val="80000"/>
              <a:buFont typeface="Courier New" pitchFamily="49" charset="0"/>
              <a:buChar char="o"/>
              <a:defRPr>
                <a:solidFill>
                  <a:schemeClr val="tx1"/>
                </a:solidFill>
              </a:defRPr>
            </a:lvl2pPr>
            <a:lvl3pPr>
              <a:buFont typeface="Calibri" pitchFamily="34" charset="0"/>
              <a:buChar char="–"/>
              <a:defRPr>
                <a:solidFill>
                  <a:schemeClr val="tx1"/>
                </a:solidFill>
              </a:defRPr>
            </a:lvl3pPr>
            <a:lvl4pPr>
              <a:buFont typeface="Wingdings" pitchFamily="2" charset="2"/>
              <a:buChar cha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Line 5"/>
          <p:cNvSpPr>
            <a:spLocks noChangeShapeType="1"/>
          </p:cNvSpPr>
          <p:nvPr/>
        </p:nvSpPr>
        <p:spPr bwMode="auto">
          <a:xfrm>
            <a:off x="0" y="762000"/>
            <a:ext cx="9144000" cy="0"/>
          </a:xfrm>
          <a:prstGeom prst="line">
            <a:avLst/>
          </a:prstGeom>
          <a:noFill/>
          <a:ln w="2857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smtClean="0">
              <a:ln>
                <a:noFill/>
              </a:ln>
              <a:solidFill>
                <a:schemeClr val="tx1"/>
              </a:solidFill>
              <a:effectLst/>
              <a:uLnTx/>
              <a:uFillTx/>
              <a:latin typeface="Arial" charset="0"/>
              <a:ea typeface="ＭＳ Ｐゴシック" pitchFamily="-109" charset="-128"/>
              <a:cs typeface="+mn-cs"/>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905000"/>
            <a:ext cx="4038600" cy="4267200"/>
          </a:xfrm>
        </p:spPr>
        <p:txBody>
          <a:bodyPr/>
          <a:lstStyle>
            <a:lvl1pPr>
              <a:defRPr sz="2400" b="0" baseline="0">
                <a:solidFill>
                  <a:schemeClr val="tx1"/>
                </a:solidFill>
              </a:defRPr>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solidFill>
                  <a:schemeClr val="tx1"/>
                </a:solidFill>
              </a:defRPr>
            </a:lvl3pPr>
            <a:lvl4pPr>
              <a:buFont typeface="Wingdings" pitchFamily="2" charset="2"/>
              <a:buChar cha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Text, Object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724400"/>
          </a:xfrm>
        </p:spPr>
        <p:txBody>
          <a:bodyPr/>
          <a:lstStyle>
            <a:lvl1pPr>
              <a:defRPr sz="2800">
                <a:solidFill>
                  <a:schemeClr val="tx1"/>
                </a:solidFill>
              </a:defRPr>
            </a:lvl1pPr>
            <a:lvl2pPr>
              <a:buSzPct val="80000"/>
              <a:buFont typeface="Courier New" pitchFamily="49" charset="0"/>
              <a:buChar char="o"/>
              <a:defRPr sz="2400">
                <a:solidFill>
                  <a:schemeClr val="tx1"/>
                </a:solidFill>
              </a:defRPr>
            </a:lvl2pPr>
            <a:lvl3pPr marL="1258888" indent="-344488">
              <a:buFont typeface="Calibri" pitchFamily="34" charset="0"/>
              <a:buChar char="–"/>
              <a:defRPr sz="2000">
                <a:solidFill>
                  <a:schemeClr val="tx1"/>
                </a:solidFill>
              </a:defRPr>
            </a:lvl3pPr>
            <a:lvl4pPr>
              <a:buFont typeface="Wingdings" pitchFamily="2" charset="2"/>
              <a:buChar cha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800"/>
            <a:ext cx="4038600" cy="4724400"/>
          </a:xfrm>
        </p:spPr>
        <p:txBody>
          <a:bodyPr/>
          <a:lstStyle>
            <a:lvl1pPr>
              <a:buNone/>
              <a:defRPr sz="2800">
                <a:solidFill>
                  <a:schemeClr val="tx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No Bar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18872"/>
            <a:ext cx="8229600" cy="566928"/>
          </a:xfrm>
        </p:spPr>
        <p:txBody>
          <a:bodyPr>
            <a:normAutofit/>
          </a:bodyPr>
          <a:lstStyle>
            <a:lvl1pPr algn="l">
              <a:defRPr sz="40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buSzPct val="80000"/>
              <a:buFont typeface="Courier New" pitchFamily="49" charset="0"/>
              <a:buChar char="o"/>
              <a:defRPr>
                <a:solidFill>
                  <a:schemeClr val="tx1"/>
                </a:solidFill>
              </a:defRPr>
            </a:lvl2pPr>
            <a:lvl3pPr>
              <a:buFont typeface="Calibri" pitchFamily="34" charset="0"/>
              <a:buChar char="–"/>
              <a:defRPr>
                <a:solidFill>
                  <a:schemeClr val="tx1"/>
                </a:solidFill>
              </a:defRPr>
            </a:lvl3pPr>
            <a:lvl4pPr>
              <a:buFont typeface="Wingdings" pitchFamily="2" charset="2"/>
              <a:buChar cha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p:nvSpPr>
        <p:spPr>
          <a:xfrm>
            <a:off x="0" y="685800"/>
            <a:ext cx="9144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lumn - No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solidFill>
                  <a:schemeClr val="tx1"/>
                </a:solidFill>
              </a:defRPr>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solidFill>
                  <a:schemeClr val="tx1"/>
                </a:solidFill>
              </a:defRPr>
            </a:lvl3pPr>
            <a:lvl4pPr>
              <a:buFont typeface="Wingdings" pitchFamily="2" charset="2"/>
              <a:buChar cha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685800"/>
            <a:ext cx="9144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10"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itle, Text, Object - No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724400"/>
          </a:xfrm>
        </p:spPr>
        <p:txBody>
          <a:bodyPr/>
          <a:lstStyle>
            <a:lvl1pPr>
              <a:defRPr sz="2800">
                <a:solidFill>
                  <a:schemeClr val="tx1"/>
                </a:solidFill>
              </a:defRPr>
            </a:lvl1pPr>
            <a:lvl2pPr>
              <a:buSzPct val="80000"/>
              <a:buFont typeface="Courier New" pitchFamily="49" charset="0"/>
              <a:buChar char="o"/>
              <a:defRPr sz="2400">
                <a:solidFill>
                  <a:schemeClr val="tx1"/>
                </a:solidFill>
              </a:defRPr>
            </a:lvl2pPr>
            <a:lvl3pPr>
              <a:buFont typeface="Calibri" pitchFamily="34" charset="0"/>
              <a:buChar char="–"/>
              <a:defRPr sz="2000">
                <a:solidFill>
                  <a:schemeClr val="tx1"/>
                </a:solidFill>
              </a:defRPr>
            </a:lvl3pPr>
            <a:lvl4pPr>
              <a:buFont typeface="Wingdings" pitchFamily="2" charset="2"/>
              <a:buChar cha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800"/>
            <a:ext cx="4038600" cy="4724400"/>
          </a:xfrm>
        </p:spPr>
        <p:txBody>
          <a:bodyPr/>
          <a:lstStyle>
            <a:lvl1pPr>
              <a:buNone/>
              <a:defRPr sz="2800">
                <a:solidFill>
                  <a:schemeClr val="tx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5" name="Rectangle 4"/>
          <p:cNvSpPr/>
          <p:nvPr/>
        </p:nvSpPr>
        <p:spPr>
          <a:xfrm>
            <a:off x="0" y="685800"/>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563562"/>
          </a:xfrm>
        </p:spPr>
        <p:txBody>
          <a:bodyPr/>
          <a:lstStyle>
            <a:lvl1pPr algn="ctr">
              <a:defRPr/>
            </a:lvl1pPr>
          </a:lstStyle>
          <a:p>
            <a:r>
              <a:rPr lang="en-US" smtClean="0"/>
              <a:t>Click to edit Master title style</a:t>
            </a:r>
            <a:endParaRPr lang="en-US" dirty="0"/>
          </a:p>
        </p:txBody>
      </p:sp>
      <p:sp>
        <p:nvSpPr>
          <p:cNvPr id="3" name="Rectangle 2"/>
          <p:cNvSpPr/>
          <p:nvPr/>
        </p:nvSpPr>
        <p:spPr>
          <a:xfrm>
            <a:off x="0" y="685800"/>
            <a:ext cx="9144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0"/>
          </p:nvPr>
        </p:nvSpPr>
        <p:spPr>
          <a:xfrm>
            <a:off x="457200" y="2590800"/>
            <a:ext cx="8229600" cy="609600"/>
          </a:xfrm>
        </p:spPr>
        <p:txBody>
          <a:bodyPr>
            <a:normAutofit/>
          </a:bodyPr>
          <a:lstStyle>
            <a:lvl1pPr algn="ctr">
              <a:buNone/>
              <a:defRPr sz="2400"/>
            </a:lvl1pPr>
          </a:lstStyle>
          <a:p>
            <a:pPr lvl="0"/>
            <a:r>
              <a:rPr lang="en-US" smtClean="0"/>
              <a:t>Click to edit Master text styles</a:t>
            </a: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2238"/>
            <a:ext cx="8229600" cy="563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Line 5"/>
          <p:cNvSpPr>
            <a:spLocks noChangeShapeType="1"/>
          </p:cNvSpPr>
          <p:nvPr/>
        </p:nvSpPr>
        <p:spPr bwMode="auto">
          <a:xfrm>
            <a:off x="0" y="758825"/>
            <a:ext cx="9144000" cy="0"/>
          </a:xfrm>
          <a:prstGeom prst="line">
            <a:avLst/>
          </a:prstGeom>
          <a:noFill/>
          <a:ln w="2857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smtClean="0">
              <a:ln>
                <a:noFill/>
              </a:ln>
              <a:solidFill>
                <a:schemeClr val="tx1"/>
              </a:solidFill>
              <a:effectLst/>
              <a:uLnTx/>
              <a:uFillTx/>
              <a:latin typeface="Arial" charset="0"/>
              <a:ea typeface="ＭＳ Ｐゴシック" pitchFamily="-109" charset="-128"/>
              <a:cs typeface="+mn-cs"/>
            </a:endParaRPr>
          </a:p>
        </p:txBody>
      </p:sp>
      <p:pic>
        <p:nvPicPr>
          <p:cNvPr id="5" name="Picture 4" descr="bluebaseline.jpg"/>
          <p:cNvPicPr>
            <a:picLocks noChangeAspect="1"/>
          </p:cNvPicPr>
          <p:nvPr/>
        </p:nvPicPr>
        <p:blipFill>
          <a:blip r:embed="rId12" cstate="print"/>
          <a:stretch>
            <a:fillRect/>
          </a:stretch>
        </p:blipFill>
        <p:spPr>
          <a:xfrm>
            <a:off x="0" y="6647688"/>
            <a:ext cx="9144000" cy="213859"/>
          </a:xfrm>
          <a:prstGeom prst="rect">
            <a:avLst/>
          </a:prstGeom>
        </p:spPr>
      </p:pic>
      <p:sp>
        <p:nvSpPr>
          <p:cNvPr id="6" name="TextBox 5"/>
          <p:cNvSpPr txBox="1"/>
          <p:nvPr/>
        </p:nvSpPr>
        <p:spPr>
          <a:xfrm>
            <a:off x="8305800" y="6629400"/>
            <a:ext cx="381000" cy="26161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052F19B7-D418-4022-ADCB-81F2774CAD6C}" type="slidenum">
              <a:rPr lang="en-US" sz="1100" smtClean="0">
                <a:solidFill>
                  <a:schemeClr val="bg1"/>
                </a:solidFill>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100" dirty="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enn.Searfoss@hq.doe.gov" TargetMode="External"/><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chart" Target="../charts/chart9.xml"/><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chart" Target="../charts/char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chart" Target="../charts/char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chart" Target="../charts/chart1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600" dirty="0" smtClean="0"/>
              <a:t>Review of Electrical Safety 2015</a:t>
            </a:r>
            <a:endParaRPr lang="en-US" sz="3600" dirty="0"/>
          </a:p>
        </p:txBody>
      </p:sp>
      <p:sp>
        <p:nvSpPr>
          <p:cNvPr id="3" name="Text Placeholder 2"/>
          <p:cNvSpPr>
            <a:spLocks noGrp="1"/>
          </p:cNvSpPr>
          <p:nvPr>
            <p:ph type="body" sz="quarter" idx="12"/>
          </p:nvPr>
        </p:nvSpPr>
        <p:spPr/>
        <p:txBody>
          <a:bodyPr>
            <a:normAutofit fontScale="62500" lnSpcReduction="20000"/>
          </a:bodyPr>
          <a:lstStyle/>
          <a:p>
            <a:pPr algn="ctr">
              <a:spcBef>
                <a:spcPct val="50000"/>
              </a:spcBef>
            </a:pPr>
            <a:r>
              <a:rPr lang="en-US" altLang="en-US" sz="3200" dirty="0" smtClean="0"/>
              <a:t>Heath </a:t>
            </a:r>
            <a:r>
              <a:rPr lang="en-US" altLang="en-US" sz="3200" dirty="0"/>
              <a:t>Garrison, NREL</a:t>
            </a:r>
            <a:endParaRPr lang="en-US" altLang="en-US" dirty="0"/>
          </a:p>
          <a:p>
            <a:pPr algn="ctr">
              <a:spcBef>
                <a:spcPct val="50000"/>
              </a:spcBef>
            </a:pPr>
            <a:r>
              <a:rPr lang="en-US" altLang="en-US" dirty="0">
                <a:hlinkClick r:id="rId3"/>
              </a:rPr>
              <a:t>Heath.Garrison@nrel.gov</a:t>
            </a:r>
            <a:endParaRPr lang="en-US" altLang="en-US" dirty="0"/>
          </a:p>
          <a:p>
            <a:pPr algn="ctr">
              <a:spcBef>
                <a:spcPct val="50000"/>
              </a:spcBef>
            </a:pPr>
            <a:r>
              <a:rPr lang="en-US" altLang="en-US" dirty="0"/>
              <a:t>303-384-7408</a:t>
            </a:r>
          </a:p>
          <a:p>
            <a:pPr algn="ctr">
              <a:spcBef>
                <a:spcPct val="50000"/>
              </a:spcBef>
            </a:pPr>
            <a:r>
              <a:rPr lang="en-US" altLang="en-US" sz="3200" dirty="0" smtClean="0"/>
              <a:t>July</a:t>
            </a:r>
            <a:r>
              <a:rPr lang="en-US" altLang="en-US" sz="3200" dirty="0" smtClean="0"/>
              <a:t> </a:t>
            </a:r>
            <a:r>
              <a:rPr lang="en-US" altLang="en-US" sz="3200" dirty="0" smtClean="0"/>
              <a:t>18</a:t>
            </a:r>
            <a:r>
              <a:rPr lang="en-US" altLang="en-US" sz="3200" dirty="0" smtClean="0"/>
              <a:t>, </a:t>
            </a:r>
            <a:r>
              <a:rPr lang="en-US" altLang="en-US" sz="3200" dirty="0"/>
              <a:t>2016</a:t>
            </a:r>
          </a:p>
          <a:p>
            <a:endParaRPr lang="en-US" dirty="0"/>
          </a:p>
        </p:txBody>
      </p:sp>
      <p:pic>
        <p:nvPicPr>
          <p:cNvPr id="5" name="Picture 4"/>
          <p:cNvPicPr>
            <a:picLocks noChangeAspect="1"/>
          </p:cNvPicPr>
          <p:nvPr/>
        </p:nvPicPr>
        <p:blipFill>
          <a:blip r:embed="rId4"/>
          <a:stretch>
            <a:fillRect/>
          </a:stretch>
        </p:blipFill>
        <p:spPr>
          <a:xfrm>
            <a:off x="6258401" y="123883"/>
            <a:ext cx="704228" cy="704228"/>
          </a:xfrm>
          <a:prstGeom prst="rect">
            <a:avLst/>
          </a:prstGeom>
        </p:spPr>
      </p:pic>
      <p:pic>
        <p:nvPicPr>
          <p:cNvPr id="6" name="Picture 5"/>
          <p:cNvPicPr>
            <a:picLocks noChangeAspect="1"/>
          </p:cNvPicPr>
          <p:nvPr/>
        </p:nvPicPr>
        <p:blipFill>
          <a:blip r:embed="rId5"/>
          <a:stretch>
            <a:fillRect/>
          </a:stretch>
        </p:blipFill>
        <p:spPr>
          <a:xfrm>
            <a:off x="7131366" y="252884"/>
            <a:ext cx="1766043" cy="458686"/>
          </a:xfrm>
          <a:prstGeom prst="rect">
            <a:avLst/>
          </a:prstGeom>
        </p:spPr>
      </p:pic>
      <p:pic>
        <p:nvPicPr>
          <p:cNvPr id="8" name="Picture 7" descr="header_bw"/>
          <p:cNvPicPr/>
          <p:nvPr/>
        </p:nvPicPr>
        <p:blipFill>
          <a:blip r:embed="rId6"/>
          <a:srcRect/>
          <a:stretch>
            <a:fillRect/>
          </a:stretch>
        </p:blipFill>
        <p:spPr bwMode="auto">
          <a:xfrm>
            <a:off x="165473" y="301939"/>
            <a:ext cx="1663993" cy="413372"/>
          </a:xfrm>
          <a:prstGeom prst="rect">
            <a:avLst/>
          </a:prstGeom>
          <a:noFill/>
          <a:ln w="9525">
            <a:noFill/>
            <a:miter lim="800000"/>
            <a:headEnd/>
            <a:tailEnd/>
          </a:ln>
        </p:spPr>
      </p:pic>
    </p:spTree>
    <p:extLst>
      <p:ext uri="{BB962C8B-B14F-4D97-AF65-F5344CB8AC3E}">
        <p14:creationId xmlns:p14="http://schemas.microsoft.com/office/powerpoint/2010/main" val="171236325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32"/>
          <p:cNvSpPr txBox="1">
            <a:spLocks noChangeArrowheads="1"/>
          </p:cNvSpPr>
          <p:nvPr/>
        </p:nvSpPr>
        <p:spPr bwMode="auto">
          <a:xfrm>
            <a:off x="1887538" y="792163"/>
            <a:ext cx="4759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50000"/>
              </a:spcBef>
              <a:buFontTx/>
              <a:buNone/>
            </a:pPr>
            <a:r>
              <a:rPr lang="en-US" altLang="en-US" sz="2800" b="1">
                <a:solidFill>
                  <a:srgbClr val="0070C0"/>
                </a:solidFill>
              </a:rPr>
              <a:t>Event Outcomes</a:t>
            </a:r>
            <a:endParaRPr lang="en-US" altLang="en-US" sz="1200" b="1">
              <a:solidFill>
                <a:srgbClr val="0070C0"/>
              </a:solidFill>
            </a:endParaRPr>
          </a:p>
        </p:txBody>
      </p:sp>
      <p:graphicFrame>
        <p:nvGraphicFramePr>
          <p:cNvPr id="36" name="Chart 35"/>
          <p:cNvGraphicFramePr>
            <a:graphicFrameLocks/>
          </p:cNvGraphicFramePr>
          <p:nvPr>
            <p:extLst>
              <p:ext uri="{D42A27DB-BD31-4B8C-83A1-F6EECF244321}">
                <p14:modId xmlns:p14="http://schemas.microsoft.com/office/powerpoint/2010/main" val="3724225538"/>
              </p:ext>
            </p:extLst>
          </p:nvPr>
        </p:nvGraphicFramePr>
        <p:xfrm>
          <a:off x="772213" y="2040774"/>
          <a:ext cx="7694152" cy="4094018"/>
        </p:xfrm>
        <a:graphic>
          <a:graphicData uri="http://schemas.openxmlformats.org/drawingml/2006/chart">
            <c:chart xmlns:c="http://schemas.openxmlformats.org/drawingml/2006/chart" xmlns:r="http://schemas.openxmlformats.org/officeDocument/2006/relationships" r:id="rId2"/>
          </a:graphicData>
        </a:graphic>
      </p:graphicFrame>
      <p:pic>
        <p:nvPicPr>
          <p:cNvPr id="38" name="Picture 37"/>
          <p:cNvPicPr>
            <a:picLocks noChangeAspect="1"/>
          </p:cNvPicPr>
          <p:nvPr/>
        </p:nvPicPr>
        <p:blipFill>
          <a:blip r:embed="rId3"/>
          <a:stretch>
            <a:fillRect/>
          </a:stretch>
        </p:blipFill>
        <p:spPr>
          <a:xfrm>
            <a:off x="6258401" y="123883"/>
            <a:ext cx="704228" cy="704228"/>
          </a:xfrm>
          <a:prstGeom prst="rect">
            <a:avLst/>
          </a:prstGeom>
        </p:spPr>
      </p:pic>
      <p:pic>
        <p:nvPicPr>
          <p:cNvPr id="39" name="Picture 38"/>
          <p:cNvPicPr>
            <a:picLocks noChangeAspect="1"/>
          </p:cNvPicPr>
          <p:nvPr/>
        </p:nvPicPr>
        <p:blipFill>
          <a:blip r:embed="rId4"/>
          <a:stretch>
            <a:fillRect/>
          </a:stretch>
        </p:blipFill>
        <p:spPr>
          <a:xfrm>
            <a:off x="7131366" y="252884"/>
            <a:ext cx="1766043" cy="458686"/>
          </a:xfrm>
          <a:prstGeom prst="rect">
            <a:avLst/>
          </a:prstGeom>
        </p:spPr>
      </p:pic>
      <p:pic>
        <p:nvPicPr>
          <p:cNvPr id="40" name="Picture 39" descr="header_bw"/>
          <p:cNvPicPr/>
          <p:nvPr/>
        </p:nvPicPr>
        <p:blipFill>
          <a:blip r:embed="rId5"/>
          <a:srcRect/>
          <a:stretch>
            <a:fillRect/>
          </a:stretch>
        </p:blipFill>
        <p:spPr bwMode="auto">
          <a:xfrm>
            <a:off x="165473" y="301939"/>
            <a:ext cx="1663993" cy="41337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32"/>
          <p:cNvSpPr txBox="1">
            <a:spLocks noChangeArrowheads="1"/>
          </p:cNvSpPr>
          <p:nvPr/>
        </p:nvSpPr>
        <p:spPr bwMode="auto">
          <a:xfrm>
            <a:off x="2017713" y="763588"/>
            <a:ext cx="45577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50000"/>
              </a:spcBef>
              <a:buFontTx/>
              <a:buNone/>
            </a:pPr>
            <a:r>
              <a:rPr lang="en-US" altLang="en-US" sz="2800" b="1">
                <a:solidFill>
                  <a:srgbClr val="0070C0"/>
                </a:solidFill>
              </a:rPr>
              <a:t>Electrical Shock Events</a:t>
            </a:r>
          </a:p>
        </p:txBody>
      </p:sp>
      <p:sp>
        <p:nvSpPr>
          <p:cNvPr id="12293" name="Text Box 33"/>
          <p:cNvSpPr txBox="1">
            <a:spLocks noChangeArrowheads="1"/>
          </p:cNvSpPr>
          <p:nvPr/>
        </p:nvSpPr>
        <p:spPr bwMode="auto">
          <a:xfrm>
            <a:off x="623888" y="1844675"/>
            <a:ext cx="81565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50000"/>
              </a:spcBef>
              <a:buFontTx/>
              <a:buNone/>
            </a:pPr>
            <a:r>
              <a:rPr lang="en-US" altLang="en-US" sz="1800" dirty="0"/>
              <a:t>There were </a:t>
            </a:r>
            <a:r>
              <a:rPr lang="en-US" altLang="en-US" sz="1800" dirty="0" smtClean="0"/>
              <a:t>37 </a:t>
            </a:r>
            <a:r>
              <a:rPr lang="en-US" altLang="en-US" sz="1800" dirty="0"/>
              <a:t>shocks in </a:t>
            </a:r>
            <a:r>
              <a:rPr lang="en-US" altLang="en-US" sz="1800" dirty="0" smtClean="0"/>
              <a:t>CY-2015. The average over the past seven years is 31 shocks per year. Two of these events resulted in significant injury and received high electrical severity scores. Both events involved site employed electrical workers.</a:t>
            </a:r>
            <a:endParaRPr lang="en-US" altLang="en-US" sz="1800" dirty="0"/>
          </a:p>
        </p:txBody>
      </p:sp>
      <p:graphicFrame>
        <p:nvGraphicFramePr>
          <p:cNvPr id="38" name="Chart 37"/>
          <p:cNvGraphicFramePr>
            <a:graphicFrameLocks/>
          </p:cNvGraphicFramePr>
          <p:nvPr>
            <p:extLst>
              <p:ext uri="{D42A27DB-BD31-4B8C-83A1-F6EECF244321}">
                <p14:modId xmlns:p14="http://schemas.microsoft.com/office/powerpoint/2010/main" val="2564143276"/>
              </p:ext>
            </p:extLst>
          </p:nvPr>
        </p:nvGraphicFramePr>
        <p:xfrm>
          <a:off x="407324" y="3097426"/>
          <a:ext cx="5594466" cy="35319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Chart 38"/>
          <p:cNvGraphicFramePr>
            <a:graphicFrameLocks/>
          </p:cNvGraphicFramePr>
          <p:nvPr>
            <p:extLst>
              <p:ext uri="{D42A27DB-BD31-4B8C-83A1-F6EECF244321}">
                <p14:modId xmlns:p14="http://schemas.microsoft.com/office/powerpoint/2010/main" val="3484105966"/>
              </p:ext>
            </p:extLst>
          </p:nvPr>
        </p:nvGraphicFramePr>
        <p:xfrm>
          <a:off x="5619712" y="2842952"/>
          <a:ext cx="3665913" cy="3142212"/>
        </p:xfrm>
        <a:graphic>
          <a:graphicData uri="http://schemas.openxmlformats.org/drawingml/2006/chart">
            <c:chart xmlns:c="http://schemas.openxmlformats.org/drawingml/2006/chart" xmlns:r="http://schemas.openxmlformats.org/officeDocument/2006/relationships" r:id="rId4"/>
          </a:graphicData>
        </a:graphic>
      </p:graphicFrame>
      <p:pic>
        <p:nvPicPr>
          <p:cNvPr id="40" name="Picture 39"/>
          <p:cNvPicPr>
            <a:picLocks noChangeAspect="1"/>
          </p:cNvPicPr>
          <p:nvPr/>
        </p:nvPicPr>
        <p:blipFill>
          <a:blip r:embed="rId5"/>
          <a:stretch>
            <a:fillRect/>
          </a:stretch>
        </p:blipFill>
        <p:spPr>
          <a:xfrm>
            <a:off x="6258401" y="123883"/>
            <a:ext cx="704228" cy="704228"/>
          </a:xfrm>
          <a:prstGeom prst="rect">
            <a:avLst/>
          </a:prstGeom>
        </p:spPr>
      </p:pic>
      <p:pic>
        <p:nvPicPr>
          <p:cNvPr id="41" name="Picture 40"/>
          <p:cNvPicPr>
            <a:picLocks noChangeAspect="1"/>
          </p:cNvPicPr>
          <p:nvPr/>
        </p:nvPicPr>
        <p:blipFill>
          <a:blip r:embed="rId6"/>
          <a:stretch>
            <a:fillRect/>
          </a:stretch>
        </p:blipFill>
        <p:spPr>
          <a:xfrm>
            <a:off x="7131366" y="252884"/>
            <a:ext cx="1766043" cy="458686"/>
          </a:xfrm>
          <a:prstGeom prst="rect">
            <a:avLst/>
          </a:prstGeom>
        </p:spPr>
      </p:pic>
      <p:pic>
        <p:nvPicPr>
          <p:cNvPr id="42" name="Picture 41" descr="header_bw"/>
          <p:cNvPicPr/>
          <p:nvPr/>
        </p:nvPicPr>
        <p:blipFill>
          <a:blip r:embed="rId7"/>
          <a:srcRect/>
          <a:stretch>
            <a:fillRect/>
          </a:stretch>
        </p:blipFill>
        <p:spPr bwMode="auto">
          <a:xfrm>
            <a:off x="165473" y="301939"/>
            <a:ext cx="1663993" cy="41337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32"/>
          <p:cNvSpPr txBox="1">
            <a:spLocks noChangeArrowheads="1"/>
          </p:cNvSpPr>
          <p:nvPr/>
        </p:nvSpPr>
        <p:spPr bwMode="auto">
          <a:xfrm>
            <a:off x="1989138" y="777875"/>
            <a:ext cx="46577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50000"/>
              </a:spcBef>
              <a:buFontTx/>
              <a:buNone/>
            </a:pPr>
            <a:r>
              <a:rPr lang="en-US" altLang="en-US" sz="2800" b="1">
                <a:solidFill>
                  <a:srgbClr val="0070C0"/>
                </a:solidFill>
              </a:rPr>
              <a:t>Electrical Shock Events</a:t>
            </a:r>
          </a:p>
          <a:p>
            <a:pPr algn="ctr" eaLnBrk="1" hangingPunct="1">
              <a:spcBef>
                <a:spcPct val="50000"/>
              </a:spcBef>
              <a:buFontTx/>
              <a:buNone/>
            </a:pPr>
            <a:r>
              <a:rPr lang="en-US" altLang="en-US" sz="1200" b="1">
                <a:solidFill>
                  <a:srgbClr val="0070C0"/>
                </a:solidFill>
              </a:rPr>
              <a:t>(Continued)</a:t>
            </a:r>
          </a:p>
        </p:txBody>
      </p:sp>
      <p:sp>
        <p:nvSpPr>
          <p:cNvPr id="13320" name="TextBox 37"/>
          <p:cNvSpPr txBox="1">
            <a:spLocks noChangeArrowheads="1"/>
          </p:cNvSpPr>
          <p:nvPr/>
        </p:nvSpPr>
        <p:spPr bwMode="auto">
          <a:xfrm>
            <a:off x="5296694" y="2322506"/>
            <a:ext cx="27003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r>
              <a:rPr lang="en-US" altLang="en-US" sz="1400" dirty="0" smtClean="0"/>
              <a:t>High Severity Event</a:t>
            </a:r>
            <a:endParaRPr lang="en-US" altLang="en-US" sz="1400" dirty="0"/>
          </a:p>
        </p:txBody>
      </p:sp>
      <p:sp>
        <p:nvSpPr>
          <p:cNvPr id="13321" name="TextBox 38"/>
          <p:cNvSpPr txBox="1">
            <a:spLocks noChangeArrowheads="1"/>
          </p:cNvSpPr>
          <p:nvPr/>
        </p:nvSpPr>
        <p:spPr bwMode="auto">
          <a:xfrm>
            <a:off x="4318000" y="5982812"/>
            <a:ext cx="26987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r>
              <a:rPr lang="en-US" altLang="en-US" sz="1400" dirty="0" smtClean="0"/>
              <a:t>High Severity Event</a:t>
            </a:r>
            <a:endParaRPr lang="en-US" altLang="en-US" sz="1400" dirty="0"/>
          </a:p>
        </p:txBody>
      </p:sp>
      <p:cxnSp>
        <p:nvCxnSpPr>
          <p:cNvPr id="41" name="Straight Arrow Connector 40"/>
          <p:cNvCxnSpPr/>
          <p:nvPr/>
        </p:nvCxnSpPr>
        <p:spPr>
          <a:xfrm flipH="1" flipV="1">
            <a:off x="3670394" y="5678850"/>
            <a:ext cx="499570" cy="3039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5172266" y="2589776"/>
            <a:ext cx="1245160" cy="15499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0" name="Chart 39"/>
          <p:cNvGraphicFramePr>
            <a:graphicFrameLocks/>
          </p:cNvGraphicFramePr>
          <p:nvPr>
            <p:extLst>
              <p:ext uri="{D42A27DB-BD31-4B8C-83A1-F6EECF244321}">
                <p14:modId xmlns:p14="http://schemas.microsoft.com/office/powerpoint/2010/main" val="1595344675"/>
              </p:ext>
            </p:extLst>
          </p:nvPr>
        </p:nvGraphicFramePr>
        <p:xfrm>
          <a:off x="552450" y="1525718"/>
          <a:ext cx="6982504" cy="4928795"/>
        </p:xfrm>
        <a:graphic>
          <a:graphicData uri="http://schemas.openxmlformats.org/drawingml/2006/chart">
            <c:chart xmlns:c="http://schemas.openxmlformats.org/drawingml/2006/chart" xmlns:r="http://schemas.openxmlformats.org/officeDocument/2006/relationships" r:id="rId2"/>
          </a:graphicData>
        </a:graphic>
      </p:graphicFrame>
      <p:pic>
        <p:nvPicPr>
          <p:cNvPr id="42" name="Picture 41"/>
          <p:cNvPicPr>
            <a:picLocks noChangeAspect="1"/>
          </p:cNvPicPr>
          <p:nvPr/>
        </p:nvPicPr>
        <p:blipFill>
          <a:blip r:embed="rId3"/>
          <a:stretch>
            <a:fillRect/>
          </a:stretch>
        </p:blipFill>
        <p:spPr>
          <a:xfrm>
            <a:off x="6258401" y="123883"/>
            <a:ext cx="704228" cy="704228"/>
          </a:xfrm>
          <a:prstGeom prst="rect">
            <a:avLst/>
          </a:prstGeom>
        </p:spPr>
      </p:pic>
      <p:pic>
        <p:nvPicPr>
          <p:cNvPr id="44" name="Picture 43"/>
          <p:cNvPicPr>
            <a:picLocks noChangeAspect="1"/>
          </p:cNvPicPr>
          <p:nvPr/>
        </p:nvPicPr>
        <p:blipFill>
          <a:blip r:embed="rId4"/>
          <a:stretch>
            <a:fillRect/>
          </a:stretch>
        </p:blipFill>
        <p:spPr>
          <a:xfrm>
            <a:off x="7131366" y="252884"/>
            <a:ext cx="1766043" cy="458686"/>
          </a:xfrm>
          <a:prstGeom prst="rect">
            <a:avLst/>
          </a:prstGeom>
        </p:spPr>
      </p:pic>
      <p:pic>
        <p:nvPicPr>
          <p:cNvPr id="45" name="Picture 44" descr="header_bw"/>
          <p:cNvPicPr/>
          <p:nvPr/>
        </p:nvPicPr>
        <p:blipFill>
          <a:blip r:embed="rId5"/>
          <a:srcRect/>
          <a:stretch>
            <a:fillRect/>
          </a:stretch>
        </p:blipFill>
        <p:spPr bwMode="auto">
          <a:xfrm>
            <a:off x="165473" y="301939"/>
            <a:ext cx="1663993" cy="41337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32"/>
          <p:cNvSpPr txBox="1">
            <a:spLocks noChangeArrowheads="1"/>
          </p:cNvSpPr>
          <p:nvPr/>
        </p:nvSpPr>
        <p:spPr bwMode="auto">
          <a:xfrm>
            <a:off x="1712913" y="777875"/>
            <a:ext cx="50657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50000"/>
              </a:spcBef>
              <a:buFontTx/>
              <a:buNone/>
            </a:pPr>
            <a:r>
              <a:rPr lang="en-US" altLang="en-US" sz="2800" b="1">
                <a:solidFill>
                  <a:srgbClr val="0070C0"/>
                </a:solidFill>
              </a:rPr>
              <a:t>Electrical Intrusion Events</a:t>
            </a:r>
            <a:endParaRPr lang="en-US" altLang="en-US" sz="1200" b="1">
              <a:solidFill>
                <a:srgbClr val="0070C0"/>
              </a:solidFill>
            </a:endParaRPr>
          </a:p>
        </p:txBody>
      </p:sp>
      <p:sp>
        <p:nvSpPr>
          <p:cNvPr id="14345" name="Text Box 33"/>
          <p:cNvSpPr txBox="1">
            <a:spLocks noChangeArrowheads="1"/>
          </p:cNvSpPr>
          <p:nvPr/>
        </p:nvSpPr>
        <p:spPr bwMode="auto">
          <a:xfrm>
            <a:off x="739775" y="1657350"/>
            <a:ext cx="80406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50000"/>
              </a:spcBef>
              <a:buFontTx/>
              <a:buNone/>
            </a:pPr>
            <a:r>
              <a:rPr lang="en-US" altLang="en-US" sz="1800"/>
              <a:t>The overall trend of electrical intrusions for the year was favorable.</a:t>
            </a:r>
          </a:p>
        </p:txBody>
      </p:sp>
      <p:graphicFrame>
        <p:nvGraphicFramePr>
          <p:cNvPr id="38" name="Chart 37"/>
          <p:cNvGraphicFramePr>
            <a:graphicFrameLocks/>
          </p:cNvGraphicFramePr>
          <p:nvPr>
            <p:extLst>
              <p:ext uri="{D42A27DB-BD31-4B8C-83A1-F6EECF244321}">
                <p14:modId xmlns:p14="http://schemas.microsoft.com/office/powerpoint/2010/main" val="3197389050"/>
              </p:ext>
            </p:extLst>
          </p:nvPr>
        </p:nvGraphicFramePr>
        <p:xfrm>
          <a:off x="739775" y="2057399"/>
          <a:ext cx="7734135" cy="4243647"/>
        </p:xfrm>
        <a:graphic>
          <a:graphicData uri="http://schemas.openxmlformats.org/drawingml/2006/chart">
            <c:chart xmlns:c="http://schemas.openxmlformats.org/drawingml/2006/chart" xmlns:r="http://schemas.openxmlformats.org/officeDocument/2006/relationships" r:id="rId3"/>
          </a:graphicData>
        </a:graphic>
      </p:graphicFrame>
      <p:pic>
        <p:nvPicPr>
          <p:cNvPr id="39" name="Picture 38"/>
          <p:cNvPicPr>
            <a:picLocks noChangeAspect="1"/>
          </p:cNvPicPr>
          <p:nvPr/>
        </p:nvPicPr>
        <p:blipFill>
          <a:blip r:embed="rId4"/>
          <a:stretch>
            <a:fillRect/>
          </a:stretch>
        </p:blipFill>
        <p:spPr>
          <a:xfrm>
            <a:off x="6258401" y="123883"/>
            <a:ext cx="704228" cy="704228"/>
          </a:xfrm>
          <a:prstGeom prst="rect">
            <a:avLst/>
          </a:prstGeom>
        </p:spPr>
      </p:pic>
      <p:pic>
        <p:nvPicPr>
          <p:cNvPr id="40" name="Picture 39"/>
          <p:cNvPicPr>
            <a:picLocks noChangeAspect="1"/>
          </p:cNvPicPr>
          <p:nvPr/>
        </p:nvPicPr>
        <p:blipFill>
          <a:blip r:embed="rId5"/>
          <a:stretch>
            <a:fillRect/>
          </a:stretch>
        </p:blipFill>
        <p:spPr>
          <a:xfrm>
            <a:off x="7131366" y="252884"/>
            <a:ext cx="1766043" cy="458686"/>
          </a:xfrm>
          <a:prstGeom prst="rect">
            <a:avLst/>
          </a:prstGeom>
        </p:spPr>
      </p:pic>
      <p:pic>
        <p:nvPicPr>
          <p:cNvPr id="41" name="Picture 40" descr="header_bw"/>
          <p:cNvPicPr/>
          <p:nvPr/>
        </p:nvPicPr>
        <p:blipFill>
          <a:blip r:embed="rId6"/>
          <a:srcRect/>
          <a:stretch>
            <a:fillRect/>
          </a:stretch>
        </p:blipFill>
        <p:spPr bwMode="auto">
          <a:xfrm>
            <a:off x="165473" y="301939"/>
            <a:ext cx="1663993" cy="41337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32"/>
          <p:cNvSpPr txBox="1">
            <a:spLocks noChangeArrowheads="1"/>
          </p:cNvSpPr>
          <p:nvPr/>
        </p:nvSpPr>
        <p:spPr bwMode="auto">
          <a:xfrm>
            <a:off x="2474913" y="749300"/>
            <a:ext cx="3733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50000"/>
              </a:spcBef>
              <a:buFontTx/>
              <a:buNone/>
            </a:pPr>
            <a:r>
              <a:rPr lang="en-US" altLang="en-US" sz="2800" b="1">
                <a:solidFill>
                  <a:srgbClr val="0070C0"/>
                </a:solidFill>
              </a:rPr>
              <a:t>Hazards Recognition</a:t>
            </a:r>
          </a:p>
        </p:txBody>
      </p:sp>
      <p:sp>
        <p:nvSpPr>
          <p:cNvPr id="15365" name="Text Box 33"/>
          <p:cNvSpPr txBox="1">
            <a:spLocks noChangeArrowheads="1"/>
          </p:cNvSpPr>
          <p:nvPr/>
        </p:nvSpPr>
        <p:spPr bwMode="auto">
          <a:xfrm>
            <a:off x="581025" y="1700213"/>
            <a:ext cx="81565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50000"/>
              </a:spcBef>
              <a:buFontTx/>
              <a:buNone/>
            </a:pPr>
            <a:r>
              <a:rPr lang="en-US" altLang="en-US" sz="1800" dirty="0"/>
              <a:t>During the year, workers recognized potential hazardous conditions </a:t>
            </a:r>
            <a:r>
              <a:rPr lang="en-US" altLang="en-US" sz="1800" dirty="0" smtClean="0"/>
              <a:t>74 percent </a:t>
            </a:r>
            <a:r>
              <a:rPr lang="en-US" altLang="en-US" sz="1800" dirty="0"/>
              <a:t>of the </a:t>
            </a:r>
            <a:r>
              <a:rPr lang="en-US" altLang="en-US" sz="1800" dirty="0" smtClean="0"/>
              <a:t>time</a:t>
            </a:r>
            <a:r>
              <a:rPr lang="en-US" altLang="en-US" sz="1800" dirty="0"/>
              <a:t>.</a:t>
            </a:r>
          </a:p>
        </p:txBody>
      </p:sp>
      <p:graphicFrame>
        <p:nvGraphicFramePr>
          <p:cNvPr id="37" name="Chart 36"/>
          <p:cNvGraphicFramePr>
            <a:graphicFrameLocks/>
          </p:cNvGraphicFramePr>
          <p:nvPr>
            <p:extLst>
              <p:ext uri="{D42A27DB-BD31-4B8C-83A1-F6EECF244321}">
                <p14:modId xmlns:p14="http://schemas.microsoft.com/office/powerpoint/2010/main" val="682810954"/>
              </p:ext>
            </p:extLst>
          </p:nvPr>
        </p:nvGraphicFramePr>
        <p:xfrm>
          <a:off x="552450" y="2346544"/>
          <a:ext cx="8185150" cy="4189614"/>
        </p:xfrm>
        <a:graphic>
          <a:graphicData uri="http://schemas.openxmlformats.org/drawingml/2006/chart">
            <c:chart xmlns:c="http://schemas.openxmlformats.org/drawingml/2006/chart" xmlns:r="http://schemas.openxmlformats.org/officeDocument/2006/relationships" r:id="rId2"/>
          </a:graphicData>
        </a:graphic>
      </p:graphicFrame>
      <p:pic>
        <p:nvPicPr>
          <p:cNvPr id="39" name="Picture 38"/>
          <p:cNvPicPr>
            <a:picLocks noChangeAspect="1"/>
          </p:cNvPicPr>
          <p:nvPr/>
        </p:nvPicPr>
        <p:blipFill>
          <a:blip r:embed="rId3"/>
          <a:stretch>
            <a:fillRect/>
          </a:stretch>
        </p:blipFill>
        <p:spPr>
          <a:xfrm>
            <a:off x="6258401" y="123883"/>
            <a:ext cx="704228" cy="704228"/>
          </a:xfrm>
          <a:prstGeom prst="rect">
            <a:avLst/>
          </a:prstGeom>
        </p:spPr>
      </p:pic>
      <p:pic>
        <p:nvPicPr>
          <p:cNvPr id="40" name="Picture 39"/>
          <p:cNvPicPr>
            <a:picLocks noChangeAspect="1"/>
          </p:cNvPicPr>
          <p:nvPr/>
        </p:nvPicPr>
        <p:blipFill>
          <a:blip r:embed="rId4"/>
          <a:stretch>
            <a:fillRect/>
          </a:stretch>
        </p:blipFill>
        <p:spPr>
          <a:xfrm>
            <a:off x="7131366" y="252884"/>
            <a:ext cx="1766043" cy="458686"/>
          </a:xfrm>
          <a:prstGeom prst="rect">
            <a:avLst/>
          </a:prstGeom>
        </p:spPr>
      </p:pic>
      <p:pic>
        <p:nvPicPr>
          <p:cNvPr id="41" name="Picture 40" descr="header_bw"/>
          <p:cNvPicPr/>
          <p:nvPr/>
        </p:nvPicPr>
        <p:blipFill>
          <a:blip r:embed="rId5"/>
          <a:srcRect/>
          <a:stretch>
            <a:fillRect/>
          </a:stretch>
        </p:blipFill>
        <p:spPr bwMode="auto">
          <a:xfrm>
            <a:off x="165473" y="301939"/>
            <a:ext cx="1663993" cy="41337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32"/>
          <p:cNvSpPr txBox="1">
            <a:spLocks noChangeArrowheads="1"/>
          </p:cNvSpPr>
          <p:nvPr/>
        </p:nvSpPr>
        <p:spPr bwMode="auto">
          <a:xfrm>
            <a:off x="1887538" y="638774"/>
            <a:ext cx="47593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50000"/>
              </a:spcBef>
              <a:buFontTx/>
              <a:buNone/>
            </a:pPr>
            <a:r>
              <a:rPr lang="en-US" altLang="en-US" sz="2800" b="1" dirty="0">
                <a:solidFill>
                  <a:srgbClr val="0070C0"/>
                </a:solidFill>
              </a:rPr>
              <a:t>Hazardous Energy Control and Job Planning</a:t>
            </a:r>
            <a:endParaRPr lang="en-US" altLang="en-US" sz="1200" b="1" dirty="0">
              <a:solidFill>
                <a:srgbClr val="0070C0"/>
              </a:solidFill>
            </a:endParaRPr>
          </a:p>
        </p:txBody>
      </p:sp>
      <p:sp>
        <p:nvSpPr>
          <p:cNvPr id="16392" name="Text Box 33"/>
          <p:cNvSpPr txBox="1">
            <a:spLocks noChangeArrowheads="1"/>
          </p:cNvSpPr>
          <p:nvPr/>
        </p:nvSpPr>
        <p:spPr bwMode="auto">
          <a:xfrm>
            <a:off x="739775" y="1657350"/>
            <a:ext cx="80406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50000"/>
              </a:spcBef>
              <a:buFontTx/>
              <a:buNone/>
            </a:pPr>
            <a:r>
              <a:rPr lang="en-US" altLang="en-US" sz="1600" dirty="0" smtClean="0"/>
              <a:t>The seven-year average is 54 LOTO events and 30 job planning events per year. The trend in LOTO events and issues with job planning increased over the year. CY-2015 LOTO and job planning events are above average totaling 57 and 37 events, respectively.  </a:t>
            </a:r>
            <a:endParaRPr lang="en-US" altLang="en-US" sz="1600" dirty="0"/>
          </a:p>
        </p:txBody>
      </p:sp>
      <p:graphicFrame>
        <p:nvGraphicFramePr>
          <p:cNvPr id="37" name="Chart 36"/>
          <p:cNvGraphicFramePr>
            <a:graphicFrameLocks/>
          </p:cNvGraphicFramePr>
          <p:nvPr>
            <p:extLst>
              <p:ext uri="{D42A27DB-BD31-4B8C-83A1-F6EECF244321}">
                <p14:modId xmlns:p14="http://schemas.microsoft.com/office/powerpoint/2010/main" val="1568594211"/>
              </p:ext>
            </p:extLst>
          </p:nvPr>
        </p:nvGraphicFramePr>
        <p:xfrm>
          <a:off x="552450" y="2659434"/>
          <a:ext cx="8150225" cy="3969966"/>
        </p:xfrm>
        <a:graphic>
          <a:graphicData uri="http://schemas.openxmlformats.org/drawingml/2006/chart">
            <c:chart xmlns:c="http://schemas.openxmlformats.org/drawingml/2006/chart" xmlns:r="http://schemas.openxmlformats.org/officeDocument/2006/relationships" r:id="rId2"/>
          </a:graphicData>
        </a:graphic>
      </p:graphicFrame>
      <p:pic>
        <p:nvPicPr>
          <p:cNvPr id="39" name="Picture 38"/>
          <p:cNvPicPr>
            <a:picLocks noChangeAspect="1"/>
          </p:cNvPicPr>
          <p:nvPr/>
        </p:nvPicPr>
        <p:blipFill>
          <a:blip r:embed="rId3"/>
          <a:stretch>
            <a:fillRect/>
          </a:stretch>
        </p:blipFill>
        <p:spPr>
          <a:xfrm>
            <a:off x="6258401" y="123883"/>
            <a:ext cx="704228" cy="704228"/>
          </a:xfrm>
          <a:prstGeom prst="rect">
            <a:avLst/>
          </a:prstGeom>
        </p:spPr>
      </p:pic>
      <p:pic>
        <p:nvPicPr>
          <p:cNvPr id="40" name="Picture 39"/>
          <p:cNvPicPr>
            <a:picLocks noChangeAspect="1"/>
          </p:cNvPicPr>
          <p:nvPr/>
        </p:nvPicPr>
        <p:blipFill>
          <a:blip r:embed="rId4"/>
          <a:stretch>
            <a:fillRect/>
          </a:stretch>
        </p:blipFill>
        <p:spPr>
          <a:xfrm>
            <a:off x="7131366" y="252884"/>
            <a:ext cx="1766043" cy="458686"/>
          </a:xfrm>
          <a:prstGeom prst="rect">
            <a:avLst/>
          </a:prstGeom>
        </p:spPr>
      </p:pic>
      <p:pic>
        <p:nvPicPr>
          <p:cNvPr id="41" name="Picture 40" descr="header_bw"/>
          <p:cNvPicPr/>
          <p:nvPr/>
        </p:nvPicPr>
        <p:blipFill>
          <a:blip r:embed="rId5"/>
          <a:srcRect/>
          <a:stretch>
            <a:fillRect/>
          </a:stretch>
        </p:blipFill>
        <p:spPr bwMode="auto">
          <a:xfrm>
            <a:off x="165473" y="301939"/>
            <a:ext cx="1663993" cy="41337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32"/>
          <p:cNvSpPr txBox="1">
            <a:spLocks noChangeArrowheads="1"/>
          </p:cNvSpPr>
          <p:nvPr/>
        </p:nvSpPr>
        <p:spPr bwMode="auto">
          <a:xfrm>
            <a:off x="2474913" y="763588"/>
            <a:ext cx="3733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50000"/>
              </a:spcBef>
              <a:buFontTx/>
              <a:buNone/>
            </a:pPr>
            <a:r>
              <a:rPr lang="en-US" altLang="en-US" sz="2800" b="1">
                <a:solidFill>
                  <a:srgbClr val="0070C0"/>
                </a:solidFill>
              </a:rPr>
              <a:t>Electrical Severity</a:t>
            </a:r>
          </a:p>
        </p:txBody>
      </p:sp>
      <p:sp>
        <p:nvSpPr>
          <p:cNvPr id="17415" name="Text Box 33"/>
          <p:cNvSpPr txBox="1">
            <a:spLocks noChangeArrowheads="1"/>
          </p:cNvSpPr>
          <p:nvPr/>
        </p:nvSpPr>
        <p:spPr bwMode="auto">
          <a:xfrm>
            <a:off x="739775" y="1657350"/>
            <a:ext cx="80406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50000"/>
              </a:spcBef>
              <a:buFontTx/>
              <a:buNone/>
            </a:pPr>
            <a:r>
              <a:rPr lang="en-US" altLang="en-US" sz="1800" dirty="0" smtClean="0"/>
              <a:t>The Electrical </a:t>
            </a:r>
            <a:r>
              <a:rPr lang="en-US" altLang="en-US" sz="1800" dirty="0"/>
              <a:t>Severity Index </a:t>
            </a:r>
            <a:r>
              <a:rPr lang="en-US" altLang="en-US" sz="1800" dirty="0" smtClean="0"/>
              <a:t>increased dramatically in CY-2015 due to two high scoring events; one of which obtained one of the highest severity scores ever recorded throughout the DOE complex at 42,000.  </a:t>
            </a:r>
            <a:endParaRPr lang="en-US" altLang="en-US" sz="1800" dirty="0"/>
          </a:p>
        </p:txBody>
      </p:sp>
      <p:graphicFrame>
        <p:nvGraphicFramePr>
          <p:cNvPr id="38" name="Chart 37"/>
          <p:cNvGraphicFramePr>
            <a:graphicFrameLocks/>
          </p:cNvGraphicFramePr>
          <p:nvPr>
            <p:extLst>
              <p:ext uri="{D42A27DB-BD31-4B8C-83A1-F6EECF244321}">
                <p14:modId xmlns:p14="http://schemas.microsoft.com/office/powerpoint/2010/main" val="2476348160"/>
              </p:ext>
            </p:extLst>
          </p:nvPr>
        </p:nvGraphicFramePr>
        <p:xfrm>
          <a:off x="432261" y="2580679"/>
          <a:ext cx="8348201" cy="4084599"/>
        </p:xfrm>
        <a:graphic>
          <a:graphicData uri="http://schemas.openxmlformats.org/drawingml/2006/chart">
            <c:chart xmlns:c="http://schemas.openxmlformats.org/drawingml/2006/chart" xmlns:r="http://schemas.openxmlformats.org/officeDocument/2006/relationships" r:id="rId3"/>
          </a:graphicData>
        </a:graphic>
      </p:graphicFrame>
      <p:pic>
        <p:nvPicPr>
          <p:cNvPr id="39" name="Picture 38"/>
          <p:cNvPicPr>
            <a:picLocks noChangeAspect="1"/>
          </p:cNvPicPr>
          <p:nvPr/>
        </p:nvPicPr>
        <p:blipFill>
          <a:blip r:embed="rId4"/>
          <a:stretch>
            <a:fillRect/>
          </a:stretch>
        </p:blipFill>
        <p:spPr>
          <a:xfrm>
            <a:off x="6258401" y="123883"/>
            <a:ext cx="704228" cy="704228"/>
          </a:xfrm>
          <a:prstGeom prst="rect">
            <a:avLst/>
          </a:prstGeom>
        </p:spPr>
      </p:pic>
      <p:pic>
        <p:nvPicPr>
          <p:cNvPr id="40" name="Picture 39"/>
          <p:cNvPicPr>
            <a:picLocks noChangeAspect="1"/>
          </p:cNvPicPr>
          <p:nvPr/>
        </p:nvPicPr>
        <p:blipFill>
          <a:blip r:embed="rId5"/>
          <a:stretch>
            <a:fillRect/>
          </a:stretch>
        </p:blipFill>
        <p:spPr>
          <a:xfrm>
            <a:off x="7131366" y="252884"/>
            <a:ext cx="1766043" cy="458686"/>
          </a:xfrm>
          <a:prstGeom prst="rect">
            <a:avLst/>
          </a:prstGeom>
        </p:spPr>
      </p:pic>
      <p:pic>
        <p:nvPicPr>
          <p:cNvPr id="41" name="Picture 40" descr="header_bw"/>
          <p:cNvPicPr/>
          <p:nvPr/>
        </p:nvPicPr>
        <p:blipFill>
          <a:blip r:embed="rId6"/>
          <a:srcRect/>
          <a:stretch>
            <a:fillRect/>
          </a:stretch>
        </p:blipFill>
        <p:spPr bwMode="auto">
          <a:xfrm>
            <a:off x="165473" y="301939"/>
            <a:ext cx="1663993" cy="41337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32"/>
          <p:cNvSpPr txBox="1">
            <a:spLocks noChangeArrowheads="1"/>
          </p:cNvSpPr>
          <p:nvPr/>
        </p:nvSpPr>
        <p:spPr bwMode="auto">
          <a:xfrm>
            <a:off x="2460625" y="546100"/>
            <a:ext cx="37338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50000"/>
              </a:spcBef>
              <a:buFontTx/>
              <a:buNone/>
            </a:pPr>
            <a:r>
              <a:rPr lang="en-US" altLang="en-US" sz="2800" b="1">
                <a:solidFill>
                  <a:srgbClr val="0070C0"/>
                </a:solidFill>
              </a:rPr>
              <a:t>Electrical Severity</a:t>
            </a:r>
          </a:p>
          <a:p>
            <a:pPr algn="ctr" eaLnBrk="1" hangingPunct="1">
              <a:spcBef>
                <a:spcPct val="50000"/>
              </a:spcBef>
              <a:buFontTx/>
              <a:buNone/>
            </a:pPr>
            <a:r>
              <a:rPr lang="en-US" altLang="en-US" sz="1200" b="1">
                <a:solidFill>
                  <a:srgbClr val="0070C0"/>
                </a:solidFill>
              </a:rPr>
              <a:t>(Continued)</a:t>
            </a:r>
          </a:p>
        </p:txBody>
      </p:sp>
      <p:graphicFrame>
        <p:nvGraphicFramePr>
          <p:cNvPr id="36" name="Chart 35"/>
          <p:cNvGraphicFramePr>
            <a:graphicFrameLocks/>
          </p:cNvGraphicFramePr>
          <p:nvPr>
            <p:extLst>
              <p:ext uri="{D42A27DB-BD31-4B8C-83A1-F6EECF244321}">
                <p14:modId xmlns:p14="http://schemas.microsoft.com/office/powerpoint/2010/main" val="2612766641"/>
              </p:ext>
            </p:extLst>
          </p:nvPr>
        </p:nvGraphicFramePr>
        <p:xfrm>
          <a:off x="776377" y="2109159"/>
          <a:ext cx="7645187" cy="4170872"/>
        </p:xfrm>
        <a:graphic>
          <a:graphicData uri="http://schemas.openxmlformats.org/drawingml/2006/chart">
            <c:chart xmlns:c="http://schemas.openxmlformats.org/drawingml/2006/chart" xmlns:r="http://schemas.openxmlformats.org/officeDocument/2006/relationships" r:id="rId3"/>
          </a:graphicData>
        </a:graphic>
      </p:graphicFrame>
      <p:pic>
        <p:nvPicPr>
          <p:cNvPr id="38" name="Picture 37"/>
          <p:cNvPicPr>
            <a:picLocks noChangeAspect="1"/>
          </p:cNvPicPr>
          <p:nvPr/>
        </p:nvPicPr>
        <p:blipFill>
          <a:blip r:embed="rId4"/>
          <a:stretch>
            <a:fillRect/>
          </a:stretch>
        </p:blipFill>
        <p:spPr>
          <a:xfrm>
            <a:off x="6258401" y="123883"/>
            <a:ext cx="704228" cy="704228"/>
          </a:xfrm>
          <a:prstGeom prst="rect">
            <a:avLst/>
          </a:prstGeom>
        </p:spPr>
      </p:pic>
      <p:pic>
        <p:nvPicPr>
          <p:cNvPr id="39" name="Picture 38"/>
          <p:cNvPicPr>
            <a:picLocks noChangeAspect="1"/>
          </p:cNvPicPr>
          <p:nvPr/>
        </p:nvPicPr>
        <p:blipFill>
          <a:blip r:embed="rId5"/>
          <a:stretch>
            <a:fillRect/>
          </a:stretch>
        </p:blipFill>
        <p:spPr>
          <a:xfrm>
            <a:off x="7131366" y="252884"/>
            <a:ext cx="1766043" cy="458686"/>
          </a:xfrm>
          <a:prstGeom prst="rect">
            <a:avLst/>
          </a:prstGeom>
        </p:spPr>
      </p:pic>
      <p:pic>
        <p:nvPicPr>
          <p:cNvPr id="40" name="Picture 39" descr="header_bw"/>
          <p:cNvPicPr/>
          <p:nvPr/>
        </p:nvPicPr>
        <p:blipFill>
          <a:blip r:embed="rId6"/>
          <a:srcRect/>
          <a:stretch>
            <a:fillRect/>
          </a:stretch>
        </p:blipFill>
        <p:spPr bwMode="auto">
          <a:xfrm>
            <a:off x="165473" y="301939"/>
            <a:ext cx="1663993" cy="41337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32"/>
          <p:cNvSpPr txBox="1">
            <a:spLocks noChangeArrowheads="1"/>
          </p:cNvSpPr>
          <p:nvPr/>
        </p:nvSpPr>
        <p:spPr bwMode="auto">
          <a:xfrm>
            <a:off x="2416175" y="690563"/>
            <a:ext cx="373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50000"/>
              </a:spcBef>
              <a:buFontTx/>
              <a:buNone/>
            </a:pPr>
            <a:r>
              <a:rPr lang="en-US" altLang="en-US" sz="2800" b="1">
                <a:solidFill>
                  <a:srgbClr val="0070C0"/>
                </a:solidFill>
              </a:rPr>
              <a:t>ORPS Cause Codes</a:t>
            </a:r>
          </a:p>
        </p:txBody>
      </p:sp>
      <p:sp>
        <p:nvSpPr>
          <p:cNvPr id="2" name="TextBox 1"/>
          <p:cNvSpPr txBox="1"/>
          <p:nvPr/>
        </p:nvSpPr>
        <p:spPr>
          <a:xfrm>
            <a:off x="405114" y="1797308"/>
            <a:ext cx="8380071" cy="4801314"/>
          </a:xfrm>
          <a:prstGeom prst="rect">
            <a:avLst/>
          </a:prstGeom>
          <a:noFill/>
        </p:spPr>
        <p:txBody>
          <a:bodyPr wrap="square" rtlCol="0">
            <a:spAutoFit/>
          </a:bodyPr>
          <a:lstStyle/>
          <a:p>
            <a:r>
              <a:rPr lang="en-US" sz="1600" dirty="0" smtClean="0"/>
              <a:t>Three cause codes were majority of codes entered in the CY-2015 electrical event reports</a:t>
            </a:r>
            <a:r>
              <a:rPr lang="en-US" sz="1400" dirty="0" smtClean="0"/>
              <a:t> </a:t>
            </a:r>
          </a:p>
          <a:p>
            <a:endParaRPr lang="en-US" sz="1400" b="1" dirty="0" smtClean="0"/>
          </a:p>
          <a:p>
            <a:r>
              <a:rPr lang="en-US" sz="1400" b="1" dirty="0" smtClean="0"/>
              <a:t>Management Problems (105 entries)</a:t>
            </a:r>
          </a:p>
          <a:p>
            <a:pPr marL="285750" indent="-285750">
              <a:buFont typeface="Arial" panose="020B0604020202020204" pitchFamily="34" charset="0"/>
              <a:buChar char="•"/>
            </a:pPr>
            <a:r>
              <a:rPr lang="en-US" sz="1300" dirty="0" smtClean="0"/>
              <a:t>Management Methods</a:t>
            </a:r>
          </a:p>
          <a:p>
            <a:pPr marL="742950" lvl="1" indent="-285750">
              <a:buFont typeface="Arial" panose="020B0604020202020204" pitchFamily="34" charset="0"/>
              <a:buChar char="•"/>
            </a:pPr>
            <a:r>
              <a:rPr lang="en-US" sz="1300" dirty="0" smtClean="0"/>
              <a:t>Management policy guidance/expectation not well-defined, understood or enforced</a:t>
            </a:r>
          </a:p>
          <a:p>
            <a:pPr marL="742950" lvl="1" indent="-285750">
              <a:buFont typeface="Arial" panose="020B0604020202020204" pitchFamily="34" charset="0"/>
              <a:buChar char="•"/>
            </a:pPr>
            <a:r>
              <a:rPr lang="en-US" sz="1300" dirty="0" smtClean="0"/>
              <a:t>Management direction created insufficient awareness of the impact of actions on safety/reliability</a:t>
            </a:r>
          </a:p>
          <a:p>
            <a:pPr marL="285750" indent="-285750">
              <a:buFont typeface="Arial" panose="020B0604020202020204" pitchFamily="34" charset="0"/>
              <a:buChar char="•"/>
            </a:pPr>
            <a:r>
              <a:rPr lang="en-US" sz="1300" dirty="0" smtClean="0"/>
              <a:t>Work Organization &amp; Planning</a:t>
            </a:r>
          </a:p>
          <a:p>
            <a:pPr marL="742950" lvl="1" indent="-285750">
              <a:buFont typeface="Arial" panose="020B0604020202020204" pitchFamily="34" charset="0"/>
              <a:buChar char="•"/>
            </a:pPr>
            <a:r>
              <a:rPr lang="en-US" sz="1300" dirty="0" smtClean="0"/>
              <a:t>Job scoping did not identify special circumstances and/or conditions</a:t>
            </a:r>
          </a:p>
          <a:p>
            <a:pPr marL="742950" lvl="1" indent="-285750">
              <a:buFont typeface="Arial" panose="020B0604020202020204" pitchFamily="34" charset="0"/>
              <a:buChar char="•"/>
            </a:pPr>
            <a:r>
              <a:rPr lang="en-US" sz="1300" dirty="0" smtClean="0"/>
              <a:t>Inadequate work package preparation</a:t>
            </a:r>
          </a:p>
          <a:p>
            <a:r>
              <a:rPr lang="en-US" sz="1400" b="1" dirty="0"/>
              <a:t>Human Performance </a:t>
            </a:r>
            <a:r>
              <a:rPr lang="en-US" sz="1400" b="1" dirty="0" smtClean="0"/>
              <a:t>Problems (83 entries)</a:t>
            </a:r>
            <a:endParaRPr lang="en-US" sz="1400" b="1" dirty="0"/>
          </a:p>
          <a:p>
            <a:pPr marL="285750" indent="-285750">
              <a:buFont typeface="Arial" panose="020B0604020202020204" pitchFamily="34" charset="0"/>
              <a:buChar char="•"/>
            </a:pPr>
            <a:r>
              <a:rPr lang="en-US" sz="1300" dirty="0"/>
              <a:t>Skill Based Errors</a:t>
            </a:r>
          </a:p>
          <a:p>
            <a:pPr marL="742950" lvl="1" indent="-285750">
              <a:buFont typeface="Arial" panose="020B0604020202020204" pitchFamily="34" charset="0"/>
              <a:buChar char="•"/>
            </a:pPr>
            <a:r>
              <a:rPr lang="en-US" sz="1300" dirty="0"/>
              <a:t>Check of work was LTA</a:t>
            </a:r>
          </a:p>
          <a:p>
            <a:pPr marL="742950" lvl="1" indent="-285750">
              <a:buFont typeface="Arial" panose="020B0604020202020204" pitchFamily="34" charset="0"/>
              <a:buChar char="•"/>
            </a:pPr>
            <a:r>
              <a:rPr lang="en-US" sz="1300" dirty="0"/>
              <a:t>Incorrect performance due to mental lapse</a:t>
            </a:r>
          </a:p>
          <a:p>
            <a:pPr marL="285750" indent="-285750">
              <a:buFont typeface="Arial" panose="020B0604020202020204" pitchFamily="34" charset="0"/>
              <a:buChar char="•"/>
            </a:pPr>
            <a:r>
              <a:rPr lang="en-US" sz="1300" dirty="0"/>
              <a:t>Knowledge Based Error</a:t>
            </a:r>
          </a:p>
          <a:p>
            <a:pPr marL="742950" lvl="1" indent="-285750">
              <a:buFont typeface="Arial" panose="020B0604020202020204" pitchFamily="34" charset="0"/>
              <a:buChar char="•"/>
            </a:pPr>
            <a:r>
              <a:rPr lang="en-US" sz="1300" dirty="0"/>
              <a:t>Attention was given to wrong issues</a:t>
            </a:r>
          </a:p>
          <a:p>
            <a:pPr marL="742950" lvl="1" indent="-285750">
              <a:buFont typeface="Arial" panose="020B0604020202020204" pitchFamily="34" charset="0"/>
              <a:buChar char="•"/>
            </a:pPr>
            <a:r>
              <a:rPr lang="en-US" sz="1300" dirty="0"/>
              <a:t>Incorrect assumption that a correlation exists between two or more facts</a:t>
            </a:r>
          </a:p>
          <a:p>
            <a:r>
              <a:rPr lang="en-US" sz="1400" b="1" dirty="0" smtClean="0"/>
              <a:t>Communication Problems (46 entries)</a:t>
            </a:r>
          </a:p>
          <a:p>
            <a:pPr marL="285750" indent="-285750">
              <a:buFont typeface="Arial" panose="020B0604020202020204" pitchFamily="34" charset="0"/>
              <a:buChar char="•"/>
            </a:pPr>
            <a:r>
              <a:rPr lang="en-US" sz="1300" dirty="0" smtClean="0"/>
              <a:t>Written Communication Content</a:t>
            </a:r>
          </a:p>
          <a:p>
            <a:pPr marL="742950" lvl="1" indent="-285750">
              <a:buFont typeface="Arial" panose="020B0604020202020204" pitchFamily="34" charset="0"/>
              <a:buChar char="•"/>
            </a:pPr>
            <a:r>
              <a:rPr lang="en-US" sz="1300" dirty="0" smtClean="0"/>
              <a:t>Incomplete/situation not covered</a:t>
            </a:r>
          </a:p>
          <a:p>
            <a:pPr marL="742950" lvl="1" indent="-285750">
              <a:buFont typeface="Arial" panose="020B0604020202020204" pitchFamily="34" charset="0"/>
              <a:buChar char="•"/>
            </a:pPr>
            <a:r>
              <a:rPr lang="en-US" sz="1300" dirty="0" smtClean="0"/>
              <a:t>Ambiguous instructions/requirements</a:t>
            </a:r>
          </a:p>
          <a:p>
            <a:pPr marL="285750" indent="-285750">
              <a:buFont typeface="Arial" panose="020B0604020202020204" pitchFamily="34" charset="0"/>
              <a:buChar char="•"/>
            </a:pPr>
            <a:r>
              <a:rPr lang="en-US" sz="1300" dirty="0" smtClean="0"/>
              <a:t>Verbal Communication	</a:t>
            </a:r>
          </a:p>
          <a:p>
            <a:pPr marL="742950" lvl="1" indent="-285750">
              <a:buFont typeface="Arial" panose="020B0604020202020204" pitchFamily="34" charset="0"/>
              <a:buChar char="•"/>
            </a:pPr>
            <a:r>
              <a:rPr lang="en-US" sz="1300" dirty="0" smtClean="0"/>
              <a:t>Communication between work groups</a:t>
            </a:r>
          </a:p>
          <a:p>
            <a:pPr marL="742950" lvl="1" indent="-285750">
              <a:buFont typeface="Arial" panose="020B0604020202020204" pitchFamily="34" charset="0"/>
              <a:buChar char="•"/>
            </a:pPr>
            <a:r>
              <a:rPr lang="en-US" sz="1300" dirty="0" smtClean="0"/>
              <a:t>Shift communications</a:t>
            </a:r>
          </a:p>
        </p:txBody>
      </p:sp>
      <p:graphicFrame>
        <p:nvGraphicFramePr>
          <p:cNvPr id="39" name="Chart 38"/>
          <p:cNvGraphicFramePr>
            <a:graphicFrameLocks/>
          </p:cNvGraphicFramePr>
          <p:nvPr>
            <p:extLst>
              <p:ext uri="{D42A27DB-BD31-4B8C-83A1-F6EECF244321}">
                <p14:modId xmlns:p14="http://schemas.microsoft.com/office/powerpoint/2010/main" val="2850233817"/>
              </p:ext>
            </p:extLst>
          </p:nvPr>
        </p:nvGraphicFramePr>
        <p:xfrm>
          <a:off x="5833640" y="3179092"/>
          <a:ext cx="3611302" cy="3450308"/>
        </p:xfrm>
        <a:graphic>
          <a:graphicData uri="http://schemas.openxmlformats.org/drawingml/2006/chart">
            <c:chart xmlns:c="http://schemas.openxmlformats.org/drawingml/2006/chart" xmlns:r="http://schemas.openxmlformats.org/officeDocument/2006/relationships" r:id="rId2"/>
          </a:graphicData>
        </a:graphic>
      </p:graphicFrame>
      <p:pic>
        <p:nvPicPr>
          <p:cNvPr id="40" name="Picture 39"/>
          <p:cNvPicPr>
            <a:picLocks noChangeAspect="1"/>
          </p:cNvPicPr>
          <p:nvPr/>
        </p:nvPicPr>
        <p:blipFill>
          <a:blip r:embed="rId3"/>
          <a:stretch>
            <a:fillRect/>
          </a:stretch>
        </p:blipFill>
        <p:spPr>
          <a:xfrm>
            <a:off x="6258401" y="123883"/>
            <a:ext cx="704228" cy="704228"/>
          </a:xfrm>
          <a:prstGeom prst="rect">
            <a:avLst/>
          </a:prstGeom>
        </p:spPr>
      </p:pic>
      <p:pic>
        <p:nvPicPr>
          <p:cNvPr id="41" name="Picture 40"/>
          <p:cNvPicPr>
            <a:picLocks noChangeAspect="1"/>
          </p:cNvPicPr>
          <p:nvPr/>
        </p:nvPicPr>
        <p:blipFill>
          <a:blip r:embed="rId4"/>
          <a:stretch>
            <a:fillRect/>
          </a:stretch>
        </p:blipFill>
        <p:spPr>
          <a:xfrm>
            <a:off x="7131366" y="252884"/>
            <a:ext cx="1766043" cy="458686"/>
          </a:xfrm>
          <a:prstGeom prst="rect">
            <a:avLst/>
          </a:prstGeom>
        </p:spPr>
      </p:pic>
      <p:pic>
        <p:nvPicPr>
          <p:cNvPr id="42" name="Picture 41" descr="header_bw"/>
          <p:cNvPicPr/>
          <p:nvPr/>
        </p:nvPicPr>
        <p:blipFill>
          <a:blip r:embed="rId5"/>
          <a:srcRect/>
          <a:stretch>
            <a:fillRect/>
          </a:stretch>
        </p:blipFill>
        <p:spPr bwMode="auto">
          <a:xfrm>
            <a:off x="165473" y="301939"/>
            <a:ext cx="1663993" cy="41337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2" name="Text Box 32"/>
          <p:cNvSpPr txBox="1">
            <a:spLocks noChangeArrowheads="1"/>
          </p:cNvSpPr>
          <p:nvPr/>
        </p:nvSpPr>
        <p:spPr bwMode="auto">
          <a:xfrm>
            <a:off x="2387600" y="458788"/>
            <a:ext cx="3733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50000"/>
              </a:spcBef>
              <a:buFontTx/>
              <a:buNone/>
            </a:pPr>
            <a:r>
              <a:rPr lang="en-US" altLang="en-US" sz="2800" b="1">
                <a:solidFill>
                  <a:srgbClr val="0070C0"/>
                </a:solidFill>
              </a:rPr>
              <a:t>Integrated Safety Management</a:t>
            </a:r>
          </a:p>
        </p:txBody>
      </p:sp>
      <p:pic>
        <p:nvPicPr>
          <p:cNvPr id="22535" name="Picture 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763" y="2641600"/>
            <a:ext cx="6288087"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33"/>
          <p:cNvSpPr txBox="1">
            <a:spLocks noChangeArrowheads="1"/>
          </p:cNvSpPr>
          <p:nvPr/>
        </p:nvSpPr>
        <p:spPr bwMode="auto">
          <a:xfrm>
            <a:off x="725488" y="1758950"/>
            <a:ext cx="80406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50000"/>
              </a:spcBef>
              <a:buFontTx/>
              <a:buNone/>
            </a:pPr>
            <a:r>
              <a:rPr lang="en-US" altLang="en-US" sz="1800"/>
              <a:t>The distribution of ISM codes for electrical safety events are almost identical to the distribution for all 1,287 ORPS reports for CY 2010. </a:t>
            </a:r>
          </a:p>
        </p:txBody>
      </p:sp>
      <p:pic>
        <p:nvPicPr>
          <p:cNvPr id="39" name="Picture 38"/>
          <p:cNvPicPr>
            <a:picLocks noChangeAspect="1"/>
          </p:cNvPicPr>
          <p:nvPr/>
        </p:nvPicPr>
        <p:blipFill>
          <a:blip r:embed="rId3"/>
          <a:stretch>
            <a:fillRect/>
          </a:stretch>
        </p:blipFill>
        <p:spPr>
          <a:xfrm>
            <a:off x="6258401" y="123883"/>
            <a:ext cx="704228" cy="704228"/>
          </a:xfrm>
          <a:prstGeom prst="rect">
            <a:avLst/>
          </a:prstGeom>
        </p:spPr>
      </p:pic>
      <p:pic>
        <p:nvPicPr>
          <p:cNvPr id="40" name="Picture 39"/>
          <p:cNvPicPr>
            <a:picLocks noChangeAspect="1"/>
          </p:cNvPicPr>
          <p:nvPr/>
        </p:nvPicPr>
        <p:blipFill>
          <a:blip r:embed="rId4"/>
          <a:stretch>
            <a:fillRect/>
          </a:stretch>
        </p:blipFill>
        <p:spPr>
          <a:xfrm>
            <a:off x="7131366" y="252884"/>
            <a:ext cx="1766043" cy="458686"/>
          </a:xfrm>
          <a:prstGeom prst="rect">
            <a:avLst/>
          </a:prstGeom>
        </p:spPr>
      </p:pic>
      <p:pic>
        <p:nvPicPr>
          <p:cNvPr id="41" name="Picture 40" descr="header_bw"/>
          <p:cNvPicPr/>
          <p:nvPr/>
        </p:nvPicPr>
        <p:blipFill>
          <a:blip r:embed="rId5"/>
          <a:srcRect/>
          <a:stretch>
            <a:fillRect/>
          </a:stretch>
        </p:blipFill>
        <p:spPr bwMode="auto">
          <a:xfrm>
            <a:off x="165473" y="301939"/>
            <a:ext cx="1663993" cy="41337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32"/>
          <p:cNvSpPr txBox="1">
            <a:spLocks noChangeArrowheads="1"/>
          </p:cNvSpPr>
          <p:nvPr/>
        </p:nvSpPr>
        <p:spPr bwMode="auto">
          <a:xfrm>
            <a:off x="2489200" y="865188"/>
            <a:ext cx="3733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50000"/>
              </a:spcBef>
              <a:buFontTx/>
              <a:buNone/>
            </a:pPr>
            <a:r>
              <a:rPr lang="en-US" altLang="en-US" sz="3600" b="1">
                <a:solidFill>
                  <a:srgbClr val="0070C0"/>
                </a:solidFill>
              </a:rPr>
              <a:t>Introduction</a:t>
            </a:r>
          </a:p>
        </p:txBody>
      </p:sp>
      <p:sp>
        <p:nvSpPr>
          <p:cNvPr id="3077" name="Text Box 33"/>
          <p:cNvSpPr txBox="1">
            <a:spLocks noChangeArrowheads="1"/>
          </p:cNvSpPr>
          <p:nvPr/>
        </p:nvSpPr>
        <p:spPr bwMode="auto">
          <a:xfrm>
            <a:off x="754063" y="1670050"/>
            <a:ext cx="7518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50000"/>
              </a:spcBef>
              <a:buFontTx/>
              <a:buNone/>
            </a:pPr>
            <a:r>
              <a:rPr lang="en-US" altLang="en-US" sz="2000"/>
              <a:t>The number of reported electrical safety events has shown a slight decreaseover the year. </a:t>
            </a:r>
          </a:p>
        </p:txBody>
      </p:sp>
      <p:graphicFrame>
        <p:nvGraphicFramePr>
          <p:cNvPr id="37" name="Chart 36"/>
          <p:cNvGraphicFramePr>
            <a:graphicFrameLocks/>
          </p:cNvGraphicFramePr>
          <p:nvPr>
            <p:extLst>
              <p:ext uri="{D42A27DB-BD31-4B8C-83A1-F6EECF244321}">
                <p14:modId xmlns:p14="http://schemas.microsoft.com/office/powerpoint/2010/main" val="2410975276"/>
              </p:ext>
            </p:extLst>
          </p:nvPr>
        </p:nvGraphicFramePr>
        <p:xfrm>
          <a:off x="1371599" y="2743200"/>
          <a:ext cx="6563207" cy="3325090"/>
        </p:xfrm>
        <a:graphic>
          <a:graphicData uri="http://schemas.openxmlformats.org/drawingml/2006/chart">
            <c:chart xmlns:c="http://schemas.openxmlformats.org/drawingml/2006/chart" xmlns:r="http://schemas.openxmlformats.org/officeDocument/2006/relationships" r:id="rId2"/>
          </a:graphicData>
        </a:graphic>
      </p:graphicFrame>
      <p:pic>
        <p:nvPicPr>
          <p:cNvPr id="44" name="Picture 43"/>
          <p:cNvPicPr>
            <a:picLocks noChangeAspect="1"/>
          </p:cNvPicPr>
          <p:nvPr/>
        </p:nvPicPr>
        <p:blipFill>
          <a:blip r:embed="rId3"/>
          <a:stretch>
            <a:fillRect/>
          </a:stretch>
        </p:blipFill>
        <p:spPr>
          <a:xfrm>
            <a:off x="6258401" y="123883"/>
            <a:ext cx="704228" cy="704228"/>
          </a:xfrm>
          <a:prstGeom prst="rect">
            <a:avLst/>
          </a:prstGeom>
        </p:spPr>
      </p:pic>
      <p:pic>
        <p:nvPicPr>
          <p:cNvPr id="45" name="Picture 44"/>
          <p:cNvPicPr>
            <a:picLocks noChangeAspect="1"/>
          </p:cNvPicPr>
          <p:nvPr/>
        </p:nvPicPr>
        <p:blipFill>
          <a:blip r:embed="rId4"/>
          <a:stretch>
            <a:fillRect/>
          </a:stretch>
        </p:blipFill>
        <p:spPr>
          <a:xfrm>
            <a:off x="7131366" y="252884"/>
            <a:ext cx="1766043" cy="458686"/>
          </a:xfrm>
          <a:prstGeom prst="rect">
            <a:avLst/>
          </a:prstGeom>
        </p:spPr>
      </p:pic>
      <p:pic>
        <p:nvPicPr>
          <p:cNvPr id="46" name="Picture 45" descr="header_bw"/>
          <p:cNvPicPr/>
          <p:nvPr/>
        </p:nvPicPr>
        <p:blipFill>
          <a:blip r:embed="rId5"/>
          <a:srcRect/>
          <a:stretch>
            <a:fillRect/>
          </a:stretch>
        </p:blipFill>
        <p:spPr bwMode="auto">
          <a:xfrm>
            <a:off x="165473" y="301939"/>
            <a:ext cx="1663993" cy="41337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32"/>
          <p:cNvSpPr txBox="1">
            <a:spLocks noChangeArrowheads="1"/>
          </p:cNvSpPr>
          <p:nvPr/>
        </p:nvSpPr>
        <p:spPr bwMode="auto">
          <a:xfrm>
            <a:off x="2460625" y="647700"/>
            <a:ext cx="3733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50000"/>
              </a:spcBef>
              <a:buFontTx/>
              <a:buNone/>
            </a:pPr>
            <a:r>
              <a:rPr lang="en-US" altLang="en-US" sz="2800" b="1">
                <a:solidFill>
                  <a:srgbClr val="0070C0"/>
                </a:solidFill>
              </a:rPr>
              <a:t>Work Management Issues</a:t>
            </a:r>
          </a:p>
        </p:txBody>
      </p:sp>
      <p:sp>
        <p:nvSpPr>
          <p:cNvPr id="23557" name="Text Box 34"/>
          <p:cNvSpPr txBox="1">
            <a:spLocks noChangeArrowheads="1"/>
          </p:cNvSpPr>
          <p:nvPr/>
        </p:nvSpPr>
        <p:spPr bwMode="auto">
          <a:xfrm>
            <a:off x="490538" y="1871663"/>
            <a:ext cx="8072437"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5138" indent="-465138"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50000"/>
              </a:spcBef>
              <a:buFontTx/>
              <a:buNone/>
            </a:pPr>
            <a:r>
              <a:rPr lang="en-US" altLang="en-US" sz="2000" b="1">
                <a:solidFill>
                  <a:srgbClr val="0070C0"/>
                </a:solidFill>
              </a:rPr>
              <a:t>Supervisors </a:t>
            </a:r>
            <a:r>
              <a:rPr lang="en-US" altLang="en-US" sz="2000"/>
              <a:t>– failed to adequately supervise the workforce and to ensure that management expectations were well-defined, understood and enforced.</a:t>
            </a:r>
          </a:p>
          <a:p>
            <a:pPr eaLnBrk="1" hangingPunct="1">
              <a:spcBef>
                <a:spcPct val="50000"/>
              </a:spcBef>
              <a:buFontTx/>
              <a:buNone/>
            </a:pPr>
            <a:r>
              <a:rPr lang="en-US" altLang="en-US" sz="2000" b="1">
                <a:solidFill>
                  <a:srgbClr val="0070C0"/>
                </a:solidFill>
              </a:rPr>
              <a:t>Work Organization and Planning </a:t>
            </a:r>
            <a:r>
              <a:rPr lang="en-US" altLang="en-US" sz="2000"/>
              <a:t>– work package preparation, job scoping, and job planning were less than adequate.</a:t>
            </a:r>
          </a:p>
          <a:p>
            <a:pPr eaLnBrk="1" hangingPunct="1">
              <a:spcBef>
                <a:spcPct val="50000"/>
              </a:spcBef>
              <a:buFontTx/>
              <a:buNone/>
            </a:pPr>
            <a:r>
              <a:rPr lang="en-US" altLang="en-US" sz="2000" b="1">
                <a:solidFill>
                  <a:srgbClr val="0070C0"/>
                </a:solidFill>
              </a:rPr>
              <a:t>Work Control Documents </a:t>
            </a:r>
            <a:r>
              <a:rPr lang="en-US" altLang="en-US" sz="2000"/>
              <a:t>– contained incomplete or ambiguous instructions or requirements.</a:t>
            </a:r>
          </a:p>
          <a:p>
            <a:pPr eaLnBrk="1" hangingPunct="1">
              <a:spcBef>
                <a:spcPct val="50000"/>
              </a:spcBef>
              <a:buFontTx/>
              <a:buNone/>
            </a:pPr>
            <a:r>
              <a:rPr lang="en-US" altLang="en-US" sz="2000" b="1">
                <a:solidFill>
                  <a:srgbClr val="0070C0"/>
                </a:solidFill>
              </a:rPr>
              <a:t>Communications</a:t>
            </a:r>
            <a:r>
              <a:rPr lang="en-US" altLang="en-US" sz="2000"/>
              <a:t> – between work groups and between shift workers was less than adequate.</a:t>
            </a:r>
          </a:p>
          <a:p>
            <a:pPr eaLnBrk="1" hangingPunct="1">
              <a:spcBef>
                <a:spcPct val="50000"/>
              </a:spcBef>
              <a:buFontTx/>
              <a:buNone/>
            </a:pPr>
            <a:r>
              <a:rPr lang="en-US" altLang="en-US" sz="2000" b="1">
                <a:solidFill>
                  <a:srgbClr val="0070C0"/>
                </a:solidFill>
              </a:rPr>
              <a:t>Workers</a:t>
            </a:r>
            <a:r>
              <a:rPr lang="en-US" altLang="en-US" sz="2000"/>
              <a:t> – failed to check work, follow procedures, or remain focused on the task at hand.</a:t>
            </a:r>
          </a:p>
        </p:txBody>
      </p:sp>
      <p:pic>
        <p:nvPicPr>
          <p:cNvPr id="38" name="Picture 37"/>
          <p:cNvPicPr>
            <a:picLocks noChangeAspect="1"/>
          </p:cNvPicPr>
          <p:nvPr/>
        </p:nvPicPr>
        <p:blipFill>
          <a:blip r:embed="rId2"/>
          <a:stretch>
            <a:fillRect/>
          </a:stretch>
        </p:blipFill>
        <p:spPr>
          <a:xfrm>
            <a:off x="6258401" y="123883"/>
            <a:ext cx="704228" cy="704228"/>
          </a:xfrm>
          <a:prstGeom prst="rect">
            <a:avLst/>
          </a:prstGeom>
        </p:spPr>
      </p:pic>
      <p:pic>
        <p:nvPicPr>
          <p:cNvPr id="39" name="Picture 38"/>
          <p:cNvPicPr>
            <a:picLocks noChangeAspect="1"/>
          </p:cNvPicPr>
          <p:nvPr/>
        </p:nvPicPr>
        <p:blipFill>
          <a:blip r:embed="rId3"/>
          <a:stretch>
            <a:fillRect/>
          </a:stretch>
        </p:blipFill>
        <p:spPr>
          <a:xfrm>
            <a:off x="7131366" y="252884"/>
            <a:ext cx="1766043" cy="458686"/>
          </a:xfrm>
          <a:prstGeom prst="rect">
            <a:avLst/>
          </a:prstGeom>
        </p:spPr>
      </p:pic>
      <p:pic>
        <p:nvPicPr>
          <p:cNvPr id="40" name="Picture 39" descr="header_bw"/>
          <p:cNvPicPr/>
          <p:nvPr/>
        </p:nvPicPr>
        <p:blipFill>
          <a:blip r:embed="rId4"/>
          <a:srcRect/>
          <a:stretch>
            <a:fillRect/>
          </a:stretch>
        </p:blipFill>
        <p:spPr bwMode="auto">
          <a:xfrm>
            <a:off x="165473" y="301939"/>
            <a:ext cx="1663993" cy="41337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32"/>
          <p:cNvSpPr txBox="1">
            <a:spLocks noChangeArrowheads="1"/>
          </p:cNvSpPr>
          <p:nvPr/>
        </p:nvSpPr>
        <p:spPr bwMode="auto">
          <a:xfrm>
            <a:off x="2460625" y="763588"/>
            <a:ext cx="373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50000"/>
              </a:spcBef>
              <a:buFontTx/>
              <a:buNone/>
            </a:pPr>
            <a:r>
              <a:rPr lang="en-US" altLang="en-US" sz="2800" b="1">
                <a:solidFill>
                  <a:srgbClr val="0070C0"/>
                </a:solidFill>
              </a:rPr>
              <a:t>Improving Areas</a:t>
            </a:r>
          </a:p>
        </p:txBody>
      </p:sp>
      <p:sp>
        <p:nvSpPr>
          <p:cNvPr id="21512" name="Text Box 34"/>
          <p:cNvSpPr txBox="1">
            <a:spLocks noChangeArrowheads="1"/>
          </p:cNvSpPr>
          <p:nvPr/>
        </p:nvSpPr>
        <p:spPr bwMode="auto">
          <a:xfrm>
            <a:off x="490538" y="1958975"/>
            <a:ext cx="8072437" cy="3016210"/>
          </a:xfrm>
          <a:prstGeom prst="rect">
            <a:avLst/>
          </a:prstGeom>
          <a:noFill/>
          <a:ln w="9525">
            <a:noFill/>
            <a:miter lim="800000"/>
            <a:headEnd/>
            <a:tailEnd/>
          </a:ln>
        </p:spPr>
        <p:txBody>
          <a:bodyPr>
            <a:spAutoFit/>
          </a:bodyPr>
          <a:lstStyle/>
          <a:p>
            <a:pPr marL="465138" indent="-465138">
              <a:spcBef>
                <a:spcPct val="50000"/>
              </a:spcBef>
              <a:defRPr/>
            </a:pPr>
            <a:r>
              <a:rPr lang="en-US" sz="2000" dirty="0"/>
              <a:t>We have seen improvements in the following areas:</a:t>
            </a:r>
          </a:p>
          <a:p>
            <a:pPr marL="914400" indent="-465138">
              <a:spcBef>
                <a:spcPct val="50000"/>
              </a:spcBef>
              <a:buFont typeface="Wingdings" pitchFamily="2" charset="2"/>
              <a:buChar char="Ø"/>
              <a:defRPr/>
            </a:pPr>
            <a:r>
              <a:rPr lang="en-US" sz="2000" dirty="0"/>
              <a:t>Hazards Recognition</a:t>
            </a:r>
          </a:p>
          <a:p>
            <a:pPr marL="914400" indent="-465138">
              <a:spcBef>
                <a:spcPct val="50000"/>
              </a:spcBef>
              <a:buFont typeface="Wingdings" pitchFamily="2" charset="2"/>
              <a:buChar char="Ø"/>
              <a:defRPr/>
            </a:pPr>
            <a:r>
              <a:rPr lang="en-US" sz="2000" dirty="0"/>
              <a:t>Electrical Intrusion Events</a:t>
            </a:r>
          </a:p>
          <a:p>
            <a:pPr marL="449262">
              <a:spcBef>
                <a:spcPct val="50000"/>
              </a:spcBef>
              <a:defRPr/>
            </a:pPr>
            <a:endParaRPr lang="en-US" sz="2000" dirty="0"/>
          </a:p>
          <a:p>
            <a:pPr marL="449262">
              <a:spcBef>
                <a:spcPct val="50000"/>
              </a:spcBef>
              <a:defRPr/>
            </a:pPr>
            <a:endParaRPr lang="en-US" sz="2000" dirty="0"/>
          </a:p>
          <a:p>
            <a:pPr marL="449262">
              <a:spcBef>
                <a:spcPct val="50000"/>
              </a:spcBef>
              <a:defRPr/>
            </a:pPr>
            <a:r>
              <a:rPr lang="en-US" sz="2000" dirty="0"/>
              <a:t>This is not good for us. In years past there were several more areas of improvement. </a:t>
            </a:r>
          </a:p>
        </p:txBody>
      </p:sp>
      <p:pic>
        <p:nvPicPr>
          <p:cNvPr id="38" name="Picture 37"/>
          <p:cNvPicPr>
            <a:picLocks noChangeAspect="1"/>
          </p:cNvPicPr>
          <p:nvPr/>
        </p:nvPicPr>
        <p:blipFill>
          <a:blip r:embed="rId2"/>
          <a:stretch>
            <a:fillRect/>
          </a:stretch>
        </p:blipFill>
        <p:spPr>
          <a:xfrm>
            <a:off x="6258401" y="123883"/>
            <a:ext cx="704228" cy="704228"/>
          </a:xfrm>
          <a:prstGeom prst="rect">
            <a:avLst/>
          </a:prstGeom>
        </p:spPr>
      </p:pic>
      <p:pic>
        <p:nvPicPr>
          <p:cNvPr id="39" name="Picture 38"/>
          <p:cNvPicPr>
            <a:picLocks noChangeAspect="1"/>
          </p:cNvPicPr>
          <p:nvPr/>
        </p:nvPicPr>
        <p:blipFill>
          <a:blip r:embed="rId3"/>
          <a:stretch>
            <a:fillRect/>
          </a:stretch>
        </p:blipFill>
        <p:spPr>
          <a:xfrm>
            <a:off x="7131366" y="252884"/>
            <a:ext cx="1766043" cy="458686"/>
          </a:xfrm>
          <a:prstGeom prst="rect">
            <a:avLst/>
          </a:prstGeom>
        </p:spPr>
      </p:pic>
      <p:pic>
        <p:nvPicPr>
          <p:cNvPr id="40" name="Picture 39" descr="header_bw"/>
          <p:cNvPicPr/>
          <p:nvPr/>
        </p:nvPicPr>
        <p:blipFill>
          <a:blip r:embed="rId4"/>
          <a:srcRect/>
          <a:stretch>
            <a:fillRect/>
          </a:stretch>
        </p:blipFill>
        <p:spPr bwMode="auto">
          <a:xfrm>
            <a:off x="165473" y="301939"/>
            <a:ext cx="1663993" cy="41337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32"/>
          <p:cNvSpPr txBox="1">
            <a:spLocks noChangeArrowheads="1"/>
          </p:cNvSpPr>
          <p:nvPr/>
        </p:nvSpPr>
        <p:spPr bwMode="auto">
          <a:xfrm>
            <a:off x="2460625" y="763588"/>
            <a:ext cx="373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50000"/>
              </a:spcBef>
              <a:buFontTx/>
              <a:buNone/>
            </a:pPr>
            <a:r>
              <a:rPr lang="en-US" altLang="en-US" sz="2800" b="1">
                <a:solidFill>
                  <a:srgbClr val="0070C0"/>
                </a:solidFill>
              </a:rPr>
              <a:t>Thanks for Support</a:t>
            </a:r>
          </a:p>
        </p:txBody>
      </p:sp>
      <p:sp>
        <p:nvSpPr>
          <p:cNvPr id="25605" name="Text Box 34"/>
          <p:cNvSpPr txBox="1">
            <a:spLocks noChangeArrowheads="1"/>
          </p:cNvSpPr>
          <p:nvPr/>
        </p:nvSpPr>
        <p:spPr bwMode="auto">
          <a:xfrm>
            <a:off x="490538" y="1958975"/>
            <a:ext cx="8072437"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5138" indent="-465138"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50000"/>
              </a:spcBef>
              <a:buFontTx/>
              <a:buNone/>
            </a:pPr>
            <a:r>
              <a:rPr lang="en-US" altLang="en-US" sz="2000"/>
              <a:t>Our contact information:</a:t>
            </a:r>
          </a:p>
          <a:p>
            <a:pPr eaLnBrk="1" hangingPunct="1">
              <a:spcBef>
                <a:spcPct val="50000"/>
              </a:spcBef>
              <a:buFontTx/>
              <a:buNone/>
            </a:pPr>
            <a:endParaRPr lang="en-US" altLang="en-US" sz="2000"/>
          </a:p>
          <a:p>
            <a:pPr eaLnBrk="1" hangingPunct="1">
              <a:lnSpc>
                <a:spcPct val="90000"/>
              </a:lnSpc>
              <a:spcBef>
                <a:spcPct val="0"/>
              </a:spcBef>
            </a:pPr>
            <a:r>
              <a:rPr lang="en-US" altLang="en-US" sz="2000" b="1"/>
              <a:t>Kelli Urban </a:t>
            </a:r>
          </a:p>
          <a:p>
            <a:pPr lvl="2" eaLnBrk="1" hangingPunct="1">
              <a:lnSpc>
                <a:spcPct val="90000"/>
              </a:lnSpc>
              <a:spcBef>
                <a:spcPct val="0"/>
              </a:spcBef>
              <a:buFontTx/>
              <a:buNone/>
            </a:pPr>
            <a:r>
              <a:rPr lang="en-US" altLang="en-US" sz="2000"/>
              <a:t>NREL – Electrical Safety Officer Administrative Support and Scheduling</a:t>
            </a:r>
          </a:p>
          <a:p>
            <a:pPr lvl="2" eaLnBrk="1" hangingPunct="1">
              <a:lnSpc>
                <a:spcPct val="90000"/>
              </a:lnSpc>
              <a:spcBef>
                <a:spcPct val="0"/>
              </a:spcBef>
              <a:buFontTx/>
              <a:buNone/>
            </a:pPr>
            <a:r>
              <a:rPr lang="en-US" altLang="en-US" sz="2000"/>
              <a:t>303-275-3292</a:t>
            </a:r>
          </a:p>
          <a:p>
            <a:pPr lvl="2" eaLnBrk="1" hangingPunct="1">
              <a:lnSpc>
                <a:spcPct val="90000"/>
              </a:lnSpc>
              <a:spcBef>
                <a:spcPct val="0"/>
              </a:spcBef>
              <a:buFontTx/>
              <a:buNone/>
            </a:pPr>
            <a:endParaRPr lang="en-US" altLang="en-US" sz="2000"/>
          </a:p>
          <a:p>
            <a:pPr eaLnBrk="1" hangingPunct="1">
              <a:lnSpc>
                <a:spcPct val="90000"/>
              </a:lnSpc>
              <a:spcBef>
                <a:spcPct val="0"/>
              </a:spcBef>
            </a:pPr>
            <a:r>
              <a:rPr lang="en-US" altLang="en-US" sz="2000" b="1"/>
              <a:t>Heath Garrison</a:t>
            </a:r>
          </a:p>
          <a:p>
            <a:pPr lvl="2" eaLnBrk="1" hangingPunct="1">
              <a:lnSpc>
                <a:spcPct val="90000"/>
              </a:lnSpc>
              <a:spcBef>
                <a:spcPct val="0"/>
              </a:spcBef>
              <a:buFontTx/>
              <a:buNone/>
            </a:pPr>
            <a:r>
              <a:rPr lang="en-US" altLang="en-US" sz="2000"/>
              <a:t>NREL – Electrical Safety Officer Field Manager / AHJ</a:t>
            </a:r>
          </a:p>
          <a:p>
            <a:pPr lvl="2" eaLnBrk="1" hangingPunct="1">
              <a:lnSpc>
                <a:spcPct val="90000"/>
              </a:lnSpc>
              <a:spcBef>
                <a:spcPct val="0"/>
              </a:spcBef>
              <a:buFontTx/>
              <a:buNone/>
            </a:pPr>
            <a:r>
              <a:rPr lang="en-US" altLang="en-US" sz="2000"/>
              <a:t>303-384-7408</a:t>
            </a:r>
          </a:p>
        </p:txBody>
      </p:sp>
      <p:pic>
        <p:nvPicPr>
          <p:cNvPr id="38" name="Picture 37"/>
          <p:cNvPicPr>
            <a:picLocks noChangeAspect="1"/>
          </p:cNvPicPr>
          <p:nvPr/>
        </p:nvPicPr>
        <p:blipFill>
          <a:blip r:embed="rId2"/>
          <a:stretch>
            <a:fillRect/>
          </a:stretch>
        </p:blipFill>
        <p:spPr>
          <a:xfrm>
            <a:off x="6258401" y="123883"/>
            <a:ext cx="704228" cy="704228"/>
          </a:xfrm>
          <a:prstGeom prst="rect">
            <a:avLst/>
          </a:prstGeom>
        </p:spPr>
      </p:pic>
      <p:pic>
        <p:nvPicPr>
          <p:cNvPr id="39" name="Picture 38"/>
          <p:cNvPicPr>
            <a:picLocks noChangeAspect="1"/>
          </p:cNvPicPr>
          <p:nvPr/>
        </p:nvPicPr>
        <p:blipFill>
          <a:blip r:embed="rId3"/>
          <a:stretch>
            <a:fillRect/>
          </a:stretch>
        </p:blipFill>
        <p:spPr>
          <a:xfrm>
            <a:off x="7131366" y="252884"/>
            <a:ext cx="1766043" cy="458686"/>
          </a:xfrm>
          <a:prstGeom prst="rect">
            <a:avLst/>
          </a:prstGeom>
        </p:spPr>
      </p:pic>
      <p:pic>
        <p:nvPicPr>
          <p:cNvPr id="40" name="Picture 39" descr="header_bw"/>
          <p:cNvPicPr/>
          <p:nvPr/>
        </p:nvPicPr>
        <p:blipFill>
          <a:blip r:embed="rId4"/>
          <a:srcRect/>
          <a:stretch>
            <a:fillRect/>
          </a:stretch>
        </p:blipFill>
        <p:spPr bwMode="auto">
          <a:xfrm>
            <a:off x="165473" y="301939"/>
            <a:ext cx="1663993" cy="41337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32"/>
          <p:cNvSpPr txBox="1">
            <a:spLocks noChangeArrowheads="1"/>
          </p:cNvSpPr>
          <p:nvPr/>
        </p:nvSpPr>
        <p:spPr bwMode="auto">
          <a:xfrm>
            <a:off x="1668463" y="2903538"/>
            <a:ext cx="567531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50000"/>
              </a:spcBef>
              <a:buFontTx/>
              <a:buNone/>
            </a:pPr>
            <a:r>
              <a:rPr lang="en-US" altLang="en-US" sz="6600" b="1">
                <a:solidFill>
                  <a:srgbClr val="0070C0"/>
                </a:solidFill>
              </a:rPr>
              <a:t>QUESTIONS</a:t>
            </a:r>
          </a:p>
        </p:txBody>
      </p:sp>
      <p:pic>
        <p:nvPicPr>
          <p:cNvPr id="37" name="Picture 36"/>
          <p:cNvPicPr>
            <a:picLocks noChangeAspect="1"/>
          </p:cNvPicPr>
          <p:nvPr/>
        </p:nvPicPr>
        <p:blipFill>
          <a:blip r:embed="rId2"/>
          <a:stretch>
            <a:fillRect/>
          </a:stretch>
        </p:blipFill>
        <p:spPr>
          <a:xfrm>
            <a:off x="6258401" y="123883"/>
            <a:ext cx="704228" cy="704228"/>
          </a:xfrm>
          <a:prstGeom prst="rect">
            <a:avLst/>
          </a:prstGeom>
        </p:spPr>
      </p:pic>
      <p:pic>
        <p:nvPicPr>
          <p:cNvPr id="38" name="Picture 37"/>
          <p:cNvPicPr>
            <a:picLocks noChangeAspect="1"/>
          </p:cNvPicPr>
          <p:nvPr/>
        </p:nvPicPr>
        <p:blipFill>
          <a:blip r:embed="rId3"/>
          <a:stretch>
            <a:fillRect/>
          </a:stretch>
        </p:blipFill>
        <p:spPr>
          <a:xfrm>
            <a:off x="7131366" y="252884"/>
            <a:ext cx="1766043" cy="458686"/>
          </a:xfrm>
          <a:prstGeom prst="rect">
            <a:avLst/>
          </a:prstGeom>
        </p:spPr>
      </p:pic>
      <p:pic>
        <p:nvPicPr>
          <p:cNvPr id="39" name="Picture 38" descr="header_bw"/>
          <p:cNvPicPr/>
          <p:nvPr/>
        </p:nvPicPr>
        <p:blipFill>
          <a:blip r:embed="rId4"/>
          <a:srcRect/>
          <a:stretch>
            <a:fillRect/>
          </a:stretch>
        </p:blipFill>
        <p:spPr bwMode="auto">
          <a:xfrm>
            <a:off x="165473" y="301939"/>
            <a:ext cx="1663993" cy="41337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32"/>
          <p:cNvSpPr txBox="1">
            <a:spLocks noChangeArrowheads="1"/>
          </p:cNvSpPr>
          <p:nvPr/>
        </p:nvSpPr>
        <p:spPr bwMode="auto">
          <a:xfrm>
            <a:off x="2133600" y="588963"/>
            <a:ext cx="44275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50000"/>
              </a:spcBef>
              <a:buFontTx/>
              <a:buNone/>
            </a:pPr>
            <a:r>
              <a:rPr lang="en-US" altLang="en-US" sz="2800" b="1">
                <a:solidFill>
                  <a:srgbClr val="0070C0"/>
                </a:solidFill>
              </a:rPr>
              <a:t>Why should we be Concerned?</a:t>
            </a:r>
          </a:p>
        </p:txBody>
      </p:sp>
      <p:sp>
        <p:nvSpPr>
          <p:cNvPr id="4101" name="Text Box 33"/>
          <p:cNvSpPr txBox="1">
            <a:spLocks noChangeArrowheads="1"/>
          </p:cNvSpPr>
          <p:nvPr/>
        </p:nvSpPr>
        <p:spPr bwMode="auto">
          <a:xfrm>
            <a:off x="522288" y="1960563"/>
            <a:ext cx="8185150"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50000"/>
              </a:spcBef>
              <a:buFontTx/>
              <a:buNone/>
            </a:pPr>
            <a:r>
              <a:rPr lang="en-US" altLang="en-US" sz="2000"/>
              <a:t>Electrical hazards cause more than </a:t>
            </a:r>
            <a:r>
              <a:rPr lang="en-US" altLang="en-US" sz="2000">
                <a:solidFill>
                  <a:srgbClr val="FF0000"/>
                </a:solidFill>
              </a:rPr>
              <a:t>300 deaths </a:t>
            </a:r>
            <a:r>
              <a:rPr lang="en-US" altLang="en-US" sz="2000"/>
              <a:t>and </a:t>
            </a:r>
            <a:r>
              <a:rPr lang="en-US" altLang="en-US" sz="2000">
                <a:solidFill>
                  <a:srgbClr val="FF0000"/>
                </a:solidFill>
              </a:rPr>
              <a:t>4,000 injuries </a:t>
            </a:r>
            <a:r>
              <a:rPr lang="en-US" altLang="en-US" sz="2000"/>
              <a:t>in the workplace each year.  Electrical accidents rank sixth among all causes of work-related deaths in the United States.  </a:t>
            </a:r>
          </a:p>
          <a:p>
            <a:pPr eaLnBrk="1" hangingPunct="1">
              <a:spcBef>
                <a:spcPct val="50000"/>
              </a:spcBef>
              <a:buFontTx/>
              <a:buNone/>
            </a:pPr>
            <a:r>
              <a:rPr lang="en-US" altLang="en-US" sz="2000"/>
              <a:t>Construction trades and installation, maintenance, and repair professionals were the top two groups with the most fatal electrical injuries from 2003 to 2007 (BLS data).</a:t>
            </a:r>
          </a:p>
          <a:p>
            <a:pPr eaLnBrk="1" hangingPunct="1">
              <a:spcBef>
                <a:spcPct val="50000"/>
              </a:spcBef>
              <a:buFontTx/>
              <a:buNone/>
            </a:pPr>
            <a:r>
              <a:rPr lang="en-US" altLang="en-US" sz="2000"/>
              <a:t>The greatest number of nonfatal electrical injuries occurred in the construction industry, followed by the manufacturing industry.   During the five-year period, 42 percent of victims in the construction industry suffered electrical shock injuries and 58 percent were treated fro electrical burns. </a:t>
            </a:r>
          </a:p>
          <a:p>
            <a:pPr eaLnBrk="1" hangingPunct="1">
              <a:spcBef>
                <a:spcPct val="50000"/>
              </a:spcBef>
              <a:buFontTx/>
              <a:buNone/>
            </a:pPr>
            <a:r>
              <a:rPr lang="en-US" altLang="en-US" sz="2000"/>
              <a:t>DOE has had only one electrical fatality in the past seven years.</a:t>
            </a:r>
            <a:endParaRPr lang="en-US" altLang="en-US" sz="2400"/>
          </a:p>
        </p:txBody>
      </p:sp>
      <p:pic>
        <p:nvPicPr>
          <p:cNvPr id="41" name="Picture 40"/>
          <p:cNvPicPr>
            <a:picLocks noChangeAspect="1"/>
          </p:cNvPicPr>
          <p:nvPr/>
        </p:nvPicPr>
        <p:blipFill>
          <a:blip r:embed="rId3"/>
          <a:stretch>
            <a:fillRect/>
          </a:stretch>
        </p:blipFill>
        <p:spPr>
          <a:xfrm>
            <a:off x="6258401" y="123883"/>
            <a:ext cx="704228" cy="704228"/>
          </a:xfrm>
          <a:prstGeom prst="rect">
            <a:avLst/>
          </a:prstGeom>
        </p:spPr>
      </p:pic>
      <p:pic>
        <p:nvPicPr>
          <p:cNvPr id="42" name="Picture 41"/>
          <p:cNvPicPr>
            <a:picLocks noChangeAspect="1"/>
          </p:cNvPicPr>
          <p:nvPr/>
        </p:nvPicPr>
        <p:blipFill>
          <a:blip r:embed="rId4"/>
          <a:stretch>
            <a:fillRect/>
          </a:stretch>
        </p:blipFill>
        <p:spPr>
          <a:xfrm>
            <a:off x="7131366" y="252884"/>
            <a:ext cx="1766043" cy="458686"/>
          </a:xfrm>
          <a:prstGeom prst="rect">
            <a:avLst/>
          </a:prstGeom>
        </p:spPr>
      </p:pic>
      <p:pic>
        <p:nvPicPr>
          <p:cNvPr id="43" name="Picture 42" descr="header_bw"/>
          <p:cNvPicPr/>
          <p:nvPr/>
        </p:nvPicPr>
        <p:blipFill>
          <a:blip r:embed="rId5"/>
          <a:srcRect/>
          <a:stretch>
            <a:fillRect/>
          </a:stretch>
        </p:blipFill>
        <p:spPr bwMode="auto">
          <a:xfrm>
            <a:off x="165473" y="301939"/>
            <a:ext cx="1663993" cy="41337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32"/>
          <p:cNvSpPr txBox="1">
            <a:spLocks noChangeArrowheads="1"/>
          </p:cNvSpPr>
          <p:nvPr/>
        </p:nvSpPr>
        <p:spPr bwMode="auto">
          <a:xfrm>
            <a:off x="2220913" y="836613"/>
            <a:ext cx="41624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50000"/>
              </a:spcBef>
              <a:buFontTx/>
              <a:buNone/>
            </a:pPr>
            <a:r>
              <a:rPr lang="en-US" altLang="en-US" sz="2800" b="1">
                <a:solidFill>
                  <a:srgbClr val="0070C0"/>
                </a:solidFill>
              </a:rPr>
              <a:t>The Data Set </a:t>
            </a:r>
          </a:p>
        </p:txBody>
      </p:sp>
      <p:sp>
        <p:nvSpPr>
          <p:cNvPr id="5125" name="Text Box 33"/>
          <p:cNvSpPr txBox="1">
            <a:spLocks noChangeArrowheads="1"/>
          </p:cNvSpPr>
          <p:nvPr/>
        </p:nvSpPr>
        <p:spPr bwMode="auto">
          <a:xfrm>
            <a:off x="552450" y="1655763"/>
            <a:ext cx="8170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50000"/>
              </a:spcBef>
              <a:buFontTx/>
              <a:buNone/>
            </a:pPr>
            <a:r>
              <a:rPr lang="en-US" altLang="en-US" sz="1800" dirty="0"/>
              <a:t>The data set included </a:t>
            </a:r>
            <a:r>
              <a:rPr lang="en-US" altLang="en-US" sz="1800" b="1" dirty="0" smtClean="0">
                <a:solidFill>
                  <a:srgbClr val="FF0000"/>
                </a:solidFill>
              </a:rPr>
              <a:t>146 </a:t>
            </a:r>
            <a:r>
              <a:rPr lang="en-US" altLang="en-US" sz="1800" dirty="0"/>
              <a:t>ORPS reports that were reported during </a:t>
            </a:r>
            <a:r>
              <a:rPr lang="en-US" altLang="en-US" sz="1800" dirty="0" smtClean="0"/>
              <a:t>CY-2015 and </a:t>
            </a:r>
            <a:r>
              <a:rPr lang="en-US" altLang="en-US" sz="1800" dirty="0"/>
              <a:t>coded for electrical safety issues.  They account for </a:t>
            </a:r>
            <a:r>
              <a:rPr lang="en-US" altLang="en-US" sz="1800" dirty="0" smtClean="0"/>
              <a:t>15 </a:t>
            </a:r>
            <a:r>
              <a:rPr lang="en-US" altLang="en-US" sz="1800" dirty="0"/>
              <a:t>percent of  all ORPS reports.</a:t>
            </a:r>
          </a:p>
        </p:txBody>
      </p:sp>
      <p:graphicFrame>
        <p:nvGraphicFramePr>
          <p:cNvPr id="37" name="Chart 36"/>
          <p:cNvGraphicFramePr>
            <a:graphicFrameLocks/>
          </p:cNvGraphicFramePr>
          <p:nvPr>
            <p:extLst>
              <p:ext uri="{D42A27DB-BD31-4B8C-83A1-F6EECF244321}">
                <p14:modId xmlns:p14="http://schemas.microsoft.com/office/powerpoint/2010/main" val="3088525268"/>
              </p:ext>
            </p:extLst>
          </p:nvPr>
        </p:nvGraphicFramePr>
        <p:xfrm>
          <a:off x="552450" y="2579688"/>
          <a:ext cx="8362950" cy="3920864"/>
        </p:xfrm>
        <a:graphic>
          <a:graphicData uri="http://schemas.openxmlformats.org/drawingml/2006/chart">
            <c:chart xmlns:c="http://schemas.openxmlformats.org/drawingml/2006/chart" xmlns:r="http://schemas.openxmlformats.org/officeDocument/2006/relationships" r:id="rId2"/>
          </a:graphicData>
        </a:graphic>
      </p:graphicFrame>
      <p:pic>
        <p:nvPicPr>
          <p:cNvPr id="39" name="Picture 38"/>
          <p:cNvPicPr>
            <a:picLocks noChangeAspect="1"/>
          </p:cNvPicPr>
          <p:nvPr/>
        </p:nvPicPr>
        <p:blipFill>
          <a:blip r:embed="rId3"/>
          <a:stretch>
            <a:fillRect/>
          </a:stretch>
        </p:blipFill>
        <p:spPr>
          <a:xfrm>
            <a:off x="6258401" y="123883"/>
            <a:ext cx="704228" cy="704228"/>
          </a:xfrm>
          <a:prstGeom prst="rect">
            <a:avLst/>
          </a:prstGeom>
        </p:spPr>
      </p:pic>
      <p:pic>
        <p:nvPicPr>
          <p:cNvPr id="40" name="Picture 39"/>
          <p:cNvPicPr>
            <a:picLocks noChangeAspect="1"/>
          </p:cNvPicPr>
          <p:nvPr/>
        </p:nvPicPr>
        <p:blipFill>
          <a:blip r:embed="rId4"/>
          <a:stretch>
            <a:fillRect/>
          </a:stretch>
        </p:blipFill>
        <p:spPr>
          <a:xfrm>
            <a:off x="7131366" y="252884"/>
            <a:ext cx="1766043" cy="458686"/>
          </a:xfrm>
          <a:prstGeom prst="rect">
            <a:avLst/>
          </a:prstGeom>
        </p:spPr>
      </p:pic>
      <p:pic>
        <p:nvPicPr>
          <p:cNvPr id="41" name="Picture 40" descr="header_bw"/>
          <p:cNvPicPr/>
          <p:nvPr/>
        </p:nvPicPr>
        <p:blipFill>
          <a:blip r:embed="rId5"/>
          <a:srcRect/>
          <a:stretch>
            <a:fillRect/>
          </a:stretch>
        </p:blipFill>
        <p:spPr bwMode="auto">
          <a:xfrm>
            <a:off x="165473" y="301939"/>
            <a:ext cx="1663993" cy="41337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8" name="Text Box 32"/>
          <p:cNvSpPr txBox="1">
            <a:spLocks noChangeArrowheads="1"/>
          </p:cNvSpPr>
          <p:nvPr/>
        </p:nvSpPr>
        <p:spPr bwMode="auto">
          <a:xfrm>
            <a:off x="2432050" y="619125"/>
            <a:ext cx="3733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50000"/>
              </a:spcBef>
              <a:buFontTx/>
              <a:buNone/>
            </a:pPr>
            <a:r>
              <a:rPr lang="en-US" altLang="en-US" sz="2800" b="1">
                <a:solidFill>
                  <a:srgbClr val="0070C0"/>
                </a:solidFill>
              </a:rPr>
              <a:t>What were the Work Activities?</a:t>
            </a:r>
          </a:p>
        </p:txBody>
      </p:sp>
      <p:sp>
        <p:nvSpPr>
          <p:cNvPr id="6149" name="Text Box 33"/>
          <p:cNvSpPr txBox="1">
            <a:spLocks noChangeArrowheads="1"/>
          </p:cNvSpPr>
          <p:nvPr/>
        </p:nvSpPr>
        <p:spPr bwMode="auto">
          <a:xfrm>
            <a:off x="609600" y="1757363"/>
            <a:ext cx="8156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50000"/>
              </a:spcBef>
              <a:buFontTx/>
              <a:buNone/>
            </a:pPr>
            <a:r>
              <a:rPr lang="en-US" altLang="en-US" sz="2000"/>
              <a:t>Construction and Maintenance accounted for half of the reported electrical safety events.</a:t>
            </a:r>
          </a:p>
        </p:txBody>
      </p:sp>
      <p:pic>
        <p:nvPicPr>
          <p:cNvPr id="6152" name="Picture 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025" y="2449513"/>
            <a:ext cx="7212013" cy="408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p:cNvPicPr>
            <a:picLocks noChangeAspect="1"/>
          </p:cNvPicPr>
          <p:nvPr/>
        </p:nvPicPr>
        <p:blipFill>
          <a:blip r:embed="rId3"/>
          <a:stretch>
            <a:fillRect/>
          </a:stretch>
        </p:blipFill>
        <p:spPr>
          <a:xfrm>
            <a:off x="6258401" y="123883"/>
            <a:ext cx="704228" cy="704228"/>
          </a:xfrm>
          <a:prstGeom prst="rect">
            <a:avLst/>
          </a:prstGeom>
        </p:spPr>
      </p:pic>
      <p:pic>
        <p:nvPicPr>
          <p:cNvPr id="40" name="Picture 39"/>
          <p:cNvPicPr>
            <a:picLocks noChangeAspect="1"/>
          </p:cNvPicPr>
          <p:nvPr/>
        </p:nvPicPr>
        <p:blipFill>
          <a:blip r:embed="rId4"/>
          <a:stretch>
            <a:fillRect/>
          </a:stretch>
        </p:blipFill>
        <p:spPr>
          <a:xfrm>
            <a:off x="7131366" y="252884"/>
            <a:ext cx="1766043" cy="458686"/>
          </a:xfrm>
          <a:prstGeom prst="rect">
            <a:avLst/>
          </a:prstGeom>
        </p:spPr>
      </p:pic>
      <p:pic>
        <p:nvPicPr>
          <p:cNvPr id="41" name="Picture 40" descr="header_bw"/>
          <p:cNvPicPr/>
          <p:nvPr/>
        </p:nvPicPr>
        <p:blipFill>
          <a:blip r:embed="rId5"/>
          <a:srcRect/>
          <a:stretch>
            <a:fillRect/>
          </a:stretch>
        </p:blipFill>
        <p:spPr bwMode="auto">
          <a:xfrm>
            <a:off x="165473" y="301939"/>
            <a:ext cx="1663993" cy="41337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2" name="Text Box 32"/>
          <p:cNvSpPr txBox="1">
            <a:spLocks noChangeArrowheads="1"/>
          </p:cNvSpPr>
          <p:nvPr/>
        </p:nvSpPr>
        <p:spPr bwMode="auto">
          <a:xfrm>
            <a:off x="2446338" y="603250"/>
            <a:ext cx="3733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50000"/>
              </a:spcBef>
              <a:buFontTx/>
              <a:buNone/>
            </a:pPr>
            <a:r>
              <a:rPr lang="en-US" altLang="en-US" sz="2800" b="1">
                <a:solidFill>
                  <a:srgbClr val="0070C0"/>
                </a:solidFill>
              </a:rPr>
              <a:t>Was ARRA Work Involved?</a:t>
            </a:r>
          </a:p>
        </p:txBody>
      </p:sp>
      <p:sp>
        <p:nvSpPr>
          <p:cNvPr id="7173" name="Text Box 33"/>
          <p:cNvSpPr txBox="1">
            <a:spLocks noChangeArrowheads="1"/>
          </p:cNvSpPr>
          <p:nvPr/>
        </p:nvSpPr>
        <p:spPr bwMode="auto">
          <a:xfrm>
            <a:off x="639763" y="1757363"/>
            <a:ext cx="80835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50000"/>
              </a:spcBef>
              <a:buFontTx/>
              <a:buNone/>
            </a:pPr>
            <a:r>
              <a:rPr lang="en-US" altLang="en-US" sz="2000"/>
              <a:t>Nine percent of all ORPS reports in 2010 were reported under ARRA work.  The following charts show the distribution of ARRA reports for electrical events.</a:t>
            </a:r>
          </a:p>
        </p:txBody>
      </p:sp>
      <p:pic>
        <p:nvPicPr>
          <p:cNvPr id="7176" name="Picture 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3019425"/>
            <a:ext cx="4503737"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0663" y="2989263"/>
            <a:ext cx="4435475"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p:cNvPicPr>
            <a:picLocks noChangeAspect="1"/>
          </p:cNvPicPr>
          <p:nvPr/>
        </p:nvPicPr>
        <p:blipFill>
          <a:blip r:embed="rId4"/>
          <a:stretch>
            <a:fillRect/>
          </a:stretch>
        </p:blipFill>
        <p:spPr>
          <a:xfrm>
            <a:off x="6258401" y="123883"/>
            <a:ext cx="704228" cy="704228"/>
          </a:xfrm>
          <a:prstGeom prst="rect">
            <a:avLst/>
          </a:prstGeom>
        </p:spPr>
      </p:pic>
      <p:pic>
        <p:nvPicPr>
          <p:cNvPr id="41" name="Picture 40"/>
          <p:cNvPicPr>
            <a:picLocks noChangeAspect="1"/>
          </p:cNvPicPr>
          <p:nvPr/>
        </p:nvPicPr>
        <p:blipFill>
          <a:blip r:embed="rId5"/>
          <a:stretch>
            <a:fillRect/>
          </a:stretch>
        </p:blipFill>
        <p:spPr>
          <a:xfrm>
            <a:off x="7131366" y="252884"/>
            <a:ext cx="1766043" cy="458686"/>
          </a:xfrm>
          <a:prstGeom prst="rect">
            <a:avLst/>
          </a:prstGeom>
        </p:spPr>
      </p:pic>
      <p:pic>
        <p:nvPicPr>
          <p:cNvPr id="42" name="Picture 41" descr="header_bw"/>
          <p:cNvPicPr/>
          <p:nvPr/>
        </p:nvPicPr>
        <p:blipFill>
          <a:blip r:embed="rId6"/>
          <a:srcRect/>
          <a:stretch>
            <a:fillRect/>
          </a:stretch>
        </p:blipFill>
        <p:spPr bwMode="auto">
          <a:xfrm>
            <a:off x="165473" y="301939"/>
            <a:ext cx="1663993" cy="413372"/>
          </a:xfrm>
          <a:prstGeom prst="rect">
            <a:avLst/>
          </a:prstGeom>
          <a:noFill/>
          <a:ln w="9525">
            <a:noFill/>
            <a:miter lim="800000"/>
            <a:headEnd/>
            <a:tailEnd/>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32"/>
          <p:cNvSpPr txBox="1">
            <a:spLocks noChangeArrowheads="1"/>
          </p:cNvSpPr>
          <p:nvPr/>
        </p:nvSpPr>
        <p:spPr bwMode="auto">
          <a:xfrm>
            <a:off x="2474913" y="458788"/>
            <a:ext cx="3733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50000"/>
              </a:spcBef>
              <a:buFontTx/>
              <a:buNone/>
            </a:pPr>
            <a:r>
              <a:rPr lang="en-US" altLang="en-US" sz="2800" b="1">
                <a:solidFill>
                  <a:srgbClr val="0070C0"/>
                </a:solidFill>
              </a:rPr>
              <a:t>What Offices were Involved?</a:t>
            </a:r>
          </a:p>
        </p:txBody>
      </p:sp>
      <p:graphicFrame>
        <p:nvGraphicFramePr>
          <p:cNvPr id="36" name="Chart 35"/>
          <p:cNvGraphicFramePr>
            <a:graphicFrameLocks/>
          </p:cNvGraphicFramePr>
          <p:nvPr>
            <p:extLst>
              <p:ext uri="{D42A27DB-BD31-4B8C-83A1-F6EECF244321}">
                <p14:modId xmlns:p14="http://schemas.microsoft.com/office/powerpoint/2010/main" val="1219219040"/>
              </p:ext>
            </p:extLst>
          </p:nvPr>
        </p:nvGraphicFramePr>
        <p:xfrm>
          <a:off x="1157287" y="2057400"/>
          <a:ext cx="7089315" cy="4227022"/>
        </p:xfrm>
        <a:graphic>
          <a:graphicData uri="http://schemas.openxmlformats.org/drawingml/2006/chart">
            <c:chart xmlns:c="http://schemas.openxmlformats.org/drawingml/2006/chart" xmlns:r="http://schemas.openxmlformats.org/officeDocument/2006/relationships" r:id="rId2"/>
          </a:graphicData>
        </a:graphic>
      </p:graphicFrame>
      <p:pic>
        <p:nvPicPr>
          <p:cNvPr id="38" name="Picture 37"/>
          <p:cNvPicPr>
            <a:picLocks noChangeAspect="1"/>
          </p:cNvPicPr>
          <p:nvPr/>
        </p:nvPicPr>
        <p:blipFill>
          <a:blip r:embed="rId3"/>
          <a:stretch>
            <a:fillRect/>
          </a:stretch>
        </p:blipFill>
        <p:spPr>
          <a:xfrm>
            <a:off x="6258401" y="123883"/>
            <a:ext cx="704228" cy="704228"/>
          </a:xfrm>
          <a:prstGeom prst="rect">
            <a:avLst/>
          </a:prstGeom>
        </p:spPr>
      </p:pic>
      <p:pic>
        <p:nvPicPr>
          <p:cNvPr id="39" name="Picture 38"/>
          <p:cNvPicPr>
            <a:picLocks noChangeAspect="1"/>
          </p:cNvPicPr>
          <p:nvPr/>
        </p:nvPicPr>
        <p:blipFill>
          <a:blip r:embed="rId4"/>
          <a:stretch>
            <a:fillRect/>
          </a:stretch>
        </p:blipFill>
        <p:spPr>
          <a:xfrm>
            <a:off x="7131366" y="252884"/>
            <a:ext cx="1766043" cy="458686"/>
          </a:xfrm>
          <a:prstGeom prst="rect">
            <a:avLst/>
          </a:prstGeom>
        </p:spPr>
      </p:pic>
      <p:pic>
        <p:nvPicPr>
          <p:cNvPr id="40" name="Picture 39" descr="header_bw"/>
          <p:cNvPicPr/>
          <p:nvPr/>
        </p:nvPicPr>
        <p:blipFill>
          <a:blip r:embed="rId5"/>
          <a:srcRect/>
          <a:stretch>
            <a:fillRect/>
          </a:stretch>
        </p:blipFill>
        <p:spPr bwMode="auto">
          <a:xfrm>
            <a:off x="165473" y="301939"/>
            <a:ext cx="1663993" cy="41337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32"/>
          <p:cNvSpPr txBox="1">
            <a:spLocks noChangeArrowheads="1"/>
          </p:cNvSpPr>
          <p:nvPr/>
        </p:nvSpPr>
        <p:spPr bwMode="auto">
          <a:xfrm>
            <a:off x="2003425" y="574675"/>
            <a:ext cx="45577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50000"/>
              </a:spcBef>
              <a:buFontTx/>
              <a:buNone/>
            </a:pPr>
            <a:r>
              <a:rPr lang="en-US" altLang="en-US" sz="2800" b="1">
                <a:solidFill>
                  <a:srgbClr val="0070C0"/>
                </a:solidFill>
              </a:rPr>
              <a:t>How do Worker Types Compare?</a:t>
            </a:r>
          </a:p>
        </p:txBody>
      </p:sp>
      <p:sp>
        <p:nvSpPr>
          <p:cNvPr id="9221" name="Text Box 33"/>
          <p:cNvSpPr txBox="1">
            <a:spLocks noChangeArrowheads="1"/>
          </p:cNvSpPr>
          <p:nvPr/>
        </p:nvSpPr>
        <p:spPr bwMode="auto">
          <a:xfrm>
            <a:off x="623888" y="1844675"/>
            <a:ext cx="8156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50000"/>
              </a:spcBef>
              <a:buFontTx/>
              <a:buNone/>
            </a:pPr>
            <a:r>
              <a:rPr lang="en-US" altLang="en-US" sz="2000" dirty="0"/>
              <a:t>The following charts show a comparison of Electrical Workers versus Non-Electrical Workers.</a:t>
            </a:r>
          </a:p>
        </p:txBody>
      </p:sp>
      <p:graphicFrame>
        <p:nvGraphicFramePr>
          <p:cNvPr id="38" name="Chart 37"/>
          <p:cNvGraphicFramePr>
            <a:graphicFrameLocks/>
          </p:cNvGraphicFramePr>
          <p:nvPr>
            <p:extLst>
              <p:ext uri="{D42A27DB-BD31-4B8C-83A1-F6EECF244321}">
                <p14:modId xmlns:p14="http://schemas.microsoft.com/office/powerpoint/2010/main" val="3848568258"/>
              </p:ext>
            </p:extLst>
          </p:nvPr>
        </p:nvGraphicFramePr>
        <p:xfrm>
          <a:off x="552449" y="2842953"/>
          <a:ext cx="4850823" cy="36409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9" name="Chart 38"/>
          <p:cNvGraphicFramePr>
            <a:graphicFrameLocks/>
          </p:cNvGraphicFramePr>
          <p:nvPr>
            <p:extLst>
              <p:ext uri="{D42A27DB-BD31-4B8C-83A1-F6EECF244321}">
                <p14:modId xmlns:p14="http://schemas.microsoft.com/office/powerpoint/2010/main" val="2167686163"/>
              </p:ext>
            </p:extLst>
          </p:nvPr>
        </p:nvGraphicFramePr>
        <p:xfrm>
          <a:off x="5783725" y="3009207"/>
          <a:ext cx="2996738" cy="3424844"/>
        </p:xfrm>
        <a:graphic>
          <a:graphicData uri="http://schemas.openxmlformats.org/drawingml/2006/chart">
            <c:chart xmlns:c="http://schemas.openxmlformats.org/drawingml/2006/chart" xmlns:r="http://schemas.openxmlformats.org/officeDocument/2006/relationships" r:id="rId3"/>
          </a:graphicData>
        </a:graphic>
      </p:graphicFrame>
      <p:pic>
        <p:nvPicPr>
          <p:cNvPr id="40" name="Picture 39"/>
          <p:cNvPicPr>
            <a:picLocks noChangeAspect="1"/>
          </p:cNvPicPr>
          <p:nvPr/>
        </p:nvPicPr>
        <p:blipFill>
          <a:blip r:embed="rId4"/>
          <a:stretch>
            <a:fillRect/>
          </a:stretch>
        </p:blipFill>
        <p:spPr>
          <a:xfrm>
            <a:off x="6258401" y="123883"/>
            <a:ext cx="704228" cy="704228"/>
          </a:xfrm>
          <a:prstGeom prst="rect">
            <a:avLst/>
          </a:prstGeom>
        </p:spPr>
      </p:pic>
      <p:pic>
        <p:nvPicPr>
          <p:cNvPr id="41" name="Picture 40"/>
          <p:cNvPicPr>
            <a:picLocks noChangeAspect="1"/>
          </p:cNvPicPr>
          <p:nvPr/>
        </p:nvPicPr>
        <p:blipFill>
          <a:blip r:embed="rId5"/>
          <a:stretch>
            <a:fillRect/>
          </a:stretch>
        </p:blipFill>
        <p:spPr>
          <a:xfrm>
            <a:off x="7131366" y="252884"/>
            <a:ext cx="1766043" cy="458686"/>
          </a:xfrm>
          <a:prstGeom prst="rect">
            <a:avLst/>
          </a:prstGeom>
        </p:spPr>
      </p:pic>
      <p:pic>
        <p:nvPicPr>
          <p:cNvPr id="42" name="Picture 41" descr="header_bw"/>
          <p:cNvPicPr/>
          <p:nvPr/>
        </p:nvPicPr>
        <p:blipFill>
          <a:blip r:embed="rId6"/>
          <a:srcRect/>
          <a:stretch>
            <a:fillRect/>
          </a:stretch>
        </p:blipFill>
        <p:spPr bwMode="auto">
          <a:xfrm>
            <a:off x="165473" y="301939"/>
            <a:ext cx="1663993" cy="41337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32"/>
          <p:cNvSpPr txBox="1">
            <a:spLocks noChangeArrowheads="1"/>
          </p:cNvSpPr>
          <p:nvPr/>
        </p:nvSpPr>
        <p:spPr bwMode="auto">
          <a:xfrm>
            <a:off x="2474913" y="458788"/>
            <a:ext cx="3733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50000"/>
              </a:spcBef>
              <a:buFontTx/>
              <a:buNone/>
            </a:pPr>
            <a:r>
              <a:rPr lang="en-US" altLang="en-US" sz="2800" b="1">
                <a:solidFill>
                  <a:srgbClr val="0070C0"/>
                </a:solidFill>
              </a:rPr>
              <a:t>Who were the Workers?</a:t>
            </a:r>
          </a:p>
        </p:txBody>
      </p:sp>
      <p:sp>
        <p:nvSpPr>
          <p:cNvPr id="10245" name="Text Box 34"/>
          <p:cNvSpPr txBox="1">
            <a:spLocks noChangeArrowheads="1"/>
          </p:cNvSpPr>
          <p:nvPr/>
        </p:nvSpPr>
        <p:spPr bwMode="auto">
          <a:xfrm>
            <a:off x="488084" y="3077718"/>
            <a:ext cx="3973658"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50000"/>
              </a:spcBef>
              <a:buFontTx/>
              <a:buNone/>
            </a:pPr>
            <a:r>
              <a:rPr lang="en-US" altLang="en-US" sz="1800" b="1" dirty="0" smtClean="0"/>
              <a:t>Electrical Workers – 40%</a:t>
            </a:r>
          </a:p>
          <a:p>
            <a:pPr eaLnBrk="1" hangingPunct="1">
              <a:spcBef>
                <a:spcPct val="50000"/>
              </a:spcBef>
              <a:buFontTx/>
              <a:buNone/>
            </a:pPr>
            <a:r>
              <a:rPr lang="en-US" altLang="en-US" sz="1800" b="1" dirty="0" smtClean="0"/>
              <a:t>Non-Electrical </a:t>
            </a:r>
            <a:r>
              <a:rPr lang="en-US" altLang="en-US" sz="1800" b="1" dirty="0"/>
              <a:t>Workers</a:t>
            </a:r>
            <a:r>
              <a:rPr lang="en-US" altLang="en-US" sz="1800" dirty="0" smtClean="0"/>
              <a:t>: </a:t>
            </a:r>
            <a:r>
              <a:rPr lang="en-US" altLang="en-US" sz="1800" b="1" dirty="0" smtClean="0"/>
              <a:t>27%</a:t>
            </a:r>
            <a:endParaRPr lang="en-US" altLang="en-US" sz="1800" b="1" dirty="0"/>
          </a:p>
          <a:p>
            <a:pPr eaLnBrk="1" hangingPunct="1">
              <a:spcBef>
                <a:spcPct val="50000"/>
              </a:spcBef>
              <a:buFontTx/>
              <a:buNone/>
            </a:pPr>
            <a:r>
              <a:rPr lang="en-US" altLang="en-US" sz="1800" b="1" dirty="0" smtClean="0"/>
              <a:t>Electrical Subcontractors: 23%</a:t>
            </a:r>
          </a:p>
          <a:p>
            <a:pPr eaLnBrk="1" hangingPunct="1">
              <a:spcBef>
                <a:spcPct val="50000"/>
              </a:spcBef>
              <a:buFontTx/>
              <a:buNone/>
            </a:pPr>
            <a:r>
              <a:rPr lang="en-US" altLang="en-US" sz="1800" b="1" dirty="0" smtClean="0"/>
              <a:t>Non-Electrical Subcontractors: 9%</a:t>
            </a:r>
            <a:endParaRPr lang="en-US" altLang="en-US" sz="1800" dirty="0"/>
          </a:p>
        </p:txBody>
      </p:sp>
      <p:graphicFrame>
        <p:nvGraphicFramePr>
          <p:cNvPr id="36" name="Chart 35"/>
          <p:cNvGraphicFramePr>
            <a:graphicFrameLocks/>
          </p:cNvGraphicFramePr>
          <p:nvPr>
            <p:extLst>
              <p:ext uri="{D42A27DB-BD31-4B8C-83A1-F6EECF244321}">
                <p14:modId xmlns:p14="http://schemas.microsoft.com/office/powerpoint/2010/main" val="399836718"/>
              </p:ext>
            </p:extLst>
          </p:nvPr>
        </p:nvGraphicFramePr>
        <p:xfrm>
          <a:off x="4098925" y="1841268"/>
          <a:ext cx="5045075" cy="4609407"/>
        </p:xfrm>
        <a:graphic>
          <a:graphicData uri="http://schemas.openxmlformats.org/drawingml/2006/chart">
            <c:chart xmlns:c="http://schemas.openxmlformats.org/drawingml/2006/chart" xmlns:r="http://schemas.openxmlformats.org/officeDocument/2006/relationships" r:id="rId2"/>
          </a:graphicData>
        </a:graphic>
      </p:graphicFrame>
      <p:pic>
        <p:nvPicPr>
          <p:cNvPr id="39" name="Picture 38"/>
          <p:cNvPicPr>
            <a:picLocks noChangeAspect="1"/>
          </p:cNvPicPr>
          <p:nvPr/>
        </p:nvPicPr>
        <p:blipFill>
          <a:blip r:embed="rId3"/>
          <a:stretch>
            <a:fillRect/>
          </a:stretch>
        </p:blipFill>
        <p:spPr>
          <a:xfrm>
            <a:off x="6258401" y="123883"/>
            <a:ext cx="704228" cy="704228"/>
          </a:xfrm>
          <a:prstGeom prst="rect">
            <a:avLst/>
          </a:prstGeom>
        </p:spPr>
      </p:pic>
      <p:pic>
        <p:nvPicPr>
          <p:cNvPr id="40" name="Picture 39"/>
          <p:cNvPicPr>
            <a:picLocks noChangeAspect="1"/>
          </p:cNvPicPr>
          <p:nvPr/>
        </p:nvPicPr>
        <p:blipFill>
          <a:blip r:embed="rId4"/>
          <a:stretch>
            <a:fillRect/>
          </a:stretch>
        </p:blipFill>
        <p:spPr>
          <a:xfrm>
            <a:off x="7131366" y="252884"/>
            <a:ext cx="1766043" cy="458686"/>
          </a:xfrm>
          <a:prstGeom prst="rect">
            <a:avLst/>
          </a:prstGeom>
        </p:spPr>
      </p:pic>
      <p:pic>
        <p:nvPicPr>
          <p:cNvPr id="41" name="Picture 40" descr="header_bw"/>
          <p:cNvPicPr/>
          <p:nvPr/>
        </p:nvPicPr>
        <p:blipFill>
          <a:blip r:embed="rId5"/>
          <a:srcRect/>
          <a:stretch>
            <a:fillRect/>
          </a:stretch>
        </p:blipFill>
        <p:spPr bwMode="auto">
          <a:xfrm>
            <a:off x="165473" y="301939"/>
            <a:ext cx="1663993" cy="413372"/>
          </a:xfrm>
          <a:prstGeom prst="rect">
            <a:avLst/>
          </a:prstGeom>
          <a:noFill/>
          <a:ln w="9525">
            <a:noFill/>
            <a:miter lim="800000"/>
            <a:headEnd/>
            <a:tailEnd/>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nrel_white_template">
  <a:themeElements>
    <a:clrScheme name="Custom 2">
      <a:dk1>
        <a:srgbClr val="000000"/>
      </a:dk1>
      <a:lt1>
        <a:srgbClr val="FFFFFF"/>
      </a:lt1>
      <a:dk2>
        <a:srgbClr val="000000"/>
      </a:dk2>
      <a:lt2>
        <a:srgbClr val="FFFFFF"/>
      </a:lt2>
      <a:accent1>
        <a:srgbClr val="0079C1"/>
      </a:accent1>
      <a:accent2>
        <a:srgbClr val="00A4E4"/>
      </a:accent2>
      <a:accent3>
        <a:srgbClr val="F6A01A"/>
      </a:accent3>
      <a:accent4>
        <a:srgbClr val="5E9732"/>
      </a:accent4>
      <a:accent5>
        <a:srgbClr val="933C06"/>
      </a:accent5>
      <a:accent6>
        <a:srgbClr val="6A737B"/>
      </a:accent6>
      <a:hlink>
        <a:srgbClr val="0079C1"/>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chemeClr val="tx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nrel_white_template.thmx</Template>
  <TotalTime>1827</TotalTime>
  <Words>996</Words>
  <Application>Microsoft Macintosh PowerPoint</Application>
  <PresentationFormat>On-screen Show (4:3)</PresentationFormat>
  <Paragraphs>132</Paragraphs>
  <Slides>23</Slides>
  <Notes>6</Notes>
  <HiddenSlides>3</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nrel_white_template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Department of Energy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eXCITE</dc:creator>
  <cp:lastModifiedBy>Heath Garrison</cp:lastModifiedBy>
  <cp:revision>163</cp:revision>
  <dcterms:created xsi:type="dcterms:W3CDTF">2006-09-18T12:34:28Z</dcterms:created>
  <dcterms:modified xsi:type="dcterms:W3CDTF">2016-07-06T14:50:52Z</dcterms:modified>
</cp:coreProperties>
</file>