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1"/>
    <p:sldMasterId id="2147483694" r:id="rId2"/>
    <p:sldMasterId id="2147483708" r:id="rId3"/>
    <p:sldMasterId id="2147483721" r:id="rId4"/>
    <p:sldMasterId id="2147483680" r:id="rId5"/>
  </p:sldMasterIdLst>
  <p:notesMasterIdLst>
    <p:notesMasterId r:id="rId19"/>
  </p:notesMasterIdLst>
  <p:handoutMasterIdLst>
    <p:handoutMasterId r:id="rId20"/>
  </p:handoutMasterIdLst>
  <p:sldIdLst>
    <p:sldId id="421" r:id="rId6"/>
    <p:sldId id="420" r:id="rId7"/>
    <p:sldId id="433" r:id="rId8"/>
    <p:sldId id="423" r:id="rId9"/>
    <p:sldId id="424" r:id="rId10"/>
    <p:sldId id="425" r:id="rId11"/>
    <p:sldId id="426" r:id="rId12"/>
    <p:sldId id="427" r:id="rId13"/>
    <p:sldId id="434" r:id="rId14"/>
    <p:sldId id="428" r:id="rId15"/>
    <p:sldId id="429" r:id="rId16"/>
    <p:sldId id="430" r:id="rId17"/>
    <p:sldId id="432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9900"/>
    <a:srgbClr val="0000C4"/>
    <a:srgbClr val="0066CC"/>
    <a:srgbClr val="6600FF"/>
    <a:srgbClr val="3333CC"/>
    <a:srgbClr val="0000FF"/>
    <a:srgbClr val="0033CC"/>
    <a:srgbClr val="0675B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78097" autoAdjust="0"/>
  </p:normalViewPr>
  <p:slideViewPr>
    <p:cSldViewPr snapToGrid="0">
      <p:cViewPr varScale="1">
        <p:scale>
          <a:sx n="83" d="100"/>
          <a:sy n="83" d="100"/>
        </p:scale>
        <p:origin x="1704" y="82"/>
      </p:cViewPr>
      <p:guideLst>
        <p:guide orient="horz" pos="10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264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5" rIns="92712" bIns="4635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548" y="0"/>
            <a:ext cx="3038264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5" rIns="92712" bIns="4635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277"/>
            <a:ext cx="3038264" cy="4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5" rIns="92712" bIns="4635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548" y="8829277"/>
            <a:ext cx="3038264" cy="4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5" rIns="92712" bIns="4635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D5BFE7-30EF-4FD5-846F-6DA623FC2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12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264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1" tIns="46360" rIns="92721" bIns="4636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548" y="0"/>
            <a:ext cx="3038264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1" tIns="46360" rIns="92721" bIns="463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5" y="4415433"/>
            <a:ext cx="5609591" cy="418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1" tIns="46360" rIns="92721" bIns="46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277"/>
            <a:ext cx="3038264" cy="4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1" tIns="46360" rIns="92721" bIns="4636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548" y="8829277"/>
            <a:ext cx="3038264" cy="4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1" tIns="46360" rIns="92721" bIns="463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B2896D-A0B8-4FC7-A22D-73787BF68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73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88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B2896D-A0B8-4FC7-A22D-73787BF6833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85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82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5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05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76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7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60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79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3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95DA-A0BE-47DE-AAE2-3AF4519D66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5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8BEF-CB27-4061-B107-0A909B86EAE9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5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EE0A-ECAF-4B18-B12F-04E5F5AEBA77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7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C214-23BC-4FB1-96BA-0F2F3926BDDB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63B2-FCEB-4FF1-9A5F-C2389BEF4311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16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4CCD-84B1-4CF1-A475-7111F0B473C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48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8BEF-CB27-4061-B107-0A909B86EAE9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9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584F-DF97-4B17-8F04-96B09A99A56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08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2CD7-2320-446E-B7FF-8CB3F8494A03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22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498D-55B6-4941-AA06-71B99B2FB5EE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1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4312"/>
            <a:ext cx="4040188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54312"/>
            <a:ext cx="4041775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4DC7-31C5-41EB-A2AF-B6463A994BE1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76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BBE59-D73A-4BC4-A250-87EEEF38C816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7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584F-DF97-4B17-8F04-96B09A99A56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3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9012-D503-443F-BB29-DA9F4260E2F3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5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708B-BFF8-406D-A278-F6087B08C4CC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70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F3E-574A-43E2-B6BC-A783D4E9623A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92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EE0A-ECAF-4B18-B12F-04E5F5AEBA77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C214-23BC-4FB1-96BA-0F2F3926BDDB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695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63B2-FCEB-4FF1-9A5F-C2389BEF4311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83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4CCD-84B1-4CF1-A475-7111F0B473C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48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378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0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5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2CD7-2320-446E-B7FF-8CB3F8494A03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68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663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51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350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9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149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70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027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452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283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8BEF-CB27-4061-B107-0A909B86EAE9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498D-55B6-4941-AA06-71B99B2FB5EE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856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584F-DF97-4B17-8F04-96B09A99A56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086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2CD7-2320-446E-B7FF-8CB3F8494A03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227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498D-55B6-4941-AA06-71B99B2FB5EE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10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4312"/>
            <a:ext cx="4040188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54312"/>
            <a:ext cx="4041775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4DC7-31C5-41EB-A2AF-B6463A994BE1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762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BBE59-D73A-4BC4-A250-87EEEF38C816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787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9012-D503-443F-BB29-DA9F4260E2F3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51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708B-BFF8-406D-A278-F6087B08C4CC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706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F3E-574A-43E2-B6BC-A783D4E9623A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920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EE0A-ECAF-4B18-B12F-04E5F5AEBA77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C214-23BC-4FB1-96BA-0F2F3926BDDB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4312"/>
            <a:ext cx="4040188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54312"/>
            <a:ext cx="4041775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4DC7-31C5-41EB-A2AF-B6463A994BE1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730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63B2-FCEB-4FF1-9A5F-C2389BEF4311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830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4CCD-84B1-4CF1-A475-7111F0B473C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486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8BEF-CB27-4061-B107-0A909B86EAE9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92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584F-DF97-4B17-8F04-96B09A99A56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086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2CD7-2320-446E-B7FF-8CB3F8494A03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227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498D-55B6-4941-AA06-71B99B2FB5EE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10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4312"/>
            <a:ext cx="4040188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54312"/>
            <a:ext cx="4041775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4DC7-31C5-41EB-A2AF-B6463A994BE1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762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BBE59-D73A-4BC4-A250-87EEEF38C816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787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9012-D503-443F-BB29-DA9F4260E2F3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51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708B-BFF8-406D-A278-F6087B08C4CC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BBE59-D73A-4BC4-A250-87EEEF38C816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777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F3E-574A-43E2-B6BC-A783D4E9623A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920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EE0A-ECAF-4B18-B12F-04E5F5AEBA77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2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C214-23BC-4FB1-96BA-0F2F3926BDDB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695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63B2-FCEB-4FF1-9A5F-C2389BEF4311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830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4CCD-84B1-4CF1-A475-7111F0B473C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4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9012-D503-443F-BB29-DA9F4260E2F3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6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708B-BFF8-406D-A278-F6087B08C4CC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7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F3E-574A-43E2-B6BC-A783D4E9623A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9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0767-464F-4E49-9C90-EAC5690E8296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New_DOE_Logo_Color_042808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81000" y="382733"/>
            <a:ext cx="1904999" cy="478914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2" name="Picture 8" descr="EA logo color fin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0265"/>
            <a:ext cx="14859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13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0767-464F-4E49-9C90-EAC5690E8296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New_DOE_Logo_Color_042808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81000" y="382733"/>
            <a:ext cx="1904999" cy="478914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2" name="Picture 8" descr="EA logo color fin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0265"/>
            <a:ext cx="14859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45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6B8BE-6AFA-4D34-8171-380A8054A4A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40E-BF3E-44E8-A44A-F30565D4D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3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0767-464F-4E49-9C90-EAC5690E8296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New_DOE_Logo_Color_042808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81000" y="382733"/>
            <a:ext cx="1904999" cy="478914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2" name="Picture 8" descr="EA logo color fin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0265"/>
            <a:ext cx="14859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45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0767-464F-4E49-9C90-EAC5690E8296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F282-A15F-4A87-B428-6991105A83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New_DOE_Logo_Color_042808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81000" y="382733"/>
            <a:ext cx="1904999" cy="478914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2" name="Picture 8" descr="EA logo color fin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0265"/>
            <a:ext cx="14859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45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ergy.gov/ea/services/enforce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2725"/>
            <a:ext cx="7772400" cy="14700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000" dirty="0">
                <a:solidFill>
                  <a:srgbClr val="333399"/>
                </a:solidFill>
              </a:rPr>
              <a:t>Worker Safety and Health Enforcement </a:t>
            </a:r>
            <a:br>
              <a:rPr lang="en-US" sz="3000" dirty="0">
                <a:solidFill>
                  <a:srgbClr val="333399"/>
                </a:solidFill>
              </a:rPr>
            </a:br>
            <a:r>
              <a:rPr lang="en-US" sz="3000" dirty="0">
                <a:solidFill>
                  <a:srgbClr val="333399"/>
                </a:solidFill>
              </a:rPr>
              <a:t>Program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276600"/>
            <a:ext cx="7086600" cy="2971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333399"/>
                </a:solidFill>
              </a:rPr>
              <a:t>Terry Meisinger</a:t>
            </a:r>
          </a:p>
          <a:p>
            <a:r>
              <a:rPr lang="en-US" sz="2400" dirty="0" smtClean="0">
                <a:solidFill>
                  <a:srgbClr val="333399"/>
                </a:solidFill>
              </a:rPr>
              <a:t>Enforcement Officer</a:t>
            </a:r>
          </a:p>
          <a:p>
            <a:r>
              <a:rPr lang="en-US" sz="2400" dirty="0" smtClean="0">
                <a:solidFill>
                  <a:srgbClr val="333399"/>
                </a:solidFill>
              </a:rPr>
              <a:t>Office of Worker Safety and Health Enforcement</a:t>
            </a:r>
          </a:p>
          <a:p>
            <a:r>
              <a:rPr lang="en-US" sz="2400" dirty="0" smtClean="0">
                <a:solidFill>
                  <a:srgbClr val="333399"/>
                </a:solidFill>
              </a:rPr>
              <a:t>Office of Enterprise Assessments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energy.gov/ea/services/enforcement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4345" y="1066800"/>
            <a:ext cx="7772400" cy="82182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333399"/>
                </a:solidFill>
              </a:rPr>
              <a:t>Worker Safety and Health</a:t>
            </a:r>
            <a:br>
              <a:rPr lang="en-US" sz="2800" dirty="0">
                <a:solidFill>
                  <a:srgbClr val="333399"/>
                </a:solidFill>
              </a:rPr>
            </a:br>
            <a:r>
              <a:rPr lang="en-US" sz="2800" dirty="0">
                <a:solidFill>
                  <a:srgbClr val="333399"/>
                </a:solidFill>
              </a:rPr>
              <a:t>Enforcement Activities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97863"/>
              </p:ext>
            </p:extLst>
          </p:nvPr>
        </p:nvGraphicFramePr>
        <p:xfrm>
          <a:off x="732444" y="2255521"/>
          <a:ext cx="7696201" cy="430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3733800"/>
                <a:gridCol w="3467101"/>
              </a:tblGrid>
              <a:tr h="377948">
                <a:tc gridSpan="3">
                  <a:txBody>
                    <a:bodyPr/>
                    <a:lstStyle/>
                    <a:p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Consent Orders</a:t>
                      </a:r>
                      <a:r>
                        <a:rPr lang="en-US" sz="1800" u="none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 (CO) and Enforcement Letters (EL)</a:t>
                      </a:r>
                      <a:endParaRPr lang="en-US" sz="1800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08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EL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Skookum Contract Services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Partial</a:t>
                      </a:r>
                      <a:r>
                        <a:rPr lang="en-US" sz="1800" baseline="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 Finger Amputation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08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EL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URS Energy and Construction, Inc.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Silica Exposure Monitoring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08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EL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National Security Technologies, LLC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N-propyl</a:t>
                      </a:r>
                      <a:r>
                        <a:rPr lang="en-US" sz="1800" baseline="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 Bromide Monitoring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086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EL</a:t>
                      </a:r>
                      <a:endParaRPr lang="en-US" sz="18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Mission Support Alliance, LLC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Crane re-spooling operation 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37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CO</a:t>
                      </a:r>
                    </a:p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EL</a:t>
                      </a:r>
                    </a:p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Brookhaven Science Associates</a:t>
                      </a:r>
                    </a:p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Construction Consultants L.I., Inc.</a:t>
                      </a:r>
                    </a:p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Armor Tower, Inc.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BNL Meteorological Tower Shock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4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EL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National Security Technologies, LLC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Chemical Storage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4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Battelle Energy Alliance, LLC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PM on a vacuum breaker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4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URS Energy and Construction, Inc.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Heat Stress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3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78835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333399"/>
                </a:solidFill>
              </a:rPr>
              <a:t>Worker Safety and Health</a:t>
            </a:r>
            <a:br>
              <a:rPr lang="en-US" sz="2800" dirty="0">
                <a:solidFill>
                  <a:srgbClr val="333399"/>
                </a:solidFill>
              </a:rPr>
            </a:br>
            <a:r>
              <a:rPr lang="en-US" sz="2800" dirty="0">
                <a:solidFill>
                  <a:srgbClr val="333399"/>
                </a:solidFill>
              </a:rPr>
              <a:t>Enforcement Activities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398639"/>
              </p:ext>
            </p:extLst>
          </p:nvPr>
        </p:nvGraphicFramePr>
        <p:xfrm>
          <a:off x="1447800" y="2743200"/>
          <a:ext cx="6109743" cy="1975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9743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Current Investigations</a:t>
                      </a:r>
                      <a:endParaRPr lang="en-US" sz="1800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Potassium hydroxide injury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Worker retaliation and occupational</a:t>
                      </a:r>
                      <a:r>
                        <a:rPr lang="en-US" sz="1800" baseline="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 medicine program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Partial finger</a:t>
                      </a:r>
                      <a:r>
                        <a:rPr lang="en-US" sz="1800" baseline="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 amputation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Confined space</a:t>
                      </a:r>
                      <a:endParaRPr lang="en-US" sz="18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4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6857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333399"/>
                </a:solidFill>
              </a:rPr>
              <a:t>Part 851 Implementation Challenges</a:t>
            </a:r>
            <a:endParaRPr lang="en-US" sz="2800" dirty="0">
              <a:solidFill>
                <a:srgbClr val="333399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27034" y="2021792"/>
            <a:ext cx="7162800" cy="3886200"/>
          </a:xfrm>
        </p:spPr>
        <p:txBody>
          <a:bodyPr>
            <a:noAutofit/>
          </a:bodyPr>
          <a:lstStyle/>
          <a:p>
            <a:pPr marL="365760" indent="-365760" algn="l"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Consensus standards – ACGIH TLV’s and NFPA</a:t>
            </a:r>
          </a:p>
          <a:p>
            <a:pPr marL="365760" indent="-365760" algn="l"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Supervisory/management oversight</a:t>
            </a:r>
          </a:p>
          <a:p>
            <a:pPr marL="365760" indent="-365760" algn="l"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Subcontractor oversight</a:t>
            </a:r>
          </a:p>
          <a:p>
            <a:pPr marL="365760" indent="-365760" algn="l"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Hierarchy of controls</a:t>
            </a:r>
          </a:p>
          <a:p>
            <a:pPr marL="365760" indent="-365760" algn="l"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Training and information</a:t>
            </a:r>
          </a:p>
          <a:p>
            <a:pPr marL="365760" indent="-365760" algn="l"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Medical emergency planning and response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65760" indent="-365760" algn="l"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Recurrence of violations</a:t>
            </a:r>
          </a:p>
        </p:txBody>
      </p:sp>
    </p:spTree>
    <p:extLst>
      <p:ext uri="{BB962C8B-B14F-4D97-AF65-F5344CB8AC3E}">
        <p14:creationId xmlns:p14="http://schemas.microsoft.com/office/powerpoint/2010/main" val="3015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685799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Questions?</a:t>
            </a:r>
          </a:p>
        </p:txBody>
      </p:sp>
      <p:pic>
        <p:nvPicPr>
          <p:cNvPr id="6" name="Picture 38" descr="C:\Documents and Settings\dresske\Local Settings\Temporary Internet Files\Content.IE5\KEKHJTXI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971799"/>
            <a:ext cx="2159000" cy="2428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31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4931"/>
            <a:ext cx="7772400" cy="83820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333399"/>
                </a:solidFill>
              </a:rPr>
              <a:t>Worker Safety and Health</a:t>
            </a:r>
            <a:br>
              <a:rPr lang="en-US" sz="2600" dirty="0">
                <a:solidFill>
                  <a:srgbClr val="333399"/>
                </a:solidFill>
              </a:rPr>
            </a:br>
            <a:r>
              <a:rPr lang="en-US" sz="2600" dirty="0">
                <a:solidFill>
                  <a:srgbClr val="333399"/>
                </a:solidFill>
              </a:rPr>
              <a:t>Enforcement </a:t>
            </a:r>
            <a:r>
              <a:rPr lang="en-US" sz="2600" dirty="0" smtClean="0">
                <a:solidFill>
                  <a:srgbClr val="333399"/>
                </a:solidFill>
              </a:rPr>
              <a:t>Activities </a:t>
            </a:r>
            <a:endParaRPr lang="en-US" sz="2600" dirty="0">
              <a:solidFill>
                <a:srgbClr val="333399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524368"/>
              </p:ext>
            </p:extLst>
          </p:nvPr>
        </p:nvGraphicFramePr>
        <p:xfrm>
          <a:off x="571500" y="1812176"/>
          <a:ext cx="8001000" cy="4708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3505200"/>
              </a:tblGrid>
              <a:tr h="403635">
                <a:tc gridSpan="2">
                  <a:txBody>
                    <a:bodyPr/>
                    <a:lstStyle/>
                    <a:p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itchFamily="18" charset="0"/>
                        </a:rPr>
                        <a:t>Notices of Violation</a:t>
                      </a:r>
                      <a:endParaRPr lang="en-US" sz="1800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38319"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Babcock &amp; Wilcox Technical Services Y-12, LLC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Worker injury from lithium hydride exposure 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Unintentional firearm discharge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879"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Los Alamos National Security, LLC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Worker exposure</a:t>
                      </a:r>
                      <a:r>
                        <a:rPr lang="en-US" sz="1600" baseline="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 to chlorine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28"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UT-Battelle, LLC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Worker injuries - material handling and ergonomic hazards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28"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National Security Technologies, LLC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Worker injuries from chemical drum explosion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Sandia Corporation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Worker safety and health program implementation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87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Nuclear Waste Partnership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Underground salt haul truck fire</a:t>
                      </a:r>
                      <a:endParaRPr lang="en-US" sz="1600" dirty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Los Alamos National Security, LLC</a:t>
                      </a:r>
                      <a:endParaRPr lang="en-US" sz="1600" dirty="0" smtClean="0"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anose="02040503050406030204" pitchFamily="18" charset="0"/>
                          <a:cs typeface="Times New Roman" pitchFamily="18" charset="0"/>
                        </a:rPr>
                        <a:t>Electrical safety program implementation/arc flash injury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5103" y="625129"/>
            <a:ext cx="8153400" cy="87043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333399"/>
                </a:solidFill>
                <a:cs typeface="Times New Roman" pitchFamily="18" charset="0"/>
              </a:rPr>
              <a:t>L</a:t>
            </a:r>
            <a:r>
              <a:rPr lang="en-US" sz="2400" dirty="0" smtClean="0">
                <a:solidFill>
                  <a:srgbClr val="333399"/>
                </a:solidFill>
                <a:cs typeface="Times New Roman" pitchFamily="18" charset="0"/>
              </a:rPr>
              <a:t>ithium </a:t>
            </a:r>
            <a:r>
              <a:rPr lang="en-US" sz="2400" dirty="0">
                <a:solidFill>
                  <a:srgbClr val="333399"/>
                </a:solidFill>
                <a:cs typeface="Times New Roman" pitchFamily="18" charset="0"/>
              </a:rPr>
              <a:t>H</a:t>
            </a:r>
            <a:r>
              <a:rPr lang="en-US" sz="2400" dirty="0" smtClean="0">
                <a:solidFill>
                  <a:srgbClr val="333399"/>
                </a:solidFill>
                <a:cs typeface="Times New Roman" pitchFamily="18" charset="0"/>
              </a:rPr>
              <a:t>ydride Exposure and </a:t>
            </a:r>
            <a:br>
              <a:rPr lang="en-US" sz="2400" dirty="0" smtClean="0">
                <a:solidFill>
                  <a:srgbClr val="333399"/>
                </a:solidFill>
                <a:cs typeface="Times New Roman" pitchFamily="18" charset="0"/>
              </a:rPr>
            </a:br>
            <a:r>
              <a:rPr lang="en-US" sz="2400" dirty="0" smtClean="0">
                <a:solidFill>
                  <a:srgbClr val="333399"/>
                </a:solidFill>
                <a:cs typeface="Times New Roman" pitchFamily="18" charset="0"/>
              </a:rPr>
              <a:t>Unintentional </a:t>
            </a:r>
            <a:r>
              <a:rPr lang="en-US" sz="2400" dirty="0">
                <a:solidFill>
                  <a:srgbClr val="333399"/>
                </a:solidFill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rgbClr val="333399"/>
                </a:solidFill>
                <a:cs typeface="Times New Roman" pitchFamily="18" charset="0"/>
              </a:rPr>
              <a:t>irearm Discharge</a:t>
            </a:r>
            <a:endParaRPr lang="en-US" sz="2400" i="1" dirty="0">
              <a:solidFill>
                <a:srgbClr val="333399"/>
              </a:solidFill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99011" y="2027055"/>
            <a:ext cx="7592157" cy="4427729"/>
          </a:xfrm>
        </p:spPr>
        <p:txBody>
          <a:bodyPr>
            <a:noAutofit/>
          </a:bodyPr>
          <a:lstStyle/>
          <a:p>
            <a:pPr marL="274320" indent="-274320" algn="l">
              <a:spcBef>
                <a:spcPts val="0"/>
              </a:spcBef>
              <a:buClr>
                <a:srgbClr val="333399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LiH exposure - worker sustained first and second degree burns and respiratory injury</a:t>
            </a:r>
          </a:p>
          <a:p>
            <a:pPr marL="274320" indent="-274320" algn="l">
              <a:spcBef>
                <a:spcPts val="0"/>
              </a:spcBef>
              <a:buClr>
                <a:srgbClr val="333399"/>
              </a:buClr>
              <a:buSzPct val="120000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274320" indent="-274320" algn="l">
              <a:spcBef>
                <a:spcPts val="0"/>
              </a:spcBef>
              <a:buClr>
                <a:srgbClr val="333399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Firearm discharge - minor worker injuries (potential for fatality)</a:t>
            </a:r>
          </a:p>
          <a:p>
            <a:pPr marL="274320" indent="-274320" algn="l">
              <a:spcBef>
                <a:spcPts val="0"/>
              </a:spcBef>
              <a:buClr>
                <a:srgbClr val="333399"/>
              </a:buClr>
              <a:buSzPct val="120000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274320" indent="-274320" algn="l"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Regulatory deficiencies</a:t>
            </a:r>
          </a:p>
          <a:p>
            <a:pPr marL="914400" lvl="7" indent="-228600" algn="l">
              <a:lnSpc>
                <a:spcPct val="110000"/>
              </a:lnSpc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Worker training</a:t>
            </a:r>
          </a:p>
          <a:p>
            <a:pPr marL="914400" lvl="7" indent="-228600" algn="l">
              <a:lnSpc>
                <a:spcPct val="110000"/>
              </a:lnSpc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Personal protective equipment</a:t>
            </a:r>
          </a:p>
          <a:p>
            <a:pPr marL="914400" lvl="7" indent="-228600" algn="l">
              <a:lnSpc>
                <a:spcPct val="110000"/>
              </a:lnSpc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Hazardous energy control</a:t>
            </a:r>
          </a:p>
          <a:p>
            <a:pPr marL="914400" lvl="7" indent="-228600" algn="l">
              <a:lnSpc>
                <a:spcPct val="110000"/>
              </a:lnSpc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Firearms operations</a:t>
            </a:r>
          </a:p>
          <a:p>
            <a:pPr marL="914400" lvl="7" indent="-228600" algn="l">
              <a:lnSpc>
                <a:spcPct val="110000"/>
              </a:lnSpc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Firearms handling</a:t>
            </a:r>
          </a:p>
          <a:p>
            <a:pPr marL="914400" lvl="7" indent="-228600" algn="l"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Recordkeeping</a:t>
            </a:r>
          </a:p>
          <a:p>
            <a:pPr marL="228600" lvl="3" algn="l">
              <a:lnSpc>
                <a:spcPct val="110000"/>
              </a:lnSpc>
              <a:spcBef>
                <a:spcPts val="0"/>
              </a:spcBef>
              <a:buClr>
                <a:srgbClr val="333399"/>
              </a:buClr>
              <a:buSzPct val="120000"/>
            </a:pPr>
            <a:endParaRPr lang="en-US" sz="1000" dirty="0">
              <a:solidFill>
                <a:schemeClr val="tx1"/>
              </a:solidFill>
            </a:endParaRPr>
          </a:p>
          <a:p>
            <a:pPr marL="274320" indent="-274320" algn="l"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Five violations - $150,000 civil penalty + contract fee reduction</a:t>
            </a:r>
          </a:p>
          <a:p>
            <a:pPr lvl="2" indent="-274320" algn="l"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Mitigation for responses and corrective actions for both events</a:t>
            </a:r>
          </a:p>
          <a:p>
            <a:pPr marL="457200" indent="-457200" algn="l"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04691" y="1495567"/>
            <a:ext cx="48973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B&amp;W Y-12 / Y-12 National Security Complex</a:t>
            </a:r>
            <a:endParaRPr lang="en-US" sz="2000" i="1" dirty="0">
              <a:solidFill>
                <a:srgbClr val="3333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806601"/>
            <a:ext cx="8153400" cy="536331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333399"/>
                </a:solidFill>
                <a:cs typeface="Times New Roman" pitchFamily="18" charset="0"/>
              </a:rPr>
              <a:t>Worker Exposures to Chlorine</a:t>
            </a:r>
            <a:endParaRPr lang="en-US" sz="2600" i="1" dirty="0">
              <a:solidFill>
                <a:srgbClr val="333399"/>
              </a:solidFill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5825" y="1970519"/>
            <a:ext cx="7696200" cy="4191000"/>
          </a:xfrm>
        </p:spPr>
        <p:txBody>
          <a:bodyPr>
            <a:normAutofit fontScale="70000" lnSpcReduction="20000"/>
          </a:bodyPr>
          <a:lstStyle/>
          <a:p>
            <a:pPr marL="274320" indent="-27432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schemeClr val="tx1"/>
                </a:solidFill>
              </a:rPr>
              <a:t>Multiple workers exposed to chlorine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Job scoping task to plan for legacy apparatus removal</a:t>
            </a:r>
          </a:p>
          <a:p>
            <a:pPr marL="0" lvl="1" algn="l">
              <a:lnSpc>
                <a:spcPct val="120000"/>
              </a:lnSpc>
              <a:spcBef>
                <a:spcPts val="0"/>
              </a:spcBef>
              <a:buClr>
                <a:srgbClr val="333399"/>
              </a:buClr>
              <a:buSzPct val="110000"/>
            </a:pPr>
            <a:endParaRPr lang="en-US" sz="1700" dirty="0" smtClean="0">
              <a:solidFill>
                <a:schemeClr val="tx1"/>
              </a:solidFill>
            </a:endParaRPr>
          </a:p>
          <a:p>
            <a:pPr marL="274320" indent="-27432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schemeClr val="tx1"/>
                </a:solidFill>
              </a:rPr>
              <a:t>Regulatory deficiencies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Hazard identification, assessment, and control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Management responsibilities</a:t>
            </a:r>
          </a:p>
          <a:p>
            <a:pPr marL="0" lvl="1" algn="l">
              <a:lnSpc>
                <a:spcPct val="120000"/>
              </a:lnSpc>
              <a:spcBef>
                <a:spcPts val="0"/>
              </a:spcBef>
              <a:buClr>
                <a:srgbClr val="333399"/>
              </a:buClr>
              <a:buSzPct val="110000"/>
            </a:pPr>
            <a:endParaRPr lang="en-US" sz="1700" dirty="0" smtClean="0">
              <a:solidFill>
                <a:schemeClr val="tx1"/>
              </a:solidFill>
            </a:endParaRPr>
          </a:p>
          <a:p>
            <a:pPr marL="274320" indent="-274320" algn="l"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schemeClr val="tx1"/>
                </a:solidFill>
              </a:rPr>
              <a:t>Civil penalty waived – significant award fee reduction</a:t>
            </a:r>
          </a:p>
          <a:p>
            <a:pPr marL="274320" indent="-274320" algn="l"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schemeClr val="tx1"/>
                </a:solidFill>
              </a:rPr>
              <a:t>Corrective actions address regulatory violations to prevent recurrence</a:t>
            </a:r>
          </a:p>
          <a:p>
            <a:pPr marL="274320" indent="-274320" algn="l">
              <a:lnSpc>
                <a:spcPct val="120000"/>
              </a:lnSpc>
              <a:spcBef>
                <a:spcPts val="0"/>
              </a:spcBef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schemeClr val="tx1"/>
                </a:solidFill>
              </a:rPr>
              <a:t>LANS to provide NNSA with quarterly corrective action plan status and institution-wide measure assurances</a:t>
            </a:r>
            <a:endParaRPr lang="en-US" sz="2900" dirty="0">
              <a:solidFill>
                <a:schemeClr val="tx1"/>
              </a:solidFill>
            </a:endParaRPr>
          </a:p>
          <a:p>
            <a:pPr marL="274320" indent="-274320" algn="l">
              <a:lnSpc>
                <a:spcPct val="120000"/>
              </a:lnSpc>
              <a:spcBef>
                <a:spcPts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73369" y="1376256"/>
            <a:ext cx="7473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333399"/>
                </a:solidFill>
                <a:latin typeface="Cambria" panose="02040503050406030204" pitchFamily="18" charset="0"/>
              </a:rPr>
              <a:t>Los Alamos National Security, </a:t>
            </a:r>
            <a:r>
              <a:rPr lang="en-US" sz="2000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LLC / Los Alamos National Laboratory</a:t>
            </a:r>
            <a:endParaRPr lang="en-US" sz="2000" i="1" dirty="0">
              <a:solidFill>
                <a:srgbClr val="3333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41946" y="886626"/>
            <a:ext cx="8153400" cy="839625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333399"/>
                </a:solidFill>
                <a:cs typeface="Times New Roman" pitchFamily="18" charset="0"/>
              </a:rPr>
              <a:t>Worker Exposures to Material Handling / </a:t>
            </a:r>
            <a:br>
              <a:rPr lang="en-US" sz="2600" dirty="0" smtClean="0">
                <a:solidFill>
                  <a:srgbClr val="333399"/>
                </a:solidFill>
                <a:cs typeface="Times New Roman" pitchFamily="18" charset="0"/>
              </a:rPr>
            </a:br>
            <a:r>
              <a:rPr lang="en-US" sz="2600" dirty="0" smtClean="0">
                <a:solidFill>
                  <a:srgbClr val="333399"/>
                </a:solidFill>
                <a:cs typeface="Times New Roman" pitchFamily="18" charset="0"/>
              </a:rPr>
              <a:t>Ergonomic Hazards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9863" y="2406354"/>
            <a:ext cx="7931209" cy="3789347"/>
          </a:xfrm>
        </p:spPr>
        <p:txBody>
          <a:bodyPr>
            <a:normAutofit/>
          </a:bodyPr>
          <a:lstStyle/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Programmatic investigation – Three events - two with injuries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Regulatory deficiencies</a:t>
            </a:r>
          </a:p>
          <a:p>
            <a:pPr marL="731520" lvl="1" indent="-274320" algn="l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Management responsibilities – providing a safe workplace</a:t>
            </a:r>
          </a:p>
          <a:p>
            <a:pPr marL="731520" lvl="1" indent="-274320" algn="l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Material handling hazard identification and assessment</a:t>
            </a:r>
          </a:p>
          <a:p>
            <a:pPr marL="731520" lvl="1" indent="-274320" algn="l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Hazard prevention and abatement through the hierarchy of controls</a:t>
            </a:r>
          </a:p>
          <a:p>
            <a:pPr marL="731520" lvl="1" indent="-274320" algn="l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Material handling limits (ACGIH TLVs and NIOSH RWLs)</a:t>
            </a:r>
          </a:p>
          <a:p>
            <a:pPr marL="731520" lvl="1" indent="-274320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Worker training on material handling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Four violations - $131,250 civil penalty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buClr>
                <a:srgbClr val="33339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50% mitigation for response and corrective actions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77525" y="1764082"/>
            <a:ext cx="57684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333399"/>
                </a:solidFill>
                <a:latin typeface="Cambria" panose="02040503050406030204" pitchFamily="18" charset="0"/>
              </a:rPr>
              <a:t>UT-Battelle, LLC </a:t>
            </a:r>
            <a:r>
              <a:rPr lang="en-US" sz="2000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/ Oak </a:t>
            </a:r>
            <a:r>
              <a:rPr lang="en-US" sz="2000" i="1" dirty="0">
                <a:solidFill>
                  <a:srgbClr val="333399"/>
                </a:solidFill>
                <a:latin typeface="Cambria" panose="02040503050406030204" pitchFamily="18" charset="0"/>
              </a:rPr>
              <a:t>Ridge National Laboratory</a:t>
            </a:r>
          </a:p>
        </p:txBody>
      </p:sp>
    </p:spTree>
    <p:extLst>
      <p:ext uri="{BB962C8B-B14F-4D97-AF65-F5344CB8AC3E}">
        <p14:creationId xmlns:p14="http://schemas.microsoft.com/office/powerpoint/2010/main" val="40846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41945" y="895172"/>
            <a:ext cx="8153400" cy="472155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333399"/>
                </a:solidFill>
                <a:cs typeface="Times New Roman" pitchFamily="18" charset="0"/>
              </a:rPr>
              <a:t>Worker Injuries – Drum Explosion</a:t>
            </a:r>
            <a:endParaRPr lang="en-US" sz="2600" i="1" dirty="0">
              <a:solidFill>
                <a:srgbClr val="333399"/>
              </a:solidFill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16238" y="1986897"/>
            <a:ext cx="7563740" cy="4277170"/>
          </a:xfrm>
        </p:spPr>
        <p:txBody>
          <a:bodyPr>
            <a:normAutofit fontScale="92500" lnSpcReduction="10000"/>
          </a:bodyPr>
          <a:lstStyle/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Detonation of isopropyl alcohol (peroxide forming)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NNSA/NSTec joint accident investigation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Regulatory deficiencies</a:t>
            </a:r>
          </a:p>
          <a:p>
            <a:pPr marL="731520" lvl="1" indent="-274320" algn="l">
              <a:lnSpc>
                <a:spcPct val="110000"/>
              </a:lnSpc>
              <a:spcBef>
                <a:spcPts val="0"/>
              </a:spcBef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Hazard identification/assessment in work planning and control process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Chemical management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Hazard communication</a:t>
            </a:r>
          </a:p>
          <a:p>
            <a:pPr marL="731520" lvl="1" indent="-274320" algn="l">
              <a:lnSpc>
                <a:spcPct val="110000"/>
              </a:lnSpc>
              <a:spcAft>
                <a:spcPts val="15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Fire protection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Five violations – contract fee reduction of $2.05 million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Corrective actions address regulatory issues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94759" y="1422250"/>
            <a:ext cx="79817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333399"/>
                </a:solidFill>
                <a:latin typeface="Cambria" panose="02040503050406030204" pitchFamily="18" charset="0"/>
              </a:rPr>
              <a:t>National Security Technologies, LLC </a:t>
            </a:r>
            <a:r>
              <a:rPr lang="en-US" sz="2000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/ Nevada National Security Site</a:t>
            </a:r>
            <a:endParaRPr lang="en-US" sz="2000" i="1" dirty="0">
              <a:solidFill>
                <a:srgbClr val="3333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2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35949" y="638798"/>
            <a:ext cx="81534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333399"/>
                </a:solidFill>
                <a:cs typeface="Times New Roman" pitchFamily="18" charset="0"/>
              </a:rPr>
              <a:t>Lithium Ion Battery Fire and </a:t>
            </a:r>
            <a:br>
              <a:rPr lang="en-US" sz="2400" dirty="0" smtClean="0">
                <a:solidFill>
                  <a:srgbClr val="333399"/>
                </a:solidFill>
                <a:cs typeface="Times New Roman" pitchFamily="18" charset="0"/>
              </a:rPr>
            </a:br>
            <a:r>
              <a:rPr lang="en-US" sz="2400" dirty="0" smtClean="0">
                <a:solidFill>
                  <a:srgbClr val="333399"/>
                </a:solidFill>
                <a:cs typeface="Times New Roman" pitchFamily="18" charset="0"/>
              </a:rPr>
              <a:t>Unintentional </a:t>
            </a:r>
            <a:r>
              <a:rPr lang="en-US" sz="2400" dirty="0">
                <a:solidFill>
                  <a:srgbClr val="333399"/>
                </a:solidFill>
                <a:cs typeface="Times New Roman" pitchFamily="18" charset="0"/>
              </a:rPr>
              <a:t>Detonator Initiation </a:t>
            </a:r>
            <a:endParaRPr lang="en-US" sz="2400" i="1" dirty="0">
              <a:solidFill>
                <a:srgbClr val="333399"/>
              </a:solidFill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19685" y="2046718"/>
            <a:ext cx="7640652" cy="4507906"/>
          </a:xfrm>
        </p:spPr>
        <p:txBody>
          <a:bodyPr>
            <a:normAutofit fontScale="92500" lnSpcReduction="20000"/>
          </a:bodyPr>
          <a:lstStyle/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Events revealed deficiencies in Part 851 Worker Safety and Health Program implementation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Regulatory deficiencies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Management responsibilities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Hazard identification/assessment 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Hazard control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Emergency response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Training and information</a:t>
            </a:r>
          </a:p>
          <a:p>
            <a:pPr marL="731520" lvl="1" indent="-274320" algn="l">
              <a:lnSpc>
                <a:spcPct val="110000"/>
              </a:lnSpc>
              <a:spcAft>
                <a:spcPts val="6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Recordkeeping and reporting</a:t>
            </a:r>
          </a:p>
          <a:p>
            <a:pPr marL="274320" indent="-274320" algn="l">
              <a:lnSpc>
                <a:spcPct val="110000"/>
              </a:lnSpc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Six violations – contract fee reduction of $686,000</a:t>
            </a:r>
          </a:p>
          <a:p>
            <a:pPr marL="731520" lvl="1" indent="-274320" algn="l">
              <a:lnSpc>
                <a:spcPct val="110000"/>
              </a:lnSpc>
              <a:spcAft>
                <a:spcPts val="9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Four recurring violations of Part 851</a:t>
            </a:r>
          </a:p>
          <a:p>
            <a:pPr marL="274320" indent="-274320" algn="l">
              <a:lnSpc>
                <a:spcPct val="110000"/>
              </a:lnSpc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Corrective actions address regulatory issues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813058" y="1509506"/>
            <a:ext cx="5712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99"/>
                </a:solidFill>
                <a:latin typeface="Cambria" panose="02040503050406030204" pitchFamily="18" charset="0"/>
              </a:rPr>
              <a:t>Sandia Corporation </a:t>
            </a:r>
            <a:r>
              <a:rPr lang="en-US" sz="2000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/ Sandia National Laboratories</a:t>
            </a:r>
            <a:endParaRPr lang="en-US" sz="2000" i="1" dirty="0">
              <a:solidFill>
                <a:srgbClr val="3333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0492" y="784077"/>
            <a:ext cx="8153400" cy="685799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333399"/>
                </a:solidFill>
                <a:cs typeface="Times New Roman" pitchFamily="18" charset="0"/>
              </a:rPr>
              <a:t>Underground Salt Haul Truck Fire</a:t>
            </a:r>
            <a:endParaRPr lang="en-US" sz="2600" i="1" dirty="0">
              <a:solidFill>
                <a:srgbClr val="333399"/>
              </a:solidFill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6776" y="2012534"/>
            <a:ext cx="7589378" cy="4131891"/>
          </a:xfrm>
        </p:spPr>
        <p:txBody>
          <a:bodyPr>
            <a:normAutofit lnSpcReduction="10000"/>
          </a:bodyPr>
          <a:lstStyle/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Joint worker safety and nuclear safety investigation with radiological release event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DOE-led accident investigation</a:t>
            </a:r>
          </a:p>
          <a:p>
            <a:pPr marL="274320" indent="-27432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Regulatory deficiencies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Title 30 and NFPA 122 plans and assessments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Fire prevention and preventative maintenance</a:t>
            </a:r>
          </a:p>
          <a:p>
            <a:pPr marL="731520" lvl="1" indent="-274320" algn="l">
              <a:lnSpc>
                <a:spcPct val="110000"/>
              </a:lnSpc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Emergency Response</a:t>
            </a:r>
          </a:p>
          <a:p>
            <a:pPr marL="731520" lvl="1" indent="-274320" algn="l">
              <a:lnSpc>
                <a:spcPct val="110000"/>
              </a:lnSpc>
              <a:spcAft>
                <a:spcPts val="12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Recordkeeping</a:t>
            </a:r>
          </a:p>
          <a:p>
            <a:pPr marL="274320" indent="-274320" algn="l">
              <a:lnSpc>
                <a:spcPct val="110000"/>
              </a:lnSpc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Four Part 851 violations – contract fee reduction of $356,438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9230" y="1388067"/>
            <a:ext cx="72938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333399"/>
                </a:solidFill>
                <a:latin typeface="Cambria" panose="02040503050406030204" pitchFamily="18" charset="0"/>
              </a:rPr>
              <a:t>Nuclear Waste Partnership, LLC </a:t>
            </a:r>
            <a:r>
              <a:rPr lang="en-US" sz="2000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/ Waste Isolation Pilot Plant</a:t>
            </a:r>
            <a:endParaRPr lang="en-US" sz="2000" i="1" dirty="0">
              <a:solidFill>
                <a:srgbClr val="3333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4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806601"/>
            <a:ext cx="8153400" cy="536331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333399"/>
                </a:solidFill>
                <a:cs typeface="Times New Roman" pitchFamily="18" charset="0"/>
              </a:rPr>
              <a:t>Electrical Safety Program</a:t>
            </a:r>
            <a:endParaRPr lang="en-US" sz="2600" i="1" dirty="0">
              <a:solidFill>
                <a:srgbClr val="333399"/>
              </a:solidFill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5825" y="1970519"/>
            <a:ext cx="7696200" cy="4191000"/>
          </a:xfrm>
        </p:spPr>
        <p:txBody>
          <a:bodyPr>
            <a:normAutofit fontScale="25000" lnSpcReduction="20000"/>
          </a:bodyPr>
          <a:lstStyle/>
          <a:p>
            <a:pPr marL="274320" indent="-27432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8800" dirty="0" smtClean="0">
                <a:solidFill>
                  <a:schemeClr val="tx1"/>
                </a:solidFill>
              </a:rPr>
              <a:t>Arc blast event and other near miss electrical events</a:t>
            </a:r>
          </a:p>
          <a:p>
            <a:pPr marL="274320" indent="-27432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8800" dirty="0" smtClean="0">
                <a:solidFill>
                  <a:schemeClr val="tx1"/>
                </a:solidFill>
              </a:rPr>
              <a:t>Five Severity Level I  and three Severity Level II violations</a:t>
            </a:r>
          </a:p>
          <a:p>
            <a:pPr marL="274320" indent="-27432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8800" dirty="0" smtClean="0">
                <a:solidFill>
                  <a:schemeClr val="tx1"/>
                </a:solidFill>
              </a:rPr>
              <a:t>Regulatory deficiencies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Integrated work management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Hazard  assessment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Worker involvement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Hazardous energy control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Electrical work practices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Personal Protective Equipment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Training and information</a:t>
            </a:r>
          </a:p>
          <a:p>
            <a:pPr marL="731520" lvl="2" indent="-27432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3333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Applying relevant lessons </a:t>
            </a:r>
            <a:r>
              <a:rPr lang="en-US" sz="7200" dirty="0">
                <a:solidFill>
                  <a:schemeClr val="tx1"/>
                </a:solidFill>
              </a:rPr>
              <a:t>learned </a:t>
            </a:r>
            <a:r>
              <a:rPr lang="en-US" sz="7200" dirty="0" smtClean="0">
                <a:solidFill>
                  <a:schemeClr val="tx1"/>
                </a:solidFill>
              </a:rPr>
              <a:t>(R- 2009-OR-</a:t>
            </a:r>
            <a:r>
              <a:rPr lang="en-US" sz="7200" dirty="0" err="1" smtClean="0">
                <a:solidFill>
                  <a:schemeClr val="tx1"/>
                </a:solidFill>
              </a:rPr>
              <a:t>BJCECP</a:t>
            </a:r>
            <a:r>
              <a:rPr lang="en-US" sz="7200" dirty="0" smtClean="0">
                <a:solidFill>
                  <a:schemeClr val="tx1"/>
                </a:solidFill>
              </a:rPr>
              <a:t>-0302)</a:t>
            </a:r>
          </a:p>
          <a:p>
            <a:pPr marL="274320" indent="-274320" algn="l"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  <a:buClr>
                <a:srgbClr val="333399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8800" dirty="0" smtClean="0">
                <a:solidFill>
                  <a:schemeClr val="tx1"/>
                </a:solidFill>
              </a:rPr>
              <a:t>Civil penalty waived – significant award fee reduction</a:t>
            </a:r>
            <a:endParaRPr lang="en-US" sz="88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73369" y="1376256"/>
            <a:ext cx="7473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333399"/>
                </a:solidFill>
                <a:latin typeface="Cambria" panose="02040503050406030204" pitchFamily="18" charset="0"/>
              </a:rPr>
              <a:t>Los Alamos National Security, </a:t>
            </a:r>
            <a:r>
              <a:rPr lang="en-US" sz="2000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LLC / Los Alamos National Laboratory</a:t>
            </a:r>
            <a:endParaRPr lang="en-US" sz="2000" i="1" dirty="0">
              <a:solidFill>
                <a:srgbClr val="3333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gram Revie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ogram Revie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rogram Revie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10394</TotalTime>
  <Words>732</Words>
  <Application>Microsoft Office PowerPoint</Application>
  <PresentationFormat>On-screen Show (4:3)</PresentationFormat>
  <Paragraphs>172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Wingdings</vt:lpstr>
      <vt:lpstr>EA Slide Master</vt:lpstr>
      <vt:lpstr>1_Program Review template</vt:lpstr>
      <vt:lpstr>Custom Design</vt:lpstr>
      <vt:lpstr>2_Program Review template</vt:lpstr>
      <vt:lpstr>Program Review template</vt:lpstr>
      <vt:lpstr>Worker Safety and Health Enforcement  Program Update</vt:lpstr>
      <vt:lpstr>Worker Safety and Health Enforcement Activities </vt:lpstr>
      <vt:lpstr>Lithium Hydride Exposure and  Unintentional Firearm Discharge</vt:lpstr>
      <vt:lpstr>Worker Exposures to Chlorine</vt:lpstr>
      <vt:lpstr>Worker Exposures to Material Handling /  Ergonomic Hazards</vt:lpstr>
      <vt:lpstr>Worker Injuries – Drum Explosion</vt:lpstr>
      <vt:lpstr>Lithium Ion Battery Fire and  Unintentional Detonator Initiation </vt:lpstr>
      <vt:lpstr>Underground Salt Haul Truck Fire</vt:lpstr>
      <vt:lpstr>Electrical Safety Program</vt:lpstr>
      <vt:lpstr>Worker Safety and Health Enforcement Activities</vt:lpstr>
      <vt:lpstr>Worker Safety and Health Enforcement Activities</vt:lpstr>
      <vt:lpstr>Part 851 Implementation Challenges</vt:lpstr>
      <vt:lpstr>Questions?</vt:lpstr>
    </vt:vector>
  </TitlesOfParts>
  <Company>U.S.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eXCITE</dc:creator>
  <cp:lastModifiedBy>Meisinger, Terry</cp:lastModifiedBy>
  <cp:revision>742</cp:revision>
  <cp:lastPrinted>2015-04-14T19:06:27Z</cp:lastPrinted>
  <dcterms:created xsi:type="dcterms:W3CDTF">2006-09-18T12:34:28Z</dcterms:created>
  <dcterms:modified xsi:type="dcterms:W3CDTF">2016-07-26T15:52:12Z</dcterms:modified>
</cp:coreProperties>
</file>