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4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5" r:id="rId1"/>
    <p:sldMasterId id="2147483694" r:id="rId2"/>
    <p:sldMasterId id="2147483708" r:id="rId3"/>
    <p:sldMasterId id="2147483721" r:id="rId4"/>
    <p:sldMasterId id="2147483680" r:id="rId5"/>
  </p:sldMasterIdLst>
  <p:notesMasterIdLst>
    <p:notesMasterId r:id="rId19"/>
  </p:notesMasterIdLst>
  <p:handoutMasterIdLst>
    <p:handoutMasterId r:id="rId20"/>
  </p:handoutMasterIdLst>
  <p:sldIdLst>
    <p:sldId id="421" r:id="rId6"/>
    <p:sldId id="420" r:id="rId7"/>
    <p:sldId id="433" r:id="rId8"/>
    <p:sldId id="423" r:id="rId9"/>
    <p:sldId id="424" r:id="rId10"/>
    <p:sldId id="425" r:id="rId11"/>
    <p:sldId id="426" r:id="rId12"/>
    <p:sldId id="427" r:id="rId13"/>
    <p:sldId id="434" r:id="rId14"/>
    <p:sldId id="428" r:id="rId15"/>
    <p:sldId id="429" r:id="rId16"/>
    <p:sldId id="430" r:id="rId17"/>
    <p:sldId id="432" r:id="rId1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9900"/>
    <a:srgbClr val="0000C4"/>
    <a:srgbClr val="0066CC"/>
    <a:srgbClr val="6600FF"/>
    <a:srgbClr val="3333CC"/>
    <a:srgbClr val="0000FF"/>
    <a:srgbClr val="0033CC"/>
    <a:srgbClr val="0675BA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74" autoAdjust="0"/>
    <p:restoredTop sz="78097" autoAdjust="0"/>
  </p:normalViewPr>
  <p:slideViewPr>
    <p:cSldViewPr snapToGrid="0">
      <p:cViewPr varScale="1">
        <p:scale>
          <a:sx n="83" d="100"/>
          <a:sy n="83" d="100"/>
        </p:scale>
        <p:origin x="1704" y="82"/>
      </p:cViewPr>
      <p:guideLst>
        <p:guide orient="horz" pos="102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264" cy="465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2" tIns="46355" rIns="92712" bIns="4635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548" y="0"/>
            <a:ext cx="3038264" cy="465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2" tIns="46355" rIns="92712" bIns="4635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277"/>
            <a:ext cx="3038264" cy="465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2" tIns="46355" rIns="92712" bIns="4635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548" y="8829277"/>
            <a:ext cx="3038264" cy="465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2" tIns="46355" rIns="92712" bIns="4635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4D5BFE7-30EF-4FD5-846F-6DA623FC27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9126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264" cy="465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1" tIns="46360" rIns="92721" bIns="4636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548" y="0"/>
            <a:ext cx="3038264" cy="465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1" tIns="46360" rIns="92721" bIns="4636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5325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17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405" y="4415433"/>
            <a:ext cx="5609591" cy="4185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1" tIns="46360" rIns="92721" bIns="463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17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277"/>
            <a:ext cx="3038264" cy="465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1" tIns="46360" rIns="92721" bIns="4636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17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548" y="8829277"/>
            <a:ext cx="3038264" cy="465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1" tIns="46360" rIns="92721" bIns="4636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AB2896D-A0B8-4FC7-A22D-73787BF683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7732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A95DA-A0BE-47DE-AAE2-3AF4519D661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7888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B2896D-A0B8-4FC7-A22D-73787BF68334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6857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A95DA-A0BE-47DE-AAE2-3AF4519D661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482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A95DA-A0BE-47DE-AAE2-3AF4519D661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554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A95DA-A0BE-47DE-AAE2-3AF4519D661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705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A95DA-A0BE-47DE-AAE2-3AF4519D661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0768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A95DA-A0BE-47DE-AAE2-3AF4519D661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978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A95DA-A0BE-47DE-AAE2-3AF4519D661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5609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A95DA-A0BE-47DE-AAE2-3AF4519D661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9794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A95DA-A0BE-47DE-AAE2-3AF4519D661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2033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A95DA-A0BE-47DE-AAE2-3AF4519D661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850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Cambri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68BEF-CB27-4061-B107-0A909B86EAE9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453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CEE0A-ECAF-4B18-B12F-04E5F5AEBA77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578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BC214-23BC-4FB1-96BA-0F2F3926BDDB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39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63B2-FCEB-4FF1-9A5F-C2389BEF4311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0165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A4CCD-84B1-4CF1-A475-7111F0B473C0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0489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Cambri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68BEF-CB27-4061-B107-0A909B86EAE9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0892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F584F-DF97-4B17-8F04-96B09A99A560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0086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A2CD7-2320-446E-B7FF-8CB3F8494A03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6227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498D-55B6-4941-AA06-71B99B2FB5EE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210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2723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754312"/>
            <a:ext cx="4040188" cy="34178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02723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754312"/>
            <a:ext cx="4041775" cy="34178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4DC7-31C5-41EB-A2AF-B6463A994BE1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7762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BBE59-D73A-4BC4-A250-87EEEF38C816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778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F584F-DF97-4B17-8F04-96B09A99A560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5364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A9012-D503-443F-BB29-DA9F4260E2F3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2051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C708B-BFF8-406D-A278-F6087B08C4CC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4706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BF3E-574A-43E2-B6BC-A783D4E9623A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3920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CEE0A-ECAF-4B18-B12F-04E5F5AEBA77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0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BC214-23BC-4FB1-96BA-0F2F3926BDDB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5695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63B2-FCEB-4FF1-9A5F-C2389BEF4311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7830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A4CCD-84B1-4CF1-A475-7111F0B473C0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5486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B8BE-6AFA-4D34-8171-380A8054A4A1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40E-BF3E-44E8-A44A-F30565D4D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7378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B8BE-6AFA-4D34-8171-380A8054A4A1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40E-BF3E-44E8-A44A-F30565D4D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7027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B8BE-6AFA-4D34-8171-380A8054A4A1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40E-BF3E-44E8-A44A-F30565D4D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456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A2CD7-2320-446E-B7FF-8CB3F8494A03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66852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B8BE-6AFA-4D34-8171-380A8054A4A1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40E-BF3E-44E8-A44A-F30565D4D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9663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B8BE-6AFA-4D34-8171-380A8054A4A1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40E-BF3E-44E8-A44A-F30565D4D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15160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B8BE-6AFA-4D34-8171-380A8054A4A1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40E-BF3E-44E8-A44A-F30565D4D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93506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B8BE-6AFA-4D34-8171-380A8054A4A1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40E-BF3E-44E8-A44A-F30565D4D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5994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B8BE-6AFA-4D34-8171-380A8054A4A1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40E-BF3E-44E8-A44A-F30565D4D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1495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B8BE-6AFA-4D34-8171-380A8054A4A1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40E-BF3E-44E8-A44A-F30565D4D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9706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B8BE-6AFA-4D34-8171-380A8054A4A1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40E-BF3E-44E8-A44A-F30565D4D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20275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B8BE-6AFA-4D34-8171-380A8054A4A1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40E-BF3E-44E8-A44A-F30565D4D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64523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B8BE-6AFA-4D34-8171-380A8054A4A1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40E-BF3E-44E8-A44A-F30565D4D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12838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Cambri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68BEF-CB27-4061-B107-0A909B86EAE9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089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498D-55B6-4941-AA06-71B99B2FB5EE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68563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F584F-DF97-4B17-8F04-96B09A99A560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00868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A2CD7-2320-446E-B7FF-8CB3F8494A03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62274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498D-55B6-4941-AA06-71B99B2FB5EE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2106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2723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754312"/>
            <a:ext cx="4040188" cy="34178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02723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754312"/>
            <a:ext cx="4041775" cy="34178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4DC7-31C5-41EB-A2AF-B6463A994BE1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77622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BBE59-D73A-4BC4-A250-87EEEF38C816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77878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A9012-D503-443F-BB29-DA9F4260E2F3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2051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C708B-BFF8-406D-A278-F6087B08C4CC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47065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BF3E-574A-43E2-B6BC-A783D4E9623A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39202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CEE0A-ECAF-4B18-B12F-04E5F5AEBA77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02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BC214-23BC-4FB1-96BA-0F2F3926BDDB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569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2723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754312"/>
            <a:ext cx="4040188" cy="34178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02723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754312"/>
            <a:ext cx="4041775" cy="34178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4DC7-31C5-41EB-A2AF-B6463A994BE1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77303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63B2-FCEB-4FF1-9A5F-C2389BEF4311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78303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A4CCD-84B1-4CF1-A475-7111F0B473C0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54861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Cambri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68BEF-CB27-4061-B107-0A909B86EAE9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08926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F584F-DF97-4B17-8F04-96B09A99A560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00868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A2CD7-2320-446E-B7FF-8CB3F8494A03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62274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498D-55B6-4941-AA06-71B99B2FB5EE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2106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2723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754312"/>
            <a:ext cx="4040188" cy="34178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02723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754312"/>
            <a:ext cx="4041775" cy="34178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4DC7-31C5-41EB-A2AF-B6463A994BE1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77622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BBE59-D73A-4BC4-A250-87EEEF38C816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77878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A9012-D503-443F-BB29-DA9F4260E2F3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20515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C708B-BFF8-406D-A278-F6087B08C4CC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470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BBE59-D73A-4BC4-A250-87EEEF38C816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26777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BF3E-574A-43E2-B6BC-A783D4E9623A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39202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CEE0A-ECAF-4B18-B12F-04E5F5AEBA77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02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BC214-23BC-4FB1-96BA-0F2F3926BDDB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56956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63B2-FCEB-4FF1-9A5F-C2389BEF4311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78303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A4CCD-84B1-4CF1-A475-7111F0B473C0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548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A9012-D503-443F-BB29-DA9F4260E2F3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768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C708B-BFF8-406D-A278-F6087B08C4CC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470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BF3E-574A-43E2-B6BC-A783D4E9623A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299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51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50.xml"/><Relationship Id="rId2" Type="http://schemas.openxmlformats.org/officeDocument/2006/relationships/slideLayout" Target="../slideLayouts/slideLayout40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3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Relationship Id="rId1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9863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F0767-464F-4E49-9C90-EAC5690E8296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New_DOE_Logo_Color_042808.pn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381000" y="382733"/>
            <a:ext cx="1904999" cy="478914"/>
          </a:xfrm>
          <a:prstGeom prst="rect">
            <a:avLst/>
          </a:prstGeom>
        </p:spPr>
      </p:pic>
      <p:sp>
        <p:nvSpPr>
          <p:cNvPr id="9" name="Rectangle 4"/>
          <p:cNvSpPr>
            <a:spLocks noChangeArrowheads="1"/>
          </p:cNvSpPr>
          <p:nvPr userDrawn="1"/>
        </p:nvSpPr>
        <p:spPr bwMode="auto">
          <a:xfrm>
            <a:off x="228600" y="228600"/>
            <a:ext cx="8686800" cy="6400800"/>
          </a:xfrm>
          <a:prstGeom prst="rect">
            <a:avLst/>
          </a:prstGeom>
          <a:noFill/>
          <a:ln w="57150">
            <a:solidFill>
              <a:srgbClr val="33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pic>
        <p:nvPicPr>
          <p:cNvPr id="12" name="Picture 8" descr="EA logo color final.pn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400265"/>
            <a:ext cx="1485900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5135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ambr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ambr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ambr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ambr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mbr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ambr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9863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F0767-464F-4E49-9C90-EAC5690E8296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New_DOE_Logo_Color_042808.pn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381000" y="382733"/>
            <a:ext cx="1904999" cy="478914"/>
          </a:xfrm>
          <a:prstGeom prst="rect">
            <a:avLst/>
          </a:prstGeom>
        </p:spPr>
      </p:pic>
      <p:sp>
        <p:nvSpPr>
          <p:cNvPr id="9" name="Rectangle 4"/>
          <p:cNvSpPr>
            <a:spLocks noChangeArrowheads="1"/>
          </p:cNvSpPr>
          <p:nvPr userDrawn="1"/>
        </p:nvSpPr>
        <p:spPr bwMode="auto">
          <a:xfrm>
            <a:off x="228600" y="228600"/>
            <a:ext cx="8686800" cy="6400800"/>
          </a:xfrm>
          <a:prstGeom prst="rect">
            <a:avLst/>
          </a:prstGeom>
          <a:noFill/>
          <a:ln w="57150">
            <a:solidFill>
              <a:srgbClr val="33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pic>
        <p:nvPicPr>
          <p:cNvPr id="12" name="Picture 8" descr="EA logo color final.pn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400265"/>
            <a:ext cx="1485900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9455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ambr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ambr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ambr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ambr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mbr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ambr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6B8BE-6AFA-4D34-8171-380A8054A4A1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4540E-BF3E-44E8-A44A-F30565D4D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836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9863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F0767-464F-4E49-9C90-EAC5690E8296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New_DOE_Logo_Color_042808.pn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381000" y="382733"/>
            <a:ext cx="1904999" cy="478914"/>
          </a:xfrm>
          <a:prstGeom prst="rect">
            <a:avLst/>
          </a:prstGeom>
        </p:spPr>
      </p:pic>
      <p:sp>
        <p:nvSpPr>
          <p:cNvPr id="9" name="Rectangle 4"/>
          <p:cNvSpPr>
            <a:spLocks noChangeArrowheads="1"/>
          </p:cNvSpPr>
          <p:nvPr userDrawn="1"/>
        </p:nvSpPr>
        <p:spPr bwMode="auto">
          <a:xfrm>
            <a:off x="228600" y="228600"/>
            <a:ext cx="8686800" cy="6400800"/>
          </a:xfrm>
          <a:prstGeom prst="rect">
            <a:avLst/>
          </a:prstGeom>
          <a:noFill/>
          <a:ln w="57150">
            <a:solidFill>
              <a:srgbClr val="33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pic>
        <p:nvPicPr>
          <p:cNvPr id="12" name="Picture 8" descr="EA logo color final.pn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400265"/>
            <a:ext cx="1485900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9455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  <p:sldLayoutId id="2147483734" r:id="rId13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ambr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ambr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ambr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ambr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mbr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ambr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9863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F0767-464F-4E49-9C90-EAC5690E8296}" type="datetime1">
              <a:rPr lang="en-US" smtClean="0"/>
              <a:t>7/26/2016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8F282-A15F-4A87-B428-6991105A83D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New_DOE_Logo_Color_042808.pn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381000" y="382733"/>
            <a:ext cx="1904999" cy="478914"/>
          </a:xfrm>
          <a:prstGeom prst="rect">
            <a:avLst/>
          </a:prstGeom>
        </p:spPr>
      </p:pic>
      <p:sp>
        <p:nvSpPr>
          <p:cNvPr id="9" name="Rectangle 4"/>
          <p:cNvSpPr>
            <a:spLocks noChangeArrowheads="1"/>
          </p:cNvSpPr>
          <p:nvPr userDrawn="1"/>
        </p:nvSpPr>
        <p:spPr bwMode="auto">
          <a:xfrm>
            <a:off x="228600" y="228600"/>
            <a:ext cx="8686800" cy="6400800"/>
          </a:xfrm>
          <a:prstGeom prst="rect">
            <a:avLst/>
          </a:prstGeom>
          <a:noFill/>
          <a:ln w="57150">
            <a:solidFill>
              <a:srgbClr val="33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pic>
        <p:nvPicPr>
          <p:cNvPr id="12" name="Picture 8" descr="EA logo color final.pn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400265"/>
            <a:ext cx="1485900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9455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ambr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ambr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ambr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ambr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mbr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ambr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nergy.gov/ea/services/enforceme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72725"/>
            <a:ext cx="7772400" cy="147002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3000" dirty="0">
                <a:solidFill>
                  <a:srgbClr val="333399"/>
                </a:solidFill>
              </a:rPr>
              <a:t>Worker Safety and Health Enforcement </a:t>
            </a:r>
            <a:br>
              <a:rPr lang="en-US" sz="3000" dirty="0">
                <a:solidFill>
                  <a:srgbClr val="333399"/>
                </a:solidFill>
              </a:rPr>
            </a:br>
            <a:r>
              <a:rPr lang="en-US" sz="3000" dirty="0">
                <a:solidFill>
                  <a:srgbClr val="333399"/>
                </a:solidFill>
              </a:rPr>
              <a:t>Program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276600"/>
            <a:ext cx="7086600" cy="297180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rgbClr val="333399"/>
                </a:solidFill>
              </a:rPr>
              <a:t>Terry Meisinger</a:t>
            </a:r>
          </a:p>
          <a:p>
            <a:r>
              <a:rPr lang="en-US" sz="2400" dirty="0" smtClean="0">
                <a:solidFill>
                  <a:srgbClr val="333399"/>
                </a:solidFill>
              </a:rPr>
              <a:t>Enforcement Officer</a:t>
            </a:r>
          </a:p>
          <a:p>
            <a:r>
              <a:rPr lang="en-US" sz="2400" dirty="0" smtClean="0">
                <a:solidFill>
                  <a:srgbClr val="333399"/>
                </a:solidFill>
              </a:rPr>
              <a:t>Office of Worker Safety and Health Enforcement</a:t>
            </a:r>
          </a:p>
          <a:p>
            <a:r>
              <a:rPr lang="en-US" sz="2400" dirty="0" smtClean="0">
                <a:solidFill>
                  <a:srgbClr val="333399"/>
                </a:solidFill>
              </a:rPr>
              <a:t>Office of Enterprise Assessments</a:t>
            </a:r>
          </a:p>
          <a:p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chemeClr val="tx1"/>
                </a:solidFill>
                <a:hlinkClick r:id="rId3"/>
              </a:rPr>
              <a:t>http</a:t>
            </a:r>
            <a:r>
              <a:rPr lang="en-US" sz="2000" dirty="0">
                <a:solidFill>
                  <a:schemeClr val="tx1"/>
                </a:solidFill>
                <a:hlinkClick r:id="rId3"/>
              </a:rPr>
              <a:t>://</a:t>
            </a:r>
            <a:r>
              <a:rPr lang="en-US" sz="2000" dirty="0" smtClean="0">
                <a:solidFill>
                  <a:schemeClr val="tx1"/>
                </a:solidFill>
                <a:hlinkClick r:id="rId3"/>
              </a:rPr>
              <a:t>energy.gov/ea/services/enforcement</a:t>
            </a:r>
            <a:endParaRPr lang="en-US" sz="2000" dirty="0" smtClean="0">
              <a:solidFill>
                <a:schemeClr val="tx1"/>
              </a:solidFill>
            </a:endParaRPr>
          </a:p>
          <a:p>
            <a:endParaRPr lang="en-US" sz="2000" dirty="0" smtClean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95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94345" y="1066800"/>
            <a:ext cx="7772400" cy="821821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333399"/>
                </a:solidFill>
              </a:rPr>
              <a:t>Worker Safety and Health</a:t>
            </a:r>
            <a:br>
              <a:rPr lang="en-US" sz="2800" dirty="0">
                <a:solidFill>
                  <a:srgbClr val="333399"/>
                </a:solidFill>
              </a:rPr>
            </a:br>
            <a:r>
              <a:rPr lang="en-US" sz="2800" dirty="0">
                <a:solidFill>
                  <a:srgbClr val="333399"/>
                </a:solidFill>
              </a:rPr>
              <a:t>Enforcement Activities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297863"/>
              </p:ext>
            </p:extLst>
          </p:nvPr>
        </p:nvGraphicFramePr>
        <p:xfrm>
          <a:off x="732444" y="2255521"/>
          <a:ext cx="7696201" cy="4300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300"/>
                <a:gridCol w="3733800"/>
                <a:gridCol w="3467101"/>
              </a:tblGrid>
              <a:tr h="377948">
                <a:tc gridSpan="3">
                  <a:txBody>
                    <a:bodyPr/>
                    <a:lstStyle/>
                    <a:p>
                      <a:r>
                        <a:rPr lang="en-US" sz="1800" u="none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itchFamily="18" charset="0"/>
                        </a:rPr>
                        <a:t>Consent Orders</a:t>
                      </a:r>
                      <a:r>
                        <a:rPr lang="en-US" sz="1800" u="none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itchFamily="18" charset="0"/>
                        </a:rPr>
                        <a:t> (CO) and Enforcement Letters (EL)</a:t>
                      </a:r>
                      <a:endParaRPr lang="en-US" sz="1800" u="none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3086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mbria" panose="02040503050406030204" pitchFamily="18" charset="0"/>
                        </a:rPr>
                        <a:t>EL</a:t>
                      </a:r>
                      <a:endParaRPr lang="en-US" dirty="0"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Skookum Contract Services</a:t>
                      </a: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mbria" panose="02040503050406030204" pitchFamily="18" charset="0"/>
                          <a:cs typeface="Times New Roman" pitchFamily="18" charset="0"/>
                        </a:rPr>
                        <a:t>Partial</a:t>
                      </a:r>
                      <a:r>
                        <a:rPr lang="en-US" sz="1800" baseline="0" dirty="0" smtClean="0">
                          <a:latin typeface="Cambria" panose="02040503050406030204" pitchFamily="18" charset="0"/>
                          <a:cs typeface="Times New Roman" pitchFamily="18" charset="0"/>
                        </a:rPr>
                        <a:t> Finger Amputation</a:t>
                      </a:r>
                      <a:endParaRPr lang="en-US" sz="1800" dirty="0">
                        <a:latin typeface="Cambria" panose="02040503050406030204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086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mbria" panose="02040503050406030204" pitchFamily="18" charset="0"/>
                        </a:rPr>
                        <a:t>EL</a:t>
                      </a:r>
                      <a:endParaRPr lang="en-US" dirty="0"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URS Energy and Construction, Inc.</a:t>
                      </a:r>
                      <a:endParaRPr lang="en-US" sz="1600" dirty="0">
                        <a:latin typeface="Cambria" panose="02040503050406030204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mbria" panose="02040503050406030204" pitchFamily="18" charset="0"/>
                          <a:cs typeface="Times New Roman" pitchFamily="18" charset="0"/>
                        </a:rPr>
                        <a:t>Silica Exposure Monitoring</a:t>
                      </a:r>
                      <a:endParaRPr lang="en-US" sz="1800" dirty="0">
                        <a:latin typeface="Cambria" panose="02040503050406030204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086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mbria" panose="02040503050406030204" pitchFamily="18" charset="0"/>
                        </a:rPr>
                        <a:t>EL</a:t>
                      </a:r>
                      <a:endParaRPr lang="en-US" dirty="0"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National Security Technologies, LLC</a:t>
                      </a:r>
                      <a:endParaRPr lang="en-US" sz="1600" dirty="0">
                        <a:latin typeface="Cambria" panose="02040503050406030204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mbria" panose="02040503050406030204" pitchFamily="18" charset="0"/>
                          <a:cs typeface="Times New Roman" pitchFamily="18" charset="0"/>
                        </a:rPr>
                        <a:t>N-propyl</a:t>
                      </a:r>
                      <a:r>
                        <a:rPr lang="en-US" sz="1800" baseline="0" dirty="0" smtClean="0">
                          <a:latin typeface="Cambria" panose="02040503050406030204" pitchFamily="18" charset="0"/>
                          <a:cs typeface="Times New Roman" pitchFamily="18" charset="0"/>
                        </a:rPr>
                        <a:t> Bromide Monitoring</a:t>
                      </a:r>
                      <a:endParaRPr lang="en-US" sz="1800" dirty="0">
                        <a:latin typeface="Cambria" panose="02040503050406030204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0863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mbria" panose="02040503050406030204" pitchFamily="18" charset="0"/>
                        </a:rPr>
                        <a:t>EL</a:t>
                      </a:r>
                      <a:endParaRPr lang="en-US" sz="1800" dirty="0"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mbria" panose="02040503050406030204" pitchFamily="18" charset="0"/>
                          <a:cs typeface="Times New Roman" pitchFamily="18" charset="0"/>
                        </a:rPr>
                        <a:t>Mission Support Alliance, LLC</a:t>
                      </a:r>
                      <a:endParaRPr lang="en-US" sz="1800" dirty="0">
                        <a:latin typeface="Cambria" panose="02040503050406030204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mbria" panose="02040503050406030204" pitchFamily="18" charset="0"/>
                          <a:cs typeface="Times New Roman" pitchFamily="18" charset="0"/>
                        </a:rPr>
                        <a:t>Crane re-spooling operation </a:t>
                      </a:r>
                      <a:endParaRPr lang="en-US" sz="1800" dirty="0">
                        <a:latin typeface="Cambria" panose="02040503050406030204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7375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mbria" panose="02040503050406030204" pitchFamily="18" charset="0"/>
                        </a:rPr>
                        <a:t>CO</a:t>
                      </a:r>
                    </a:p>
                    <a:p>
                      <a:r>
                        <a:rPr lang="en-US" dirty="0" smtClean="0">
                          <a:latin typeface="Cambria" panose="02040503050406030204" pitchFamily="18" charset="0"/>
                        </a:rPr>
                        <a:t>EL</a:t>
                      </a:r>
                    </a:p>
                    <a:p>
                      <a:r>
                        <a:rPr lang="en-US" dirty="0" smtClean="0">
                          <a:latin typeface="Cambria" panose="02040503050406030204" pitchFamily="18" charset="0"/>
                        </a:rPr>
                        <a:t>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+mn-ea"/>
                          <a:cs typeface="Times New Roman" pitchFamily="18" charset="0"/>
                        </a:rPr>
                        <a:t>Brookhaven Science Associates</a:t>
                      </a:r>
                    </a:p>
                    <a:p>
                      <a:r>
                        <a:rPr lang="en-US" sz="1800" dirty="0" smtClean="0">
                          <a:latin typeface="Cambria" panose="02040503050406030204" pitchFamily="18" charset="0"/>
                          <a:cs typeface="Times New Roman" pitchFamily="18" charset="0"/>
                        </a:rPr>
                        <a:t>Construction Consultants L.I., Inc.</a:t>
                      </a:r>
                    </a:p>
                    <a:p>
                      <a:r>
                        <a:rPr lang="en-US" sz="1800" dirty="0" smtClean="0">
                          <a:latin typeface="Cambria" panose="02040503050406030204" pitchFamily="18" charset="0"/>
                          <a:cs typeface="Times New Roman" pitchFamily="18" charset="0"/>
                        </a:rPr>
                        <a:t>Armor Tower, Inc.</a:t>
                      </a:r>
                      <a:endParaRPr lang="en-US" sz="1800" dirty="0">
                        <a:latin typeface="Cambria" panose="02040503050406030204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ambria" panose="02040503050406030204" pitchFamily="18" charset="0"/>
                          <a:cs typeface="Times New Roman" pitchFamily="18" charset="0"/>
                        </a:rPr>
                        <a:t>BNL Meteorological Tower Shock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814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mbria" panose="02040503050406030204" pitchFamily="18" charset="0"/>
                        </a:rPr>
                        <a:t>EL</a:t>
                      </a:r>
                      <a:endParaRPr lang="en-US" dirty="0"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National Security Technologies, LLC</a:t>
                      </a:r>
                      <a:endParaRPr lang="en-US" sz="1600" dirty="0">
                        <a:latin typeface="Cambria" panose="02040503050406030204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ambria" panose="02040503050406030204" pitchFamily="18" charset="0"/>
                          <a:cs typeface="Times New Roman" pitchFamily="18" charset="0"/>
                        </a:rPr>
                        <a:t>Chemical Storage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814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mbria" panose="02040503050406030204" pitchFamily="18" charset="0"/>
                        </a:rPr>
                        <a:t>CO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mbria" panose="02040503050406030204" pitchFamily="18" charset="0"/>
                          <a:cs typeface="Times New Roman" pitchFamily="18" charset="0"/>
                        </a:rPr>
                        <a:t>Battelle Energy Alliance, LLC</a:t>
                      </a:r>
                      <a:endParaRPr lang="en-US" sz="1800" dirty="0">
                        <a:latin typeface="Cambria" panose="02040503050406030204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ambria" panose="02040503050406030204" pitchFamily="18" charset="0"/>
                          <a:cs typeface="Times New Roman" pitchFamily="18" charset="0"/>
                        </a:rPr>
                        <a:t>PM on a vacuum breaker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814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mbria" panose="02040503050406030204" pitchFamily="18" charset="0"/>
                        </a:rPr>
                        <a:t>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mbria" panose="02040503050406030204" pitchFamily="18" charset="0"/>
                          <a:cs typeface="Times New Roman" pitchFamily="18" charset="0"/>
                        </a:rPr>
                        <a:t>URS Energy and Construction, Inc.</a:t>
                      </a:r>
                      <a:endParaRPr lang="en-US" sz="1800" dirty="0">
                        <a:latin typeface="Cambria" panose="02040503050406030204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ambria" panose="02040503050406030204" pitchFamily="18" charset="0"/>
                          <a:cs typeface="Times New Roman" pitchFamily="18" charset="0"/>
                        </a:rPr>
                        <a:t>Heat Stress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132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788350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333399"/>
                </a:solidFill>
              </a:rPr>
              <a:t>Worker Safety and Health</a:t>
            </a:r>
            <a:br>
              <a:rPr lang="en-US" sz="2800" dirty="0">
                <a:solidFill>
                  <a:srgbClr val="333399"/>
                </a:solidFill>
              </a:rPr>
            </a:br>
            <a:r>
              <a:rPr lang="en-US" sz="2800" dirty="0">
                <a:solidFill>
                  <a:srgbClr val="333399"/>
                </a:solidFill>
              </a:rPr>
              <a:t>Enforcement Activities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4398639"/>
              </p:ext>
            </p:extLst>
          </p:nvPr>
        </p:nvGraphicFramePr>
        <p:xfrm>
          <a:off x="1447800" y="2743200"/>
          <a:ext cx="6109743" cy="19754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09743"/>
              </a:tblGrid>
              <a:tr h="411480">
                <a:tc>
                  <a:txBody>
                    <a:bodyPr/>
                    <a:lstStyle/>
                    <a:p>
                      <a:r>
                        <a:rPr lang="en-US" sz="1800" u="none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itchFamily="18" charset="0"/>
                        </a:rPr>
                        <a:t>Current Investigations</a:t>
                      </a:r>
                      <a:endParaRPr lang="en-US" sz="1800" u="none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mbria" panose="02040503050406030204" pitchFamily="18" charset="0"/>
                          <a:cs typeface="Times New Roman" pitchFamily="18" charset="0"/>
                        </a:rPr>
                        <a:t>Potassium hydroxide injury</a:t>
                      </a:r>
                      <a:endParaRPr lang="en-US" sz="1800" dirty="0">
                        <a:latin typeface="Cambria" panose="02040503050406030204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mbria" panose="02040503050406030204" pitchFamily="18" charset="0"/>
                          <a:cs typeface="Times New Roman" pitchFamily="18" charset="0"/>
                        </a:rPr>
                        <a:t>Worker retaliation and occupational</a:t>
                      </a:r>
                      <a:r>
                        <a:rPr lang="en-US" sz="1800" baseline="0" dirty="0" smtClean="0">
                          <a:latin typeface="Cambria" panose="02040503050406030204" pitchFamily="18" charset="0"/>
                          <a:cs typeface="Times New Roman" pitchFamily="18" charset="0"/>
                        </a:rPr>
                        <a:t> medicine program</a:t>
                      </a:r>
                      <a:endParaRPr lang="en-US" sz="1800" dirty="0">
                        <a:latin typeface="Cambria" panose="02040503050406030204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ambria" panose="02040503050406030204" pitchFamily="18" charset="0"/>
                          <a:cs typeface="Times New Roman" pitchFamily="18" charset="0"/>
                        </a:rPr>
                        <a:t>Partial finger</a:t>
                      </a:r>
                      <a:r>
                        <a:rPr lang="en-US" sz="1800" baseline="0" dirty="0" smtClean="0">
                          <a:latin typeface="Cambria" panose="02040503050406030204" pitchFamily="18" charset="0"/>
                          <a:cs typeface="Times New Roman" pitchFamily="18" charset="0"/>
                        </a:rPr>
                        <a:t> amputation</a:t>
                      </a:r>
                      <a:endParaRPr lang="en-US" sz="1800" dirty="0">
                        <a:latin typeface="Cambria" panose="02040503050406030204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mbria" panose="02040503050406030204" pitchFamily="18" charset="0"/>
                          <a:cs typeface="Times New Roman" pitchFamily="18" charset="0"/>
                        </a:rPr>
                        <a:t>Confined space</a:t>
                      </a:r>
                      <a:endParaRPr lang="en-US" sz="1800" dirty="0">
                        <a:latin typeface="Cambria" panose="02040503050406030204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347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0" y="1066800"/>
            <a:ext cx="7772400" cy="685799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333399"/>
                </a:solidFill>
              </a:rPr>
              <a:t>Part 851 Implementation Challenges</a:t>
            </a:r>
            <a:endParaRPr lang="en-US" sz="2800" dirty="0">
              <a:solidFill>
                <a:srgbClr val="333399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27034" y="2021792"/>
            <a:ext cx="7162800" cy="3886200"/>
          </a:xfrm>
        </p:spPr>
        <p:txBody>
          <a:bodyPr>
            <a:noAutofit/>
          </a:bodyPr>
          <a:lstStyle/>
          <a:p>
            <a:pPr marL="365760" indent="-365760" algn="l">
              <a:spcBef>
                <a:spcPts val="0"/>
              </a:spcBef>
              <a:spcAft>
                <a:spcPts val="1200"/>
              </a:spcAft>
              <a:buClr>
                <a:srgbClr val="333399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Consensus standards – ACGIH TLV’s and NFPA</a:t>
            </a:r>
          </a:p>
          <a:p>
            <a:pPr marL="365760" indent="-365760" algn="l">
              <a:spcBef>
                <a:spcPts val="0"/>
              </a:spcBef>
              <a:spcAft>
                <a:spcPts val="1200"/>
              </a:spcAft>
              <a:buClr>
                <a:srgbClr val="333399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Supervisory/management oversight</a:t>
            </a:r>
          </a:p>
          <a:p>
            <a:pPr marL="365760" indent="-365760" algn="l">
              <a:spcBef>
                <a:spcPts val="0"/>
              </a:spcBef>
              <a:spcAft>
                <a:spcPts val="1200"/>
              </a:spcAft>
              <a:buClr>
                <a:srgbClr val="333399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Subcontractor oversight</a:t>
            </a:r>
          </a:p>
          <a:p>
            <a:pPr marL="365760" indent="-365760" algn="l">
              <a:spcBef>
                <a:spcPts val="0"/>
              </a:spcBef>
              <a:spcAft>
                <a:spcPts val="1200"/>
              </a:spcAft>
              <a:buClr>
                <a:srgbClr val="333399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Hierarchy of controls</a:t>
            </a:r>
          </a:p>
          <a:p>
            <a:pPr marL="365760" indent="-365760" algn="l">
              <a:spcBef>
                <a:spcPts val="0"/>
              </a:spcBef>
              <a:spcAft>
                <a:spcPts val="1200"/>
              </a:spcAft>
              <a:buClr>
                <a:srgbClr val="333399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Training and information</a:t>
            </a:r>
          </a:p>
          <a:p>
            <a:pPr marL="365760" indent="-365760" algn="l">
              <a:spcBef>
                <a:spcPts val="0"/>
              </a:spcBef>
              <a:spcAft>
                <a:spcPts val="1200"/>
              </a:spcAft>
              <a:buClr>
                <a:srgbClr val="333399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Medical emergency planning and response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365760" indent="-365760" algn="l">
              <a:spcBef>
                <a:spcPts val="0"/>
              </a:spcBef>
              <a:spcAft>
                <a:spcPts val="1200"/>
              </a:spcAft>
              <a:buClr>
                <a:srgbClr val="333399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Recurrence of violations</a:t>
            </a:r>
          </a:p>
        </p:txBody>
      </p:sp>
    </p:spTree>
    <p:extLst>
      <p:ext uri="{BB962C8B-B14F-4D97-AF65-F5344CB8AC3E}">
        <p14:creationId xmlns:p14="http://schemas.microsoft.com/office/powerpoint/2010/main" val="30159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685799"/>
          </a:xfrm>
        </p:spPr>
        <p:txBody>
          <a:bodyPr>
            <a:normAutofit/>
          </a:bodyPr>
          <a:lstStyle/>
          <a:p>
            <a:r>
              <a:rPr lang="en-US" sz="3200" b="1" i="1" dirty="0">
                <a:solidFill>
                  <a:schemeClr val="accent1">
                    <a:lumMod val="75000"/>
                  </a:schemeClr>
                </a:solidFill>
              </a:rPr>
              <a:t>Questions?</a:t>
            </a:r>
          </a:p>
        </p:txBody>
      </p:sp>
      <p:pic>
        <p:nvPicPr>
          <p:cNvPr id="6" name="Picture 38" descr="C:\Documents and Settings\dresske\Local Settings\Temporary Internet Files\Content.IE5\KEKHJTXI\MC90043441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00" y="2971799"/>
            <a:ext cx="2159000" cy="24288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4313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764931"/>
            <a:ext cx="7772400" cy="838200"/>
          </a:xfrm>
        </p:spPr>
        <p:txBody>
          <a:bodyPr>
            <a:noAutofit/>
          </a:bodyPr>
          <a:lstStyle/>
          <a:p>
            <a:r>
              <a:rPr lang="en-US" sz="2600" dirty="0">
                <a:solidFill>
                  <a:srgbClr val="333399"/>
                </a:solidFill>
              </a:rPr>
              <a:t>Worker Safety and Health</a:t>
            </a:r>
            <a:br>
              <a:rPr lang="en-US" sz="2600" dirty="0">
                <a:solidFill>
                  <a:srgbClr val="333399"/>
                </a:solidFill>
              </a:rPr>
            </a:br>
            <a:r>
              <a:rPr lang="en-US" sz="2600" dirty="0">
                <a:solidFill>
                  <a:srgbClr val="333399"/>
                </a:solidFill>
              </a:rPr>
              <a:t>Enforcement </a:t>
            </a:r>
            <a:r>
              <a:rPr lang="en-US" sz="2600" dirty="0" smtClean="0">
                <a:solidFill>
                  <a:srgbClr val="333399"/>
                </a:solidFill>
              </a:rPr>
              <a:t>Activities </a:t>
            </a:r>
            <a:endParaRPr lang="en-US" sz="2600" dirty="0">
              <a:solidFill>
                <a:srgbClr val="333399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9524368"/>
              </p:ext>
            </p:extLst>
          </p:nvPr>
        </p:nvGraphicFramePr>
        <p:xfrm>
          <a:off x="571500" y="1812176"/>
          <a:ext cx="8001000" cy="4708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/>
                <a:gridCol w="3505200"/>
              </a:tblGrid>
              <a:tr h="403635">
                <a:tc gridSpan="2">
                  <a:txBody>
                    <a:bodyPr/>
                    <a:lstStyle/>
                    <a:p>
                      <a:r>
                        <a:rPr lang="en-US" sz="1800" u="none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itchFamily="18" charset="0"/>
                        </a:rPr>
                        <a:t>Notices of Violation</a:t>
                      </a:r>
                      <a:endParaRPr lang="en-US" sz="1800" u="none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38319">
                <a:tc>
                  <a:txBody>
                    <a:bodyPr/>
                    <a:lstStyle/>
                    <a:p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Babcock &amp; Wilcox Technical Services Y-12, LLC</a:t>
                      </a:r>
                      <a:endParaRPr lang="en-US" sz="1600" dirty="0">
                        <a:latin typeface="Cambria" panose="02040503050406030204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Worker injury from lithium hydride exposure </a:t>
                      </a:r>
                    </a:p>
                    <a:p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Unintentional firearm discharge</a:t>
                      </a:r>
                      <a:endParaRPr lang="en-US" sz="1600" dirty="0">
                        <a:latin typeface="Cambria" panose="02040503050406030204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58879">
                <a:tc>
                  <a:txBody>
                    <a:bodyPr/>
                    <a:lstStyle/>
                    <a:p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Los Alamos National Security, LLC</a:t>
                      </a:r>
                      <a:endParaRPr lang="en-US" sz="1600" dirty="0">
                        <a:latin typeface="Cambria" panose="02040503050406030204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mbria" panose="02040503050406030204" pitchFamily="18" charset="0"/>
                          <a:cs typeface="Times New Roman" pitchFamily="18" charset="0"/>
                        </a:rPr>
                        <a:t>Worker exposure</a:t>
                      </a:r>
                      <a:r>
                        <a:rPr lang="en-US" sz="1600" baseline="0" dirty="0" smtClean="0">
                          <a:latin typeface="Cambria" panose="02040503050406030204" pitchFamily="18" charset="0"/>
                          <a:cs typeface="Times New Roman" pitchFamily="18" charset="0"/>
                        </a:rPr>
                        <a:t> to chlorine</a:t>
                      </a:r>
                      <a:endParaRPr lang="en-US" sz="1600" dirty="0">
                        <a:latin typeface="Cambria" panose="02040503050406030204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89928">
                <a:tc>
                  <a:txBody>
                    <a:bodyPr/>
                    <a:lstStyle/>
                    <a:p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UT-Battelle, LLC</a:t>
                      </a:r>
                      <a:endParaRPr lang="en-US" sz="1600" dirty="0">
                        <a:latin typeface="Cambria" panose="02040503050406030204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Worker injuries - material handling and ergonomic hazards</a:t>
                      </a:r>
                      <a:endParaRPr lang="en-US" sz="1600" dirty="0">
                        <a:latin typeface="Cambria" panose="02040503050406030204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89928">
                <a:tc>
                  <a:txBody>
                    <a:bodyPr/>
                    <a:lstStyle/>
                    <a:p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National Security Technologies, LLC</a:t>
                      </a:r>
                      <a:endParaRPr lang="en-US" sz="1600" dirty="0"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mbria" panose="02040503050406030204" pitchFamily="18" charset="0"/>
                          <a:cs typeface="Times New Roman" pitchFamily="18" charset="0"/>
                        </a:rPr>
                        <a:t>Worker injuries from chemical drum explosion</a:t>
                      </a:r>
                      <a:endParaRPr lang="en-US" sz="1600" dirty="0">
                        <a:latin typeface="Cambria" panose="02040503050406030204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899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mbria" panose="02040503050406030204" pitchFamily="18" charset="0"/>
                        </a:rPr>
                        <a:t>Sandia Corporation</a:t>
                      </a:r>
                      <a:endParaRPr lang="en-US" sz="1600" dirty="0"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mbria" panose="02040503050406030204" pitchFamily="18" charset="0"/>
                          <a:cs typeface="Times New Roman" pitchFamily="18" charset="0"/>
                        </a:rPr>
                        <a:t>Worker safety and health program implementation</a:t>
                      </a:r>
                      <a:endParaRPr lang="en-US" sz="1600" dirty="0">
                        <a:latin typeface="Cambria" panose="02040503050406030204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58879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mbria" panose="02040503050406030204" pitchFamily="18" charset="0"/>
                        </a:rPr>
                        <a:t>Nuclear Waste Partnership</a:t>
                      </a:r>
                      <a:endParaRPr lang="en-US" sz="1600" dirty="0"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mbria" panose="02040503050406030204" pitchFamily="18" charset="0"/>
                          <a:cs typeface="Times New Roman" pitchFamily="18" charset="0"/>
                        </a:rPr>
                        <a:t>Underground salt haul truck fire</a:t>
                      </a:r>
                      <a:endParaRPr lang="en-US" sz="1600" dirty="0">
                        <a:latin typeface="Cambria" panose="02040503050406030204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588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Los Alamos National Security, LLC</a:t>
                      </a:r>
                      <a:endParaRPr lang="en-US" sz="1600" dirty="0" smtClean="0">
                        <a:latin typeface="Cambria" panose="02040503050406030204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mbria" panose="02040503050406030204" pitchFamily="18" charset="0"/>
                          <a:cs typeface="Times New Roman" pitchFamily="18" charset="0"/>
                        </a:rPr>
                        <a:t>Electrical safety program implementation/arc flash injury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15103" y="625129"/>
            <a:ext cx="8153400" cy="870438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2400" dirty="0">
                <a:solidFill>
                  <a:srgbClr val="333399"/>
                </a:solidFill>
                <a:cs typeface="Times New Roman" pitchFamily="18" charset="0"/>
              </a:rPr>
              <a:t>L</a:t>
            </a:r>
            <a:r>
              <a:rPr lang="en-US" sz="2400" dirty="0" smtClean="0">
                <a:solidFill>
                  <a:srgbClr val="333399"/>
                </a:solidFill>
                <a:cs typeface="Times New Roman" pitchFamily="18" charset="0"/>
              </a:rPr>
              <a:t>ithium </a:t>
            </a:r>
            <a:r>
              <a:rPr lang="en-US" sz="2400" dirty="0">
                <a:solidFill>
                  <a:srgbClr val="333399"/>
                </a:solidFill>
                <a:cs typeface="Times New Roman" pitchFamily="18" charset="0"/>
              </a:rPr>
              <a:t>H</a:t>
            </a:r>
            <a:r>
              <a:rPr lang="en-US" sz="2400" dirty="0" smtClean="0">
                <a:solidFill>
                  <a:srgbClr val="333399"/>
                </a:solidFill>
                <a:cs typeface="Times New Roman" pitchFamily="18" charset="0"/>
              </a:rPr>
              <a:t>ydride Exposure and </a:t>
            </a:r>
            <a:br>
              <a:rPr lang="en-US" sz="2400" dirty="0" smtClean="0">
                <a:solidFill>
                  <a:srgbClr val="333399"/>
                </a:solidFill>
                <a:cs typeface="Times New Roman" pitchFamily="18" charset="0"/>
              </a:rPr>
            </a:br>
            <a:r>
              <a:rPr lang="en-US" sz="2400" dirty="0" smtClean="0">
                <a:solidFill>
                  <a:srgbClr val="333399"/>
                </a:solidFill>
                <a:cs typeface="Times New Roman" pitchFamily="18" charset="0"/>
              </a:rPr>
              <a:t>Unintentional </a:t>
            </a:r>
            <a:r>
              <a:rPr lang="en-US" sz="2400" dirty="0">
                <a:solidFill>
                  <a:srgbClr val="333399"/>
                </a:solidFill>
                <a:cs typeface="Times New Roman" pitchFamily="18" charset="0"/>
              </a:rPr>
              <a:t>F</a:t>
            </a:r>
            <a:r>
              <a:rPr lang="en-US" sz="2400" dirty="0" smtClean="0">
                <a:solidFill>
                  <a:srgbClr val="333399"/>
                </a:solidFill>
                <a:cs typeface="Times New Roman" pitchFamily="18" charset="0"/>
              </a:rPr>
              <a:t>irearm Discharge</a:t>
            </a:r>
            <a:endParaRPr lang="en-US" sz="2400" i="1" dirty="0">
              <a:solidFill>
                <a:srgbClr val="333399"/>
              </a:solidFill>
              <a:cs typeface="Times New Roman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899011" y="2027055"/>
            <a:ext cx="7592157" cy="4427729"/>
          </a:xfrm>
        </p:spPr>
        <p:txBody>
          <a:bodyPr>
            <a:noAutofit/>
          </a:bodyPr>
          <a:lstStyle/>
          <a:p>
            <a:pPr marL="274320" indent="-274320" algn="l">
              <a:spcBef>
                <a:spcPts val="0"/>
              </a:spcBef>
              <a:buClr>
                <a:srgbClr val="333399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LiH exposure - worker sustained first and second degree burns and respiratory injury</a:t>
            </a:r>
          </a:p>
          <a:p>
            <a:pPr marL="274320" indent="-274320" algn="l">
              <a:spcBef>
                <a:spcPts val="0"/>
              </a:spcBef>
              <a:buClr>
                <a:srgbClr val="333399"/>
              </a:buClr>
              <a:buSzPct val="120000"/>
            </a:pPr>
            <a:endParaRPr lang="en-US" sz="800" dirty="0" smtClean="0">
              <a:solidFill>
                <a:schemeClr val="tx1"/>
              </a:solidFill>
            </a:endParaRPr>
          </a:p>
          <a:p>
            <a:pPr marL="274320" indent="-274320" algn="l">
              <a:spcBef>
                <a:spcPts val="0"/>
              </a:spcBef>
              <a:buClr>
                <a:srgbClr val="333399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Firearm discharge - minor worker injuries (potential for fatality)</a:t>
            </a:r>
          </a:p>
          <a:p>
            <a:pPr marL="274320" indent="-274320" algn="l">
              <a:spcBef>
                <a:spcPts val="0"/>
              </a:spcBef>
              <a:buClr>
                <a:srgbClr val="333399"/>
              </a:buClr>
              <a:buSzPct val="120000"/>
            </a:pPr>
            <a:endParaRPr lang="en-US" sz="800" dirty="0" smtClean="0">
              <a:solidFill>
                <a:schemeClr val="tx1"/>
              </a:solidFill>
            </a:endParaRPr>
          </a:p>
          <a:p>
            <a:pPr marL="274320" indent="-274320" algn="l">
              <a:spcBef>
                <a:spcPts val="0"/>
              </a:spcBef>
              <a:spcAft>
                <a:spcPts val="600"/>
              </a:spcAft>
              <a:buClr>
                <a:srgbClr val="333399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Regulatory deficiencies</a:t>
            </a:r>
          </a:p>
          <a:p>
            <a:pPr marL="914400" lvl="7" indent="-228600" algn="l">
              <a:lnSpc>
                <a:spcPct val="110000"/>
              </a:lnSpc>
              <a:spcBef>
                <a:spcPts val="0"/>
              </a:spcBef>
              <a:buClr>
                <a:srgbClr val="333399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Cambria" panose="02040503050406030204" pitchFamily="18" charset="0"/>
              </a:rPr>
              <a:t>Worker training</a:t>
            </a:r>
          </a:p>
          <a:p>
            <a:pPr marL="914400" lvl="7" indent="-228600" algn="l">
              <a:lnSpc>
                <a:spcPct val="110000"/>
              </a:lnSpc>
              <a:spcBef>
                <a:spcPts val="0"/>
              </a:spcBef>
              <a:buClr>
                <a:srgbClr val="333399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Cambria" panose="02040503050406030204" pitchFamily="18" charset="0"/>
              </a:rPr>
              <a:t>Personal protective equipment</a:t>
            </a:r>
          </a:p>
          <a:p>
            <a:pPr marL="914400" lvl="7" indent="-228600" algn="l">
              <a:lnSpc>
                <a:spcPct val="110000"/>
              </a:lnSpc>
              <a:spcBef>
                <a:spcPts val="0"/>
              </a:spcBef>
              <a:buClr>
                <a:srgbClr val="333399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Cambria" panose="02040503050406030204" pitchFamily="18" charset="0"/>
              </a:rPr>
              <a:t>Hazardous energy control</a:t>
            </a:r>
          </a:p>
          <a:p>
            <a:pPr marL="914400" lvl="7" indent="-228600" algn="l">
              <a:lnSpc>
                <a:spcPct val="110000"/>
              </a:lnSpc>
              <a:spcBef>
                <a:spcPts val="0"/>
              </a:spcBef>
              <a:buClr>
                <a:srgbClr val="333399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Cambria" panose="02040503050406030204" pitchFamily="18" charset="0"/>
              </a:rPr>
              <a:t>Firearms operations</a:t>
            </a:r>
          </a:p>
          <a:p>
            <a:pPr marL="914400" lvl="7" indent="-228600" algn="l">
              <a:lnSpc>
                <a:spcPct val="110000"/>
              </a:lnSpc>
              <a:spcBef>
                <a:spcPts val="0"/>
              </a:spcBef>
              <a:buClr>
                <a:srgbClr val="333399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Cambria" panose="02040503050406030204" pitchFamily="18" charset="0"/>
              </a:rPr>
              <a:t>Firearms handling</a:t>
            </a:r>
          </a:p>
          <a:p>
            <a:pPr marL="914400" lvl="7" indent="-228600" algn="l">
              <a:spcBef>
                <a:spcPts val="0"/>
              </a:spcBef>
              <a:buClr>
                <a:srgbClr val="333399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Cambria" panose="02040503050406030204" pitchFamily="18" charset="0"/>
              </a:rPr>
              <a:t>Recordkeeping</a:t>
            </a:r>
          </a:p>
          <a:p>
            <a:pPr marL="228600" lvl="3" algn="l">
              <a:lnSpc>
                <a:spcPct val="110000"/>
              </a:lnSpc>
              <a:spcBef>
                <a:spcPts val="0"/>
              </a:spcBef>
              <a:buClr>
                <a:srgbClr val="333399"/>
              </a:buClr>
              <a:buSzPct val="120000"/>
            </a:pPr>
            <a:endParaRPr lang="en-US" sz="1000" dirty="0">
              <a:solidFill>
                <a:schemeClr val="tx1"/>
              </a:solidFill>
            </a:endParaRPr>
          </a:p>
          <a:p>
            <a:pPr marL="274320" indent="-274320" algn="l">
              <a:spcBef>
                <a:spcPts val="0"/>
              </a:spcBef>
              <a:spcAft>
                <a:spcPts val="600"/>
              </a:spcAft>
              <a:buClr>
                <a:srgbClr val="333399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Five violations - $150,000 civil penalty + contract fee reduction</a:t>
            </a:r>
          </a:p>
          <a:p>
            <a:pPr lvl="2" indent="-274320" algn="l">
              <a:spcBef>
                <a:spcPts val="0"/>
              </a:spcBef>
              <a:buClr>
                <a:srgbClr val="333399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Mitigation for responses and corrective actions for both events</a:t>
            </a:r>
          </a:p>
          <a:p>
            <a:pPr marL="457200" indent="-457200" algn="l">
              <a:buClr>
                <a:srgbClr val="333399"/>
              </a:buCl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marL="457200" indent="-457200" algn="l">
              <a:buClr>
                <a:srgbClr val="333399"/>
              </a:buCl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algn="l"/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404691" y="1495567"/>
            <a:ext cx="489731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 smtClean="0">
                <a:solidFill>
                  <a:srgbClr val="333399"/>
                </a:solidFill>
                <a:latin typeface="Cambria" panose="02040503050406030204" pitchFamily="18" charset="0"/>
              </a:rPr>
              <a:t>B&amp;W Y-12 / Y-12 National Security Complex</a:t>
            </a:r>
            <a:endParaRPr lang="en-US" sz="2000" i="1" dirty="0">
              <a:solidFill>
                <a:srgbClr val="333399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24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33400" y="806601"/>
            <a:ext cx="8153400" cy="536331"/>
          </a:xfrm>
        </p:spPr>
        <p:txBody>
          <a:bodyPr>
            <a:noAutofit/>
          </a:bodyPr>
          <a:lstStyle/>
          <a:p>
            <a:r>
              <a:rPr lang="en-US" sz="2600" dirty="0" smtClean="0">
                <a:solidFill>
                  <a:srgbClr val="333399"/>
                </a:solidFill>
                <a:cs typeface="Times New Roman" pitchFamily="18" charset="0"/>
              </a:rPr>
              <a:t>Worker Exposures to Chlorine</a:t>
            </a:r>
            <a:endParaRPr lang="en-US" sz="2600" i="1" dirty="0">
              <a:solidFill>
                <a:srgbClr val="333399"/>
              </a:solidFill>
              <a:cs typeface="Times New Roman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15825" y="1970519"/>
            <a:ext cx="7696200" cy="4191000"/>
          </a:xfrm>
        </p:spPr>
        <p:txBody>
          <a:bodyPr>
            <a:normAutofit fontScale="70000" lnSpcReduction="20000"/>
          </a:bodyPr>
          <a:lstStyle/>
          <a:p>
            <a:pPr marL="274320" indent="-274320" algn="l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333399"/>
              </a:buClr>
              <a:buSzPct val="115000"/>
              <a:buFont typeface="Wingdings" panose="05000000000000000000" pitchFamily="2" charset="2"/>
              <a:buChar char="§"/>
            </a:pPr>
            <a:r>
              <a:rPr lang="en-US" sz="2900" dirty="0" smtClean="0">
                <a:solidFill>
                  <a:schemeClr val="tx1"/>
                </a:solidFill>
              </a:rPr>
              <a:t>Multiple workers exposed to chlorine</a:t>
            </a:r>
          </a:p>
          <a:p>
            <a:pPr marL="731520" lvl="2" indent="-274320" algn="l">
              <a:lnSpc>
                <a:spcPct val="120000"/>
              </a:lnSpc>
              <a:spcBef>
                <a:spcPts val="0"/>
              </a:spcBef>
              <a:buClr>
                <a:srgbClr val="333399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</a:rPr>
              <a:t>Job scoping task to plan for legacy apparatus removal</a:t>
            </a:r>
          </a:p>
          <a:p>
            <a:pPr marL="0" lvl="1" algn="l">
              <a:lnSpc>
                <a:spcPct val="120000"/>
              </a:lnSpc>
              <a:spcBef>
                <a:spcPts val="0"/>
              </a:spcBef>
              <a:buClr>
                <a:srgbClr val="333399"/>
              </a:buClr>
              <a:buSzPct val="110000"/>
            </a:pPr>
            <a:endParaRPr lang="en-US" sz="1700" dirty="0" smtClean="0">
              <a:solidFill>
                <a:schemeClr val="tx1"/>
              </a:solidFill>
            </a:endParaRPr>
          </a:p>
          <a:p>
            <a:pPr marL="274320" indent="-274320" algn="l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333399"/>
              </a:buClr>
              <a:buSzPct val="115000"/>
              <a:buFont typeface="Wingdings" panose="05000000000000000000" pitchFamily="2" charset="2"/>
              <a:buChar char="§"/>
            </a:pPr>
            <a:r>
              <a:rPr lang="en-US" sz="2900" dirty="0" smtClean="0">
                <a:solidFill>
                  <a:schemeClr val="tx1"/>
                </a:solidFill>
              </a:rPr>
              <a:t>Regulatory deficiencies</a:t>
            </a:r>
          </a:p>
          <a:p>
            <a:pPr marL="731520" lvl="2" indent="-274320" algn="l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rgbClr val="333399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</a:rPr>
              <a:t>Hazard identification, assessment, and control</a:t>
            </a:r>
          </a:p>
          <a:p>
            <a:pPr marL="731520" lvl="2" indent="-274320" algn="l">
              <a:lnSpc>
                <a:spcPct val="120000"/>
              </a:lnSpc>
              <a:spcBef>
                <a:spcPts val="0"/>
              </a:spcBef>
              <a:buClr>
                <a:srgbClr val="333399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</a:rPr>
              <a:t>Management responsibilities</a:t>
            </a:r>
          </a:p>
          <a:p>
            <a:pPr marL="0" lvl="1" algn="l">
              <a:lnSpc>
                <a:spcPct val="120000"/>
              </a:lnSpc>
              <a:spcBef>
                <a:spcPts val="0"/>
              </a:spcBef>
              <a:buClr>
                <a:srgbClr val="333399"/>
              </a:buClr>
              <a:buSzPct val="110000"/>
            </a:pPr>
            <a:endParaRPr lang="en-US" sz="1700" dirty="0" smtClean="0">
              <a:solidFill>
                <a:schemeClr val="tx1"/>
              </a:solidFill>
            </a:endParaRPr>
          </a:p>
          <a:p>
            <a:pPr marL="274320" indent="-274320" algn="l">
              <a:lnSpc>
                <a:spcPct val="120000"/>
              </a:lnSpc>
              <a:spcBef>
                <a:spcPts val="0"/>
              </a:spcBef>
              <a:spcAft>
                <a:spcPts val="1500"/>
              </a:spcAft>
              <a:buClr>
                <a:srgbClr val="333399"/>
              </a:buClr>
              <a:buSzPct val="115000"/>
              <a:buFont typeface="Wingdings" panose="05000000000000000000" pitchFamily="2" charset="2"/>
              <a:buChar char="§"/>
            </a:pPr>
            <a:r>
              <a:rPr lang="en-US" sz="2900" dirty="0" smtClean="0">
                <a:solidFill>
                  <a:schemeClr val="tx1"/>
                </a:solidFill>
              </a:rPr>
              <a:t>Civil penalty waived – significant award fee reduction</a:t>
            </a:r>
          </a:p>
          <a:p>
            <a:pPr marL="274320" indent="-274320" algn="l">
              <a:lnSpc>
                <a:spcPct val="120000"/>
              </a:lnSpc>
              <a:spcBef>
                <a:spcPts val="0"/>
              </a:spcBef>
              <a:spcAft>
                <a:spcPts val="1500"/>
              </a:spcAft>
              <a:buClr>
                <a:srgbClr val="333399"/>
              </a:buClr>
              <a:buSzPct val="115000"/>
              <a:buFont typeface="Wingdings" panose="05000000000000000000" pitchFamily="2" charset="2"/>
              <a:buChar char="§"/>
            </a:pPr>
            <a:r>
              <a:rPr lang="en-US" sz="2900" dirty="0" smtClean="0">
                <a:solidFill>
                  <a:schemeClr val="tx1"/>
                </a:solidFill>
              </a:rPr>
              <a:t>Corrective actions address regulatory violations to prevent recurrence</a:t>
            </a:r>
          </a:p>
          <a:p>
            <a:pPr marL="274320" indent="-274320" algn="l">
              <a:lnSpc>
                <a:spcPct val="120000"/>
              </a:lnSpc>
              <a:spcBef>
                <a:spcPts val="0"/>
              </a:spcBef>
              <a:buClr>
                <a:srgbClr val="333399"/>
              </a:buClr>
              <a:buSzPct val="115000"/>
              <a:buFont typeface="Wingdings" panose="05000000000000000000" pitchFamily="2" charset="2"/>
              <a:buChar char="§"/>
            </a:pPr>
            <a:r>
              <a:rPr lang="en-US" sz="2900" dirty="0" smtClean="0">
                <a:solidFill>
                  <a:schemeClr val="tx1"/>
                </a:solidFill>
              </a:rPr>
              <a:t>LANS to provide NNSA with quarterly corrective action plan status and institution-wide measure assurances</a:t>
            </a:r>
            <a:endParaRPr lang="en-US" sz="2900" dirty="0">
              <a:solidFill>
                <a:schemeClr val="tx1"/>
              </a:solidFill>
            </a:endParaRPr>
          </a:p>
          <a:p>
            <a:pPr marL="274320" indent="-274320" algn="l">
              <a:lnSpc>
                <a:spcPct val="120000"/>
              </a:lnSpc>
              <a:spcBef>
                <a:spcPts val="0"/>
              </a:spcBef>
              <a:buClr>
                <a:srgbClr val="333399"/>
              </a:buCl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algn="l"/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73369" y="1376256"/>
            <a:ext cx="74734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>
                <a:solidFill>
                  <a:srgbClr val="333399"/>
                </a:solidFill>
                <a:latin typeface="Cambria" panose="02040503050406030204" pitchFamily="18" charset="0"/>
              </a:rPr>
              <a:t>Los Alamos National Security, </a:t>
            </a:r>
            <a:r>
              <a:rPr lang="en-US" sz="2000" i="1" dirty="0" smtClean="0">
                <a:solidFill>
                  <a:srgbClr val="333399"/>
                </a:solidFill>
                <a:latin typeface="Cambria" panose="02040503050406030204" pitchFamily="18" charset="0"/>
              </a:rPr>
              <a:t>LLC / Los Alamos National Laboratory</a:t>
            </a:r>
            <a:endParaRPr lang="en-US" sz="2000" i="1" dirty="0">
              <a:solidFill>
                <a:srgbClr val="333399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42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41946" y="886626"/>
            <a:ext cx="8153400" cy="839625"/>
          </a:xfrm>
        </p:spPr>
        <p:txBody>
          <a:bodyPr>
            <a:noAutofit/>
          </a:bodyPr>
          <a:lstStyle/>
          <a:p>
            <a:r>
              <a:rPr lang="en-US" sz="2600" dirty="0" smtClean="0">
                <a:solidFill>
                  <a:srgbClr val="333399"/>
                </a:solidFill>
                <a:cs typeface="Times New Roman" pitchFamily="18" charset="0"/>
              </a:rPr>
              <a:t>Worker Exposures to Material Handling / </a:t>
            </a:r>
            <a:br>
              <a:rPr lang="en-US" sz="2600" dirty="0" smtClean="0">
                <a:solidFill>
                  <a:srgbClr val="333399"/>
                </a:solidFill>
                <a:cs typeface="Times New Roman" pitchFamily="18" charset="0"/>
              </a:rPr>
            </a:br>
            <a:r>
              <a:rPr lang="en-US" sz="2600" dirty="0" smtClean="0">
                <a:solidFill>
                  <a:srgbClr val="333399"/>
                </a:solidFill>
                <a:cs typeface="Times New Roman" pitchFamily="18" charset="0"/>
              </a:rPr>
              <a:t>Ergonomic Hazards</a:t>
            </a:r>
            <a:endParaRPr lang="en-US" sz="2400" b="1" i="1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59863" y="2406354"/>
            <a:ext cx="7931209" cy="3789347"/>
          </a:xfrm>
        </p:spPr>
        <p:txBody>
          <a:bodyPr>
            <a:normAutofit/>
          </a:bodyPr>
          <a:lstStyle/>
          <a:p>
            <a:pPr marL="274320" indent="-274320" algn="l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rgbClr val="333399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</a:rPr>
              <a:t>Programmatic investigation – Three events - two with injuries</a:t>
            </a:r>
          </a:p>
          <a:p>
            <a:pPr marL="274320" indent="-274320" algn="l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333399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</a:rPr>
              <a:t>Regulatory deficiencies</a:t>
            </a:r>
          </a:p>
          <a:p>
            <a:pPr marL="731520" lvl="1" indent="-274320" algn="l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>
                <a:srgbClr val="333399"/>
              </a:buClr>
              <a:buSzPct val="115000"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Management responsibilities – providing a safe workplace</a:t>
            </a:r>
          </a:p>
          <a:p>
            <a:pPr marL="731520" lvl="1" indent="-274320" algn="l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>
                <a:srgbClr val="333399"/>
              </a:buClr>
              <a:buSzPct val="115000"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Material handling hazard identification and assessment</a:t>
            </a:r>
          </a:p>
          <a:p>
            <a:pPr marL="731520" lvl="1" indent="-274320" algn="l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>
                <a:srgbClr val="333399"/>
              </a:buClr>
              <a:buSzPct val="115000"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Hazard prevention and abatement through the hierarchy of controls</a:t>
            </a:r>
          </a:p>
          <a:p>
            <a:pPr marL="731520" lvl="1" indent="-274320" algn="l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>
                <a:srgbClr val="333399"/>
              </a:buClr>
              <a:buSzPct val="115000"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Material handling limits (ACGIH TLVs and NIOSH RWLs)</a:t>
            </a:r>
          </a:p>
          <a:p>
            <a:pPr marL="731520" lvl="1" indent="-274320" algn="l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rgbClr val="333399"/>
              </a:buClr>
              <a:buSzPct val="115000"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Worker training on material handling</a:t>
            </a:r>
          </a:p>
          <a:p>
            <a:pPr marL="274320" indent="-274320" algn="l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rgbClr val="333399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</a:rPr>
              <a:t>Four violations - $131,250 civil penalty</a:t>
            </a:r>
          </a:p>
          <a:p>
            <a:pPr marL="274320" indent="-274320" algn="l">
              <a:lnSpc>
                <a:spcPct val="110000"/>
              </a:lnSpc>
              <a:spcBef>
                <a:spcPts val="0"/>
              </a:spcBef>
              <a:buClr>
                <a:srgbClr val="333399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</a:rPr>
              <a:t>50% mitigation for response and corrective actions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77525" y="1764082"/>
            <a:ext cx="57684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>
                <a:solidFill>
                  <a:srgbClr val="333399"/>
                </a:solidFill>
                <a:latin typeface="Cambria" panose="02040503050406030204" pitchFamily="18" charset="0"/>
              </a:rPr>
              <a:t>UT-Battelle, LLC </a:t>
            </a:r>
            <a:r>
              <a:rPr lang="en-US" sz="2000" i="1" dirty="0" smtClean="0">
                <a:solidFill>
                  <a:srgbClr val="333399"/>
                </a:solidFill>
                <a:latin typeface="Cambria" panose="02040503050406030204" pitchFamily="18" charset="0"/>
              </a:rPr>
              <a:t>/ Oak </a:t>
            </a:r>
            <a:r>
              <a:rPr lang="en-US" sz="2000" i="1" dirty="0">
                <a:solidFill>
                  <a:srgbClr val="333399"/>
                </a:solidFill>
                <a:latin typeface="Cambria" panose="02040503050406030204" pitchFamily="18" charset="0"/>
              </a:rPr>
              <a:t>Ridge National Laboratory</a:t>
            </a:r>
          </a:p>
        </p:txBody>
      </p:sp>
    </p:spTree>
    <p:extLst>
      <p:ext uri="{BB962C8B-B14F-4D97-AF65-F5344CB8AC3E}">
        <p14:creationId xmlns:p14="http://schemas.microsoft.com/office/powerpoint/2010/main" val="408466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41945" y="895172"/>
            <a:ext cx="8153400" cy="472155"/>
          </a:xfrm>
        </p:spPr>
        <p:txBody>
          <a:bodyPr>
            <a:noAutofit/>
          </a:bodyPr>
          <a:lstStyle/>
          <a:p>
            <a:r>
              <a:rPr lang="en-US" sz="2600" dirty="0" smtClean="0">
                <a:solidFill>
                  <a:srgbClr val="333399"/>
                </a:solidFill>
                <a:cs typeface="Times New Roman" pitchFamily="18" charset="0"/>
              </a:rPr>
              <a:t>Worker Injuries – Drum Explosion</a:t>
            </a:r>
            <a:endParaRPr lang="en-US" sz="2600" i="1" dirty="0">
              <a:solidFill>
                <a:srgbClr val="333399"/>
              </a:solidFill>
              <a:cs typeface="Times New Roman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016238" y="1986897"/>
            <a:ext cx="7563740" cy="4277170"/>
          </a:xfrm>
        </p:spPr>
        <p:txBody>
          <a:bodyPr>
            <a:normAutofit fontScale="92500" lnSpcReduction="10000"/>
          </a:bodyPr>
          <a:lstStyle/>
          <a:p>
            <a:pPr marL="274320" indent="-274320" algn="l">
              <a:lnSpc>
                <a:spcPct val="110000"/>
              </a:lnSpc>
              <a:spcBef>
                <a:spcPts val="0"/>
              </a:spcBef>
              <a:spcAft>
                <a:spcPts val="1500"/>
              </a:spcAft>
              <a:buClr>
                <a:srgbClr val="333399"/>
              </a:buClr>
              <a:buSzPct val="115000"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Detonation of isopropyl alcohol (peroxide forming)</a:t>
            </a:r>
          </a:p>
          <a:p>
            <a:pPr marL="274320" indent="-274320" algn="l">
              <a:lnSpc>
                <a:spcPct val="110000"/>
              </a:lnSpc>
              <a:spcBef>
                <a:spcPts val="0"/>
              </a:spcBef>
              <a:spcAft>
                <a:spcPts val="1500"/>
              </a:spcAft>
              <a:buClr>
                <a:srgbClr val="333399"/>
              </a:buClr>
              <a:buSzPct val="115000"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NNSA/NSTec joint accident investigation</a:t>
            </a:r>
          </a:p>
          <a:p>
            <a:pPr marL="274320" indent="-274320" algn="l">
              <a:lnSpc>
                <a:spcPct val="110000"/>
              </a:lnSpc>
              <a:spcBef>
                <a:spcPts val="0"/>
              </a:spcBef>
              <a:spcAft>
                <a:spcPts val="900"/>
              </a:spcAft>
              <a:buClr>
                <a:srgbClr val="333399"/>
              </a:buClr>
              <a:buSzPct val="115000"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Regulatory deficiencies</a:t>
            </a:r>
          </a:p>
          <a:p>
            <a:pPr marL="731520" lvl="1" indent="-274320" algn="l">
              <a:lnSpc>
                <a:spcPct val="110000"/>
              </a:lnSpc>
              <a:spcBef>
                <a:spcPts val="0"/>
              </a:spcBef>
              <a:buClr>
                <a:srgbClr val="333399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sz="1900" dirty="0" smtClean="0">
                <a:solidFill>
                  <a:schemeClr val="tx1"/>
                </a:solidFill>
              </a:rPr>
              <a:t>Hazard identification/assessment in work planning and control process</a:t>
            </a:r>
          </a:p>
          <a:p>
            <a:pPr marL="731520" lvl="1" indent="-274320" algn="l">
              <a:lnSpc>
                <a:spcPct val="110000"/>
              </a:lnSpc>
              <a:buClr>
                <a:srgbClr val="333399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sz="1900" dirty="0" smtClean="0">
                <a:solidFill>
                  <a:schemeClr val="tx1"/>
                </a:solidFill>
              </a:rPr>
              <a:t>Chemical management</a:t>
            </a:r>
          </a:p>
          <a:p>
            <a:pPr marL="731520" lvl="1" indent="-274320" algn="l">
              <a:lnSpc>
                <a:spcPct val="110000"/>
              </a:lnSpc>
              <a:buClr>
                <a:srgbClr val="333399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sz="1900" dirty="0" smtClean="0">
                <a:solidFill>
                  <a:schemeClr val="tx1"/>
                </a:solidFill>
              </a:rPr>
              <a:t>Hazard communication</a:t>
            </a:r>
          </a:p>
          <a:p>
            <a:pPr marL="731520" lvl="1" indent="-274320" algn="l">
              <a:lnSpc>
                <a:spcPct val="110000"/>
              </a:lnSpc>
              <a:spcAft>
                <a:spcPts val="1500"/>
              </a:spcAft>
              <a:buClr>
                <a:srgbClr val="333399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sz="1900" dirty="0" smtClean="0">
                <a:solidFill>
                  <a:schemeClr val="tx1"/>
                </a:solidFill>
              </a:rPr>
              <a:t>Fire protection</a:t>
            </a:r>
          </a:p>
          <a:p>
            <a:pPr marL="274320" indent="-274320" algn="l">
              <a:lnSpc>
                <a:spcPct val="110000"/>
              </a:lnSpc>
              <a:spcBef>
                <a:spcPts val="0"/>
              </a:spcBef>
              <a:spcAft>
                <a:spcPts val="1500"/>
              </a:spcAft>
              <a:buClr>
                <a:srgbClr val="333399"/>
              </a:buClr>
              <a:buSzPct val="115000"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Five violations – contract fee reduction of $2.05 million</a:t>
            </a:r>
          </a:p>
          <a:p>
            <a:pPr marL="274320" indent="-274320" algn="l">
              <a:lnSpc>
                <a:spcPct val="110000"/>
              </a:lnSpc>
              <a:spcBef>
                <a:spcPts val="0"/>
              </a:spcBef>
              <a:buClr>
                <a:srgbClr val="333399"/>
              </a:buClr>
              <a:buSzPct val="115000"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Corrective actions address regulatory issues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794759" y="1422250"/>
            <a:ext cx="79817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>
                <a:solidFill>
                  <a:srgbClr val="333399"/>
                </a:solidFill>
                <a:latin typeface="Cambria" panose="02040503050406030204" pitchFamily="18" charset="0"/>
              </a:rPr>
              <a:t>National Security Technologies, LLC </a:t>
            </a:r>
            <a:r>
              <a:rPr lang="en-US" sz="2000" i="1" dirty="0" smtClean="0">
                <a:solidFill>
                  <a:srgbClr val="333399"/>
                </a:solidFill>
                <a:latin typeface="Cambria" panose="02040503050406030204" pitchFamily="18" charset="0"/>
              </a:rPr>
              <a:t>/ Nevada National Security Site</a:t>
            </a:r>
            <a:endParaRPr lang="en-US" sz="2000" i="1" dirty="0">
              <a:solidFill>
                <a:srgbClr val="333399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62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35949" y="638798"/>
            <a:ext cx="8153400" cy="9906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333399"/>
                </a:solidFill>
                <a:cs typeface="Times New Roman" pitchFamily="18" charset="0"/>
              </a:rPr>
              <a:t>Lithium Ion Battery Fire and </a:t>
            </a:r>
            <a:br>
              <a:rPr lang="en-US" sz="2400" dirty="0" smtClean="0">
                <a:solidFill>
                  <a:srgbClr val="333399"/>
                </a:solidFill>
                <a:cs typeface="Times New Roman" pitchFamily="18" charset="0"/>
              </a:rPr>
            </a:br>
            <a:r>
              <a:rPr lang="en-US" sz="2400" dirty="0" smtClean="0">
                <a:solidFill>
                  <a:srgbClr val="333399"/>
                </a:solidFill>
                <a:cs typeface="Times New Roman" pitchFamily="18" charset="0"/>
              </a:rPr>
              <a:t>Unintentional </a:t>
            </a:r>
            <a:r>
              <a:rPr lang="en-US" sz="2400" dirty="0">
                <a:solidFill>
                  <a:srgbClr val="333399"/>
                </a:solidFill>
                <a:cs typeface="Times New Roman" pitchFamily="18" charset="0"/>
              </a:rPr>
              <a:t>Detonator Initiation </a:t>
            </a:r>
            <a:endParaRPr lang="en-US" sz="2400" i="1" dirty="0">
              <a:solidFill>
                <a:srgbClr val="333399"/>
              </a:solidFill>
              <a:cs typeface="Times New Roman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819685" y="2046718"/>
            <a:ext cx="7640652" cy="4507906"/>
          </a:xfrm>
        </p:spPr>
        <p:txBody>
          <a:bodyPr>
            <a:normAutofit fontScale="92500" lnSpcReduction="20000"/>
          </a:bodyPr>
          <a:lstStyle/>
          <a:p>
            <a:pPr marL="274320" indent="-274320" algn="l">
              <a:lnSpc>
                <a:spcPct val="110000"/>
              </a:lnSpc>
              <a:spcBef>
                <a:spcPts val="0"/>
              </a:spcBef>
              <a:spcAft>
                <a:spcPts val="900"/>
              </a:spcAft>
              <a:buClr>
                <a:srgbClr val="333399"/>
              </a:buClr>
              <a:buSzPct val="115000"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Events revealed deficiencies in Part 851 Worker Safety and Health Program implementation</a:t>
            </a:r>
          </a:p>
          <a:p>
            <a:pPr marL="274320" indent="-274320" algn="l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>
                <a:srgbClr val="333399"/>
              </a:buClr>
              <a:buSzPct val="115000"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Regulatory deficiencies</a:t>
            </a:r>
          </a:p>
          <a:p>
            <a:pPr marL="731520" lvl="1" indent="-274320" algn="l">
              <a:lnSpc>
                <a:spcPct val="110000"/>
              </a:lnSpc>
              <a:buClr>
                <a:srgbClr val="333399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sz="2100" dirty="0" smtClean="0">
                <a:solidFill>
                  <a:schemeClr val="tx1"/>
                </a:solidFill>
              </a:rPr>
              <a:t>Management responsibilities</a:t>
            </a:r>
          </a:p>
          <a:p>
            <a:pPr marL="731520" lvl="1" indent="-274320" algn="l">
              <a:lnSpc>
                <a:spcPct val="110000"/>
              </a:lnSpc>
              <a:buClr>
                <a:srgbClr val="333399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sz="2100" dirty="0" smtClean="0">
                <a:solidFill>
                  <a:schemeClr val="tx1"/>
                </a:solidFill>
              </a:rPr>
              <a:t>Hazard identification/assessment </a:t>
            </a:r>
          </a:p>
          <a:p>
            <a:pPr marL="731520" lvl="1" indent="-274320" algn="l">
              <a:lnSpc>
                <a:spcPct val="110000"/>
              </a:lnSpc>
              <a:buClr>
                <a:srgbClr val="333399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sz="2100" dirty="0" smtClean="0">
                <a:solidFill>
                  <a:schemeClr val="tx1"/>
                </a:solidFill>
              </a:rPr>
              <a:t>Hazard control</a:t>
            </a:r>
          </a:p>
          <a:p>
            <a:pPr marL="731520" lvl="1" indent="-274320" algn="l">
              <a:lnSpc>
                <a:spcPct val="110000"/>
              </a:lnSpc>
              <a:buClr>
                <a:srgbClr val="333399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sz="2100" dirty="0" smtClean="0">
                <a:solidFill>
                  <a:schemeClr val="tx1"/>
                </a:solidFill>
              </a:rPr>
              <a:t>Emergency response</a:t>
            </a:r>
          </a:p>
          <a:p>
            <a:pPr marL="731520" lvl="1" indent="-274320" algn="l">
              <a:lnSpc>
                <a:spcPct val="110000"/>
              </a:lnSpc>
              <a:buClr>
                <a:srgbClr val="333399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sz="2100" dirty="0" smtClean="0">
                <a:solidFill>
                  <a:schemeClr val="tx1"/>
                </a:solidFill>
              </a:rPr>
              <a:t>Training and information</a:t>
            </a:r>
          </a:p>
          <a:p>
            <a:pPr marL="731520" lvl="1" indent="-274320" algn="l">
              <a:lnSpc>
                <a:spcPct val="110000"/>
              </a:lnSpc>
              <a:spcAft>
                <a:spcPts val="600"/>
              </a:spcAft>
              <a:buClr>
                <a:srgbClr val="333399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sz="2100" dirty="0" smtClean="0">
                <a:solidFill>
                  <a:schemeClr val="tx1"/>
                </a:solidFill>
              </a:rPr>
              <a:t>Recordkeeping and reporting</a:t>
            </a:r>
          </a:p>
          <a:p>
            <a:pPr marL="274320" indent="-274320" algn="l">
              <a:lnSpc>
                <a:spcPct val="110000"/>
              </a:lnSpc>
              <a:buClr>
                <a:srgbClr val="333399"/>
              </a:buClr>
              <a:buSzPct val="115000"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Six violations – contract fee reduction of $686,000</a:t>
            </a:r>
          </a:p>
          <a:p>
            <a:pPr marL="731520" lvl="1" indent="-274320" algn="l">
              <a:lnSpc>
                <a:spcPct val="110000"/>
              </a:lnSpc>
              <a:spcAft>
                <a:spcPts val="900"/>
              </a:spcAft>
              <a:buClr>
                <a:srgbClr val="333399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Four recurring violations of Part 851</a:t>
            </a:r>
          </a:p>
          <a:p>
            <a:pPr marL="274320" indent="-274320" algn="l">
              <a:lnSpc>
                <a:spcPct val="110000"/>
              </a:lnSpc>
              <a:buClr>
                <a:srgbClr val="333399"/>
              </a:buClr>
              <a:buSzPct val="115000"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Corrective actions address regulatory issues</a:t>
            </a:r>
          </a:p>
        </p:txBody>
      </p:sp>
      <p:sp>
        <p:nvSpPr>
          <p:cNvPr id="2" name="Rectangle 1"/>
          <p:cNvSpPr/>
          <p:nvPr/>
        </p:nvSpPr>
        <p:spPr>
          <a:xfrm>
            <a:off x="1813058" y="1509506"/>
            <a:ext cx="57120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rgbClr val="333399"/>
                </a:solidFill>
                <a:latin typeface="Cambria" panose="02040503050406030204" pitchFamily="18" charset="0"/>
              </a:rPr>
              <a:t>Sandia Corporation </a:t>
            </a:r>
            <a:r>
              <a:rPr lang="en-US" sz="2000" i="1" dirty="0" smtClean="0">
                <a:solidFill>
                  <a:srgbClr val="333399"/>
                </a:solidFill>
                <a:latin typeface="Cambria" panose="02040503050406030204" pitchFamily="18" charset="0"/>
              </a:rPr>
              <a:t>/ Sandia National Laboratories</a:t>
            </a:r>
            <a:endParaRPr lang="en-US" sz="2000" i="1" dirty="0">
              <a:solidFill>
                <a:srgbClr val="333399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05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50492" y="784077"/>
            <a:ext cx="8153400" cy="685799"/>
          </a:xfrm>
        </p:spPr>
        <p:txBody>
          <a:bodyPr>
            <a:noAutofit/>
          </a:bodyPr>
          <a:lstStyle/>
          <a:p>
            <a:r>
              <a:rPr lang="en-US" sz="2600" dirty="0" smtClean="0">
                <a:solidFill>
                  <a:srgbClr val="333399"/>
                </a:solidFill>
                <a:cs typeface="Times New Roman" pitchFamily="18" charset="0"/>
              </a:rPr>
              <a:t>Underground Salt Haul Truck Fire</a:t>
            </a:r>
            <a:endParaRPr lang="en-US" sz="2600" i="1" dirty="0">
              <a:solidFill>
                <a:srgbClr val="333399"/>
              </a:solidFill>
              <a:cs typeface="Times New Roman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836776" y="2012534"/>
            <a:ext cx="7589378" cy="4131891"/>
          </a:xfrm>
        </p:spPr>
        <p:txBody>
          <a:bodyPr>
            <a:normAutofit lnSpcReduction="10000"/>
          </a:bodyPr>
          <a:lstStyle/>
          <a:p>
            <a:pPr marL="274320" indent="-274320" algn="l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rgbClr val="333399"/>
              </a:buClr>
              <a:buSzPct val="115000"/>
              <a:buFont typeface="Wingdings" panose="05000000000000000000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</a:rPr>
              <a:t>Joint worker safety and nuclear safety investigation with radiological release event</a:t>
            </a:r>
          </a:p>
          <a:p>
            <a:pPr marL="274320" indent="-274320" algn="l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rgbClr val="333399"/>
              </a:buClr>
              <a:buSzPct val="115000"/>
              <a:buFont typeface="Wingdings" panose="05000000000000000000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</a:rPr>
              <a:t>DOE-led accident investigation</a:t>
            </a:r>
          </a:p>
          <a:p>
            <a:pPr marL="274320" indent="-274320" algn="l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333399"/>
              </a:buClr>
              <a:buSzPct val="115000"/>
              <a:buFont typeface="Wingdings" panose="05000000000000000000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</a:rPr>
              <a:t>Regulatory deficiencies</a:t>
            </a:r>
          </a:p>
          <a:p>
            <a:pPr marL="731520" lvl="1" indent="-274320" algn="l">
              <a:lnSpc>
                <a:spcPct val="110000"/>
              </a:lnSpc>
              <a:buClr>
                <a:srgbClr val="333399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Title 30 and NFPA 122 plans and assessments</a:t>
            </a:r>
          </a:p>
          <a:p>
            <a:pPr marL="731520" lvl="1" indent="-274320" algn="l">
              <a:lnSpc>
                <a:spcPct val="110000"/>
              </a:lnSpc>
              <a:buClr>
                <a:srgbClr val="333399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Fire prevention and preventative maintenance</a:t>
            </a:r>
          </a:p>
          <a:p>
            <a:pPr marL="731520" lvl="1" indent="-274320" algn="l">
              <a:lnSpc>
                <a:spcPct val="110000"/>
              </a:lnSpc>
              <a:buClr>
                <a:srgbClr val="333399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Emergency Response</a:t>
            </a:r>
          </a:p>
          <a:p>
            <a:pPr marL="731520" lvl="1" indent="-274320" algn="l">
              <a:lnSpc>
                <a:spcPct val="110000"/>
              </a:lnSpc>
              <a:spcAft>
                <a:spcPts val="1200"/>
              </a:spcAft>
              <a:buClr>
                <a:srgbClr val="333399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Recordkeeping</a:t>
            </a:r>
          </a:p>
          <a:p>
            <a:pPr marL="274320" indent="-274320" algn="l">
              <a:lnSpc>
                <a:spcPct val="110000"/>
              </a:lnSpc>
              <a:buClr>
                <a:srgbClr val="333399"/>
              </a:buClr>
              <a:buFont typeface="Wingdings" panose="05000000000000000000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</a:rPr>
              <a:t>Four Part 851 violations – contract fee reduction of $356,438</a:t>
            </a:r>
          </a:p>
        </p:txBody>
      </p:sp>
      <p:sp>
        <p:nvSpPr>
          <p:cNvPr id="2" name="Rectangle 1"/>
          <p:cNvSpPr/>
          <p:nvPr/>
        </p:nvSpPr>
        <p:spPr>
          <a:xfrm>
            <a:off x="1209230" y="1388067"/>
            <a:ext cx="72938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>
                <a:solidFill>
                  <a:srgbClr val="333399"/>
                </a:solidFill>
                <a:latin typeface="Cambria" panose="02040503050406030204" pitchFamily="18" charset="0"/>
              </a:rPr>
              <a:t>Nuclear Waste Partnership, LLC </a:t>
            </a:r>
            <a:r>
              <a:rPr lang="en-US" sz="2000" i="1" dirty="0" smtClean="0">
                <a:solidFill>
                  <a:srgbClr val="333399"/>
                </a:solidFill>
                <a:latin typeface="Cambria" panose="02040503050406030204" pitchFamily="18" charset="0"/>
              </a:rPr>
              <a:t>/ Waste Isolation Pilot Plant</a:t>
            </a:r>
            <a:endParaRPr lang="en-US" sz="2000" i="1" dirty="0">
              <a:solidFill>
                <a:srgbClr val="333399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54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33400" y="806601"/>
            <a:ext cx="8153400" cy="536331"/>
          </a:xfrm>
        </p:spPr>
        <p:txBody>
          <a:bodyPr>
            <a:noAutofit/>
          </a:bodyPr>
          <a:lstStyle/>
          <a:p>
            <a:r>
              <a:rPr lang="en-US" sz="2600" dirty="0" smtClean="0">
                <a:solidFill>
                  <a:srgbClr val="333399"/>
                </a:solidFill>
                <a:cs typeface="Times New Roman" pitchFamily="18" charset="0"/>
              </a:rPr>
              <a:t>Electrical Safety Program</a:t>
            </a:r>
            <a:endParaRPr lang="en-US" sz="2600" i="1" dirty="0">
              <a:solidFill>
                <a:srgbClr val="333399"/>
              </a:solidFill>
              <a:cs typeface="Times New Roman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15825" y="1970519"/>
            <a:ext cx="7696200" cy="4191000"/>
          </a:xfrm>
        </p:spPr>
        <p:txBody>
          <a:bodyPr>
            <a:normAutofit fontScale="25000" lnSpcReduction="20000"/>
          </a:bodyPr>
          <a:lstStyle/>
          <a:p>
            <a:pPr marL="274320" indent="-274320" algn="l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333399"/>
              </a:buClr>
              <a:buSzPct val="115000"/>
              <a:buFont typeface="Wingdings" panose="05000000000000000000" pitchFamily="2" charset="2"/>
              <a:buChar char="§"/>
            </a:pPr>
            <a:r>
              <a:rPr lang="en-US" sz="8800" dirty="0" smtClean="0">
                <a:solidFill>
                  <a:schemeClr val="tx1"/>
                </a:solidFill>
              </a:rPr>
              <a:t>Arc blast event and other near miss electrical events</a:t>
            </a:r>
          </a:p>
          <a:p>
            <a:pPr marL="274320" indent="-274320" algn="l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333399"/>
              </a:buClr>
              <a:buSzPct val="115000"/>
              <a:buFont typeface="Wingdings" panose="05000000000000000000" pitchFamily="2" charset="2"/>
              <a:buChar char="§"/>
            </a:pPr>
            <a:r>
              <a:rPr lang="en-US" sz="8800" dirty="0" smtClean="0">
                <a:solidFill>
                  <a:schemeClr val="tx1"/>
                </a:solidFill>
              </a:rPr>
              <a:t>Five Severity Level I  and three Severity Level II violations</a:t>
            </a:r>
          </a:p>
          <a:p>
            <a:pPr marL="274320" indent="-274320" algn="l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333399"/>
              </a:buClr>
              <a:buSzPct val="115000"/>
              <a:buFont typeface="Wingdings" panose="05000000000000000000" pitchFamily="2" charset="2"/>
              <a:buChar char="§"/>
            </a:pPr>
            <a:r>
              <a:rPr lang="en-US" sz="8800" dirty="0" smtClean="0">
                <a:solidFill>
                  <a:schemeClr val="tx1"/>
                </a:solidFill>
              </a:rPr>
              <a:t>Regulatory deficiencies</a:t>
            </a:r>
          </a:p>
          <a:p>
            <a:pPr marL="731520" lvl="2" indent="-274320" algn="l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rgbClr val="333399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sz="7200" dirty="0" smtClean="0">
                <a:solidFill>
                  <a:schemeClr val="tx1"/>
                </a:solidFill>
              </a:rPr>
              <a:t>Integrated work management</a:t>
            </a:r>
          </a:p>
          <a:p>
            <a:pPr marL="731520" lvl="2" indent="-274320" algn="l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rgbClr val="333399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sz="7200" dirty="0" smtClean="0">
                <a:solidFill>
                  <a:schemeClr val="tx1"/>
                </a:solidFill>
              </a:rPr>
              <a:t>Hazard  assessment</a:t>
            </a:r>
          </a:p>
          <a:p>
            <a:pPr marL="731520" lvl="2" indent="-274320" algn="l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rgbClr val="333399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sz="7200" dirty="0" smtClean="0">
                <a:solidFill>
                  <a:schemeClr val="tx1"/>
                </a:solidFill>
              </a:rPr>
              <a:t>Worker involvement</a:t>
            </a:r>
          </a:p>
          <a:p>
            <a:pPr marL="731520" lvl="2" indent="-274320" algn="l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rgbClr val="333399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sz="7200" dirty="0" smtClean="0">
                <a:solidFill>
                  <a:schemeClr val="tx1"/>
                </a:solidFill>
              </a:rPr>
              <a:t>Hazardous energy control</a:t>
            </a:r>
          </a:p>
          <a:p>
            <a:pPr marL="731520" lvl="2" indent="-274320" algn="l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rgbClr val="333399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sz="7200" dirty="0" smtClean="0">
                <a:solidFill>
                  <a:schemeClr val="tx1"/>
                </a:solidFill>
              </a:rPr>
              <a:t>Electrical work practices</a:t>
            </a:r>
          </a:p>
          <a:p>
            <a:pPr marL="731520" lvl="2" indent="-274320" algn="l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rgbClr val="333399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sz="7200" dirty="0" smtClean="0">
                <a:solidFill>
                  <a:schemeClr val="tx1"/>
                </a:solidFill>
              </a:rPr>
              <a:t>Personal Protective Equipment</a:t>
            </a:r>
          </a:p>
          <a:p>
            <a:pPr marL="731520" lvl="2" indent="-274320" algn="l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rgbClr val="333399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sz="7200" dirty="0" smtClean="0">
                <a:solidFill>
                  <a:schemeClr val="tx1"/>
                </a:solidFill>
              </a:rPr>
              <a:t>Training and information</a:t>
            </a:r>
          </a:p>
          <a:p>
            <a:pPr marL="731520" lvl="2" indent="-274320" algn="l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rgbClr val="333399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sz="7200" dirty="0" smtClean="0">
                <a:solidFill>
                  <a:schemeClr val="tx1"/>
                </a:solidFill>
              </a:rPr>
              <a:t>Applying relevant lessons </a:t>
            </a:r>
            <a:r>
              <a:rPr lang="en-US" sz="7200" dirty="0">
                <a:solidFill>
                  <a:schemeClr val="tx1"/>
                </a:solidFill>
              </a:rPr>
              <a:t>learned </a:t>
            </a:r>
            <a:r>
              <a:rPr lang="en-US" sz="7200" dirty="0" smtClean="0">
                <a:solidFill>
                  <a:schemeClr val="tx1"/>
                </a:solidFill>
              </a:rPr>
              <a:t>(R- 2009-OR-</a:t>
            </a:r>
            <a:r>
              <a:rPr lang="en-US" sz="7200" dirty="0" err="1" smtClean="0">
                <a:solidFill>
                  <a:schemeClr val="tx1"/>
                </a:solidFill>
              </a:rPr>
              <a:t>BJCECP</a:t>
            </a:r>
            <a:r>
              <a:rPr lang="en-US" sz="7200" dirty="0" smtClean="0">
                <a:solidFill>
                  <a:schemeClr val="tx1"/>
                </a:solidFill>
              </a:rPr>
              <a:t>-0302)</a:t>
            </a:r>
          </a:p>
          <a:p>
            <a:pPr marL="274320" indent="-274320" algn="l">
              <a:lnSpc>
                <a:spcPct val="120000"/>
              </a:lnSpc>
              <a:spcBef>
                <a:spcPts val="0"/>
              </a:spcBef>
              <a:spcAft>
                <a:spcPts val="1500"/>
              </a:spcAft>
              <a:buClr>
                <a:srgbClr val="333399"/>
              </a:buClr>
              <a:buSzPct val="115000"/>
              <a:buFont typeface="Wingdings" panose="05000000000000000000" pitchFamily="2" charset="2"/>
              <a:buChar char="§"/>
            </a:pPr>
            <a:r>
              <a:rPr lang="en-US" sz="8800" dirty="0" smtClean="0">
                <a:solidFill>
                  <a:schemeClr val="tx1"/>
                </a:solidFill>
              </a:rPr>
              <a:t>Civil penalty waived – significant award fee reduction</a:t>
            </a:r>
            <a:endParaRPr lang="en-US" sz="8800" dirty="0">
              <a:solidFill>
                <a:schemeClr val="tx1"/>
              </a:solidFill>
            </a:endParaRPr>
          </a:p>
          <a:p>
            <a:pPr algn="l"/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73369" y="1376256"/>
            <a:ext cx="74734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>
                <a:solidFill>
                  <a:srgbClr val="333399"/>
                </a:solidFill>
                <a:latin typeface="Cambria" panose="02040503050406030204" pitchFamily="18" charset="0"/>
              </a:rPr>
              <a:t>Los Alamos National Security, </a:t>
            </a:r>
            <a:r>
              <a:rPr lang="en-US" sz="2000" i="1" dirty="0" smtClean="0">
                <a:solidFill>
                  <a:srgbClr val="333399"/>
                </a:solidFill>
                <a:latin typeface="Cambria" panose="02040503050406030204" pitchFamily="18" charset="0"/>
              </a:rPr>
              <a:t>LLC / Los Alamos National Laboratory</a:t>
            </a:r>
            <a:endParaRPr lang="en-US" sz="2000" i="1" dirty="0">
              <a:solidFill>
                <a:srgbClr val="333399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49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A Slide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rogram Review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Program Review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Program Review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10394</TotalTime>
  <Words>732</Words>
  <Application>Microsoft Office PowerPoint</Application>
  <PresentationFormat>On-screen Show (4:3)</PresentationFormat>
  <Paragraphs>172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</vt:lpstr>
      <vt:lpstr>Calibri</vt:lpstr>
      <vt:lpstr>Cambria</vt:lpstr>
      <vt:lpstr>Times New Roman</vt:lpstr>
      <vt:lpstr>Wingdings</vt:lpstr>
      <vt:lpstr>EA Slide Master</vt:lpstr>
      <vt:lpstr>1_Program Review template</vt:lpstr>
      <vt:lpstr>Custom Design</vt:lpstr>
      <vt:lpstr>2_Program Review template</vt:lpstr>
      <vt:lpstr>Program Review template</vt:lpstr>
      <vt:lpstr>Worker Safety and Health Enforcement  Program Update</vt:lpstr>
      <vt:lpstr>Worker Safety and Health Enforcement Activities </vt:lpstr>
      <vt:lpstr>Lithium Hydride Exposure and  Unintentional Firearm Discharge</vt:lpstr>
      <vt:lpstr>Worker Exposures to Chlorine</vt:lpstr>
      <vt:lpstr>Worker Exposures to Material Handling /  Ergonomic Hazards</vt:lpstr>
      <vt:lpstr>Worker Injuries – Drum Explosion</vt:lpstr>
      <vt:lpstr>Lithium Ion Battery Fire and  Unintentional Detonator Initiation </vt:lpstr>
      <vt:lpstr>Underground Salt Haul Truck Fire</vt:lpstr>
      <vt:lpstr>Electrical Safety Program</vt:lpstr>
      <vt:lpstr>Worker Safety and Health Enforcement Activities</vt:lpstr>
      <vt:lpstr>Worker Safety and Health Enforcement Activities</vt:lpstr>
      <vt:lpstr>Part 851 Implementation Challenges</vt:lpstr>
      <vt:lpstr>Questions?</vt:lpstr>
    </vt:vector>
  </TitlesOfParts>
  <Company>U.S. Department of Energy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eXCITE</dc:creator>
  <cp:lastModifiedBy>Meisinger, Terry</cp:lastModifiedBy>
  <cp:revision>742</cp:revision>
  <cp:lastPrinted>2015-04-14T19:06:27Z</cp:lastPrinted>
  <dcterms:created xsi:type="dcterms:W3CDTF">2006-09-18T12:34:28Z</dcterms:created>
  <dcterms:modified xsi:type="dcterms:W3CDTF">2016-07-26T15:52:12Z</dcterms:modified>
</cp:coreProperties>
</file>