
<file path=[Content_Types].xml><?xml version="1.0" encoding="utf-8"?>
<Types xmlns="http://schemas.openxmlformats.org/package/2006/content-types">
  <Default Extension="xml" ContentType="application/xml"/>
  <Default Extension="doc" ContentType="application/msword"/>
  <Default Extension="jpeg" ContentType="image/jpeg"/>
  <Default Extension="jp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1.bin" ContentType="application/vnd.openxmlformats-officedocument.oleObject"/>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1"/>
  </p:notesMasterIdLst>
  <p:sldIdLst>
    <p:sldId id="256" r:id="rId2"/>
    <p:sldId id="257" r:id="rId3"/>
    <p:sldId id="280" r:id="rId4"/>
    <p:sldId id="281" r:id="rId5"/>
    <p:sldId id="282" r:id="rId6"/>
    <p:sldId id="283" r:id="rId7"/>
    <p:sldId id="286" r:id="rId8"/>
    <p:sldId id="287" r:id="rId9"/>
    <p:sldId id="288" r:id="rId10"/>
    <p:sldId id="289" r:id="rId11"/>
    <p:sldId id="306" r:id="rId12"/>
    <p:sldId id="290" r:id="rId13"/>
    <p:sldId id="291" r:id="rId14"/>
    <p:sldId id="259" r:id="rId15"/>
    <p:sldId id="275" r:id="rId16"/>
    <p:sldId id="276" r:id="rId17"/>
    <p:sldId id="277" r:id="rId18"/>
    <p:sldId id="278" r:id="rId19"/>
    <p:sldId id="260" r:id="rId20"/>
    <p:sldId id="293" r:id="rId21"/>
    <p:sldId id="294" r:id="rId22"/>
    <p:sldId id="261" r:id="rId23"/>
    <p:sldId id="262" r:id="rId24"/>
    <p:sldId id="296" r:id="rId25"/>
    <p:sldId id="297" r:id="rId26"/>
    <p:sldId id="298" r:id="rId27"/>
    <p:sldId id="299" r:id="rId28"/>
    <p:sldId id="300" r:id="rId29"/>
    <p:sldId id="263" r:id="rId30"/>
    <p:sldId id="301" r:id="rId31"/>
    <p:sldId id="302" r:id="rId32"/>
    <p:sldId id="304" r:id="rId33"/>
    <p:sldId id="305" r:id="rId34"/>
    <p:sldId id="303" r:id="rId35"/>
    <p:sldId id="264" r:id="rId36"/>
    <p:sldId id="307" r:id="rId37"/>
    <p:sldId id="265" r:id="rId38"/>
    <p:sldId id="273" r:id="rId39"/>
    <p:sldId id="272" r:id="rId40"/>
    <p:sldId id="274" r:id="rId41"/>
    <p:sldId id="295" r:id="rId42"/>
    <p:sldId id="266" r:id="rId43"/>
    <p:sldId id="267" r:id="rId44"/>
    <p:sldId id="268" r:id="rId45"/>
    <p:sldId id="269" r:id="rId46"/>
    <p:sldId id="271" r:id="rId47"/>
    <p:sldId id="270" r:id="rId48"/>
    <p:sldId id="292" r:id="rId49"/>
    <p:sldId id="279"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6" d="100"/>
          <a:sy n="106" d="100"/>
        </p:scale>
        <p:origin x="-1464" y="-112"/>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160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453030-5AD6-7843-A770-3608BB942A6C}" type="datetimeFigureOut">
              <a:rPr lang="en-US" smtClean="0"/>
              <a:t>7/19/16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C6FC20-B60D-E14B-AD57-75BE1003B0E2}" type="slidenum">
              <a:rPr lang="en-US" smtClean="0"/>
              <a:t>‹#›</a:t>
            </a:fld>
            <a:endParaRPr lang="en-US"/>
          </a:p>
        </p:txBody>
      </p:sp>
    </p:spTree>
    <p:extLst>
      <p:ext uri="{BB962C8B-B14F-4D97-AF65-F5344CB8AC3E}">
        <p14:creationId xmlns:p14="http://schemas.microsoft.com/office/powerpoint/2010/main" val="24948261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DAA7CB45-0A1E-2F44-87CE-717F139E9054}" type="slidenum">
              <a:rPr lang="en-US" sz="1200"/>
              <a:pPr/>
              <a:t>3</a:t>
            </a:fld>
            <a:endParaRPr lang="en-US" sz="12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charset="0"/>
                <a:ea typeface="ＭＳ Ｐゴシック" charset="0"/>
                <a:cs typeface="ＭＳ Ｐゴシック" charset="0"/>
              </a:rPr>
              <a:t>99% of all battery use at the lab is in the top two.</a:t>
            </a:r>
          </a:p>
          <a:p>
            <a:pPr eaLnBrk="1" hangingPunct="1"/>
            <a:endParaRPr lang="en-US">
              <a:latin typeface="Times" charset="0"/>
              <a:ea typeface="ＭＳ Ｐゴシック" charset="0"/>
              <a:cs typeface="ＭＳ Ｐゴシック" charset="0"/>
            </a:endParaRPr>
          </a:p>
          <a:p>
            <a:pPr eaLnBrk="1" hangingPunct="1"/>
            <a:r>
              <a:rPr lang="en-US">
                <a:latin typeface="Times" charset="0"/>
                <a:ea typeface="ＭＳ Ｐゴシック" charset="0"/>
                <a:cs typeface="ＭＳ Ｐゴシック" charset="0"/>
              </a:rPr>
              <a:t>Remember that every room at the lab has a UPS for emergency lighting.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967E565D-B83B-A64D-B9E4-A17E5EFF1E33}" type="slidenum">
              <a:rPr lang="en-US" sz="1200"/>
              <a:pPr/>
              <a:t>13</a:t>
            </a:fld>
            <a:endParaRPr lang="en-US" sz="12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C881C3D2-DE62-5A4E-9BC0-9C98276CE926}" type="slidenum">
              <a:rPr lang="en-US" sz="1200"/>
              <a:pPr/>
              <a:t>15</a:t>
            </a:fld>
            <a:endParaRPr lang="en-US" sz="120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extLst>
      <p:ext uri="{BB962C8B-B14F-4D97-AF65-F5344CB8AC3E}">
        <p14:creationId xmlns:p14="http://schemas.microsoft.com/office/powerpoint/2010/main" val="3832417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4FD3D4A4-D10D-3A48-8DF7-24E5AAA823AC}" type="slidenum">
              <a:rPr lang="en-US" sz="1200"/>
              <a:pPr/>
              <a:t>16</a:t>
            </a:fld>
            <a:endParaRPr lang="en-US" sz="120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extLst>
      <p:ext uri="{BB962C8B-B14F-4D97-AF65-F5344CB8AC3E}">
        <p14:creationId xmlns:p14="http://schemas.microsoft.com/office/powerpoint/2010/main" val="1590411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5A7A9DD2-1665-B541-9D57-D49668E0C08A}" type="slidenum">
              <a:rPr lang="en-US" sz="1200"/>
              <a:pPr/>
              <a:t>17</a:t>
            </a:fld>
            <a:endParaRPr lang="en-US" sz="120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extLst>
      <p:ext uri="{BB962C8B-B14F-4D97-AF65-F5344CB8AC3E}">
        <p14:creationId xmlns:p14="http://schemas.microsoft.com/office/powerpoint/2010/main" val="4055323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6AB080B6-BFC2-B54B-A907-D85C9D660EB9}" type="slidenum">
              <a:rPr lang="en-US" sz="1200"/>
              <a:pPr/>
              <a:t>18</a:t>
            </a:fld>
            <a:endParaRPr lang="en-US" sz="120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extLst>
      <p:ext uri="{BB962C8B-B14F-4D97-AF65-F5344CB8AC3E}">
        <p14:creationId xmlns:p14="http://schemas.microsoft.com/office/powerpoint/2010/main" val="3215534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EE0F38D8-CF04-B54D-970C-B73EA61480EE}" type="slidenum">
              <a:rPr lang="en-US" sz="1200"/>
              <a:pPr/>
              <a:t>20</a:t>
            </a:fld>
            <a:endParaRPr lang="en-US" sz="120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74F45157-BC8C-ED4C-A9AB-5AE5F89EEDCF}" type="slidenum">
              <a:rPr lang="en-US" sz="1200"/>
              <a:pPr/>
              <a:t>21</a:t>
            </a:fld>
            <a:endParaRPr lang="en-US" sz="120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42399201-233D-5C46-943E-C72818DBD8C7}" type="slidenum">
              <a:rPr lang="en-US" sz="1200"/>
              <a:pPr/>
              <a:t>24</a:t>
            </a:fld>
            <a:endParaRPr lang="en-US" sz="120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6FF406D6-9681-104C-B147-0289D1231E56}" type="slidenum">
              <a:rPr lang="en-US" sz="1200"/>
              <a:pPr/>
              <a:t>25</a:t>
            </a:fld>
            <a:endParaRPr lang="en-US" sz="1200"/>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53AAADCB-FC7B-1C4A-AE5F-39A78614E911}" type="slidenum">
              <a:rPr lang="en-US" sz="1200"/>
              <a:pPr/>
              <a:t>26</a:t>
            </a:fld>
            <a:endParaRPr lang="en-US" sz="1200"/>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7BD40878-7477-F049-AED9-2E17703B63F7}" type="slidenum">
              <a:rPr lang="en-US" sz="1200"/>
              <a:pPr/>
              <a:t>4</a:t>
            </a:fld>
            <a:endParaRPr lang="en-US" sz="12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charset="0"/>
                <a:ea typeface="ＭＳ Ｐゴシック" charset="0"/>
                <a:cs typeface="ＭＳ Ｐゴシック" charset="0"/>
              </a:rPr>
              <a:t>Skim through top ones, but focus on C, charge, and Capacity.  Show them the equation.</a:t>
            </a:r>
          </a:p>
          <a:p>
            <a:pPr eaLnBrk="1" hangingPunct="1"/>
            <a:endParaRPr lang="en-US">
              <a:latin typeface="Times" charset="0"/>
              <a:ea typeface="ＭＳ Ｐゴシック" charset="0"/>
              <a:cs typeface="ＭＳ Ｐゴシック" charset="0"/>
            </a:endParaRPr>
          </a:p>
          <a:p>
            <a:pPr eaLnBrk="1" hangingPunct="1"/>
            <a:r>
              <a:rPr lang="en-US">
                <a:latin typeface="Times" charset="0"/>
                <a:ea typeface="ＭＳ Ｐゴシック" charset="0"/>
                <a:cs typeface="ＭＳ Ｐゴシック" charset="0"/>
              </a:rPr>
              <a:t>Definition of current  I = Q/t</a:t>
            </a:r>
          </a:p>
          <a:p>
            <a:pPr eaLnBrk="1" hangingPunct="1"/>
            <a:r>
              <a:rPr lang="en-US">
                <a:latin typeface="Times" charset="0"/>
                <a:ea typeface="ＭＳ Ｐゴシック" charset="0"/>
                <a:cs typeface="ＭＳ Ｐゴシック" charset="0"/>
              </a:rPr>
              <a:t>Multiply through by t</a:t>
            </a:r>
          </a:p>
          <a:p>
            <a:pPr eaLnBrk="1" hangingPunct="1"/>
            <a:endParaRPr lang="en-US">
              <a:latin typeface="Times" charset="0"/>
              <a:ea typeface="ＭＳ Ｐゴシック" charset="0"/>
              <a:cs typeface="ＭＳ Ｐゴシック" charset="0"/>
            </a:endParaRPr>
          </a:p>
          <a:p>
            <a:pPr eaLnBrk="1" hangingPunct="1"/>
            <a:r>
              <a:rPr lang="en-US">
                <a:latin typeface="Times" charset="0"/>
                <a:ea typeface="ＭＳ Ｐゴシック" charset="0"/>
                <a:cs typeface="ＭＳ Ｐゴシック" charset="0"/>
              </a:rPr>
              <a:t>I x t  = Q</a:t>
            </a:r>
          </a:p>
          <a:p>
            <a:pPr eaLnBrk="1" hangingPunct="1"/>
            <a:endParaRPr lang="en-US">
              <a:latin typeface="Times" charset="0"/>
              <a:ea typeface="ＭＳ Ｐゴシック" charset="0"/>
              <a:cs typeface="ＭＳ Ｐゴシック" charset="0"/>
            </a:endParaRPr>
          </a:p>
          <a:p>
            <a:pPr eaLnBrk="1" hangingPunct="1"/>
            <a:r>
              <a:rPr lang="en-US">
                <a:latin typeface="Times" charset="0"/>
                <a:ea typeface="ＭＳ Ｐゴシック" charset="0"/>
                <a:cs typeface="ＭＳ Ｐゴシック" charset="0"/>
              </a:rPr>
              <a:t>1 Amp x 1 second = 1 coulomb</a:t>
            </a:r>
          </a:p>
          <a:p>
            <a:pPr eaLnBrk="1" hangingPunct="1"/>
            <a:endParaRPr lang="en-US">
              <a:latin typeface="Times" charset="0"/>
              <a:ea typeface="ＭＳ Ｐゴシック" charset="0"/>
              <a:cs typeface="ＭＳ Ｐゴシック" charset="0"/>
            </a:endParaRPr>
          </a:p>
          <a:p>
            <a:pPr eaLnBrk="1" hangingPunct="1"/>
            <a:r>
              <a:rPr lang="en-US">
                <a:latin typeface="Times" charset="0"/>
                <a:ea typeface="ＭＳ Ｐゴシック" charset="0"/>
                <a:cs typeface="ＭＳ Ｐゴシック" charset="0"/>
              </a:rPr>
              <a:t>Thus, capacity is the total charge in the battery.</a:t>
            </a:r>
          </a:p>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FE15C935-91DF-6542-B9EB-11E6DE430741}" type="slidenum">
              <a:rPr lang="en-US" sz="1200"/>
              <a:pPr/>
              <a:t>27</a:t>
            </a:fld>
            <a:endParaRPr lang="en-US" sz="1200"/>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2B4BE812-B343-604A-A803-C81571D789A9}" type="slidenum">
              <a:rPr lang="en-US" sz="1200"/>
              <a:pPr/>
              <a:t>41</a:t>
            </a:fld>
            <a:endParaRPr lang="en-US" sz="120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8ED302DE-1E72-A34E-9EEA-6EE1DE8A8BFB}" type="slidenum">
              <a:rPr lang="en-US" sz="1200"/>
              <a:pPr/>
              <a:t>48</a:t>
            </a:fld>
            <a:endParaRPr lang="en-US" sz="120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8CFD664A-E19D-F444-8287-F29D43F14D48}" type="slidenum">
              <a:rPr lang="en-US" sz="1200"/>
              <a:pPr/>
              <a:t>5</a:t>
            </a:fld>
            <a:endParaRPr 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charset="0"/>
                <a:ea typeface="ＭＳ Ｐゴシック" charset="0"/>
                <a:cs typeface="ＭＳ Ｐゴシック" charset="0"/>
              </a:rPr>
              <a:t>Hit Cell, Battery, and battery bank.  </a:t>
            </a:r>
          </a:p>
          <a:p>
            <a:pPr eaLnBrk="1" hangingPunct="1"/>
            <a:r>
              <a:rPr lang="en-US">
                <a:latin typeface="Times" charset="0"/>
                <a:ea typeface="ＭＳ Ｐゴシック" charset="0"/>
                <a:cs typeface="ＭＳ Ｐゴシック" charset="0"/>
              </a:rPr>
              <a:t>Briefly mention the four key components inside the case:</a:t>
            </a:r>
          </a:p>
          <a:p>
            <a:pPr eaLnBrk="1" hangingPunct="1"/>
            <a:r>
              <a:rPr lang="en-US">
                <a:latin typeface="Times" charset="0"/>
                <a:ea typeface="ＭＳ Ｐゴシック" charset="0"/>
                <a:cs typeface="ＭＳ Ｐゴシック" charset="0"/>
              </a:rPr>
              <a:t>Anode, cathode, electrolyte, separator.</a:t>
            </a:r>
          </a:p>
          <a:p>
            <a:pPr eaLnBrk="1" hangingPunct="1"/>
            <a:endParaRPr lang="en-US">
              <a:latin typeface="Times" charset="0"/>
              <a:ea typeface="ＭＳ Ｐゴシック" charset="0"/>
              <a:cs typeface="ＭＳ Ｐゴシック" charset="0"/>
            </a:endParaRPr>
          </a:p>
          <a:p>
            <a:pPr eaLnBrk="1" hangingPunct="1"/>
            <a:r>
              <a:rPr lang="en-US">
                <a:latin typeface="Times" charset="0"/>
                <a:ea typeface="ＭＳ Ｐゴシック" charset="0"/>
                <a:cs typeface="ＭＳ Ｐゴシック" charset="0"/>
              </a:rPr>
              <a:t>The electrolyte may be liquid, gelatin, or solid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DDFD535A-A2E2-0046-B571-0C5E8B21661E}" type="slidenum">
              <a:rPr lang="en-US" sz="1200"/>
              <a:pPr/>
              <a:t>6</a:t>
            </a:fld>
            <a:endParaRPr lang="en-US" sz="12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charset="0"/>
                <a:ea typeface="ＭＳ Ｐゴシック" charset="0"/>
                <a:cs typeface="ＭＳ Ｐゴシック" charset="0"/>
              </a:rPr>
              <a:t>Focus on primary and secondary</a:t>
            </a:r>
          </a:p>
          <a:p>
            <a:pPr eaLnBrk="1" hangingPunct="1"/>
            <a:r>
              <a:rPr lang="en-US">
                <a:latin typeface="Times" charset="0"/>
                <a:ea typeface="ＭＳ Ｐゴシック" charset="0"/>
                <a:cs typeface="ＭＳ Ｐゴシック" charset="0"/>
              </a:rPr>
              <a:t>Do not go over the others, just for information.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393DF810-A97D-034A-BE9A-2A03C337469A}" type="slidenum">
              <a:rPr lang="en-US" sz="1200"/>
              <a:pPr/>
              <a:t>7</a:t>
            </a:fld>
            <a:endParaRPr lang="en-US" sz="120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charset="0"/>
                <a:ea typeface="ＭＳ Ｐゴシック" charset="0"/>
                <a:cs typeface="ＭＳ Ｐゴシック" charset="0"/>
              </a:rPr>
              <a:t>Very briefly, these are from UL standard for Lithium Ion Batteries.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23C58946-3A18-0649-B23E-C7F552798554}" type="slidenum">
              <a:rPr lang="en-US" sz="1200"/>
              <a:pPr/>
              <a:t>8</a:t>
            </a:fld>
            <a:endParaRPr lang="en-US" sz="12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charset="0"/>
                <a:ea typeface="ＭＳ Ｐゴシック" charset="0"/>
                <a:cs typeface="ＭＳ Ｐゴシック" charset="0"/>
              </a:rPr>
              <a:t>Explain construction with hands.</a:t>
            </a:r>
          </a:p>
          <a:p>
            <a:pPr eaLnBrk="1" hangingPunct="1"/>
            <a:endParaRPr lang="en-US">
              <a:latin typeface="Times" charset="0"/>
              <a:ea typeface="ＭＳ Ｐゴシック" charset="0"/>
              <a:cs typeface="ＭＳ Ｐゴシック" charset="0"/>
            </a:endParaRPr>
          </a:p>
          <a:p>
            <a:pPr eaLnBrk="1" hangingPunct="1"/>
            <a:r>
              <a:rPr lang="en-US">
                <a:latin typeface="Times" charset="0"/>
                <a:ea typeface="ＭＳ Ｐゴシック" charset="0"/>
                <a:cs typeface="ＭＳ Ｐゴシック" charset="0"/>
              </a:rPr>
              <a:t>Copper foil strip with carbon powder </a:t>
            </a:r>
          </a:p>
          <a:p>
            <a:pPr eaLnBrk="1" hangingPunct="1"/>
            <a:r>
              <a:rPr lang="en-US">
                <a:latin typeface="Times" charset="0"/>
                <a:ea typeface="ＭＳ Ｐゴシック" charset="0"/>
                <a:cs typeface="ＭＳ Ｐゴシック" charset="0"/>
              </a:rPr>
              <a:t>Aluminum foil with Cobalt oxide powder</a:t>
            </a:r>
          </a:p>
          <a:p>
            <a:pPr eaLnBrk="1" hangingPunct="1"/>
            <a:r>
              <a:rPr lang="en-US">
                <a:latin typeface="Times" charset="0"/>
                <a:ea typeface="ＭＳ Ｐゴシック" charset="0"/>
                <a:cs typeface="ＭＳ Ｐゴシック" charset="0"/>
              </a:rPr>
              <a:t>Two layers of separator (four layers total)</a:t>
            </a:r>
          </a:p>
          <a:p>
            <a:pPr eaLnBrk="1" hangingPunct="1"/>
            <a:r>
              <a:rPr lang="en-US">
                <a:latin typeface="Times" charset="0"/>
                <a:ea typeface="ＭＳ Ｐゴシック" charset="0"/>
                <a:cs typeface="ＭＳ Ｐゴシック" charset="0"/>
              </a:rPr>
              <a:t>Liquid organic polymer electrolyte.</a:t>
            </a:r>
          </a:p>
          <a:p>
            <a:pPr eaLnBrk="1" hangingPunct="1"/>
            <a:endParaRPr lang="en-US">
              <a:latin typeface="Times" charset="0"/>
              <a:ea typeface="ＭＳ Ｐゴシック" charset="0"/>
              <a:cs typeface="ＭＳ Ｐゴシック" charset="0"/>
            </a:endParaRPr>
          </a:p>
          <a:p>
            <a:pPr eaLnBrk="1" hangingPunct="1"/>
            <a:r>
              <a:rPr lang="en-US">
                <a:latin typeface="Times" charset="0"/>
                <a:ea typeface="ＭＳ Ｐゴシック" charset="0"/>
                <a:cs typeface="ＭＳ Ｐゴシック" charset="0"/>
              </a:rPr>
              <a:t>All rolled up, put in stainless steel can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FEFA1D6F-3C53-4E4A-9E54-38E8C1E51A94}" type="slidenum">
              <a:rPr lang="en-US" sz="1200"/>
              <a:pPr/>
              <a:t>9</a:t>
            </a:fld>
            <a:endParaRPr lang="en-US"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charset="0"/>
                <a:ea typeface="ＭＳ Ｐゴシック" charset="0"/>
                <a:cs typeface="ＭＳ Ｐゴシック" charset="0"/>
              </a:rPr>
              <a:t>Protected by embedded cryptocode.  Can NOT be counterfeited.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879F6AB9-7461-BC41-ADB3-C4B0A0694F0A}" type="slidenum">
              <a:rPr lang="en-US" sz="1200"/>
              <a:pPr/>
              <a:t>10</a:t>
            </a:fld>
            <a:endParaRPr lang="en-US" sz="12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charset="0"/>
                <a:ea typeface="ＭＳ Ｐゴシック" charset="0"/>
                <a:cs typeface="ＭＳ Ｐゴシック" charset="0"/>
              </a:rPr>
              <a:t>There have been 18 injuries to the hands and face in U.S. from counterfeit cell phone batteries.  Buy from manufacturer, phone company or reputable distributor. </a:t>
            </a:r>
          </a:p>
          <a:p>
            <a:pPr eaLnBrk="1" hangingPunct="1"/>
            <a:endParaRPr lang="en-US">
              <a:latin typeface="Times" charset="0"/>
              <a:ea typeface="ＭＳ Ｐゴシック" charset="0"/>
              <a:cs typeface="ＭＳ Ｐゴシック" charset="0"/>
            </a:endParaRPr>
          </a:p>
          <a:p>
            <a:pPr eaLnBrk="1" hangingPunct="1"/>
            <a:r>
              <a:rPr lang="en-US">
                <a:latin typeface="Times" charset="0"/>
                <a:ea typeface="ＭＳ Ｐゴシック" charset="0"/>
                <a:cs typeface="ＭＳ Ｐゴシック" charset="0"/>
              </a:rPr>
              <a:t>Do not buy highly discounted, or off of the web from discount company.</a:t>
            </a:r>
          </a:p>
          <a:p>
            <a:pPr eaLnBrk="1" hangingPunct="1"/>
            <a:endParaRPr lang="en-US">
              <a:latin typeface="Times" charset="0"/>
              <a:ea typeface="ＭＳ Ｐゴシック" charset="0"/>
              <a:cs typeface="ＭＳ Ｐゴシック" charset="0"/>
            </a:endParaRPr>
          </a:p>
          <a:p>
            <a:pPr eaLnBrk="1" hangingPunct="1"/>
            <a:r>
              <a:rPr lang="en-US">
                <a:latin typeface="Times" charset="0"/>
                <a:ea typeface="ＭＳ Ｐゴシック" charset="0"/>
                <a:cs typeface="ＭＳ Ｐゴシック" charset="0"/>
              </a:rPr>
              <a:t>Power tools and portable medical emergency equipment (e.g., AEDs) use Lithium Polymer, because they can deliver higher currents and withstand higher temperatures.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454DA1F2-2BC6-0F45-8306-FCE5CE6B8658}" type="slidenum">
              <a:rPr lang="en-US" sz="1200"/>
              <a:pPr/>
              <a:t>12</a:t>
            </a:fld>
            <a:endParaRPr lang="en-US" sz="12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566160"/>
            <a:ext cx="7772400" cy="1005840"/>
          </a:xfrm>
        </p:spPr>
        <p:txBody>
          <a:bodyPr vert="horz" lIns="91440" tIns="45720" rIns="91440" bIns="45720" rtlCol="0" anchor="t" anchorCtr="0">
            <a:noAutofit/>
          </a:bodyPr>
          <a:lstStyle>
            <a:lvl1pPr algn="ctr">
              <a:defRPr lang="en-US" baseline="0">
                <a:solidFill>
                  <a:schemeClr val="tx1"/>
                </a:solidFill>
                <a:latin typeface="+mj-lt"/>
                <a:cs typeface="+mj-cs"/>
              </a:defRPr>
            </a:lvl1pPr>
          </a:lstStyle>
          <a:p>
            <a:pPr marL="0" lvl="0" algn="ctr"/>
            <a:r>
              <a:rPr lang="en-US" dirty="0" smtClean="0"/>
              <a:t>Click to add presentation title</a:t>
            </a:r>
            <a:endParaRPr lang="en-US" dirty="0"/>
          </a:p>
        </p:txBody>
      </p:sp>
      <p:sp>
        <p:nvSpPr>
          <p:cNvPr id="3" name="Subtitle 2"/>
          <p:cNvSpPr>
            <a:spLocks noGrp="1"/>
          </p:cNvSpPr>
          <p:nvPr>
            <p:ph type="subTitle" idx="1" hasCustomPrompt="1"/>
          </p:nvPr>
        </p:nvSpPr>
        <p:spPr>
          <a:xfrm>
            <a:off x="1371600" y="4114800"/>
            <a:ext cx="6400800" cy="990600"/>
          </a:xfrm>
        </p:spPr>
        <p:txBody>
          <a:bodyPr>
            <a:noAutofit/>
          </a:bodyPr>
          <a:lstStyle>
            <a:lvl1pPr marL="0" marR="0" indent="0" algn="ctr" defTabSz="914400" rtl="0" eaLnBrk="1" fontAlgn="auto" latinLnBrk="0" hangingPunct="1">
              <a:lnSpc>
                <a:spcPct val="100000"/>
              </a:lnSpc>
              <a:spcBef>
                <a:spcPts val="900"/>
              </a:spcBef>
              <a:spcAft>
                <a:spcPts val="0"/>
              </a:spcAft>
              <a:buClr>
                <a:srgbClr val="F4B834"/>
              </a:buClr>
              <a:buSzTx/>
              <a:buFont typeface="Wingdings" pitchFamily="2" charset="2"/>
              <a:buNone/>
              <a:tabLst/>
              <a:defRPr kumimoji="0" lang="en-US" sz="2800" b="0" i="0" u="none" strike="noStrike" kern="1200" cap="none" spc="0" normalizeH="0" baseline="0" noProof="0" dirty="0">
                <a:ln>
                  <a:noFill/>
                </a:ln>
                <a:solidFill>
                  <a:schemeClr val="tx1">
                    <a:tint val="75000"/>
                  </a:schemeClr>
                </a:solidFill>
                <a:effectLst/>
                <a:uLnTx/>
                <a:uFillTx/>
                <a:latin typeface="+mn-lt"/>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presentation subtitle</a:t>
            </a:r>
            <a:endParaRPr lang="en-US" dirty="0"/>
          </a:p>
        </p:txBody>
      </p:sp>
      <p:sp>
        <p:nvSpPr>
          <p:cNvPr id="7" name="Text Placeholder 8"/>
          <p:cNvSpPr>
            <a:spLocks noGrp="1"/>
          </p:cNvSpPr>
          <p:nvPr>
            <p:ph type="body" sz="quarter" idx="10" hasCustomPrompt="1"/>
          </p:nvPr>
        </p:nvSpPr>
        <p:spPr>
          <a:xfrm>
            <a:off x="3328418" y="5102163"/>
            <a:ext cx="2479849" cy="523875"/>
          </a:xfrm>
        </p:spPr>
        <p:txBody>
          <a:bodyPr lIns="0" rIns="0">
            <a:noAutofit/>
          </a:bodyPr>
          <a:lstStyle>
            <a:lvl1pPr marL="0" indent="0" algn="ctr">
              <a:buFontTx/>
              <a:buNone/>
              <a:defRPr sz="2400" baseline="0">
                <a:solidFill>
                  <a:schemeClr val="tx1"/>
                </a:solidFill>
              </a:defRPr>
            </a:lvl1pPr>
          </a:lstStyle>
          <a:p>
            <a:pPr lvl="0"/>
            <a:r>
              <a:rPr lang="en-US" dirty="0" smtClean="0"/>
              <a:t>Click to add date</a:t>
            </a:r>
            <a:endParaRPr lang="en-US" dirty="0"/>
          </a:p>
        </p:txBody>
      </p:sp>
    </p:spTree>
    <p:extLst>
      <p:ext uri="{BB962C8B-B14F-4D97-AF65-F5344CB8AC3E}">
        <p14:creationId xmlns:p14="http://schemas.microsoft.com/office/powerpoint/2010/main" val="2456682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34938"/>
            <a:ext cx="8534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536700"/>
            <a:ext cx="7772400" cy="4114800"/>
          </a:xfrm>
        </p:spPr>
        <p:txBody>
          <a:bodyPr/>
          <a:lstStyle/>
          <a:p>
            <a:pPr lvl="0"/>
            <a:endParaRPr lang="en-US" noProof="0" smtClean="0"/>
          </a:p>
        </p:txBody>
      </p:sp>
    </p:spTree>
    <p:extLst>
      <p:ext uri="{BB962C8B-B14F-4D97-AF65-F5344CB8AC3E}">
        <p14:creationId xmlns:p14="http://schemas.microsoft.com/office/powerpoint/2010/main" val="2809634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a:lvl1pPr>
          </a:lstStyle>
          <a:p>
            <a:r>
              <a:rPr lang="en-US" dirty="0" smtClean="0"/>
              <a:t>Click to add slide title </a:t>
            </a:r>
            <a:endParaRPr lang="en-US" dirty="0"/>
          </a:p>
        </p:txBody>
      </p:sp>
      <p:sp>
        <p:nvSpPr>
          <p:cNvPr id="3" name="Content Placeholder 2"/>
          <p:cNvSpPr>
            <a:spLocks noGrp="1"/>
          </p:cNvSpPr>
          <p:nvPr>
            <p:ph idx="1" hasCustomPrompt="1"/>
          </p:nvPr>
        </p:nvSpPr>
        <p:spPr/>
        <p:txBody>
          <a:bodyPr>
            <a:noAutofit/>
          </a:bodyPr>
          <a:lstStyle>
            <a:lvl1pPr marL="346075" marR="0" indent="-346075" algn="l" defTabSz="914400" rtl="0" eaLnBrk="1" fontAlgn="auto" latinLnBrk="0" hangingPunct="1">
              <a:lnSpc>
                <a:spcPct val="100000"/>
              </a:lnSpc>
              <a:spcBef>
                <a:spcPts val="900"/>
              </a:spcBef>
              <a:spcAft>
                <a:spcPts val="0"/>
              </a:spcAft>
              <a:buClr>
                <a:srgbClr val="F4B834"/>
              </a:buClr>
              <a:buSzTx/>
              <a:buFont typeface="Wingdings" pitchFamily="2" charset="2"/>
              <a:buChar char="§"/>
              <a:tabLst/>
              <a:defRPr baseline="0">
                <a:solidFill>
                  <a:schemeClr val="tx1"/>
                </a:solidFill>
              </a:defRPr>
            </a:lvl1pPr>
            <a:lvl2pPr marL="690563" marR="0" indent="-346075" algn="l" defTabSz="914400" rtl="0" eaLnBrk="1" fontAlgn="auto" latinLnBrk="0" hangingPunct="1">
              <a:lnSpc>
                <a:spcPct val="100000"/>
              </a:lnSpc>
              <a:spcBef>
                <a:spcPct val="20000"/>
              </a:spcBef>
              <a:spcAft>
                <a:spcPts val="0"/>
              </a:spcAft>
              <a:buClr>
                <a:srgbClr val="F4B834"/>
              </a:buClr>
              <a:buSzPct val="120000"/>
              <a:buFont typeface="Arial" panose="020B0604020202020204" pitchFamily="34" charset="0"/>
              <a:buChar char="–"/>
              <a:tabLst/>
              <a:defRPr kumimoji="0" lang="en-US" sz="2800" b="0" i="0" u="none" strike="noStrike" kern="1200" cap="none" spc="0" normalizeH="0" baseline="0" noProof="0" smtClean="0">
                <a:ln>
                  <a:noFill/>
                </a:ln>
                <a:solidFill>
                  <a:schemeClr val="tx1"/>
                </a:solidFill>
                <a:effectLst/>
                <a:uLnTx/>
                <a:uFillTx/>
                <a:cs typeface="Arial" pitchFamily="34" charset="0"/>
              </a:defRPr>
            </a:lvl2pPr>
            <a:lvl3pPr marL="1031875" marR="0" indent="-350838" algn="l" defTabSz="914400" rtl="0" eaLnBrk="1" fontAlgn="auto" latinLnBrk="0" hangingPunct="1">
              <a:lnSpc>
                <a:spcPct val="100000"/>
              </a:lnSpc>
              <a:spcBef>
                <a:spcPts val="576"/>
              </a:spcBef>
              <a:spcAft>
                <a:spcPts val="0"/>
              </a:spcAft>
              <a:buClr>
                <a:srgbClr val="F4B834"/>
              </a:buClr>
              <a:buSzPct val="130000"/>
              <a:buFont typeface="Arial" pitchFamily="34" charset="0"/>
              <a:buChar char="•"/>
              <a:tabLst/>
              <a:defRPr>
                <a:solidFill>
                  <a:schemeClr val="tx1"/>
                </a:solidFill>
              </a:defRPr>
            </a:lvl3pPr>
            <a:lvl4pPr marL="1374775" marR="0" indent="-342900" algn="l" defTabSz="914400" rtl="0" eaLnBrk="1" fontAlgn="auto" latinLnBrk="0" hangingPunct="1">
              <a:lnSpc>
                <a:spcPct val="100000"/>
              </a:lnSpc>
              <a:spcBef>
                <a:spcPct val="20000"/>
              </a:spcBef>
              <a:spcAft>
                <a:spcPts val="0"/>
              </a:spcAft>
              <a:buClr>
                <a:srgbClr val="F4B834"/>
              </a:buClr>
              <a:buSzPct val="130000"/>
              <a:buFont typeface="Arial" panose="020B0604020202020204" pitchFamily="34" charset="0"/>
              <a:buChar char="-"/>
              <a:tabLst/>
              <a:defRPr>
                <a:solidFill>
                  <a:schemeClr val="tx1"/>
                </a:solidFill>
              </a:defRPr>
            </a:lvl4pPr>
            <a:lvl5pPr marL="1830388" marR="0" indent="-225425" algn="l" defTabSz="914400" rtl="0" eaLnBrk="1" fontAlgn="auto" latinLnBrk="0" hangingPunct="1">
              <a:lnSpc>
                <a:spcPct val="100000"/>
              </a:lnSpc>
              <a:spcBef>
                <a:spcPct val="20000"/>
              </a:spcBef>
              <a:spcAft>
                <a:spcPts val="0"/>
              </a:spcAft>
              <a:buClr>
                <a:srgbClr val="F4B834"/>
              </a:buClr>
              <a:buSzTx/>
              <a:buFont typeface="Arial" pitchFamily="34" charset="0"/>
              <a:buChar char="–"/>
              <a:tabLst/>
              <a:defRPr>
                <a:solidFill>
                  <a:schemeClr val="tx1"/>
                </a:solidFill>
              </a:defRPr>
            </a:lvl5pPr>
          </a:lstStyle>
          <a:p>
            <a:pPr marL="346075" marR="0" lvl="0" indent="-346075" algn="l" defTabSz="914400" rtl="0" eaLnBrk="1" fontAlgn="auto" latinLnBrk="0" hangingPunct="1">
              <a:lnSpc>
                <a:spcPct val="100000"/>
              </a:lnSpc>
              <a:spcBef>
                <a:spcPts val="900"/>
              </a:spcBef>
              <a:spcAft>
                <a:spcPts val="0"/>
              </a:spcAft>
              <a:buClr>
                <a:srgbClr val="F4B834"/>
              </a:buClr>
              <a:buSzTx/>
              <a:buFont typeface="Wingdings" pitchFamily="2" charset="2"/>
              <a:buChar char="§"/>
              <a:tabLst/>
              <a:defRPr/>
            </a:pPr>
            <a:r>
              <a:rPr kumimoji="0" lang="en-US" sz="2800" b="0" i="0" u="none" strike="noStrike" kern="1200" cap="none" spc="0" normalizeH="0" baseline="0" noProof="0" dirty="0" smtClean="0">
                <a:ln>
                  <a:noFill/>
                </a:ln>
                <a:solidFill>
                  <a:prstClr val="black"/>
                </a:solidFill>
                <a:effectLst/>
                <a:uLnTx/>
                <a:uFillTx/>
                <a:latin typeface="+mn-lt"/>
                <a:cs typeface="Arial" pitchFamily="34" charset="0"/>
              </a:rPr>
              <a:t>Click to add text </a:t>
            </a:r>
          </a:p>
          <a:p>
            <a:pPr marL="690563" marR="0" lvl="1" indent="-346075" algn="l" defTabSz="914400" rtl="0" eaLnBrk="1" fontAlgn="auto" latinLnBrk="0" hangingPunct="1">
              <a:lnSpc>
                <a:spcPct val="100000"/>
              </a:lnSpc>
              <a:spcBef>
                <a:spcPct val="20000"/>
              </a:spcBef>
              <a:spcAft>
                <a:spcPts val="0"/>
              </a:spcAft>
              <a:buClr>
                <a:srgbClr val="F4B834"/>
              </a:buClr>
              <a:buSzPct val="120000"/>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Arial" pitchFamily="34" charset="0"/>
                <a:cs typeface="Arial" pitchFamily="34" charset="0"/>
              </a:rPr>
              <a:t>Second level text</a:t>
            </a:r>
          </a:p>
          <a:p>
            <a:pPr marL="1031875" marR="0" lvl="2" indent="-350838" algn="l" defTabSz="914400" rtl="0" eaLnBrk="1" fontAlgn="auto" latinLnBrk="0" hangingPunct="1">
              <a:lnSpc>
                <a:spcPct val="100000"/>
              </a:lnSpc>
              <a:spcBef>
                <a:spcPts val="576"/>
              </a:spcBef>
              <a:spcAft>
                <a:spcPts val="0"/>
              </a:spcAft>
              <a:buClr>
                <a:srgbClr val="F4B834"/>
              </a:buClr>
              <a:buSzPct val="130000"/>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rPr>
              <a:t>Third level text</a:t>
            </a:r>
          </a:p>
          <a:p>
            <a:pPr marL="1374775" marR="0" lvl="3" indent="-342900" algn="l" defTabSz="914400" rtl="0" eaLnBrk="1" fontAlgn="auto" latinLnBrk="0" hangingPunct="1">
              <a:lnSpc>
                <a:spcPct val="100000"/>
              </a:lnSpc>
              <a:spcBef>
                <a:spcPct val="20000"/>
              </a:spcBef>
              <a:spcAft>
                <a:spcPts val="0"/>
              </a:spcAft>
              <a:buClr>
                <a:srgbClr val="F4B834"/>
              </a:buClr>
              <a:buSzPct val="130000"/>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rPr>
              <a:t>Fourth level text</a:t>
            </a:r>
          </a:p>
        </p:txBody>
      </p:sp>
      <p:sp>
        <p:nvSpPr>
          <p:cNvPr id="4" name="Slide Number Placeholder 3"/>
          <p:cNvSpPr>
            <a:spLocks noGrp="1"/>
          </p:cNvSpPr>
          <p:nvPr>
            <p:ph type="sldNum" sz="quarter" idx="10"/>
          </p:nvPr>
        </p:nvSpPr>
        <p:spPr/>
        <p:txBody>
          <a:bodyPr/>
          <a:lstStyle/>
          <a:p>
            <a:r>
              <a:rPr lang="en-US" smtClean="0">
                <a:solidFill>
                  <a:prstClr val="white"/>
                </a:solidFill>
              </a:rPr>
              <a:t>Slide </a:t>
            </a:r>
            <a:fld id="{23B0729D-0C76-4DC3-9F59-8792B55E40AA}"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83579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with Object and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p>
            <a:r>
              <a:rPr lang="en-US" dirty="0" smtClean="0"/>
              <a:t>Click to add slide title</a:t>
            </a:r>
            <a:endParaRPr lang="en-US" dirty="0"/>
          </a:p>
        </p:txBody>
      </p:sp>
      <p:sp>
        <p:nvSpPr>
          <p:cNvPr id="3" name="Content Placeholder 2"/>
          <p:cNvSpPr>
            <a:spLocks noGrp="1"/>
          </p:cNvSpPr>
          <p:nvPr>
            <p:ph sz="half" idx="1" hasCustomPrompt="1"/>
          </p:nvPr>
        </p:nvSpPr>
        <p:spPr>
          <a:xfrm>
            <a:off x="457200" y="1600200"/>
            <a:ext cx="4038600" cy="4525963"/>
          </a:xfrm>
        </p:spPr>
        <p:txBody>
          <a:bodyPr>
            <a:noAutofit/>
          </a:bodyPr>
          <a:lstStyle>
            <a:lvl1pPr marL="346075" marR="0" indent="-346075" algn="l" defTabSz="914400" rtl="0" eaLnBrk="1" fontAlgn="auto" latinLnBrk="0" hangingPunct="1">
              <a:lnSpc>
                <a:spcPct val="100000"/>
              </a:lnSpc>
              <a:spcBef>
                <a:spcPts val="900"/>
              </a:spcBef>
              <a:spcAft>
                <a:spcPts val="0"/>
              </a:spcAft>
              <a:buClr>
                <a:srgbClr val="F4B834"/>
              </a:buClr>
              <a:buSzTx/>
              <a:buFont typeface="Wingdings" pitchFamily="2" charset="2"/>
              <a:buChar char="§"/>
              <a:tabLst/>
              <a:defRPr sz="2800">
                <a:solidFill>
                  <a:schemeClr val="tx1"/>
                </a:solidFill>
              </a:defRPr>
            </a:lvl1pPr>
            <a:lvl2pPr marL="690563" marR="0" indent="-346075" algn="l" defTabSz="914400" rtl="0" eaLnBrk="1" fontAlgn="auto" latinLnBrk="0" hangingPunct="1">
              <a:lnSpc>
                <a:spcPct val="100000"/>
              </a:lnSpc>
              <a:spcBef>
                <a:spcPct val="20000"/>
              </a:spcBef>
              <a:spcAft>
                <a:spcPts val="0"/>
              </a:spcAft>
              <a:buClr>
                <a:srgbClr val="F4B834"/>
              </a:buClr>
              <a:buSzPct val="120000"/>
              <a:buFont typeface="Arial" panose="020B0604020202020204" pitchFamily="34" charset="0"/>
              <a:buChar char="–"/>
              <a:tabLst/>
              <a:defRPr kumimoji="0" lang="en-US" sz="2800" b="0" i="0" u="none" strike="noStrike" kern="1200" cap="none" spc="0" normalizeH="0" baseline="0" noProof="0" smtClean="0">
                <a:ln>
                  <a:noFill/>
                </a:ln>
                <a:solidFill>
                  <a:schemeClr val="tx1"/>
                </a:solidFill>
                <a:effectLst/>
                <a:uLnTx/>
                <a:uFillTx/>
                <a:cs typeface="Arial" pitchFamily="34" charset="0"/>
              </a:defRPr>
            </a:lvl2pPr>
            <a:lvl3pPr marL="1031875" marR="0" indent="-350838" algn="l" defTabSz="914400" rtl="0" eaLnBrk="1" fontAlgn="auto" latinLnBrk="0" hangingPunct="1">
              <a:lnSpc>
                <a:spcPct val="100000"/>
              </a:lnSpc>
              <a:spcBef>
                <a:spcPts val="576"/>
              </a:spcBef>
              <a:spcAft>
                <a:spcPts val="0"/>
              </a:spcAft>
              <a:buClr>
                <a:srgbClr val="F4B834"/>
              </a:buClr>
              <a:buSzPct val="130000"/>
              <a:buFont typeface="Arial" pitchFamily="34" charset="0"/>
              <a:buChar char="•"/>
              <a:tabLst/>
              <a:defRPr sz="2000">
                <a:solidFill>
                  <a:schemeClr val="tx1"/>
                </a:solidFill>
              </a:defRPr>
            </a:lvl3pPr>
            <a:lvl4pPr marL="1374775" marR="0" indent="-342900" algn="l" defTabSz="914400" rtl="0" eaLnBrk="1" fontAlgn="auto" latinLnBrk="0" hangingPunct="1">
              <a:lnSpc>
                <a:spcPct val="100000"/>
              </a:lnSpc>
              <a:spcBef>
                <a:spcPct val="20000"/>
              </a:spcBef>
              <a:spcAft>
                <a:spcPts val="0"/>
              </a:spcAft>
              <a:buClr>
                <a:srgbClr val="F4B834"/>
              </a:buClr>
              <a:buSzPct val="130000"/>
              <a:buFont typeface="Arial" panose="020B0604020202020204" pitchFamily="34" charset="0"/>
              <a:buChar char="-"/>
              <a:tabLst/>
              <a:defRPr sz="1800">
                <a:solidFill>
                  <a:schemeClr val="tx1"/>
                </a:solidFill>
              </a:defRPr>
            </a:lvl4pPr>
            <a:lvl5pPr marL="1830388" marR="0" indent="-225425" algn="l" defTabSz="914400" rtl="0" eaLnBrk="1" fontAlgn="auto" latinLnBrk="0" hangingPunct="1">
              <a:lnSpc>
                <a:spcPct val="100000"/>
              </a:lnSpc>
              <a:spcBef>
                <a:spcPct val="20000"/>
              </a:spcBef>
              <a:spcAft>
                <a:spcPts val="0"/>
              </a:spcAft>
              <a:buClr>
                <a:srgbClr val="F4B834"/>
              </a:buClr>
              <a:buSzTx/>
              <a:buFont typeface="Arial" pitchFamily="34" charset="0"/>
              <a:buChar char="–"/>
              <a:tabLst/>
              <a:defRPr sz="1800">
                <a:solidFill>
                  <a:schemeClr val="tx1"/>
                </a:solidFill>
              </a:defRPr>
            </a:lvl5pPr>
            <a:lvl6pPr>
              <a:defRPr sz="1800"/>
            </a:lvl6pPr>
            <a:lvl7pPr>
              <a:defRPr sz="1800"/>
            </a:lvl7pPr>
            <a:lvl8pPr>
              <a:defRPr sz="1800"/>
            </a:lvl8pPr>
            <a:lvl9pPr>
              <a:defRPr sz="1800"/>
            </a:lvl9pPr>
          </a:lstStyle>
          <a:p>
            <a:pPr marL="346075" marR="0" lvl="0" indent="-346075" algn="l" defTabSz="914400" rtl="0" eaLnBrk="1" fontAlgn="auto" latinLnBrk="0" hangingPunct="1">
              <a:lnSpc>
                <a:spcPct val="100000"/>
              </a:lnSpc>
              <a:spcBef>
                <a:spcPts val="900"/>
              </a:spcBef>
              <a:spcAft>
                <a:spcPts val="0"/>
              </a:spcAft>
              <a:buClr>
                <a:srgbClr val="F4B834"/>
              </a:buClr>
              <a:buSzTx/>
              <a:buFont typeface="Wingdings" pitchFamily="2" charset="2"/>
              <a:buChar char="§"/>
              <a:tabLst/>
              <a:defRPr/>
            </a:pPr>
            <a:r>
              <a:rPr kumimoji="0" lang="en-US" sz="2800" b="0" i="0" u="none" strike="noStrike" kern="1200" cap="none" spc="0" normalizeH="0" baseline="0" noProof="0" dirty="0" smtClean="0">
                <a:ln>
                  <a:noFill/>
                </a:ln>
                <a:solidFill>
                  <a:prstClr val="black"/>
                </a:solidFill>
                <a:effectLst/>
                <a:uLnTx/>
                <a:uFillTx/>
                <a:latin typeface="+mn-lt"/>
                <a:cs typeface="Arial" pitchFamily="34" charset="0"/>
              </a:rPr>
              <a:t>Click to add text </a:t>
            </a:r>
          </a:p>
          <a:p>
            <a:pPr marL="690563" marR="0" lvl="1" indent="-346075" algn="l" defTabSz="914400" rtl="0" eaLnBrk="1" fontAlgn="auto" latinLnBrk="0" hangingPunct="1">
              <a:lnSpc>
                <a:spcPct val="100000"/>
              </a:lnSpc>
              <a:spcBef>
                <a:spcPct val="20000"/>
              </a:spcBef>
              <a:spcAft>
                <a:spcPts val="0"/>
              </a:spcAft>
              <a:buClr>
                <a:srgbClr val="F4B834"/>
              </a:buClr>
              <a:buSzPct val="120000"/>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Arial" pitchFamily="34" charset="0"/>
                <a:cs typeface="Arial" pitchFamily="34" charset="0"/>
              </a:rPr>
              <a:t>Second level text</a:t>
            </a:r>
          </a:p>
          <a:p>
            <a:pPr marL="1031875" marR="0" lvl="2" indent="-350838" algn="l" defTabSz="914400" rtl="0" eaLnBrk="1" fontAlgn="auto" latinLnBrk="0" hangingPunct="1">
              <a:lnSpc>
                <a:spcPct val="100000"/>
              </a:lnSpc>
              <a:spcBef>
                <a:spcPts val="576"/>
              </a:spcBef>
              <a:spcAft>
                <a:spcPts val="0"/>
              </a:spcAft>
              <a:buClr>
                <a:srgbClr val="F4B834"/>
              </a:buClr>
              <a:buSzPct val="130000"/>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rPr>
              <a:t>Third level text</a:t>
            </a:r>
          </a:p>
          <a:p>
            <a:pPr marL="1374775" marR="0" lvl="3" indent="-342900" algn="l" defTabSz="914400" rtl="0" eaLnBrk="1" fontAlgn="auto" latinLnBrk="0" hangingPunct="1">
              <a:lnSpc>
                <a:spcPct val="100000"/>
              </a:lnSpc>
              <a:spcBef>
                <a:spcPct val="20000"/>
              </a:spcBef>
              <a:spcAft>
                <a:spcPts val="0"/>
              </a:spcAft>
              <a:buClr>
                <a:srgbClr val="F4B834"/>
              </a:buClr>
              <a:buSzPct val="130000"/>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rPr>
              <a:t>Fourth level text</a:t>
            </a:r>
          </a:p>
        </p:txBody>
      </p:sp>
      <p:sp>
        <p:nvSpPr>
          <p:cNvPr id="5" name="Text Placeholder 5"/>
          <p:cNvSpPr>
            <a:spLocks noGrp="1"/>
          </p:cNvSpPr>
          <p:nvPr>
            <p:ph type="body" sz="quarter" idx="10" hasCustomPrompt="1"/>
          </p:nvPr>
        </p:nvSpPr>
        <p:spPr>
          <a:xfrm>
            <a:off x="4648200" y="4906963"/>
            <a:ext cx="4038600" cy="1219200"/>
          </a:xfrm>
        </p:spPr>
        <p:txBody>
          <a:bodyPr>
            <a:noAutofit/>
          </a:bodyPr>
          <a:lstStyle>
            <a:lvl1pPr marL="0" indent="0">
              <a:buFontTx/>
              <a:buNone/>
              <a:defRPr lang="en-US" sz="2000" i="1" dirty="0" smtClean="0"/>
            </a:lvl1pPr>
            <a:lvl2pPr marL="457200" indent="0">
              <a:buFontTx/>
              <a:buNone/>
              <a:defRPr lang="en-US" sz="2000" dirty="0" smtClean="0"/>
            </a:lvl2pPr>
            <a:lvl3pPr marL="914400" indent="0">
              <a:buFontTx/>
              <a:buNone/>
              <a:defRPr lang="en-US" sz="2000" dirty="0" smtClean="0"/>
            </a:lvl3pPr>
            <a:lvl4pPr marL="1371600" indent="0">
              <a:buFontTx/>
              <a:buNone/>
              <a:defRPr lang="en-US" sz="2000" dirty="0" smtClean="0"/>
            </a:lvl4pPr>
            <a:lvl5pPr marL="1828800" indent="0">
              <a:buFontTx/>
              <a:buNone/>
              <a:defRPr lang="en-US" sz="2000" dirty="0"/>
            </a:lvl5pPr>
          </a:lstStyle>
          <a:p>
            <a:pPr lvl="0"/>
            <a:r>
              <a:rPr lang="en-US" dirty="0" smtClean="0"/>
              <a:t>Click to add Caption</a:t>
            </a:r>
          </a:p>
        </p:txBody>
      </p:sp>
      <p:sp>
        <p:nvSpPr>
          <p:cNvPr id="6" name="Content Placeholder 9"/>
          <p:cNvSpPr>
            <a:spLocks noGrp="1"/>
          </p:cNvSpPr>
          <p:nvPr>
            <p:ph sz="quarter" idx="12"/>
          </p:nvPr>
        </p:nvSpPr>
        <p:spPr>
          <a:xfrm>
            <a:off x="4648200" y="1600200"/>
            <a:ext cx="4038600" cy="3200400"/>
          </a:xfrm>
        </p:spPr>
        <p:txBody>
          <a:bodyPr>
            <a:noAutofit/>
          </a:bodyPr>
          <a:lstStyle>
            <a:lvl1pPr marL="0" marR="0" indent="0" algn="l" defTabSz="914400" rtl="0" eaLnBrk="1" fontAlgn="auto" latinLnBrk="0" hangingPunct="1">
              <a:lnSpc>
                <a:spcPct val="100000"/>
              </a:lnSpc>
              <a:spcBef>
                <a:spcPts val="768"/>
              </a:spcBef>
              <a:spcAft>
                <a:spcPts val="0"/>
              </a:spcAft>
              <a:buClr>
                <a:srgbClr val="F4B834"/>
              </a:buClr>
              <a:buSzTx/>
              <a:buFontTx/>
              <a:buNone/>
              <a:tabLst/>
              <a:defRPr lang="en-US" sz="2800" i="1" kern="1200" baseline="0" dirty="0">
                <a:solidFill>
                  <a:schemeClr val="tx1"/>
                </a:solidFill>
                <a:latin typeface="+mn-lt"/>
                <a:ea typeface="+mn-ea"/>
                <a:cs typeface="Arial" pitchFamily="34" charset="0"/>
              </a:defRPr>
            </a:lvl1pPr>
          </a:lstStyle>
          <a:p>
            <a:pPr lvl="0"/>
            <a:r>
              <a:rPr lang="en-US" smtClean="0"/>
              <a:t>Click to edit Master text styles</a:t>
            </a:r>
          </a:p>
        </p:txBody>
      </p:sp>
      <p:sp>
        <p:nvSpPr>
          <p:cNvPr id="4" name="Slide Number Placeholder 3"/>
          <p:cNvSpPr>
            <a:spLocks noGrp="1"/>
          </p:cNvSpPr>
          <p:nvPr>
            <p:ph type="sldNum" sz="quarter" idx="13"/>
          </p:nvPr>
        </p:nvSpPr>
        <p:spPr/>
        <p:txBody>
          <a:bodyPr/>
          <a:lstStyle/>
          <a:p>
            <a:r>
              <a:rPr lang="en-US" smtClean="0">
                <a:solidFill>
                  <a:prstClr val="white"/>
                </a:solidFill>
              </a:rPr>
              <a:t>Slide </a:t>
            </a:r>
            <a:fld id="{2651EAAB-5D0D-473B-859D-C18D8179491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85707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Object and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p>
            <a:r>
              <a:rPr lang="en-US" dirty="0" smtClean="0"/>
              <a:t>Click to add slide title</a:t>
            </a:r>
            <a:endParaRPr lang="en-US" dirty="0"/>
          </a:p>
        </p:txBody>
      </p:sp>
      <p:sp>
        <p:nvSpPr>
          <p:cNvPr id="5" name="Text Placeholder 5"/>
          <p:cNvSpPr>
            <a:spLocks noGrp="1"/>
          </p:cNvSpPr>
          <p:nvPr>
            <p:ph type="body" sz="quarter" idx="10" hasCustomPrompt="1"/>
          </p:nvPr>
        </p:nvSpPr>
        <p:spPr>
          <a:xfrm>
            <a:off x="457200" y="4906963"/>
            <a:ext cx="8229600" cy="1219200"/>
          </a:xfrm>
        </p:spPr>
        <p:txBody>
          <a:bodyPr>
            <a:noAutofit/>
          </a:bodyPr>
          <a:lstStyle>
            <a:lvl1pPr marL="0" indent="0">
              <a:buFontTx/>
              <a:buNone/>
              <a:defRPr lang="en-US" sz="2000" i="1" dirty="0" smtClean="0"/>
            </a:lvl1pPr>
            <a:lvl2pPr marL="457200" indent="0">
              <a:buFontTx/>
              <a:buNone/>
              <a:defRPr lang="en-US" sz="2000" dirty="0" smtClean="0"/>
            </a:lvl2pPr>
            <a:lvl3pPr marL="914400" indent="0">
              <a:buFontTx/>
              <a:buNone/>
              <a:defRPr lang="en-US" sz="2000" dirty="0" smtClean="0"/>
            </a:lvl3pPr>
            <a:lvl4pPr marL="1371600" indent="0">
              <a:buFontTx/>
              <a:buNone/>
              <a:defRPr lang="en-US" sz="2000" dirty="0" smtClean="0"/>
            </a:lvl4pPr>
            <a:lvl5pPr marL="1828800" indent="0">
              <a:buFontTx/>
              <a:buNone/>
              <a:defRPr lang="en-US" sz="2000" dirty="0"/>
            </a:lvl5pPr>
          </a:lstStyle>
          <a:p>
            <a:pPr lvl="0"/>
            <a:r>
              <a:rPr lang="en-US" dirty="0" smtClean="0"/>
              <a:t>Click to add Caption</a:t>
            </a:r>
          </a:p>
        </p:txBody>
      </p:sp>
      <p:sp>
        <p:nvSpPr>
          <p:cNvPr id="6" name="Content Placeholder 9"/>
          <p:cNvSpPr>
            <a:spLocks noGrp="1"/>
          </p:cNvSpPr>
          <p:nvPr>
            <p:ph sz="quarter" idx="12"/>
          </p:nvPr>
        </p:nvSpPr>
        <p:spPr>
          <a:xfrm>
            <a:off x="457200" y="1600200"/>
            <a:ext cx="8229600" cy="3200400"/>
          </a:xfrm>
        </p:spPr>
        <p:txBody>
          <a:bodyPr>
            <a:noAutofit/>
          </a:bodyPr>
          <a:lstStyle>
            <a:lvl1pPr marL="0" marR="0" indent="0" algn="l" defTabSz="914400" rtl="0" eaLnBrk="1" fontAlgn="auto" latinLnBrk="0" hangingPunct="1">
              <a:lnSpc>
                <a:spcPct val="100000"/>
              </a:lnSpc>
              <a:spcBef>
                <a:spcPts val="768"/>
              </a:spcBef>
              <a:spcAft>
                <a:spcPts val="0"/>
              </a:spcAft>
              <a:buClr>
                <a:srgbClr val="F4B834"/>
              </a:buClr>
              <a:buSzTx/>
              <a:buFontTx/>
              <a:buNone/>
              <a:tabLst/>
              <a:defRPr lang="en-US" sz="2800" i="1" kern="1200" baseline="0" dirty="0">
                <a:solidFill>
                  <a:schemeClr val="tx1"/>
                </a:solidFill>
                <a:latin typeface="+mn-lt"/>
                <a:ea typeface="+mn-ea"/>
                <a:cs typeface="Arial" pitchFamily="34" charset="0"/>
              </a:defRPr>
            </a:lvl1pPr>
          </a:lstStyle>
          <a:p>
            <a:pPr lvl="0"/>
            <a:r>
              <a:rPr lang="en-US" smtClean="0"/>
              <a:t>Click to edit Master text styles</a:t>
            </a:r>
          </a:p>
        </p:txBody>
      </p:sp>
      <p:sp>
        <p:nvSpPr>
          <p:cNvPr id="3" name="Slide Number Placeholder 2"/>
          <p:cNvSpPr>
            <a:spLocks noGrp="1"/>
          </p:cNvSpPr>
          <p:nvPr>
            <p:ph type="sldNum" sz="quarter" idx="13"/>
          </p:nvPr>
        </p:nvSpPr>
        <p:spPr/>
        <p:txBody>
          <a:bodyPr/>
          <a:lstStyle/>
          <a:p>
            <a:r>
              <a:rPr lang="en-US" smtClean="0">
                <a:solidFill>
                  <a:prstClr val="white"/>
                </a:solidFill>
              </a:rPr>
              <a:t>Slide </a:t>
            </a:r>
            <a:fld id="{23B0729D-0C76-4DC3-9F59-8792B55E40AA}"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0226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00459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963567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Content with Object and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p>
            <a:r>
              <a:rPr lang="en-US" dirty="0" smtClean="0"/>
              <a:t>Click to add slide title</a:t>
            </a:r>
            <a:endParaRPr lang="en-US" dirty="0"/>
          </a:p>
        </p:txBody>
      </p:sp>
      <p:sp>
        <p:nvSpPr>
          <p:cNvPr id="3" name="Content Placeholder 2"/>
          <p:cNvSpPr>
            <a:spLocks noGrp="1"/>
          </p:cNvSpPr>
          <p:nvPr>
            <p:ph sz="half" idx="1" hasCustomPrompt="1"/>
          </p:nvPr>
        </p:nvSpPr>
        <p:spPr>
          <a:xfrm>
            <a:off x="457200" y="1600200"/>
            <a:ext cx="4038600" cy="4525963"/>
          </a:xfrm>
        </p:spPr>
        <p:txBody>
          <a:bodyPr>
            <a:noAutofit/>
          </a:bodyPr>
          <a:lstStyle>
            <a:lvl1pPr marL="346075" marR="0" indent="-346075" algn="l" defTabSz="914400" rtl="0" eaLnBrk="1" fontAlgn="auto" latinLnBrk="0" hangingPunct="1">
              <a:lnSpc>
                <a:spcPct val="100000"/>
              </a:lnSpc>
              <a:spcBef>
                <a:spcPts val="900"/>
              </a:spcBef>
              <a:spcAft>
                <a:spcPts val="0"/>
              </a:spcAft>
              <a:buClr>
                <a:srgbClr val="F4B834"/>
              </a:buClr>
              <a:buSzTx/>
              <a:buFont typeface="Wingdings" pitchFamily="2" charset="2"/>
              <a:buChar char="§"/>
              <a:tabLst/>
              <a:defRPr sz="2800">
                <a:solidFill>
                  <a:schemeClr val="tx1"/>
                </a:solidFill>
              </a:defRPr>
            </a:lvl1pPr>
            <a:lvl2pPr marL="690563" marR="0" indent="-346075" algn="l" defTabSz="914400" rtl="0" eaLnBrk="1" fontAlgn="auto" latinLnBrk="0" hangingPunct="1">
              <a:lnSpc>
                <a:spcPct val="100000"/>
              </a:lnSpc>
              <a:spcBef>
                <a:spcPct val="20000"/>
              </a:spcBef>
              <a:spcAft>
                <a:spcPts val="0"/>
              </a:spcAft>
              <a:buClr>
                <a:srgbClr val="F4B834"/>
              </a:buClr>
              <a:buSzPct val="120000"/>
              <a:buFont typeface="Arial" panose="020B0604020202020204" pitchFamily="34" charset="0"/>
              <a:buChar char="–"/>
              <a:tabLst/>
              <a:defRPr kumimoji="0" lang="en-US" sz="2800" b="0" i="0" u="none" strike="noStrike" kern="1200" cap="none" spc="0" normalizeH="0" baseline="0" noProof="0" smtClean="0">
                <a:ln>
                  <a:noFill/>
                </a:ln>
                <a:solidFill>
                  <a:schemeClr val="tx1"/>
                </a:solidFill>
                <a:effectLst/>
                <a:uLnTx/>
                <a:uFillTx/>
                <a:cs typeface="Arial" pitchFamily="34" charset="0"/>
              </a:defRPr>
            </a:lvl2pPr>
            <a:lvl3pPr marL="1031875" marR="0" indent="-350838" algn="l" defTabSz="914400" rtl="0" eaLnBrk="1" fontAlgn="auto" latinLnBrk="0" hangingPunct="1">
              <a:lnSpc>
                <a:spcPct val="100000"/>
              </a:lnSpc>
              <a:spcBef>
                <a:spcPts val="576"/>
              </a:spcBef>
              <a:spcAft>
                <a:spcPts val="0"/>
              </a:spcAft>
              <a:buClr>
                <a:srgbClr val="F4B834"/>
              </a:buClr>
              <a:buSzPct val="130000"/>
              <a:buFont typeface="Arial" pitchFamily="34" charset="0"/>
              <a:buChar char="•"/>
              <a:tabLst/>
              <a:defRPr sz="2000">
                <a:solidFill>
                  <a:schemeClr val="tx1"/>
                </a:solidFill>
              </a:defRPr>
            </a:lvl3pPr>
            <a:lvl4pPr marL="1374775" marR="0" indent="-342900" algn="l" defTabSz="914400" rtl="0" eaLnBrk="1" fontAlgn="auto" latinLnBrk="0" hangingPunct="1">
              <a:lnSpc>
                <a:spcPct val="100000"/>
              </a:lnSpc>
              <a:spcBef>
                <a:spcPct val="20000"/>
              </a:spcBef>
              <a:spcAft>
                <a:spcPts val="0"/>
              </a:spcAft>
              <a:buClr>
                <a:srgbClr val="F4B834"/>
              </a:buClr>
              <a:buSzPct val="130000"/>
              <a:buFont typeface="Arial" panose="020B0604020202020204" pitchFamily="34" charset="0"/>
              <a:buChar char="-"/>
              <a:tabLst/>
              <a:defRPr sz="1800">
                <a:solidFill>
                  <a:schemeClr val="tx1"/>
                </a:solidFill>
              </a:defRPr>
            </a:lvl4pPr>
            <a:lvl5pPr marL="1830388" marR="0" indent="-225425" algn="l" defTabSz="914400" rtl="0" eaLnBrk="1" fontAlgn="auto" latinLnBrk="0" hangingPunct="1">
              <a:lnSpc>
                <a:spcPct val="100000"/>
              </a:lnSpc>
              <a:spcBef>
                <a:spcPct val="20000"/>
              </a:spcBef>
              <a:spcAft>
                <a:spcPts val="0"/>
              </a:spcAft>
              <a:buClr>
                <a:srgbClr val="F4B834"/>
              </a:buClr>
              <a:buSzTx/>
              <a:buFont typeface="Arial" pitchFamily="34" charset="0"/>
              <a:buChar char="–"/>
              <a:tabLst/>
              <a:defRPr sz="1800">
                <a:solidFill>
                  <a:schemeClr val="tx1"/>
                </a:solidFill>
              </a:defRPr>
            </a:lvl5pPr>
            <a:lvl6pPr>
              <a:defRPr sz="1800"/>
            </a:lvl6pPr>
            <a:lvl7pPr>
              <a:defRPr sz="1800"/>
            </a:lvl7pPr>
            <a:lvl8pPr>
              <a:defRPr sz="1800"/>
            </a:lvl8pPr>
            <a:lvl9pPr>
              <a:defRPr sz="1800"/>
            </a:lvl9pPr>
          </a:lstStyle>
          <a:p>
            <a:pPr marL="346075" marR="0" lvl="0" indent="-346075" algn="l" defTabSz="914400" rtl="0" eaLnBrk="1" fontAlgn="auto" latinLnBrk="0" hangingPunct="1">
              <a:lnSpc>
                <a:spcPct val="100000"/>
              </a:lnSpc>
              <a:spcBef>
                <a:spcPts val="900"/>
              </a:spcBef>
              <a:spcAft>
                <a:spcPts val="0"/>
              </a:spcAft>
              <a:buClr>
                <a:srgbClr val="F4B834"/>
              </a:buClr>
              <a:buSzTx/>
              <a:buFont typeface="Wingdings" pitchFamily="2" charset="2"/>
              <a:buChar char="§"/>
              <a:tabLst/>
              <a:defRPr/>
            </a:pPr>
            <a:r>
              <a:rPr kumimoji="0" lang="en-US" sz="2800" b="0" i="0" u="none" strike="noStrike" kern="1200" cap="none" spc="0" normalizeH="0" baseline="0" noProof="0" dirty="0" smtClean="0">
                <a:ln>
                  <a:noFill/>
                </a:ln>
                <a:solidFill>
                  <a:prstClr val="black"/>
                </a:solidFill>
                <a:effectLst/>
                <a:uLnTx/>
                <a:uFillTx/>
                <a:latin typeface="+mn-lt"/>
                <a:cs typeface="Arial" pitchFamily="34" charset="0"/>
              </a:rPr>
              <a:t>Click to add text </a:t>
            </a:r>
          </a:p>
          <a:p>
            <a:pPr marL="690563" marR="0" lvl="1" indent="-346075" algn="l" defTabSz="914400" rtl="0" eaLnBrk="1" fontAlgn="auto" latinLnBrk="0" hangingPunct="1">
              <a:lnSpc>
                <a:spcPct val="100000"/>
              </a:lnSpc>
              <a:spcBef>
                <a:spcPct val="20000"/>
              </a:spcBef>
              <a:spcAft>
                <a:spcPts val="0"/>
              </a:spcAft>
              <a:buClr>
                <a:srgbClr val="F4B834"/>
              </a:buClr>
              <a:buSzPct val="120000"/>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Arial" pitchFamily="34" charset="0"/>
                <a:cs typeface="Arial" pitchFamily="34" charset="0"/>
              </a:rPr>
              <a:t>Second level text</a:t>
            </a:r>
          </a:p>
          <a:p>
            <a:pPr marL="1031875" marR="0" lvl="2" indent="-350838" algn="l" defTabSz="914400" rtl="0" eaLnBrk="1" fontAlgn="auto" latinLnBrk="0" hangingPunct="1">
              <a:lnSpc>
                <a:spcPct val="100000"/>
              </a:lnSpc>
              <a:spcBef>
                <a:spcPts val="576"/>
              </a:spcBef>
              <a:spcAft>
                <a:spcPts val="0"/>
              </a:spcAft>
              <a:buClr>
                <a:srgbClr val="F4B834"/>
              </a:buClr>
              <a:buSzPct val="130000"/>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rPr>
              <a:t>Third level text</a:t>
            </a:r>
          </a:p>
          <a:p>
            <a:pPr marL="1374775" marR="0" lvl="3" indent="-342900" algn="l" defTabSz="914400" rtl="0" eaLnBrk="1" fontAlgn="auto" latinLnBrk="0" hangingPunct="1">
              <a:lnSpc>
                <a:spcPct val="100000"/>
              </a:lnSpc>
              <a:spcBef>
                <a:spcPct val="20000"/>
              </a:spcBef>
              <a:spcAft>
                <a:spcPts val="0"/>
              </a:spcAft>
              <a:buClr>
                <a:srgbClr val="F4B834"/>
              </a:buClr>
              <a:buSzPct val="130000"/>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rPr>
              <a:t>Fourth level text</a:t>
            </a:r>
          </a:p>
        </p:txBody>
      </p:sp>
      <p:sp>
        <p:nvSpPr>
          <p:cNvPr id="5" name="Text Placeholder 5"/>
          <p:cNvSpPr>
            <a:spLocks noGrp="1"/>
          </p:cNvSpPr>
          <p:nvPr>
            <p:ph type="body" sz="quarter" idx="10" hasCustomPrompt="1"/>
          </p:nvPr>
        </p:nvSpPr>
        <p:spPr>
          <a:xfrm>
            <a:off x="4648200" y="4906963"/>
            <a:ext cx="4038600" cy="1219200"/>
          </a:xfrm>
        </p:spPr>
        <p:txBody>
          <a:bodyPr>
            <a:noAutofit/>
          </a:bodyPr>
          <a:lstStyle>
            <a:lvl1pPr marL="0" indent="0">
              <a:buFontTx/>
              <a:buNone/>
              <a:defRPr lang="en-US" sz="2000" i="1" dirty="0" smtClean="0"/>
            </a:lvl1pPr>
            <a:lvl2pPr marL="457200" indent="0">
              <a:buFontTx/>
              <a:buNone/>
              <a:defRPr lang="en-US" sz="2000" dirty="0" smtClean="0"/>
            </a:lvl2pPr>
            <a:lvl3pPr marL="914400" indent="0">
              <a:buFontTx/>
              <a:buNone/>
              <a:defRPr lang="en-US" sz="2000" dirty="0" smtClean="0"/>
            </a:lvl3pPr>
            <a:lvl4pPr marL="1371600" indent="0">
              <a:buFontTx/>
              <a:buNone/>
              <a:defRPr lang="en-US" sz="2000" dirty="0" smtClean="0"/>
            </a:lvl4pPr>
            <a:lvl5pPr marL="1828800" indent="0">
              <a:buFontTx/>
              <a:buNone/>
              <a:defRPr lang="en-US" sz="2000" dirty="0"/>
            </a:lvl5pPr>
          </a:lstStyle>
          <a:p>
            <a:pPr lvl="0"/>
            <a:r>
              <a:rPr lang="en-US" dirty="0" smtClean="0"/>
              <a:t>Click to add Caption</a:t>
            </a:r>
          </a:p>
        </p:txBody>
      </p:sp>
      <p:sp>
        <p:nvSpPr>
          <p:cNvPr id="6" name="Content Placeholder 9"/>
          <p:cNvSpPr>
            <a:spLocks noGrp="1"/>
          </p:cNvSpPr>
          <p:nvPr>
            <p:ph sz="quarter" idx="12"/>
          </p:nvPr>
        </p:nvSpPr>
        <p:spPr>
          <a:xfrm>
            <a:off x="4648200" y="1600200"/>
            <a:ext cx="4038600" cy="3200400"/>
          </a:xfrm>
        </p:spPr>
        <p:txBody>
          <a:bodyPr>
            <a:noAutofit/>
          </a:bodyPr>
          <a:lstStyle>
            <a:lvl1pPr marL="0" marR="0" indent="0" algn="l" defTabSz="914400" rtl="0" eaLnBrk="1" fontAlgn="auto" latinLnBrk="0" hangingPunct="1">
              <a:lnSpc>
                <a:spcPct val="100000"/>
              </a:lnSpc>
              <a:spcBef>
                <a:spcPts val="768"/>
              </a:spcBef>
              <a:spcAft>
                <a:spcPts val="0"/>
              </a:spcAft>
              <a:buClr>
                <a:srgbClr val="F4B834"/>
              </a:buClr>
              <a:buSzTx/>
              <a:buFontTx/>
              <a:buNone/>
              <a:tabLst/>
              <a:defRPr lang="en-US" sz="2800" i="1" kern="1200" baseline="0" dirty="0">
                <a:solidFill>
                  <a:schemeClr val="tx1"/>
                </a:solidFill>
                <a:latin typeface="+mn-lt"/>
                <a:ea typeface="+mn-ea"/>
                <a:cs typeface="Arial" pitchFamily="34" charset="0"/>
              </a:defRPr>
            </a:lvl1pPr>
          </a:lstStyle>
          <a:p>
            <a:pPr lvl="0"/>
            <a:r>
              <a:rPr lang="en-US" smtClean="0"/>
              <a:t>Click to edit Master text styles</a:t>
            </a:r>
          </a:p>
        </p:txBody>
      </p:sp>
      <p:sp>
        <p:nvSpPr>
          <p:cNvPr id="7" name="Slide Number Placeholder 6"/>
          <p:cNvSpPr>
            <a:spLocks noGrp="1"/>
          </p:cNvSpPr>
          <p:nvPr>
            <p:ph type="sldNum" sz="quarter" idx="13"/>
          </p:nvPr>
        </p:nvSpPr>
        <p:spPr>
          <a:xfrm>
            <a:off x="6819900" y="5943600"/>
            <a:ext cx="2133600" cy="365125"/>
          </a:xfrm>
          <a:prstGeom prst="rect">
            <a:avLst/>
          </a:prstGeom>
        </p:spPr>
        <p:txBody>
          <a:bodyPr/>
          <a:lstStyle/>
          <a:p>
            <a:r>
              <a:rPr lang="en-US" dirty="0" smtClean="0">
                <a:solidFill>
                  <a:prstClr val="white"/>
                </a:solidFill>
              </a:rPr>
              <a:t>Slide </a:t>
            </a:r>
            <a:fld id="{2651EAAB-5D0D-473B-859D-C18D8179491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73088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a:ln/>
        </p:spPr>
        <p:txBody>
          <a:bodyPr/>
          <a:lstStyle>
            <a:lvl1pPr>
              <a:defRPr/>
            </a:lvl1pPr>
          </a:lstStyle>
          <a:p>
            <a:pPr>
              <a:defRPr/>
            </a:pPr>
            <a:r>
              <a:rPr lang="en-US">
                <a:solidFill>
                  <a:prstClr val="white"/>
                </a:solidFill>
              </a:rPr>
              <a:t>Slide </a:t>
            </a:r>
            <a:fld id="{5424E497-0004-EA43-B3AC-E0E5A972C08C}"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920673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2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447800"/>
          </a:xfrm>
        </p:spPr>
        <p:txBody>
          <a:bodyPr rtlCol="0" anchor="t">
            <a:noAutofit/>
          </a:bodyPr>
          <a:lstStyle>
            <a:lvl1pPr algn="ctr" rtl="0" eaLnBrk="1" fontAlgn="base" hangingPunct="1">
              <a:spcBef>
                <a:spcPct val="0"/>
              </a:spcBef>
              <a:spcAft>
                <a:spcPct val="0"/>
              </a:spcAft>
              <a:defRPr lang="en-US" sz="3200" b="1" dirty="0">
                <a:solidFill>
                  <a:srgbClr val="24459C"/>
                </a:solidFill>
                <a:latin typeface="+mj-lt"/>
                <a:ea typeface="+mj-ea"/>
                <a:cs typeface="+mj-cs"/>
              </a:defRPr>
            </a:lvl1pPr>
          </a:lstStyle>
          <a:p>
            <a:pPr lvl="0"/>
            <a:r>
              <a:rPr lang="en-US" smtClean="0"/>
              <a:t>Click to edit Master title style</a:t>
            </a:r>
            <a:endParaRPr lang="en-US" dirty="0"/>
          </a:p>
        </p:txBody>
      </p:sp>
      <p:sp>
        <p:nvSpPr>
          <p:cNvPr id="3" name="Subtitle 2"/>
          <p:cNvSpPr>
            <a:spLocks noGrp="1"/>
          </p:cNvSpPr>
          <p:nvPr>
            <p:ph type="subTitle" idx="1"/>
          </p:nvPr>
        </p:nvSpPr>
        <p:spPr>
          <a:xfrm>
            <a:off x="1371600" y="3505200"/>
            <a:ext cx="6400800" cy="762000"/>
          </a:xfrm>
        </p:spPr>
        <p:txBody>
          <a:bodyPr>
            <a:noAutofit/>
          </a:bodyPr>
          <a:lstStyle>
            <a:lvl1pPr marL="0" marR="0" indent="0" algn="ctr" defTabSz="914400" rtl="0" eaLnBrk="1" fontAlgn="auto" latinLnBrk="0" hangingPunct="1">
              <a:lnSpc>
                <a:spcPct val="100000"/>
              </a:lnSpc>
              <a:spcBef>
                <a:spcPts val="900"/>
              </a:spcBef>
              <a:spcAft>
                <a:spcPts val="0"/>
              </a:spcAft>
              <a:buClr>
                <a:srgbClr val="F4B834"/>
              </a:buClr>
              <a:buSzTx/>
              <a:buFont typeface="Wingdings" pitchFamily="2" charset="2"/>
              <a:buNone/>
              <a:tabLst/>
              <a:defRPr kumimoji="0" lang="en-US" sz="2800" b="0" i="0" u="none" strike="noStrike" kern="1200" cap="none" spc="0" normalizeH="0" baseline="0" noProof="0" dirty="0">
                <a:ln>
                  <a:noFill/>
                </a:ln>
                <a:solidFill>
                  <a:schemeClr val="tx1">
                    <a:tint val="75000"/>
                  </a:schemeClr>
                </a:solidFill>
                <a:effectLst/>
                <a:uLnTx/>
                <a:uFillTx/>
                <a:latin typeface="+mn-lt"/>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8"/>
          <p:cNvSpPr>
            <a:spLocks noGrp="1"/>
          </p:cNvSpPr>
          <p:nvPr>
            <p:ph type="body" sz="quarter" idx="10"/>
          </p:nvPr>
        </p:nvSpPr>
        <p:spPr>
          <a:xfrm>
            <a:off x="3328418" y="4724400"/>
            <a:ext cx="2479849" cy="523875"/>
          </a:xfrm>
        </p:spPr>
        <p:txBody>
          <a:bodyPr lIns="0" rIns="0">
            <a:noAutofit/>
          </a:bodyPr>
          <a:lstStyle>
            <a:lvl1pPr marL="0" indent="0" algn="ctr">
              <a:buFontTx/>
              <a:buNone/>
              <a:defRPr sz="2400" baseline="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373389043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smtClean="0"/>
              <a:t>Click to add slide title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dirty="0" smtClean="0"/>
              <a:t>Click to add text </a:t>
            </a:r>
          </a:p>
          <a:p>
            <a:pPr lvl="1"/>
            <a:r>
              <a:rPr lang="en-US" dirty="0" smtClean="0"/>
              <a:t>Second level text</a:t>
            </a:r>
          </a:p>
          <a:p>
            <a:pPr lvl="2"/>
            <a:r>
              <a:rPr lang="en-US" dirty="0" smtClean="0"/>
              <a:t>Third level text</a:t>
            </a:r>
          </a:p>
          <a:p>
            <a:pPr lvl="3"/>
            <a:r>
              <a:rPr lang="en-US" dirty="0" smtClean="0"/>
              <a:t>Fourth level text</a:t>
            </a:r>
          </a:p>
        </p:txBody>
      </p:sp>
      <p:sp>
        <p:nvSpPr>
          <p:cNvPr id="8" name="Rectangle 7"/>
          <p:cNvSpPr/>
          <p:nvPr/>
        </p:nvSpPr>
        <p:spPr>
          <a:xfrm>
            <a:off x="2286000" y="6559550"/>
            <a:ext cx="4572000" cy="215444"/>
          </a:xfrm>
          <a:prstGeom prst="rect">
            <a:avLst/>
          </a:prstGeom>
        </p:spPr>
        <p:txBody>
          <a:bodyPr>
            <a:spAutoFit/>
          </a:bodyPr>
          <a:lstStyle/>
          <a:p>
            <a:pPr algn="ctr" defTabSz="914400" eaLnBrk="0" fontAlgn="base" hangingPunct="0">
              <a:spcBef>
                <a:spcPct val="0"/>
              </a:spcBef>
              <a:spcAft>
                <a:spcPct val="0"/>
              </a:spcAft>
            </a:pPr>
            <a:r>
              <a:rPr lang="en-US" sz="800" dirty="0">
                <a:solidFill>
                  <a:srgbClr val="FFFFFF"/>
                </a:solidFill>
                <a:latin typeface="Arial" panose="020B0604020202020204" pitchFamily="34" charset="0"/>
              </a:rPr>
              <a:t>Operated by Los Alamos National Security, LLC for the U.S. Department of Energy's NNSA</a:t>
            </a:r>
          </a:p>
        </p:txBody>
      </p:sp>
      <p:sp>
        <p:nvSpPr>
          <p:cNvPr id="9" name="TextBox 8"/>
          <p:cNvSpPr txBox="1"/>
          <p:nvPr/>
        </p:nvSpPr>
        <p:spPr>
          <a:xfrm>
            <a:off x="3619500" y="6076950"/>
            <a:ext cx="1905000" cy="276999"/>
          </a:xfrm>
          <a:prstGeom prst="rect">
            <a:avLst/>
          </a:prstGeom>
          <a:noFill/>
        </p:spPr>
        <p:txBody>
          <a:bodyPr wrap="square" rtlCol="0">
            <a:spAutoFit/>
          </a:bodyPr>
          <a:lstStyle/>
          <a:p>
            <a:pPr algn="ctr" defTabSz="914400" eaLnBrk="0" fontAlgn="base" hangingPunct="0">
              <a:spcBef>
                <a:spcPct val="0"/>
              </a:spcBef>
              <a:spcAft>
                <a:spcPct val="0"/>
              </a:spcAft>
            </a:pPr>
            <a:r>
              <a:rPr lang="en-US" sz="1200" dirty="0">
                <a:solidFill>
                  <a:prstClr val="black"/>
                </a:solidFill>
                <a:latin typeface="Arial" panose="020B0604020202020204" pitchFamily="34" charset="0"/>
              </a:rPr>
              <a:t>UNCLASSIFIED</a:t>
            </a:r>
          </a:p>
        </p:txBody>
      </p:sp>
      <p:sp>
        <p:nvSpPr>
          <p:cNvPr id="4" name="Slide Number Placeholder 3"/>
          <p:cNvSpPr>
            <a:spLocks noGrp="1"/>
          </p:cNvSpPr>
          <p:nvPr>
            <p:ph type="sldNum" sz="quarter" idx="4"/>
          </p:nvPr>
        </p:nvSpPr>
        <p:spPr>
          <a:xfrm>
            <a:off x="7242048" y="6565392"/>
            <a:ext cx="1700784" cy="246888"/>
          </a:xfrm>
          <a:prstGeom prst="rect">
            <a:avLst/>
          </a:prstGeom>
        </p:spPr>
        <p:txBody>
          <a:bodyPr vert="horz" lIns="91440" tIns="45720" rIns="91440" bIns="45720" rtlCol="0" anchor="ctr"/>
          <a:lstStyle>
            <a:lvl1pPr algn="r">
              <a:defRPr sz="1000" baseline="0">
                <a:solidFill>
                  <a:schemeClr val="bg1"/>
                </a:solidFill>
                <a:latin typeface="Arial" panose="020B0604020202020204" pitchFamily="34" charset="0"/>
              </a:defRPr>
            </a:lvl1pPr>
          </a:lstStyle>
          <a:p>
            <a:pPr defTabSz="914400" eaLnBrk="0" fontAlgn="base" hangingPunct="0">
              <a:spcBef>
                <a:spcPct val="0"/>
              </a:spcBef>
              <a:spcAft>
                <a:spcPct val="0"/>
              </a:spcAft>
            </a:pPr>
            <a:r>
              <a:rPr lang="en-US" dirty="0" smtClean="0">
                <a:solidFill>
                  <a:prstClr val="white"/>
                </a:solidFill>
              </a:rPr>
              <a:t>Slide </a:t>
            </a:r>
            <a:fld id="{23B0729D-0C76-4DC3-9F59-8792B55E40AA}" type="slidenum">
              <a:rPr lang="en-US" smtClean="0">
                <a:solidFill>
                  <a:prstClr val="white"/>
                </a:solidFill>
              </a:rPr>
              <a:pPr defTabSz="914400" eaLnBrk="0" fontAlgn="base" hangingPunct="0">
                <a:spcBef>
                  <a:spcPct val="0"/>
                </a:spcBef>
                <a:spcAft>
                  <a:spcPct val="0"/>
                </a:spcAft>
              </a:pPr>
              <a:t>‹#›</a:t>
            </a:fld>
            <a:endParaRPr lang="en-US" dirty="0">
              <a:solidFill>
                <a:prstClr val="white"/>
              </a:solidFill>
            </a:endParaRPr>
          </a:p>
        </p:txBody>
      </p:sp>
    </p:spTree>
    <p:extLst>
      <p:ext uri="{BB962C8B-B14F-4D97-AF65-F5344CB8AC3E}">
        <p14:creationId xmlns:p14="http://schemas.microsoft.com/office/powerpoint/2010/main" val="3677364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spcBef>
          <a:spcPct val="0"/>
        </a:spcBef>
        <a:buNone/>
        <a:defRPr sz="3200" b="1" kern="1200" baseline="0">
          <a:solidFill>
            <a:schemeClr val="tx1"/>
          </a:solidFill>
          <a:latin typeface="Arial" pitchFamily="34" charset="0"/>
          <a:ea typeface="+mj-ea"/>
          <a:cs typeface="Arial" pitchFamily="34" charset="0"/>
        </a:defRPr>
      </a:lvl1pPr>
    </p:titleStyle>
    <p:bodyStyle>
      <a:lvl1pPr marL="346075" marR="0" indent="-346075" algn="l" defTabSz="914400" rtl="0" eaLnBrk="1" fontAlgn="auto" latinLnBrk="0" hangingPunct="1">
        <a:lnSpc>
          <a:spcPct val="100000"/>
        </a:lnSpc>
        <a:spcBef>
          <a:spcPts val="900"/>
        </a:spcBef>
        <a:spcAft>
          <a:spcPts val="0"/>
        </a:spcAft>
        <a:buClr>
          <a:srgbClr val="F4B834"/>
        </a:buClr>
        <a:buSzTx/>
        <a:buFont typeface="Wingdings" pitchFamily="2" charset="2"/>
        <a:buChar char="§"/>
        <a:tabLst/>
        <a:defRPr kumimoji="0" lang="en-US" sz="2800" b="0" i="0" u="none" strike="noStrike" kern="1200" cap="none" spc="0" normalizeH="0" baseline="0" noProof="0" smtClean="0">
          <a:ln>
            <a:noFill/>
          </a:ln>
          <a:solidFill>
            <a:schemeClr val="tx1"/>
          </a:solidFill>
          <a:effectLst/>
          <a:uLnTx/>
          <a:uFillTx/>
          <a:latin typeface="+mn-lt"/>
          <a:ea typeface="+mn-ea"/>
          <a:cs typeface="Arial" pitchFamily="34" charset="0"/>
        </a:defRPr>
      </a:lvl1pPr>
      <a:lvl2pPr marL="690563" marR="0" indent="-346075" algn="l" defTabSz="914400" rtl="0" eaLnBrk="1" fontAlgn="auto" latinLnBrk="0" hangingPunct="1">
        <a:lnSpc>
          <a:spcPct val="100000"/>
        </a:lnSpc>
        <a:spcBef>
          <a:spcPct val="20000"/>
        </a:spcBef>
        <a:spcAft>
          <a:spcPts val="0"/>
        </a:spcAft>
        <a:buClr>
          <a:srgbClr val="F4B834"/>
        </a:buClr>
        <a:buSzPct val="120000"/>
        <a:buFont typeface="Arial" panose="020B0604020202020204" pitchFamily="34" charset="0"/>
        <a:buChar char="–"/>
        <a:tabLst/>
        <a:defRPr sz="2400" kern="1200" baseline="0">
          <a:solidFill>
            <a:schemeClr val="tx1"/>
          </a:solidFill>
          <a:latin typeface="Arial" pitchFamily="34" charset="0"/>
          <a:ea typeface="+mn-ea"/>
          <a:cs typeface="Arial" pitchFamily="34" charset="0"/>
        </a:defRPr>
      </a:lvl2pPr>
      <a:lvl3pPr marL="1031875" marR="0" indent="-350838" algn="l" defTabSz="914400" rtl="0" eaLnBrk="1" fontAlgn="auto" latinLnBrk="0" hangingPunct="1">
        <a:lnSpc>
          <a:spcPct val="100000"/>
        </a:lnSpc>
        <a:spcBef>
          <a:spcPts val="576"/>
        </a:spcBef>
        <a:spcAft>
          <a:spcPts val="0"/>
        </a:spcAft>
        <a:buClr>
          <a:srgbClr val="F4B834"/>
        </a:buClr>
        <a:buSzPct val="130000"/>
        <a:buFont typeface="Arial" pitchFamily="34" charset="0"/>
        <a:buChar char="•"/>
        <a:tabLst/>
        <a:defRPr sz="2400" kern="1200">
          <a:solidFill>
            <a:schemeClr val="tx1"/>
          </a:solidFill>
          <a:latin typeface="+mn-lt"/>
          <a:ea typeface="+mn-ea"/>
          <a:cs typeface="+mn-cs"/>
        </a:defRPr>
      </a:lvl3pPr>
      <a:lvl4pPr marL="1374775" marR="0" indent="-342900" algn="l" defTabSz="914400" rtl="0" eaLnBrk="1" fontAlgn="auto" latinLnBrk="0" hangingPunct="1">
        <a:lnSpc>
          <a:spcPct val="100000"/>
        </a:lnSpc>
        <a:spcBef>
          <a:spcPct val="20000"/>
        </a:spcBef>
        <a:spcAft>
          <a:spcPts val="0"/>
        </a:spcAft>
        <a:buClr>
          <a:srgbClr val="F4B834"/>
        </a:buClr>
        <a:buSzPct val="130000"/>
        <a:buFont typeface="Arial" panose="020B0604020202020204" pitchFamily="34" charset="0"/>
        <a:buChar char="-"/>
        <a:tabLst/>
        <a:defRPr sz="2400" kern="1200">
          <a:solidFill>
            <a:schemeClr val="tx1"/>
          </a:solidFill>
          <a:latin typeface="+mn-lt"/>
          <a:ea typeface="+mn-ea"/>
          <a:cs typeface="+mn-cs"/>
        </a:defRPr>
      </a:lvl4pPr>
      <a:lvl5pPr marL="1830388" marR="0" indent="-225425" algn="l" defTabSz="914400" rtl="0" eaLnBrk="1" fontAlgn="auto" latinLnBrk="0" hangingPunct="1">
        <a:lnSpc>
          <a:spcPct val="100000"/>
        </a:lnSpc>
        <a:spcBef>
          <a:spcPct val="20000"/>
        </a:spcBef>
        <a:spcAft>
          <a:spcPts val="0"/>
        </a:spcAft>
        <a:buClr>
          <a:srgbClr val="F4B834"/>
        </a:buClr>
        <a:buSzTx/>
        <a:buFont typeface="Arial" pitchFamily="34" charset="0"/>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jpeg"/><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1.bin"/><Relationship Id="rId5" Type="http://schemas.openxmlformats.org/officeDocument/2006/relationships/oleObject" Target="../embeddings/Microsoft_Word_97_-_2004_Document1.doc"/><Relationship Id="rId6" Type="http://schemas.openxmlformats.org/officeDocument/2006/relationships/image" Target="../media/image13.png"/><Relationship Id="rId7" Type="http://schemas.openxmlformats.org/officeDocument/2006/relationships/image" Target="../media/image14.png"/><Relationship Id="rId1" Type="http://schemas.openxmlformats.org/officeDocument/2006/relationships/vmlDrawing" Target="../drawings/vmlDrawing1.vml"/><Relationship Id="rId2"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2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2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2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4.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5.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jpg"/><Relationship Id="rId1" Type="http://schemas.openxmlformats.org/officeDocument/2006/relationships/slideLayout" Target="../slideLayouts/slideLayout2.xml"/><Relationship Id="rId2" Type="http://schemas.openxmlformats.org/officeDocument/2006/relationships/hyperlink" Target="http://www.bbc.com/news/technology-36727652"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pe.usps.gov/text/pub52/pub52c3_026.htm%23ep929913" TargetMode="External"/><Relationship Id="rId4" Type="http://schemas.openxmlformats.org/officeDocument/2006/relationships/hyperlink" Target="http://www.iata.org/publications/dgr/Pages/index.aspx" TargetMode="External"/><Relationship Id="rId5" Type="http://schemas.openxmlformats.org/officeDocument/2006/relationships/hyperlink" Target="http://www.iata.org/whatwedo/cargo/dgr/Pages/lithium-batteries.aspx" TargetMode="External"/><Relationship Id="rId6" Type="http://schemas.openxmlformats.org/officeDocument/2006/relationships/hyperlink" Target="http://www.icao.int/safety/DangerousGoods/Pages/technical-instructions.aspx" TargetMode="External"/><Relationship Id="rId1" Type="http://schemas.openxmlformats.org/officeDocument/2006/relationships/slideLayout" Target="../slideLayouts/slideLayout2.xml"/><Relationship Id="rId2" Type="http://schemas.openxmlformats.org/officeDocument/2006/relationships/hyperlink" Target="http://www.phmsa.dot.gov/regulations"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Lithium Ion Battery Safety</a:t>
            </a:r>
            <a:endParaRPr lang="en-US" dirty="0"/>
          </a:p>
        </p:txBody>
      </p:sp>
      <p:sp>
        <p:nvSpPr>
          <p:cNvPr id="3" name="Subtitle 2"/>
          <p:cNvSpPr>
            <a:spLocks noGrp="1"/>
          </p:cNvSpPr>
          <p:nvPr>
            <p:ph type="subTitle" idx="1"/>
          </p:nvPr>
        </p:nvSpPr>
        <p:spPr/>
        <p:txBody>
          <a:bodyPr/>
          <a:lstStyle/>
          <a:p>
            <a:r>
              <a:rPr lang="en-US" dirty="0" smtClean="0"/>
              <a:t>Lloyd Gordon, Nicole Graham</a:t>
            </a:r>
            <a:endParaRPr lang="en-US" dirty="0"/>
          </a:p>
        </p:txBody>
      </p:sp>
      <p:sp>
        <p:nvSpPr>
          <p:cNvPr id="4" name="Text Placeholder 3"/>
          <p:cNvSpPr>
            <a:spLocks noGrp="1"/>
          </p:cNvSpPr>
          <p:nvPr>
            <p:ph type="body" sz="quarter" idx="10"/>
          </p:nvPr>
        </p:nvSpPr>
        <p:spPr/>
        <p:txBody>
          <a:bodyPr/>
          <a:lstStyle/>
          <a:p>
            <a:r>
              <a:rPr lang="en-US" dirty="0" smtClean="0"/>
              <a:t>07</a:t>
            </a:r>
            <a:r>
              <a:rPr lang="en-US" smtClean="0"/>
              <a:t>/18/</a:t>
            </a:r>
            <a:r>
              <a:rPr lang="en-US" dirty="0" smtClean="0"/>
              <a:t>2016</a:t>
            </a:r>
          </a:p>
          <a:p>
            <a:endParaRPr lang="en-US" dirty="0"/>
          </a:p>
        </p:txBody>
      </p:sp>
    </p:spTree>
    <p:extLst>
      <p:ext uri="{BB962C8B-B14F-4D97-AF65-F5344CB8AC3E}">
        <p14:creationId xmlns:p14="http://schemas.microsoft.com/office/powerpoint/2010/main" val="307866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Lithium-Ion and Lithium-Polymer Batteries</a:t>
            </a:r>
          </a:p>
        </p:txBody>
      </p:sp>
      <p:pic>
        <p:nvPicPr>
          <p:cNvPr id="55299" name="Picture 3" descr="Li-Ion cell batte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00200"/>
            <a:ext cx="2057400"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4" descr="Li-Ion batteri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1295400"/>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5" descr="yhst-70515121304670_1985_509710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276600"/>
            <a:ext cx="2286000" cy="194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6" descr="yhst-70515121304670_1985_13077584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1447800"/>
            <a:ext cx="2286000" cy="194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Picture 7" descr="yhst-70515121304670_1985_172568685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05600" y="38100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214703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Lithium Ion Batteries</a:t>
            </a:r>
            <a:endParaRPr lang="en-US" dirty="0"/>
          </a:p>
        </p:txBody>
      </p:sp>
      <p:sp>
        <p:nvSpPr>
          <p:cNvPr id="3" name="Content Placeholder 2"/>
          <p:cNvSpPr>
            <a:spLocks noGrp="1"/>
          </p:cNvSpPr>
          <p:nvPr>
            <p:ph idx="1"/>
          </p:nvPr>
        </p:nvSpPr>
        <p:spPr/>
        <p:txBody>
          <a:bodyPr/>
          <a:lstStyle/>
          <a:p>
            <a:r>
              <a:rPr lang="en-US" dirty="0" smtClean="0"/>
              <a:t>Lithium Ion (</a:t>
            </a:r>
            <a:r>
              <a:rPr lang="en-US" dirty="0" err="1" smtClean="0"/>
              <a:t>MgCo</a:t>
            </a:r>
            <a:r>
              <a:rPr lang="en-US" dirty="0" smtClean="0"/>
              <a:t>)</a:t>
            </a:r>
          </a:p>
          <a:p>
            <a:r>
              <a:rPr lang="en-US" dirty="0" err="1" smtClean="0"/>
              <a:t>LiIion</a:t>
            </a:r>
            <a:r>
              <a:rPr lang="en-US" dirty="0" smtClean="0"/>
              <a:t> Polymer</a:t>
            </a:r>
          </a:p>
          <a:p>
            <a:r>
              <a:rPr lang="en-US" dirty="0" err="1" smtClean="0"/>
              <a:t>LiIon</a:t>
            </a:r>
            <a:r>
              <a:rPr lang="en-US" dirty="0" smtClean="0"/>
              <a:t> </a:t>
            </a:r>
            <a:r>
              <a:rPr lang="en-US" dirty="0" err="1" smtClean="0"/>
              <a:t>Nanophosphate</a:t>
            </a:r>
            <a:endParaRPr lang="en-US" dirty="0" smtClean="0"/>
          </a:p>
          <a:p>
            <a:r>
              <a:rPr lang="en-US" dirty="0" smtClean="0"/>
              <a:t>Etc.</a:t>
            </a:r>
            <a:endParaRPr lang="en-US" dirty="0"/>
          </a:p>
        </p:txBody>
      </p:sp>
    </p:spTree>
    <p:extLst>
      <p:ext uri="{BB962C8B-B14F-4D97-AF65-F5344CB8AC3E}">
        <p14:creationId xmlns:p14="http://schemas.microsoft.com/office/powerpoint/2010/main" val="1566870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solidFill>
                  <a:srgbClr val="FF000F"/>
                </a:solidFill>
                <a:latin typeface="Arial" charset="0"/>
                <a:ea typeface="ＭＳ Ｐゴシック" charset="0"/>
                <a:cs typeface="ＭＳ Ｐゴシック" charset="0"/>
              </a:rPr>
              <a:t>Danger - </a:t>
            </a:r>
            <a:r>
              <a:rPr lang="en-US">
                <a:solidFill>
                  <a:schemeClr val="accent2"/>
                </a:solidFill>
                <a:latin typeface="Arial" charset="0"/>
                <a:ea typeface="ＭＳ Ｐゴシック" charset="0"/>
                <a:cs typeface="ＭＳ Ｐゴシック" charset="0"/>
              </a:rPr>
              <a:t>Thermal runaway</a:t>
            </a:r>
          </a:p>
        </p:txBody>
      </p:sp>
      <p:sp>
        <p:nvSpPr>
          <p:cNvPr id="69635" name="Rectangle 3"/>
          <p:cNvSpPr>
            <a:spLocks noGrp="1" noChangeArrowheads="1"/>
          </p:cNvSpPr>
          <p:nvPr>
            <p:ph type="body" idx="1"/>
          </p:nvPr>
        </p:nvSpPr>
        <p:spPr/>
        <p:txBody>
          <a:bodyPr/>
          <a:lstStyle/>
          <a:p>
            <a:pPr eaLnBrk="1" hangingPunct="1"/>
            <a:r>
              <a:rPr lang="en-US">
                <a:latin typeface="Arial" charset="0"/>
                <a:ea typeface="ＭＳ Ｐゴシック" charset="0"/>
                <a:cs typeface="ＭＳ Ｐゴシック" charset="0"/>
              </a:rPr>
              <a:t>High rates of discharge</a:t>
            </a:r>
          </a:p>
          <a:p>
            <a:pPr eaLnBrk="1" hangingPunct="1"/>
            <a:r>
              <a:rPr lang="en-US">
                <a:latin typeface="Arial" charset="0"/>
                <a:ea typeface="ＭＳ Ｐゴシック" charset="0"/>
                <a:cs typeface="ＭＳ Ｐゴシック" charset="0"/>
              </a:rPr>
              <a:t>Short circuits</a:t>
            </a:r>
          </a:p>
          <a:p>
            <a:pPr eaLnBrk="1" hangingPunct="1"/>
            <a:r>
              <a:rPr lang="en-US">
                <a:latin typeface="Arial" charset="0"/>
                <a:ea typeface="ＭＳ Ｐゴシック" charset="0"/>
                <a:cs typeface="ＭＳ Ｐゴシック" charset="0"/>
              </a:rPr>
              <a:t>Charging and reversals</a:t>
            </a:r>
          </a:p>
          <a:p>
            <a:pPr eaLnBrk="1" hangingPunct="1"/>
            <a:r>
              <a:rPr lang="en-US">
                <a:latin typeface="Arial" charset="0"/>
                <a:ea typeface="ＭＳ Ｐゴシック" charset="0"/>
                <a:cs typeface="ＭＳ Ｐゴシック" charset="0"/>
              </a:rPr>
              <a:t>Chemical reactions</a:t>
            </a:r>
          </a:p>
          <a:p>
            <a:pPr eaLnBrk="1" hangingPunct="1"/>
            <a:r>
              <a:rPr lang="en-US">
                <a:latin typeface="Arial" charset="0"/>
                <a:ea typeface="ＭＳ Ｐゴシック" charset="0"/>
                <a:cs typeface="ＭＳ Ｐゴシック" charset="0"/>
              </a:rPr>
              <a:t>Ion depletion</a:t>
            </a:r>
          </a:p>
        </p:txBody>
      </p:sp>
    </p:spTree>
    <p:extLst>
      <p:ext uri="{BB962C8B-B14F-4D97-AF65-F5344CB8AC3E}">
        <p14:creationId xmlns:p14="http://schemas.microsoft.com/office/powerpoint/2010/main" val="298323574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Example of Li-ion Battery damage to laptops</a:t>
            </a:r>
          </a:p>
        </p:txBody>
      </p:sp>
      <p:graphicFrame>
        <p:nvGraphicFramePr>
          <p:cNvPr id="75778" name="Object 2"/>
          <p:cNvGraphicFramePr>
            <a:graphicFrameLocks noChangeAspect="1"/>
          </p:cNvGraphicFramePr>
          <p:nvPr/>
        </p:nvGraphicFramePr>
        <p:xfrm>
          <a:off x="152400" y="1524000"/>
          <a:ext cx="4114800" cy="3632200"/>
        </p:xfrm>
        <a:graphic>
          <a:graphicData uri="http://schemas.openxmlformats.org/presentationml/2006/ole">
            <mc:AlternateContent xmlns:mc="http://schemas.openxmlformats.org/markup-compatibility/2006">
              <mc:Choice xmlns:v="urn:schemas-microsoft-com:vml" Requires="v">
                <p:oleObj spid="_x0000_s23558" name="Document" r:id="rId5" imgW="2337816" imgH="2063496" progId="Word.Document.8">
                  <p:embed/>
                </p:oleObj>
              </mc:Choice>
              <mc:Fallback>
                <p:oleObj name="Document" r:id="rId5" imgW="2337816" imgH="2063496"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524000"/>
                        <a:ext cx="4114800" cy="363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75780" name="Picture 4" descr="Li-Ion laptop batter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7200" y="1524000"/>
            <a:ext cx="4876800" cy="367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524354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Prevalence in everyday life</a:t>
            </a:r>
            <a:endParaRPr lang="en-US" dirty="0"/>
          </a:p>
        </p:txBody>
      </p:sp>
      <p:sp>
        <p:nvSpPr>
          <p:cNvPr id="3" name="Content Placeholder 2"/>
          <p:cNvSpPr>
            <a:spLocks noGrp="1"/>
          </p:cNvSpPr>
          <p:nvPr>
            <p:ph idx="1"/>
          </p:nvPr>
        </p:nvSpPr>
        <p:spPr/>
        <p:txBody>
          <a:bodyPr/>
          <a:lstStyle/>
          <a:p>
            <a:r>
              <a:rPr lang="en-US" dirty="0" smtClean="0"/>
              <a:t>Laptops</a:t>
            </a:r>
          </a:p>
          <a:p>
            <a:r>
              <a:rPr lang="en-US" dirty="0" smtClean="0"/>
              <a:t>Cellphones</a:t>
            </a:r>
          </a:p>
          <a:p>
            <a:r>
              <a:rPr lang="en-US" dirty="0" smtClean="0"/>
              <a:t>Electrical vehicles</a:t>
            </a:r>
          </a:p>
          <a:p>
            <a:r>
              <a:rPr lang="en-US" dirty="0" smtClean="0"/>
              <a:t>Electronic cigarettes</a:t>
            </a:r>
          </a:p>
          <a:p>
            <a:r>
              <a:rPr lang="en-US" dirty="0" err="1" smtClean="0"/>
              <a:t>Hoverboards</a:t>
            </a:r>
            <a:r>
              <a:rPr lang="en-US" dirty="0" smtClean="0"/>
              <a:t>, etc.</a:t>
            </a:r>
          </a:p>
          <a:p>
            <a:endParaRPr lang="en-US" dirty="0"/>
          </a:p>
        </p:txBody>
      </p:sp>
    </p:spTree>
    <p:extLst>
      <p:ext uri="{BB962C8B-B14F-4D97-AF65-F5344CB8AC3E}">
        <p14:creationId xmlns:p14="http://schemas.microsoft.com/office/powerpoint/2010/main" val="3225207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r>
              <a:rPr lang="en-US" dirty="0">
                <a:latin typeface="Arial" charset="0"/>
                <a:ea typeface="ＭＳ Ｐゴシック" charset="0"/>
                <a:cs typeface="ＭＳ Ｐゴシック" charset="0"/>
              </a:rPr>
              <a:t>Lithium-ion technology</a:t>
            </a:r>
          </a:p>
        </p:txBody>
      </p:sp>
      <p:sp>
        <p:nvSpPr>
          <p:cNvPr id="126979" name="Rectangle 3"/>
          <p:cNvSpPr>
            <a:spLocks noGrp="1" noChangeArrowheads="1"/>
          </p:cNvSpPr>
          <p:nvPr>
            <p:ph type="body" idx="1"/>
          </p:nvPr>
        </p:nvSpPr>
        <p:spPr/>
        <p:txBody>
          <a:bodyPr/>
          <a:lstStyle/>
          <a:p>
            <a:pPr marL="342900" indent="-342900" eaLnBrk="1" hangingPunct="1"/>
            <a:r>
              <a:rPr lang="en-US" sz="2000">
                <a:latin typeface="Arial" charset="0"/>
                <a:ea typeface="ＭＳ Ｐゴシック" charset="0"/>
                <a:cs typeface="ＭＳ Ｐゴシック" charset="0"/>
              </a:rPr>
              <a:t>Li ions are transported</a:t>
            </a:r>
          </a:p>
          <a:p>
            <a:pPr marL="742950" lvl="1" indent="-285750" eaLnBrk="1" hangingPunct="1"/>
            <a:r>
              <a:rPr lang="en-US" sz="2000">
                <a:latin typeface="Arial" charset="0"/>
                <a:ea typeface="ＭＳ Ｐゴシック" charset="0"/>
              </a:rPr>
              <a:t>to/from carbon anode</a:t>
            </a:r>
          </a:p>
          <a:p>
            <a:pPr marL="742950" lvl="1" indent="-285750" eaLnBrk="1" hangingPunct="1"/>
            <a:r>
              <a:rPr lang="en-US" sz="2000">
                <a:latin typeface="Arial" charset="0"/>
                <a:ea typeface="ＭＳ Ｐゴシック" charset="0"/>
              </a:rPr>
              <a:t>to/from LiCoO</a:t>
            </a:r>
            <a:r>
              <a:rPr lang="en-US" sz="2000" baseline="-25000">
                <a:latin typeface="Arial" charset="0"/>
                <a:ea typeface="ＭＳ Ｐゴシック" charset="0"/>
              </a:rPr>
              <a:t>2</a:t>
            </a:r>
            <a:r>
              <a:rPr lang="en-US" sz="2000">
                <a:latin typeface="Arial" charset="0"/>
                <a:ea typeface="ＭＳ Ｐゴシック" charset="0"/>
              </a:rPr>
              <a:t> cathode</a:t>
            </a:r>
          </a:p>
          <a:p>
            <a:pPr marL="742950" lvl="1" indent="-285750" eaLnBrk="1" hangingPunct="1"/>
            <a:r>
              <a:rPr lang="en-US" sz="2000">
                <a:latin typeface="Arial" charset="0"/>
                <a:ea typeface="ＭＳ Ｐゴシック" charset="0"/>
              </a:rPr>
              <a:t>through a liquid organic electrolyte (flammable)</a:t>
            </a:r>
          </a:p>
          <a:p>
            <a:pPr marL="742950" lvl="1" indent="-285750" eaLnBrk="1" hangingPunct="1"/>
            <a:r>
              <a:rPr lang="en-US" sz="2000">
                <a:latin typeface="Arial" charset="0"/>
                <a:ea typeface="ＭＳ Ｐゴシック" charset="0"/>
              </a:rPr>
              <a:t>electrodes are held apart by a porous separator</a:t>
            </a:r>
          </a:p>
          <a:p>
            <a:pPr marL="342900" indent="-342900" eaLnBrk="1" hangingPunct="1"/>
            <a:r>
              <a:rPr lang="en-US" sz="2000">
                <a:latin typeface="Arial" charset="0"/>
                <a:ea typeface="ＭＳ Ｐゴシック" charset="0"/>
                <a:cs typeface="ＭＳ Ｐゴシック" charset="0"/>
              </a:rPr>
              <a:t>During normal use, in a healthy state, there is no metallic lithium</a:t>
            </a:r>
          </a:p>
          <a:p>
            <a:pPr marL="342900" indent="-342900" eaLnBrk="1" hangingPunct="1"/>
            <a:r>
              <a:rPr lang="en-US" sz="2000">
                <a:latin typeface="Arial" charset="0"/>
                <a:ea typeface="ＭＳ Ｐゴシック" charset="0"/>
                <a:cs typeface="ＭＳ Ｐゴシック" charset="0"/>
              </a:rPr>
              <a:t>Lithium-ion batteries are fragile and can have violent failure modes</a:t>
            </a:r>
          </a:p>
          <a:p>
            <a:pPr marL="342900" indent="-342900" eaLnBrk="1" hangingPunct="1"/>
            <a:r>
              <a:rPr lang="en-US" sz="2000">
                <a:latin typeface="Arial" charset="0"/>
                <a:ea typeface="ＭＳ Ｐゴシック" charset="0"/>
                <a:cs typeface="ＭＳ Ｐゴシック" charset="0"/>
              </a:rPr>
              <a:t>With proper care and protection, Li-ion battery technology is SAFE</a:t>
            </a:r>
          </a:p>
          <a:p>
            <a:pPr marL="342900" indent="-342900" eaLnBrk="1" hangingPunct="1"/>
            <a:r>
              <a:rPr lang="en-US" sz="2000">
                <a:latin typeface="Arial" charset="0"/>
                <a:ea typeface="ＭＳ Ｐゴシック" charset="0"/>
                <a:cs typeface="ＭＳ Ｐゴシック" charset="0"/>
              </a:rPr>
              <a:t>Over 2 billion Li-ion batteries produced annually</a:t>
            </a:r>
          </a:p>
          <a:p>
            <a:pPr marL="342900" indent="-342900" eaLnBrk="1" hangingPunct="1"/>
            <a:r>
              <a:rPr lang="en-US" sz="2000">
                <a:latin typeface="Arial" charset="0"/>
                <a:ea typeface="ＭＳ Ｐゴシック" charset="0"/>
                <a:cs typeface="ＭＳ Ｐゴシック" charset="0"/>
              </a:rPr>
              <a:t>The fastest growing, and highest energy density battery technology</a:t>
            </a:r>
          </a:p>
        </p:txBody>
      </p:sp>
    </p:spTree>
    <p:extLst>
      <p:ext uri="{BB962C8B-B14F-4D97-AF65-F5344CB8AC3E}">
        <p14:creationId xmlns:p14="http://schemas.microsoft.com/office/powerpoint/2010/main" val="129880233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r>
              <a:rPr lang="en-US" dirty="0">
                <a:latin typeface="Arial" charset="0"/>
                <a:ea typeface="ＭＳ Ｐゴシック" charset="0"/>
                <a:cs typeface="ＭＳ Ｐゴシック" charset="0"/>
              </a:rPr>
              <a:t>Characteristics of the Lithium-ion cell</a:t>
            </a:r>
          </a:p>
        </p:txBody>
      </p:sp>
      <p:sp>
        <p:nvSpPr>
          <p:cNvPr id="129027" name="Rectangle 3"/>
          <p:cNvSpPr>
            <a:spLocks noGrp="1" noChangeArrowheads="1"/>
          </p:cNvSpPr>
          <p:nvPr>
            <p:ph type="body" idx="1"/>
          </p:nvPr>
        </p:nvSpPr>
        <p:spPr/>
        <p:txBody>
          <a:bodyPr/>
          <a:lstStyle/>
          <a:p>
            <a:pPr eaLnBrk="1" hangingPunct="1"/>
            <a:r>
              <a:rPr lang="en-US" sz="2400">
                <a:latin typeface="Arial" charset="0"/>
                <a:ea typeface="ＭＳ Ｐゴシック" charset="0"/>
                <a:cs typeface="ＭＳ Ｐゴシック" charset="0"/>
              </a:rPr>
              <a:t>Full charge voltage - 4.2 V</a:t>
            </a:r>
          </a:p>
          <a:p>
            <a:pPr eaLnBrk="1" hangingPunct="1"/>
            <a:r>
              <a:rPr lang="ja-JP" altLang="en-US" sz="2400">
                <a:latin typeface="Arial" charset="0"/>
                <a:ea typeface="ＭＳ Ｐゴシック" charset="0"/>
                <a:cs typeface="ＭＳ Ｐゴシック" charset="0"/>
              </a:rPr>
              <a:t>“</a:t>
            </a:r>
            <a:r>
              <a:rPr lang="en-US" sz="2400">
                <a:latin typeface="Arial" charset="0"/>
                <a:ea typeface="ＭＳ Ｐゴシック" charset="0"/>
                <a:cs typeface="ＭＳ Ｐゴシック" charset="0"/>
              </a:rPr>
              <a:t>nominal</a:t>
            </a:r>
            <a:r>
              <a:rPr lang="ja-JP" altLang="en-US" sz="2400">
                <a:latin typeface="Arial" charset="0"/>
                <a:ea typeface="ＭＳ Ｐゴシック" charset="0"/>
                <a:cs typeface="ＭＳ Ｐゴシック" charset="0"/>
              </a:rPr>
              <a:t>”</a:t>
            </a:r>
            <a:r>
              <a:rPr lang="en-US" sz="2400">
                <a:latin typeface="Arial" charset="0"/>
                <a:ea typeface="ＭＳ Ｐゴシック" charset="0"/>
                <a:cs typeface="ＭＳ Ｐゴシック" charset="0"/>
              </a:rPr>
              <a:t> voltage - 3.6 V</a:t>
            </a:r>
          </a:p>
          <a:p>
            <a:pPr eaLnBrk="1" hangingPunct="1"/>
            <a:r>
              <a:rPr lang="en-US" sz="2400">
                <a:latin typeface="Arial" charset="0"/>
                <a:ea typeface="ＭＳ Ｐゴシック" charset="0"/>
                <a:cs typeface="ＭＳ Ｐゴシック" charset="0"/>
              </a:rPr>
              <a:t>Rated in AmpHours (Ah)</a:t>
            </a:r>
          </a:p>
          <a:p>
            <a:pPr eaLnBrk="1" hangingPunct="1"/>
            <a:r>
              <a:rPr lang="en-US" sz="2400">
                <a:latin typeface="Arial" charset="0"/>
                <a:ea typeface="ＭＳ Ｐゴシック" charset="0"/>
                <a:cs typeface="ＭＳ Ｐゴシック" charset="0"/>
              </a:rPr>
              <a:t>Charge and discharge measured in </a:t>
            </a:r>
            <a:r>
              <a:rPr lang="ja-JP" altLang="en-US" sz="2400">
                <a:latin typeface="Arial" charset="0"/>
                <a:ea typeface="ＭＳ Ｐゴシック" charset="0"/>
                <a:cs typeface="ＭＳ Ｐゴシック" charset="0"/>
              </a:rPr>
              <a:t>“</a:t>
            </a:r>
            <a:r>
              <a:rPr lang="en-US" sz="2400">
                <a:latin typeface="Arial" charset="0"/>
                <a:ea typeface="ＭＳ Ｐゴシック" charset="0"/>
                <a:cs typeface="ＭＳ Ｐゴシック" charset="0"/>
              </a:rPr>
              <a:t>C</a:t>
            </a:r>
            <a:r>
              <a:rPr lang="ja-JP" altLang="en-US" sz="2400">
                <a:latin typeface="Arial" charset="0"/>
                <a:ea typeface="ＭＳ Ｐゴシック" charset="0"/>
                <a:cs typeface="ＭＳ Ｐゴシック" charset="0"/>
              </a:rPr>
              <a:t>”</a:t>
            </a:r>
            <a:endParaRPr lang="en-US" sz="2400">
              <a:latin typeface="Arial" charset="0"/>
              <a:ea typeface="ＭＳ Ｐゴシック" charset="0"/>
              <a:cs typeface="ＭＳ Ｐゴシック" charset="0"/>
            </a:endParaRPr>
          </a:p>
          <a:p>
            <a:pPr lvl="1" eaLnBrk="1" hangingPunct="1"/>
            <a:r>
              <a:rPr lang="en-US" sz="2200">
                <a:latin typeface="Arial" charset="0"/>
                <a:ea typeface="ＭＳ Ｐゴシック" charset="0"/>
              </a:rPr>
              <a:t>1 C is the current that discharges the battery in 1 hour</a:t>
            </a:r>
          </a:p>
          <a:p>
            <a:pPr lvl="1" eaLnBrk="1" hangingPunct="1"/>
            <a:r>
              <a:rPr lang="en-US" sz="2200">
                <a:latin typeface="Arial" charset="0"/>
                <a:ea typeface="ＭＳ Ｐゴシック" charset="0"/>
              </a:rPr>
              <a:t>for a 5.2 Ah cell, 1 C = 5.2 A, 2 C = 10.4 A, 0.5 C = 2.6 A</a:t>
            </a:r>
          </a:p>
          <a:p>
            <a:pPr eaLnBrk="1" hangingPunct="1"/>
            <a:r>
              <a:rPr lang="en-US" sz="2400">
                <a:latin typeface="Arial" charset="0"/>
                <a:ea typeface="ＭＳ Ｐゴシック" charset="0"/>
                <a:cs typeface="ＭＳ Ｐゴシック" charset="0"/>
              </a:rPr>
              <a:t>The most common Lithium-ion technology</a:t>
            </a:r>
          </a:p>
          <a:p>
            <a:pPr lvl="1" eaLnBrk="1" hangingPunct="1"/>
            <a:r>
              <a:rPr lang="en-US" sz="2200">
                <a:latin typeface="Arial" charset="0"/>
                <a:ea typeface="ＭＳ Ｐゴシック" charset="0"/>
              </a:rPr>
              <a:t>Cobalt Lithium-ion</a:t>
            </a:r>
          </a:p>
          <a:p>
            <a:pPr lvl="1" eaLnBrk="1" hangingPunct="1"/>
            <a:r>
              <a:rPr lang="en-US" sz="2200">
                <a:latin typeface="Arial" charset="0"/>
                <a:ea typeface="ＭＳ Ｐゴシック" charset="0"/>
              </a:rPr>
              <a:t>Used for laptops, cell phones, cameras</a:t>
            </a:r>
          </a:p>
        </p:txBody>
      </p:sp>
    </p:spTree>
    <p:extLst>
      <p:ext uri="{BB962C8B-B14F-4D97-AF65-F5344CB8AC3E}">
        <p14:creationId xmlns:p14="http://schemas.microsoft.com/office/powerpoint/2010/main" val="387062761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eaLnBrk="1" hangingPunct="1"/>
            <a:r>
              <a:rPr lang="en-US" dirty="0">
                <a:latin typeface="Arial" charset="0"/>
                <a:ea typeface="ＭＳ Ｐゴシック" charset="0"/>
                <a:cs typeface="ＭＳ Ｐゴシック" charset="0"/>
              </a:rPr>
              <a:t>Lithium-ion cycle</a:t>
            </a:r>
          </a:p>
        </p:txBody>
      </p:sp>
      <p:pic>
        <p:nvPicPr>
          <p:cNvPr id="131075" name="Picture 3" descr="AGM Li-ion disch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295400"/>
            <a:ext cx="5480050" cy="485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006675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Energy Density Comparison Chart</a:t>
            </a:r>
          </a:p>
        </p:txBody>
      </p:sp>
      <p:pic>
        <p:nvPicPr>
          <p:cNvPr id="133123" name="Picture 3" descr="AGM energy density comp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 y="1498600"/>
            <a:ext cx="7696200"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035392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Lithium Batteries vs. </a:t>
            </a:r>
            <a:br>
              <a:rPr lang="en-US" dirty="0" smtClean="0"/>
            </a:br>
            <a:r>
              <a:rPr lang="en-US" dirty="0" smtClean="0"/>
              <a:t>Lithium Ion Batteries</a:t>
            </a:r>
            <a:endParaRPr lang="en-US" dirty="0"/>
          </a:p>
        </p:txBody>
      </p:sp>
      <p:sp>
        <p:nvSpPr>
          <p:cNvPr id="3" name="Content Placeholder 2"/>
          <p:cNvSpPr>
            <a:spLocks noGrp="1"/>
          </p:cNvSpPr>
          <p:nvPr>
            <p:ph idx="1"/>
          </p:nvPr>
        </p:nvSpPr>
        <p:spPr/>
        <p:txBody>
          <a:bodyPr/>
          <a:lstStyle/>
          <a:p>
            <a:r>
              <a:rPr lang="en-US" dirty="0"/>
              <a:t>Lithium batteries, or primary batteries, are single use and incapable of recharge. </a:t>
            </a:r>
            <a:endParaRPr lang="en-US" dirty="0" smtClean="0"/>
          </a:p>
          <a:p>
            <a:r>
              <a:rPr lang="en-US" dirty="0"/>
              <a:t>Lithium ion (Li-ion) batteries, or secondary batteries, are rechargeable and used world-wide. </a:t>
            </a:r>
            <a:endParaRPr lang="en-US" dirty="0" smtClean="0"/>
          </a:p>
          <a:p>
            <a:r>
              <a:rPr lang="en-US" dirty="0" smtClean="0"/>
              <a:t>Both contain highly flammable electrolytes</a:t>
            </a:r>
            <a:endParaRPr lang="en-US" dirty="0"/>
          </a:p>
        </p:txBody>
      </p:sp>
    </p:spTree>
    <p:extLst>
      <p:ext uri="{BB962C8B-B14F-4D97-AF65-F5344CB8AC3E}">
        <p14:creationId xmlns:p14="http://schemas.microsoft.com/office/powerpoint/2010/main" val="1677547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Intended Audience</a:t>
            </a:r>
            <a:endParaRPr lang="en-US" dirty="0"/>
          </a:p>
        </p:txBody>
      </p:sp>
      <p:sp>
        <p:nvSpPr>
          <p:cNvPr id="3" name="Content Placeholder 2"/>
          <p:cNvSpPr>
            <a:spLocks noGrp="1"/>
          </p:cNvSpPr>
          <p:nvPr>
            <p:ph idx="1"/>
          </p:nvPr>
        </p:nvSpPr>
        <p:spPr/>
        <p:txBody>
          <a:bodyPr/>
          <a:lstStyle/>
          <a:p>
            <a:r>
              <a:rPr lang="en-US" dirty="0" smtClean="0"/>
              <a:t>Electrical AHJ – Should be aware of the hazards of R&amp;D use of </a:t>
            </a:r>
            <a:r>
              <a:rPr lang="en-US" dirty="0" err="1" smtClean="0"/>
              <a:t>LiIon</a:t>
            </a:r>
            <a:r>
              <a:rPr lang="en-US" dirty="0" smtClean="0"/>
              <a:t> batteries, errors that will lead to failure, and steps to assure safety.</a:t>
            </a:r>
          </a:p>
          <a:p>
            <a:r>
              <a:rPr lang="en-US" dirty="0" smtClean="0"/>
              <a:t>Users - </a:t>
            </a:r>
            <a:r>
              <a:rPr lang="en-US" dirty="0"/>
              <a:t>S</a:t>
            </a:r>
            <a:r>
              <a:rPr lang="en-US" dirty="0" smtClean="0"/>
              <a:t>hould </a:t>
            </a:r>
            <a:r>
              <a:rPr lang="en-US" dirty="0"/>
              <a:t>be aware of potential risks, counterfeit items, increased regulations, and proper disposal in order to effectively use the product and prevent hazards such as fires. </a:t>
            </a:r>
          </a:p>
        </p:txBody>
      </p:sp>
    </p:spTree>
    <p:extLst>
      <p:ext uri="{BB962C8B-B14F-4D97-AF65-F5344CB8AC3E}">
        <p14:creationId xmlns:p14="http://schemas.microsoft.com/office/powerpoint/2010/main" val="3997223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Li-ion Safety</a:t>
            </a:r>
          </a:p>
        </p:txBody>
      </p:sp>
      <p:sp>
        <p:nvSpPr>
          <p:cNvPr id="135171" name="Rectangle 3"/>
          <p:cNvSpPr>
            <a:spLocks noGrp="1" noChangeArrowheads="1"/>
          </p:cNvSpPr>
          <p:nvPr>
            <p:ph type="body" idx="1"/>
          </p:nvPr>
        </p:nvSpPr>
        <p:spPr/>
        <p:txBody>
          <a:bodyPr/>
          <a:lstStyle/>
          <a:p>
            <a:pPr marL="342900" indent="-342900" eaLnBrk="1" hangingPunct="1"/>
            <a:r>
              <a:rPr lang="en-US" sz="2000">
                <a:latin typeface="Arial" charset="0"/>
                <a:ea typeface="ＭＳ Ｐゴシック" charset="0"/>
                <a:cs typeface="ＭＳ Ｐゴシック" charset="0"/>
              </a:rPr>
              <a:t>Several mechanisms of abuse can cause metallization of the lithium ions (lithium ions bond together into a metallic form)</a:t>
            </a:r>
          </a:p>
          <a:p>
            <a:pPr marL="342900" indent="-342900" eaLnBrk="1" hangingPunct="1"/>
            <a:r>
              <a:rPr lang="en-US" sz="2000">
                <a:latin typeface="Arial" charset="0"/>
                <a:ea typeface="ＭＳ Ｐゴシック" charset="0"/>
                <a:cs typeface="ＭＳ Ｐゴシック" charset="0"/>
              </a:rPr>
              <a:t>Several mechanisms of abuse can cause thermal runaway, leading to:</a:t>
            </a:r>
          </a:p>
          <a:p>
            <a:pPr marL="742950" lvl="1" indent="-285750" eaLnBrk="1" hangingPunct="1"/>
            <a:r>
              <a:rPr lang="en-US" sz="2000">
                <a:latin typeface="Arial" charset="0"/>
                <a:ea typeface="ＭＳ Ｐゴシック" charset="0"/>
              </a:rPr>
              <a:t>further metallization of lithium</a:t>
            </a:r>
          </a:p>
          <a:p>
            <a:pPr marL="742950" lvl="1" indent="-285750" eaLnBrk="1" hangingPunct="1"/>
            <a:r>
              <a:rPr lang="en-US" sz="2000">
                <a:latin typeface="Arial" charset="0"/>
                <a:ea typeface="ＭＳ Ｐゴシック" charset="0"/>
              </a:rPr>
              <a:t>reduction of cathode creating oxygen</a:t>
            </a:r>
          </a:p>
          <a:p>
            <a:pPr marL="742950" lvl="1" indent="-285750" eaLnBrk="1" hangingPunct="1"/>
            <a:r>
              <a:rPr lang="en-US" sz="2000">
                <a:latin typeface="Arial" charset="0"/>
                <a:ea typeface="ＭＳ Ｐゴシック" charset="0"/>
              </a:rPr>
              <a:t>boiling of electrolyte</a:t>
            </a:r>
          </a:p>
          <a:p>
            <a:pPr marL="342900" indent="-342900" eaLnBrk="1" hangingPunct="1"/>
            <a:r>
              <a:rPr lang="en-US" sz="2000">
                <a:latin typeface="Arial" charset="0"/>
                <a:ea typeface="ＭＳ Ｐゴシック" charset="0"/>
                <a:cs typeface="ＭＳ Ｐゴシック" charset="0"/>
              </a:rPr>
              <a:t>Failure mode can be catastrophic</a:t>
            </a:r>
          </a:p>
          <a:p>
            <a:pPr marL="742950" lvl="1" indent="-285750" eaLnBrk="1" hangingPunct="1"/>
            <a:r>
              <a:rPr lang="en-US" sz="2000">
                <a:latin typeface="Arial" charset="0"/>
                <a:ea typeface="ＭＳ Ｐゴシック" charset="0"/>
              </a:rPr>
              <a:t>Once the metallized lithium melts, a violent, energetic chemical reaction occurs, with high temperatures and potentially high pressures</a:t>
            </a:r>
          </a:p>
          <a:p>
            <a:pPr marL="342900" indent="-342900" eaLnBrk="1" hangingPunct="1"/>
            <a:endParaRPr lang="en-US" sz="2000">
              <a:latin typeface="Arial" charset="0"/>
              <a:ea typeface="ＭＳ Ｐゴシック" charset="0"/>
              <a:cs typeface="ＭＳ Ｐゴシック" charset="0"/>
            </a:endParaRPr>
          </a:p>
        </p:txBody>
      </p:sp>
    </p:spTree>
    <p:extLst>
      <p:ext uri="{BB962C8B-B14F-4D97-AF65-F5344CB8AC3E}">
        <p14:creationId xmlns:p14="http://schemas.microsoft.com/office/powerpoint/2010/main" val="174615493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Protection of Li-ion batteries</a:t>
            </a:r>
          </a:p>
        </p:txBody>
      </p:sp>
      <p:sp>
        <p:nvSpPr>
          <p:cNvPr id="137219" name="Rectangle 3"/>
          <p:cNvSpPr>
            <a:spLocks noGrp="1" noChangeArrowheads="1"/>
          </p:cNvSpPr>
          <p:nvPr>
            <p:ph type="body" idx="1"/>
          </p:nvPr>
        </p:nvSpPr>
        <p:spPr/>
        <p:txBody>
          <a:bodyPr/>
          <a:lstStyle/>
          <a:p>
            <a:pPr eaLnBrk="1" hangingPunct="1"/>
            <a:r>
              <a:rPr lang="en-US" sz="2400">
                <a:latin typeface="Arial" charset="0"/>
                <a:ea typeface="ＭＳ Ｐゴシック" charset="0"/>
                <a:cs typeface="ＭＳ Ｐゴシック" charset="0"/>
              </a:rPr>
              <a:t>To prevent hazardous failure, and to maintain safe use, the following protections must be employed</a:t>
            </a:r>
          </a:p>
          <a:p>
            <a:pPr lvl="1" eaLnBrk="1" hangingPunct="1"/>
            <a:r>
              <a:rPr lang="en-US" sz="2200">
                <a:latin typeface="Arial" charset="0"/>
                <a:ea typeface="ＭＳ Ｐゴシック" charset="0"/>
              </a:rPr>
              <a:t>protection against overcharge (V &lt; 4.3 V)</a:t>
            </a:r>
          </a:p>
          <a:p>
            <a:pPr lvl="1" eaLnBrk="1" hangingPunct="1"/>
            <a:r>
              <a:rPr lang="en-US" sz="2200">
                <a:latin typeface="Arial" charset="0"/>
                <a:ea typeface="ＭＳ Ｐゴシック" charset="0"/>
              </a:rPr>
              <a:t>protection against undercharge (V &gt; 2.5 V)</a:t>
            </a:r>
          </a:p>
          <a:p>
            <a:pPr lvl="1" eaLnBrk="1" hangingPunct="1"/>
            <a:r>
              <a:rPr lang="en-US" sz="2200">
                <a:latin typeface="Arial" charset="0"/>
                <a:ea typeface="ＭＳ Ｐゴシック" charset="0"/>
              </a:rPr>
              <a:t>protection against over charging ( less than 1 C in)</a:t>
            </a:r>
          </a:p>
          <a:p>
            <a:pPr lvl="1" eaLnBrk="1" hangingPunct="1"/>
            <a:r>
              <a:rPr lang="en-US" sz="2200">
                <a:latin typeface="Arial" charset="0"/>
                <a:ea typeface="ＭＳ Ｐゴシック" charset="0"/>
              </a:rPr>
              <a:t>protection against over discharging (less than 1 C out)</a:t>
            </a:r>
          </a:p>
          <a:p>
            <a:pPr lvl="1" eaLnBrk="1" hangingPunct="1"/>
            <a:r>
              <a:rPr lang="en-US" sz="2200">
                <a:latin typeface="Arial" charset="0"/>
                <a:ea typeface="ＭＳ Ｐゴシック" charset="0"/>
              </a:rPr>
              <a:t>protection against over temperature</a:t>
            </a:r>
          </a:p>
          <a:p>
            <a:pPr lvl="1" eaLnBrk="1" hangingPunct="1"/>
            <a:r>
              <a:rPr lang="en-US" sz="2200">
                <a:latin typeface="Arial" charset="0"/>
                <a:ea typeface="ＭＳ Ｐゴシック" charset="0"/>
              </a:rPr>
              <a:t>protection against over pressure</a:t>
            </a:r>
          </a:p>
          <a:p>
            <a:pPr eaLnBrk="1" hangingPunct="1"/>
            <a:r>
              <a:rPr lang="en-US" sz="2400">
                <a:latin typeface="Arial" charset="0"/>
                <a:ea typeface="ＭＳ Ｐゴシック" charset="0"/>
                <a:cs typeface="ＭＳ Ｐゴシック" charset="0"/>
              </a:rPr>
              <a:t>Each cell in a battery pack must be protected</a:t>
            </a:r>
          </a:p>
          <a:p>
            <a:pPr eaLnBrk="1" hangingPunct="1"/>
            <a:r>
              <a:rPr lang="en-US" sz="2400">
                <a:latin typeface="Arial" charset="0"/>
                <a:ea typeface="ＭＳ Ｐゴシック" charset="0"/>
                <a:cs typeface="ＭＳ Ｐゴシック" charset="0"/>
              </a:rPr>
              <a:t>Series configurations are the most susceptible to failure</a:t>
            </a:r>
          </a:p>
        </p:txBody>
      </p:sp>
    </p:spTree>
    <p:extLst>
      <p:ext uri="{BB962C8B-B14F-4D97-AF65-F5344CB8AC3E}">
        <p14:creationId xmlns:p14="http://schemas.microsoft.com/office/powerpoint/2010/main" val="71473278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Incidents at LANL</a:t>
            </a:r>
            <a:endParaRPr lang="en-US" dirty="0"/>
          </a:p>
        </p:txBody>
      </p:sp>
      <p:sp>
        <p:nvSpPr>
          <p:cNvPr id="3" name="Content Placeholder 2"/>
          <p:cNvSpPr>
            <a:spLocks noGrp="1"/>
          </p:cNvSpPr>
          <p:nvPr>
            <p:ph idx="1"/>
          </p:nvPr>
        </p:nvSpPr>
        <p:spPr/>
        <p:txBody>
          <a:bodyPr/>
          <a:lstStyle/>
          <a:p>
            <a:r>
              <a:rPr lang="en-US" dirty="0" smtClean="0"/>
              <a:t>August 6</a:t>
            </a:r>
            <a:r>
              <a:rPr lang="en-US" baseline="30000" dirty="0" smtClean="0"/>
              <a:t>th</a:t>
            </a:r>
            <a:r>
              <a:rPr lang="en-US" dirty="0" smtClean="0"/>
              <a:t>, 2007: Lithium Ion Battery Explosion on LANL R&amp;D equipment, DAF at NTS</a:t>
            </a:r>
          </a:p>
          <a:p>
            <a:r>
              <a:rPr lang="en-US" dirty="0" smtClean="0"/>
              <a:t>2010, Lithium Ion Battery explosion</a:t>
            </a:r>
          </a:p>
          <a:p>
            <a:r>
              <a:rPr lang="en-US" dirty="0" smtClean="0"/>
              <a:t>January 6</a:t>
            </a:r>
            <a:r>
              <a:rPr lang="en-US" baseline="30000" dirty="0" smtClean="0"/>
              <a:t>th</a:t>
            </a:r>
            <a:r>
              <a:rPr lang="en-US" dirty="0" smtClean="0"/>
              <a:t>, 2007: Electronic Cigarette Incident</a:t>
            </a:r>
            <a:endParaRPr lang="en-US" dirty="0"/>
          </a:p>
        </p:txBody>
      </p:sp>
    </p:spTree>
    <p:extLst>
      <p:ext uri="{BB962C8B-B14F-4D97-AF65-F5344CB8AC3E}">
        <p14:creationId xmlns:p14="http://schemas.microsoft.com/office/powerpoint/2010/main" val="2042824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Lithium Ion Battery Accident on </a:t>
            </a:r>
            <a:r>
              <a:rPr lang="en-US" dirty="0" smtClean="0"/>
              <a:t/>
            </a:r>
            <a:br>
              <a:rPr lang="en-US" dirty="0" smtClean="0"/>
            </a:br>
            <a:r>
              <a:rPr lang="en-US" dirty="0" smtClean="0"/>
              <a:t>LANL </a:t>
            </a:r>
            <a:r>
              <a:rPr lang="en-US" dirty="0"/>
              <a:t>R&amp;D </a:t>
            </a:r>
            <a:r>
              <a:rPr lang="en-US" dirty="0" smtClean="0"/>
              <a:t>equipment</a:t>
            </a:r>
            <a:endParaRPr lang="en-US" dirty="0"/>
          </a:p>
        </p:txBody>
      </p:sp>
      <p:sp>
        <p:nvSpPr>
          <p:cNvPr id="3" name="Content Placeholder 2"/>
          <p:cNvSpPr>
            <a:spLocks noGrp="1"/>
          </p:cNvSpPr>
          <p:nvPr>
            <p:ph idx="1"/>
          </p:nvPr>
        </p:nvSpPr>
        <p:spPr/>
        <p:txBody>
          <a:bodyPr/>
          <a:lstStyle/>
          <a:p>
            <a:r>
              <a:rPr lang="en-US" dirty="0" smtClean="0"/>
              <a:t>Improperly matched charger to series of 5 lithium ion batteries</a:t>
            </a:r>
          </a:p>
          <a:p>
            <a:r>
              <a:rPr lang="en-US" dirty="0" smtClean="0"/>
              <a:t>Lithium metallization over 3 months</a:t>
            </a:r>
          </a:p>
          <a:p>
            <a:r>
              <a:rPr lang="en-US" dirty="0" smtClean="0"/>
              <a:t>Battery explosion at 11 pm, no one present</a:t>
            </a:r>
            <a:endParaRPr lang="en-US" dirty="0"/>
          </a:p>
        </p:txBody>
      </p:sp>
    </p:spTree>
    <p:extLst>
      <p:ext uri="{BB962C8B-B14F-4D97-AF65-F5344CB8AC3E}">
        <p14:creationId xmlns:p14="http://schemas.microsoft.com/office/powerpoint/2010/main" val="2002574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342900" y="304800"/>
            <a:ext cx="6636719" cy="622300"/>
          </a:xfrm>
        </p:spPr>
        <p:txBody>
          <a:bodyPr/>
          <a:lstStyle/>
          <a:p>
            <a:pPr eaLnBrk="1" hangingPunct="1"/>
            <a:r>
              <a:rPr lang="en-US" sz="2800" dirty="0" smtClean="0">
                <a:latin typeface="Arial" charset="0"/>
                <a:ea typeface="ＭＳ Ｐゴシック" charset="0"/>
                <a:cs typeface="ＭＳ Ｐゴシック" charset="0"/>
              </a:rPr>
              <a:t>(1) Inside </a:t>
            </a:r>
            <a:r>
              <a:rPr lang="en-US" sz="2800" dirty="0">
                <a:latin typeface="Arial" charset="0"/>
                <a:ea typeface="ＭＳ Ｐゴシック" charset="0"/>
                <a:cs typeface="ＭＳ Ｐゴシック" charset="0"/>
              </a:rPr>
              <a:t>of Test Equipment prior to Event</a:t>
            </a:r>
          </a:p>
        </p:txBody>
      </p:sp>
      <p:pic>
        <p:nvPicPr>
          <p:cNvPr id="169987" name="Picture 3" descr="DSC00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295400"/>
            <a:ext cx="6324600"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9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14363" y="2281237"/>
            <a:ext cx="13208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98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17538" y="3595687"/>
            <a:ext cx="13208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99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949325" y="4584700"/>
            <a:ext cx="6445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238425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342900" y="228600"/>
            <a:ext cx="8343900" cy="774700"/>
          </a:xfrm>
        </p:spPr>
        <p:txBody>
          <a:bodyPr/>
          <a:lstStyle/>
          <a:p>
            <a:pPr eaLnBrk="1" hangingPunct="1"/>
            <a:r>
              <a:rPr lang="en-US" sz="2800" dirty="0" smtClean="0">
                <a:latin typeface="Arial" charset="0"/>
                <a:ea typeface="ＭＳ Ｐゴシック" charset="0"/>
                <a:cs typeface="ＭＳ Ｐゴシック" charset="0"/>
              </a:rPr>
              <a:t>(2) Showing </a:t>
            </a:r>
            <a:r>
              <a:rPr lang="en-US" sz="2800" dirty="0">
                <a:latin typeface="Arial" charset="0"/>
                <a:ea typeface="ＭＳ Ｐゴシック" charset="0"/>
                <a:cs typeface="ＭＳ Ｐゴシック" charset="0"/>
              </a:rPr>
              <a:t>cover plate blown open</a:t>
            </a:r>
          </a:p>
        </p:txBody>
      </p:sp>
      <p:pic>
        <p:nvPicPr>
          <p:cNvPr id="172035" name="Picture 3" descr="P80700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66825"/>
            <a:ext cx="7442200"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36" name="Rectangle 4"/>
          <p:cNvSpPr>
            <a:spLocks noChangeArrowheads="1"/>
          </p:cNvSpPr>
          <p:nvPr/>
        </p:nvSpPr>
        <p:spPr bwMode="auto">
          <a:xfrm rot="-780843">
            <a:off x="3444875" y="4416425"/>
            <a:ext cx="381000" cy="685800"/>
          </a:xfrm>
          <a:prstGeom prst="rect">
            <a:avLst/>
          </a:prstGeom>
          <a:solidFill>
            <a:srgbClr val="4630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38339309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342900" y="381000"/>
            <a:ext cx="6531850" cy="622300"/>
          </a:xfrm>
        </p:spPr>
        <p:txBody>
          <a:bodyPr/>
          <a:lstStyle/>
          <a:p>
            <a:pPr eaLnBrk="1" hangingPunct="1"/>
            <a:r>
              <a:rPr lang="en-US" sz="2800" dirty="0" smtClean="0">
                <a:latin typeface="Arial" charset="0"/>
                <a:ea typeface="ＭＳ Ｐゴシック" charset="0"/>
                <a:cs typeface="ＭＳ Ｐゴシック" charset="0"/>
              </a:rPr>
              <a:t>(3) View </a:t>
            </a:r>
            <a:r>
              <a:rPr lang="en-US" sz="2800" dirty="0">
                <a:latin typeface="Arial" charset="0"/>
                <a:ea typeface="ＭＳ Ｐゴシック" charset="0"/>
                <a:cs typeface="ＭＳ Ｐゴシック" charset="0"/>
              </a:rPr>
              <a:t>inside, showing charred remains</a:t>
            </a:r>
          </a:p>
        </p:txBody>
      </p:sp>
      <p:pic>
        <p:nvPicPr>
          <p:cNvPr id="174083" name="Picture 3" descr="P80700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276350"/>
            <a:ext cx="7442200"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76796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342900" y="381000"/>
            <a:ext cx="6392024" cy="622300"/>
          </a:xfrm>
        </p:spPr>
        <p:txBody>
          <a:bodyPr/>
          <a:lstStyle/>
          <a:p>
            <a:pPr eaLnBrk="1" hangingPunct="1"/>
            <a:r>
              <a:rPr lang="en-US" sz="2800" dirty="0" smtClean="0">
                <a:latin typeface="Arial" charset="0"/>
                <a:ea typeface="ＭＳ Ｐゴシック" charset="0"/>
                <a:cs typeface="ＭＳ Ｐゴシック" charset="0"/>
              </a:rPr>
              <a:t>(4) Inside</a:t>
            </a:r>
            <a:r>
              <a:rPr lang="en-US" sz="2800" dirty="0">
                <a:latin typeface="Arial" charset="0"/>
                <a:ea typeface="ＭＳ Ｐゴシック" charset="0"/>
                <a:cs typeface="ＭＳ Ｐゴシック" charset="0"/>
              </a:rPr>
              <a:t>, showing one remaining battery in clip</a:t>
            </a:r>
          </a:p>
        </p:txBody>
      </p:sp>
      <p:pic>
        <p:nvPicPr>
          <p:cNvPr id="176131" name="Picture 3" descr="P8140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76350"/>
            <a:ext cx="7442200"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953932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1"/>
          <p:cNvSpPr>
            <a:spLocks noGrp="1"/>
          </p:cNvSpPr>
          <p:nvPr>
            <p:ph type="title"/>
          </p:nvPr>
        </p:nvSpPr>
        <p:spPr>
          <a:xfrm>
            <a:off x="304800" y="2133600"/>
            <a:ext cx="3657600" cy="1143000"/>
          </a:xfrm>
        </p:spPr>
        <p:txBody>
          <a:bodyPr/>
          <a:lstStyle/>
          <a:p>
            <a:r>
              <a:rPr lang="en-US" sz="2800" dirty="0" smtClean="0">
                <a:latin typeface="Arial" charset="0"/>
                <a:ea typeface="ＭＳ Ｐゴシック" charset="0"/>
                <a:cs typeface="ＭＳ Ｐゴシック" charset="0"/>
              </a:rPr>
              <a:t>(2) Lithium </a:t>
            </a:r>
            <a:r>
              <a:rPr lang="en-US" sz="2800" dirty="0">
                <a:latin typeface="Arial" charset="0"/>
                <a:ea typeface="ＭＳ Ｐゴシック" charset="0"/>
                <a:cs typeface="ＭＳ Ｐゴシック" charset="0"/>
              </a:rPr>
              <a:t>Ion Phosphate battery explosion on January 21, 2010</a:t>
            </a:r>
          </a:p>
        </p:txBody>
      </p:sp>
      <p:pic>
        <p:nvPicPr>
          <p:cNvPr id="178179" name="Content Placeholder 3" descr="Battery Failure 2.JPG"/>
          <p:cNvPicPr>
            <a:picLocks noGrp="1" noChangeAspect="1"/>
          </p:cNvPicPr>
          <p:nvPr>
            <p:ph idx="1"/>
          </p:nvPr>
        </p:nvPicPr>
        <p:blipFill>
          <a:blip r:embed="rId3">
            <a:extLst>
              <a:ext uri="{28A0092B-C50C-407E-A947-70E740481C1C}">
                <a14:useLocalDpi xmlns:a14="http://schemas.microsoft.com/office/drawing/2010/main" val="0"/>
              </a:ext>
            </a:extLst>
          </a:blip>
          <a:srcRect l="-20833" r="-20833"/>
          <a:stretch>
            <a:fillRect/>
          </a:stretch>
        </p:blipFill>
        <p:spPr>
          <a:xfrm rot="5400000">
            <a:off x="1803400" y="939800"/>
            <a:ext cx="9499600" cy="5029200"/>
          </a:xfrm>
        </p:spPr>
      </p:pic>
    </p:spTree>
    <p:extLst>
      <p:ext uri="{BB962C8B-B14F-4D97-AF65-F5344CB8AC3E}">
        <p14:creationId xmlns:p14="http://schemas.microsoft.com/office/powerpoint/2010/main" val="269826910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Electronic Cigarette </a:t>
            </a:r>
            <a:r>
              <a:rPr lang="en-US" dirty="0" smtClean="0"/>
              <a:t>Incident</a:t>
            </a:r>
            <a:endParaRPr lang="en-US" dirty="0"/>
          </a:p>
        </p:txBody>
      </p:sp>
      <p:sp>
        <p:nvSpPr>
          <p:cNvPr id="3" name="Content Placeholder 2"/>
          <p:cNvSpPr>
            <a:spLocks noGrp="1"/>
          </p:cNvSpPr>
          <p:nvPr>
            <p:ph idx="1"/>
          </p:nvPr>
        </p:nvSpPr>
        <p:spPr/>
        <p:txBody>
          <a:bodyPr/>
          <a:lstStyle/>
          <a:p>
            <a:r>
              <a:rPr lang="en-US" dirty="0" smtClean="0"/>
              <a:t>An employee’s electronic cigarette contained two lithium ion batteries. One battery ignited.</a:t>
            </a:r>
          </a:p>
          <a:p>
            <a:r>
              <a:rPr lang="en-US" dirty="0" smtClean="0"/>
              <a:t>Batteries had been purchased from </a:t>
            </a:r>
            <a:r>
              <a:rPr lang="en-US" dirty="0" err="1" smtClean="0"/>
              <a:t>Ebay</a:t>
            </a:r>
            <a:r>
              <a:rPr lang="en-US" dirty="0" smtClean="0"/>
              <a:t> and had no protective circuitry.</a:t>
            </a:r>
          </a:p>
          <a:p>
            <a:r>
              <a:rPr lang="en-US" dirty="0" smtClean="0"/>
              <a:t>No injuries or LANL policies violated</a:t>
            </a:r>
            <a:endParaRPr lang="en-US" dirty="0"/>
          </a:p>
        </p:txBody>
      </p:sp>
    </p:spTree>
    <p:extLst>
      <p:ext uri="{BB962C8B-B14F-4D97-AF65-F5344CB8AC3E}">
        <p14:creationId xmlns:p14="http://schemas.microsoft.com/office/powerpoint/2010/main" val="2140444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dirty="0">
                <a:latin typeface="Arial" charset="0"/>
                <a:ea typeface="ＭＳ Ｐゴシック" charset="0"/>
                <a:cs typeface="ＭＳ Ｐゴシック" charset="0"/>
              </a:rPr>
              <a:t>Battery </a:t>
            </a:r>
            <a:r>
              <a:rPr lang="en-US" dirty="0" smtClean="0">
                <a:latin typeface="Arial" charset="0"/>
                <a:ea typeface="ＭＳ Ｐゴシック" charset="0"/>
                <a:cs typeface="ＭＳ Ｐゴシック" charset="0"/>
              </a:rPr>
              <a:t>Applications</a:t>
            </a:r>
            <a:endParaRPr lang="en-US" dirty="0">
              <a:latin typeface="Arial" charset="0"/>
              <a:ea typeface="ＭＳ Ｐゴシック" charset="0"/>
              <a:cs typeface="ＭＳ Ｐゴシック" charset="0"/>
            </a:endParaRPr>
          </a:p>
        </p:txBody>
      </p:sp>
      <p:sp>
        <p:nvSpPr>
          <p:cNvPr id="22531" name="Rectangle 3"/>
          <p:cNvSpPr>
            <a:spLocks noGrp="1" noChangeArrowheads="1"/>
          </p:cNvSpPr>
          <p:nvPr>
            <p:ph type="body" idx="1"/>
          </p:nvPr>
        </p:nvSpPr>
        <p:spPr/>
        <p:txBody>
          <a:bodyPr/>
          <a:lstStyle/>
          <a:p>
            <a:pPr eaLnBrk="1" hangingPunct="1"/>
            <a:r>
              <a:rPr lang="en-US">
                <a:latin typeface="Arial" charset="0"/>
                <a:ea typeface="ＭＳ Ｐゴシック" charset="0"/>
                <a:cs typeface="ＭＳ Ｐゴシック" charset="0"/>
              </a:rPr>
              <a:t>The primary use of batteries is for:</a:t>
            </a:r>
          </a:p>
          <a:p>
            <a:pPr lvl="1" eaLnBrk="1" hangingPunct="1"/>
            <a:r>
              <a:rPr lang="en-US">
                <a:latin typeface="Arial" charset="0"/>
                <a:ea typeface="ＭＳ Ｐゴシック" charset="0"/>
              </a:rPr>
              <a:t>portable equipment</a:t>
            </a:r>
          </a:p>
          <a:p>
            <a:pPr lvl="1" eaLnBrk="1" hangingPunct="1"/>
            <a:r>
              <a:rPr lang="en-US">
                <a:latin typeface="Arial" charset="0"/>
                <a:ea typeface="ＭＳ Ｐゴシック" charset="0"/>
              </a:rPr>
              <a:t>uninterruptible power supplies, large and small</a:t>
            </a:r>
          </a:p>
          <a:p>
            <a:pPr eaLnBrk="1" hangingPunct="1"/>
            <a:r>
              <a:rPr lang="en-US">
                <a:latin typeface="Arial" charset="0"/>
                <a:ea typeface="ＭＳ Ｐゴシック" charset="0"/>
                <a:cs typeface="ＭＳ Ｐゴシック" charset="0"/>
              </a:rPr>
              <a:t>Batteries are also used in the laboratory to:</a:t>
            </a:r>
          </a:p>
          <a:p>
            <a:pPr lvl="1" eaLnBrk="1" hangingPunct="1"/>
            <a:r>
              <a:rPr lang="en-US">
                <a:latin typeface="Arial" charset="0"/>
                <a:ea typeface="ＭＳ Ｐゴシック" charset="0"/>
              </a:rPr>
              <a:t>bias or power instrumentation, coils, etc. in an isolated state</a:t>
            </a:r>
          </a:p>
          <a:p>
            <a:pPr lvl="1" eaLnBrk="1" hangingPunct="1"/>
            <a:r>
              <a:rPr lang="en-US">
                <a:latin typeface="Arial" charset="0"/>
                <a:ea typeface="ＭＳ Ｐゴシック" charset="0"/>
              </a:rPr>
              <a:t>provide large dc currents for relatively short times</a:t>
            </a:r>
          </a:p>
        </p:txBody>
      </p:sp>
    </p:spTree>
    <p:extLst>
      <p:ext uri="{BB962C8B-B14F-4D97-AF65-F5344CB8AC3E}">
        <p14:creationId xmlns:p14="http://schemas.microsoft.com/office/powerpoint/2010/main" val="270343925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571"/>
            <a:ext cx="6405898" cy="1143000"/>
          </a:xfrm>
        </p:spPr>
        <p:txBody>
          <a:bodyPr>
            <a:noAutofit/>
          </a:bodyPr>
          <a:lstStyle/>
          <a:p>
            <a:r>
              <a:rPr lang="en-US" sz="2400" b="1" dirty="0" smtClean="0"/>
              <a:t>Summary of Facts from Lithium-Ion Battery failure </a:t>
            </a:r>
            <a:r>
              <a:rPr lang="en-US" sz="2400" dirty="0" smtClean="0"/>
              <a:t>January 6, 2016</a:t>
            </a:r>
            <a:endParaRPr lang="en-US" sz="2400" b="1" dirty="0"/>
          </a:p>
        </p:txBody>
      </p:sp>
      <p:sp>
        <p:nvSpPr>
          <p:cNvPr id="3" name="Content Placeholder 2"/>
          <p:cNvSpPr>
            <a:spLocks noGrp="1"/>
          </p:cNvSpPr>
          <p:nvPr>
            <p:ph idx="1"/>
          </p:nvPr>
        </p:nvSpPr>
        <p:spPr>
          <a:xfrm>
            <a:off x="174781" y="1192415"/>
            <a:ext cx="8809001" cy="4525963"/>
          </a:xfrm>
        </p:spPr>
        <p:txBody>
          <a:bodyPr>
            <a:noAutofit/>
          </a:bodyPr>
          <a:lstStyle/>
          <a:p>
            <a:r>
              <a:rPr lang="en-US" sz="1600" dirty="0" smtClean="0"/>
              <a:t>Facts</a:t>
            </a:r>
          </a:p>
          <a:p>
            <a:pPr lvl="1"/>
            <a:r>
              <a:rPr lang="en-US" sz="1600" dirty="0" smtClean="0"/>
              <a:t>A worker had personal electronics at work (electronic cigarette, four batteries, and charger)</a:t>
            </a:r>
          </a:p>
          <a:p>
            <a:pPr lvl="1"/>
            <a:r>
              <a:rPr lang="en-US" sz="1600" dirty="0" smtClean="0"/>
              <a:t>The cigarette uses two </a:t>
            </a:r>
            <a:r>
              <a:rPr lang="en-US" sz="1600" dirty="0" err="1" smtClean="0"/>
              <a:t>LiIon</a:t>
            </a:r>
            <a:r>
              <a:rPr lang="en-US" sz="1600" dirty="0" smtClean="0"/>
              <a:t> batteries, in series</a:t>
            </a:r>
          </a:p>
          <a:p>
            <a:pPr lvl="1"/>
            <a:r>
              <a:rPr lang="en-US" sz="1600" dirty="0" smtClean="0"/>
              <a:t>While taking the used pair of batteries out of a holder, in preparation for recharging, one battery began to heat and vent, with flame</a:t>
            </a:r>
          </a:p>
          <a:p>
            <a:pPr lvl="1"/>
            <a:r>
              <a:rPr lang="en-US" sz="1600" dirty="0" smtClean="0"/>
              <a:t>The worker dropped the battery onto the floor</a:t>
            </a:r>
          </a:p>
          <a:p>
            <a:pPr lvl="1"/>
            <a:r>
              <a:rPr lang="en-US" sz="1600" dirty="0" smtClean="0"/>
              <a:t>The battery spun around, spewing sparks, “flame” and smoke</a:t>
            </a:r>
          </a:p>
          <a:p>
            <a:pPr lvl="1"/>
            <a:r>
              <a:rPr lang="en-US" sz="1600" dirty="0" smtClean="0"/>
              <a:t>Coworkers put out the “fire” with a class ABC fire extinguisher</a:t>
            </a:r>
          </a:p>
          <a:p>
            <a:pPr lvl="1"/>
            <a:r>
              <a:rPr lang="en-US" sz="1600" dirty="0" smtClean="0"/>
              <a:t>There was no injury to any personnel, no damage to the facility.</a:t>
            </a:r>
          </a:p>
          <a:p>
            <a:pPr lvl="1"/>
            <a:r>
              <a:rPr lang="en-US" sz="1600" dirty="0" smtClean="0"/>
              <a:t>The fire extinguisher products triggered the facility smoke detector</a:t>
            </a:r>
          </a:p>
          <a:p>
            <a:pPr lvl="1"/>
            <a:r>
              <a:rPr lang="en-US" sz="1600" dirty="0" smtClean="0"/>
              <a:t>The worker had purchased the </a:t>
            </a:r>
            <a:r>
              <a:rPr lang="en-US" sz="1600" dirty="0" err="1" smtClean="0"/>
              <a:t>LiIon</a:t>
            </a:r>
            <a:r>
              <a:rPr lang="en-US" sz="1600" dirty="0" smtClean="0"/>
              <a:t> batteries from </a:t>
            </a:r>
            <a:r>
              <a:rPr lang="en-US" sz="1600" dirty="0" err="1" smtClean="0"/>
              <a:t>Ebay</a:t>
            </a:r>
            <a:endParaRPr lang="en-US" sz="1600" dirty="0" smtClean="0"/>
          </a:p>
          <a:p>
            <a:r>
              <a:rPr lang="en-US" sz="1600" dirty="0" smtClean="0"/>
              <a:t>Note: the words “flame” and “fire” are not classical heat induced combustion, in the normal use of the words, but a rapid exothermic reaction between Lithium metal and oxygen and/or water.  No heat source is required to start this reaction once water or oxygen reaches lithium metal.  This is known as a alkali metal fire or reaction.  The primary byproduct of this reaction is hydrogen, which then rapidly burns in the presence of oxygen.</a:t>
            </a:r>
            <a:endParaRPr lang="en-US" sz="1600" dirty="0"/>
          </a:p>
        </p:txBody>
      </p:sp>
    </p:spTree>
    <p:extLst>
      <p:ext uri="{BB962C8B-B14F-4D97-AF65-F5344CB8AC3E}">
        <p14:creationId xmlns:p14="http://schemas.microsoft.com/office/powerpoint/2010/main" val="45252116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92385"/>
          </a:xfrm>
        </p:spPr>
        <p:txBody>
          <a:bodyPr/>
          <a:lstStyle/>
          <a:p>
            <a:r>
              <a:rPr lang="en-US" dirty="0" smtClean="0"/>
              <a:t>Analysis of Incident</a:t>
            </a:r>
            <a:endParaRPr lang="en-US" dirty="0"/>
          </a:p>
        </p:txBody>
      </p:sp>
      <p:sp>
        <p:nvSpPr>
          <p:cNvPr id="3" name="Content Placeholder 2"/>
          <p:cNvSpPr>
            <a:spLocks noGrp="1"/>
          </p:cNvSpPr>
          <p:nvPr>
            <p:ph idx="1"/>
          </p:nvPr>
        </p:nvSpPr>
        <p:spPr>
          <a:xfrm>
            <a:off x="247461" y="967023"/>
            <a:ext cx="8229600" cy="5184642"/>
          </a:xfrm>
        </p:spPr>
        <p:txBody>
          <a:bodyPr/>
          <a:lstStyle/>
          <a:p>
            <a:pPr lvl="1"/>
            <a:r>
              <a:rPr lang="en-US" sz="1800" dirty="0" smtClean="0"/>
              <a:t>The Lithium Ion batteries, purchased from </a:t>
            </a:r>
            <a:r>
              <a:rPr lang="en-US" sz="1800" dirty="0" err="1" smtClean="0"/>
              <a:t>Ebay</a:t>
            </a:r>
            <a:r>
              <a:rPr lang="en-US" sz="1800" dirty="0" smtClean="0"/>
              <a:t> did NOT have protective circuitry, which is required of all </a:t>
            </a:r>
            <a:r>
              <a:rPr lang="en-US" sz="1800" dirty="0" err="1" smtClean="0"/>
              <a:t>LiIon</a:t>
            </a:r>
            <a:r>
              <a:rPr lang="en-US" sz="1800" dirty="0" smtClean="0"/>
              <a:t> batteries to prevent the plating out of lithium metal, which is normally only in Ion form (non metallic) in a healthy </a:t>
            </a:r>
            <a:r>
              <a:rPr lang="en-US" sz="1800" dirty="0" err="1" smtClean="0"/>
              <a:t>LiIon</a:t>
            </a:r>
            <a:r>
              <a:rPr lang="en-US" sz="1800" dirty="0" smtClean="0"/>
              <a:t> battery.</a:t>
            </a:r>
          </a:p>
          <a:p>
            <a:pPr lvl="1"/>
            <a:r>
              <a:rPr lang="en-US" sz="1800" dirty="0" smtClean="0"/>
              <a:t>The charger seemed to be built safely to prevent overcharging.</a:t>
            </a:r>
          </a:p>
          <a:p>
            <a:pPr lvl="1"/>
            <a:r>
              <a:rPr lang="en-US" sz="1800" dirty="0" smtClean="0"/>
              <a:t>The cigarette had been modified by the worker to produce more power in the vaporization of the material, from 15 W to 150 W</a:t>
            </a:r>
          </a:p>
          <a:p>
            <a:pPr lvl="1"/>
            <a:r>
              <a:rPr lang="en-US" sz="1800" dirty="0"/>
              <a:t>T</a:t>
            </a:r>
            <a:r>
              <a:rPr lang="en-US" sz="1800" dirty="0" smtClean="0"/>
              <a:t>he battery load (the electronic cigarette) caused the </a:t>
            </a:r>
            <a:r>
              <a:rPr lang="en-US" sz="1800" dirty="0" err="1" smtClean="0"/>
              <a:t>LiIon</a:t>
            </a:r>
            <a:r>
              <a:rPr lang="en-US" sz="1800" dirty="0" smtClean="0"/>
              <a:t> batteries to over discharge (dropping below 2.5 V per cell) causing the lithium to plate on the electrodes in metal form.</a:t>
            </a:r>
          </a:p>
          <a:p>
            <a:pPr lvl="1"/>
            <a:r>
              <a:rPr lang="en-US" sz="1800" dirty="0" smtClean="0"/>
              <a:t>After repeated over discharging, and the plating of sufficient lithium metal, one battery went into thermal runaway, where it began to heat, which caused more heat, and ultimately caused the electrolyte (a liquid polymer) to decompose creating some oxygen and water products.</a:t>
            </a:r>
          </a:p>
          <a:p>
            <a:pPr lvl="1"/>
            <a:r>
              <a:rPr lang="en-US" sz="1800" dirty="0" smtClean="0"/>
              <a:t>Once the water/oxygen reached the lithium, the lithium reaction started.</a:t>
            </a:r>
          </a:p>
        </p:txBody>
      </p:sp>
    </p:spTree>
    <p:extLst>
      <p:ext uri="{BB962C8B-B14F-4D97-AF65-F5344CB8AC3E}">
        <p14:creationId xmlns:p14="http://schemas.microsoft.com/office/powerpoint/2010/main" val="240158174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Vented Lithium Ion battery</a:t>
            </a:r>
            <a:endParaRPr lang="en-US" dirty="0"/>
          </a:p>
        </p:txBody>
      </p:sp>
      <p:pic>
        <p:nvPicPr>
          <p:cNvPr id="5" name="Picture 4" descr="IMG_20160105_17104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4500"/>
            <a:ext cx="9144000" cy="5143500"/>
          </a:xfrm>
          <a:prstGeom prst="rect">
            <a:avLst/>
          </a:prstGeom>
        </p:spPr>
      </p:pic>
    </p:spTree>
    <p:extLst>
      <p:ext uri="{BB962C8B-B14F-4D97-AF65-F5344CB8AC3E}">
        <p14:creationId xmlns:p14="http://schemas.microsoft.com/office/powerpoint/2010/main" val="22462525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Closeup</a:t>
            </a:r>
            <a:r>
              <a:rPr lang="en-US" dirty="0" smtClean="0"/>
              <a:t> of battery</a:t>
            </a:r>
            <a:endParaRPr lang="en-US" dirty="0"/>
          </a:p>
        </p:txBody>
      </p:sp>
      <p:pic>
        <p:nvPicPr>
          <p:cNvPr id="3" name="Picture 2" descr="IMG_20160105_17110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4500"/>
            <a:ext cx="9144000" cy="5143500"/>
          </a:xfrm>
          <a:prstGeom prst="rect">
            <a:avLst/>
          </a:prstGeom>
        </p:spPr>
      </p:pic>
    </p:spTree>
    <p:extLst>
      <p:ext uri="{BB962C8B-B14F-4D97-AF65-F5344CB8AC3E}">
        <p14:creationId xmlns:p14="http://schemas.microsoft.com/office/powerpoint/2010/main" val="29499236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sz="2000" dirty="0" smtClean="0"/>
              <a:t>Lithium Ion battery fires have recently received additional press due to new products coming out, that are not being built to existing lithium ion battery safety standards.  Many injuries and fires have been reported, including from electronic cigarettes.  This includes products such as hover boards and electronic cigarettes.</a:t>
            </a:r>
          </a:p>
          <a:p>
            <a:r>
              <a:rPr lang="en-US" sz="2000" dirty="0" smtClean="0"/>
              <a:t>The combination of purchasing cheap or possibly even counterfeit </a:t>
            </a:r>
            <a:r>
              <a:rPr lang="en-US" sz="2000" dirty="0" err="1" smtClean="0"/>
              <a:t>LiIon</a:t>
            </a:r>
            <a:r>
              <a:rPr lang="en-US" sz="2000" dirty="0" smtClean="0"/>
              <a:t> batteries without protective circuitry, plus modification of the product by the user, caused damage to the batteries, leading to the fire.</a:t>
            </a:r>
          </a:p>
          <a:p>
            <a:r>
              <a:rPr lang="en-US" sz="2000" dirty="0" smtClean="0"/>
              <a:t>The worker did not violate any existing laboratory policy or requirement.</a:t>
            </a:r>
            <a:endParaRPr lang="en-US" sz="2000" dirty="0"/>
          </a:p>
        </p:txBody>
      </p:sp>
    </p:spTree>
    <p:extLst>
      <p:ext uri="{BB962C8B-B14F-4D97-AF65-F5344CB8AC3E}">
        <p14:creationId xmlns:p14="http://schemas.microsoft.com/office/powerpoint/2010/main" val="97991085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Lithium Ion Batteries Nationwide</a:t>
            </a:r>
            <a:endParaRPr lang="en-US" dirty="0"/>
          </a:p>
        </p:txBody>
      </p:sp>
      <p:sp>
        <p:nvSpPr>
          <p:cNvPr id="3" name="Content Placeholder 2"/>
          <p:cNvSpPr>
            <a:spLocks noGrp="1"/>
          </p:cNvSpPr>
          <p:nvPr>
            <p:ph idx="1"/>
          </p:nvPr>
        </p:nvSpPr>
        <p:spPr>
          <a:xfrm>
            <a:off x="457200" y="1252722"/>
            <a:ext cx="8229600" cy="4525963"/>
          </a:xfrm>
        </p:spPr>
        <p:txBody>
          <a:bodyPr/>
          <a:lstStyle/>
          <a:p>
            <a:r>
              <a:rPr lang="en-US" sz="2400" dirty="0"/>
              <a:t>Lithium ion battery fires have recently received additional press due to new products that have caused many reported injuries and fires, including hover boards. </a:t>
            </a:r>
            <a:endParaRPr lang="en-US" sz="2400" dirty="0" smtClean="0"/>
          </a:p>
          <a:p>
            <a:r>
              <a:rPr lang="en-US" sz="2400" u="sng" dirty="0">
                <a:hlinkClick r:id="rId2"/>
              </a:rPr>
              <a:t>http://www.bbc.com/news/technology-36727652</a:t>
            </a:r>
            <a:endParaRPr lang="en-US" sz="2400" dirty="0"/>
          </a:p>
        </p:txBody>
      </p:sp>
      <p:pic>
        <p:nvPicPr>
          <p:cNvPr id="4" name="Picture 3" descr="hoverboard-fire-unboxing-vide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581" y="3119120"/>
            <a:ext cx="4422139" cy="2830169"/>
          </a:xfrm>
          <a:prstGeom prst="rect">
            <a:avLst/>
          </a:prstGeom>
        </p:spPr>
      </p:pic>
      <p:pic>
        <p:nvPicPr>
          <p:cNvPr id="5" name="Picture 4" descr="london-fire-brigade-hoverboard-fire-investigation-2015120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6960" y="3339321"/>
            <a:ext cx="4114800" cy="2014980"/>
          </a:xfrm>
          <a:prstGeom prst="rect">
            <a:avLst/>
          </a:prstGeom>
        </p:spPr>
      </p:pic>
    </p:spTree>
    <p:extLst>
      <p:ext uri="{BB962C8B-B14F-4D97-AF65-F5344CB8AC3E}">
        <p14:creationId xmlns:p14="http://schemas.microsoft.com/office/powerpoint/2010/main" val="39850647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Actions</a:t>
            </a:r>
            <a:endParaRPr lang="en-US" dirty="0"/>
          </a:p>
        </p:txBody>
      </p:sp>
      <p:sp>
        <p:nvSpPr>
          <p:cNvPr id="3" name="Content Placeholder 2"/>
          <p:cNvSpPr>
            <a:spLocks noGrp="1"/>
          </p:cNvSpPr>
          <p:nvPr>
            <p:ph idx="1"/>
          </p:nvPr>
        </p:nvSpPr>
        <p:spPr/>
        <p:txBody>
          <a:bodyPr/>
          <a:lstStyle/>
          <a:p>
            <a:r>
              <a:rPr lang="en-US" dirty="0" smtClean="0"/>
              <a:t>Airlines have banned all </a:t>
            </a:r>
            <a:r>
              <a:rPr lang="en-US" dirty="0" err="1" smtClean="0"/>
              <a:t>LiIon</a:t>
            </a:r>
            <a:r>
              <a:rPr lang="en-US" dirty="0" smtClean="0"/>
              <a:t> mobility “toys” from air travel, carry on and checked</a:t>
            </a:r>
          </a:p>
          <a:p>
            <a:r>
              <a:rPr lang="en-US" dirty="0" smtClean="0"/>
              <a:t>Amazon has offered to refund for all </a:t>
            </a:r>
            <a:r>
              <a:rPr lang="en-US" dirty="0" err="1" smtClean="0"/>
              <a:t>hoverboard</a:t>
            </a:r>
            <a:r>
              <a:rPr lang="en-US" dirty="0" smtClean="0"/>
              <a:t> purchases</a:t>
            </a:r>
          </a:p>
          <a:p>
            <a:r>
              <a:rPr lang="en-US" dirty="0" smtClean="0"/>
              <a:t>Consumer Product Safety Commission is conducting an investigation</a:t>
            </a:r>
          </a:p>
          <a:p>
            <a:r>
              <a:rPr lang="en-US" dirty="0" smtClean="0"/>
              <a:t>Lawsuits</a:t>
            </a:r>
          </a:p>
          <a:p>
            <a:r>
              <a:rPr lang="en-US" smtClean="0"/>
              <a:t>Major recall</a:t>
            </a:r>
            <a:endParaRPr lang="en-US"/>
          </a:p>
        </p:txBody>
      </p:sp>
    </p:spTree>
    <p:extLst>
      <p:ext uri="{BB962C8B-B14F-4D97-AF65-F5344CB8AC3E}">
        <p14:creationId xmlns:p14="http://schemas.microsoft.com/office/powerpoint/2010/main" val="24506715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Regulations for Lithium Ion </a:t>
            </a:r>
            <a:br>
              <a:rPr lang="en-US" dirty="0" smtClean="0"/>
            </a:br>
            <a:r>
              <a:rPr lang="en-US" dirty="0" smtClean="0"/>
              <a:t>Batteries</a:t>
            </a:r>
            <a:endParaRPr lang="en-US" dirty="0"/>
          </a:p>
        </p:txBody>
      </p:sp>
      <p:sp>
        <p:nvSpPr>
          <p:cNvPr id="3" name="Content Placeholder 2"/>
          <p:cNvSpPr>
            <a:spLocks noGrp="1"/>
          </p:cNvSpPr>
          <p:nvPr>
            <p:ph idx="1"/>
          </p:nvPr>
        </p:nvSpPr>
        <p:spPr/>
        <p:txBody>
          <a:bodyPr/>
          <a:lstStyle/>
          <a:p>
            <a:r>
              <a:rPr lang="en-US" dirty="0"/>
              <a:t>Despite numerous recalls on lithium ion battery products due to fire hazard, the Consumer Product Safety Commission (CPSC) currently has no regulations, mandatory standards, or bans on lithium ion batteries</a:t>
            </a:r>
            <a:r>
              <a:rPr lang="en-US" dirty="0" smtClean="0"/>
              <a:t>.</a:t>
            </a:r>
            <a:endParaRPr lang="en-US" dirty="0"/>
          </a:p>
        </p:txBody>
      </p:sp>
    </p:spTree>
    <p:extLst>
      <p:ext uri="{BB962C8B-B14F-4D97-AF65-F5344CB8AC3E}">
        <p14:creationId xmlns:p14="http://schemas.microsoft.com/office/powerpoint/2010/main" val="34416708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Regulations for Lithium Ion </a:t>
            </a:r>
            <a:br>
              <a:rPr lang="en-US" dirty="0" smtClean="0"/>
            </a:br>
            <a:r>
              <a:rPr lang="en-US" dirty="0" smtClean="0"/>
              <a:t>Batteries</a:t>
            </a:r>
            <a:endParaRPr lang="en-US" dirty="0"/>
          </a:p>
        </p:txBody>
      </p:sp>
      <p:sp>
        <p:nvSpPr>
          <p:cNvPr id="3" name="Content Placeholder 2"/>
          <p:cNvSpPr>
            <a:spLocks noGrp="1"/>
          </p:cNvSpPr>
          <p:nvPr>
            <p:ph idx="1"/>
          </p:nvPr>
        </p:nvSpPr>
        <p:spPr/>
        <p:txBody>
          <a:bodyPr/>
          <a:lstStyle/>
          <a:p>
            <a:r>
              <a:rPr lang="en-US" dirty="0"/>
              <a:t>Amazon complies with the following regulations when shipping lithium batteries:</a:t>
            </a:r>
          </a:p>
          <a:p>
            <a:pPr lvl="0"/>
            <a:r>
              <a:rPr lang="en-US" dirty="0">
                <a:hlinkClick r:id="rId2"/>
              </a:rPr>
              <a:t>U.S. Department of Transportation</a:t>
            </a:r>
            <a:endParaRPr lang="en-US" dirty="0"/>
          </a:p>
          <a:p>
            <a:pPr lvl="0"/>
            <a:r>
              <a:rPr lang="en-US" dirty="0">
                <a:hlinkClick r:id="rId3"/>
              </a:rPr>
              <a:t>United States Postal Service</a:t>
            </a:r>
            <a:endParaRPr lang="en-US" dirty="0"/>
          </a:p>
          <a:p>
            <a:pPr lvl="0"/>
            <a:r>
              <a:rPr lang="en-US" dirty="0">
                <a:hlinkClick r:id="rId4"/>
              </a:rPr>
              <a:t>IATA's Dangerous Goods Regulations (DGR)</a:t>
            </a:r>
            <a:endParaRPr lang="en-US" dirty="0"/>
          </a:p>
          <a:p>
            <a:pPr lvl="0"/>
            <a:r>
              <a:rPr lang="en-US" dirty="0">
                <a:hlinkClick r:id="rId5"/>
              </a:rPr>
              <a:t>IATA's Lithium Batteries Guidance</a:t>
            </a:r>
            <a:endParaRPr lang="en-US" dirty="0"/>
          </a:p>
          <a:p>
            <a:pPr lvl="0"/>
            <a:r>
              <a:rPr lang="en-US" dirty="0">
                <a:hlinkClick r:id="rId6"/>
              </a:rPr>
              <a:t>ICAO's Technical Instructions for the Safe Transport of Dangerous Goods by </a:t>
            </a:r>
            <a:r>
              <a:rPr lang="en-US" dirty="0" smtClean="0">
                <a:hlinkClick r:id="rId6"/>
              </a:rPr>
              <a:t>Air</a:t>
            </a:r>
            <a:endParaRPr lang="en-US" dirty="0" smtClean="0"/>
          </a:p>
          <a:p>
            <a:pPr lvl="0"/>
            <a:endParaRPr lang="en-US" dirty="0"/>
          </a:p>
          <a:p>
            <a:endParaRPr lang="en-US" dirty="0"/>
          </a:p>
        </p:txBody>
      </p:sp>
    </p:spTree>
    <p:extLst>
      <p:ext uri="{BB962C8B-B14F-4D97-AF65-F5344CB8AC3E}">
        <p14:creationId xmlns:p14="http://schemas.microsoft.com/office/powerpoint/2010/main" val="9748587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Regulations for Lithium Ion </a:t>
            </a:r>
            <a:br>
              <a:rPr lang="en-US" dirty="0" smtClean="0"/>
            </a:br>
            <a:r>
              <a:rPr lang="en-US" dirty="0" smtClean="0"/>
              <a:t>Batteries</a:t>
            </a:r>
            <a:endParaRPr lang="en-US" dirty="0"/>
          </a:p>
        </p:txBody>
      </p:sp>
      <p:sp>
        <p:nvSpPr>
          <p:cNvPr id="3" name="Content Placeholder 2"/>
          <p:cNvSpPr>
            <a:spLocks noGrp="1"/>
          </p:cNvSpPr>
          <p:nvPr>
            <p:ph idx="1"/>
          </p:nvPr>
        </p:nvSpPr>
        <p:spPr/>
        <p:txBody>
          <a:bodyPr/>
          <a:lstStyle/>
          <a:p>
            <a:r>
              <a:rPr lang="en-US" dirty="0" smtClean="0"/>
              <a:t>Federal Aviation Agency (FAA) regulations:</a:t>
            </a:r>
          </a:p>
          <a:p>
            <a:pPr lvl="1"/>
            <a:r>
              <a:rPr lang="en-US" dirty="0" smtClean="0"/>
              <a:t>Spare lithium ion and lithium metal batteries must be carried in carry-on baggage</a:t>
            </a:r>
          </a:p>
          <a:p>
            <a:pPr lvl="1"/>
            <a:r>
              <a:rPr lang="en-US" dirty="0" smtClean="0"/>
              <a:t>2 grams of lithium per battery and 100 </a:t>
            </a:r>
            <a:r>
              <a:rPr lang="en-US" dirty="0" err="1" smtClean="0"/>
              <a:t>Wh</a:t>
            </a:r>
            <a:r>
              <a:rPr lang="en-US" dirty="0" smtClean="0"/>
              <a:t> limit</a:t>
            </a:r>
          </a:p>
          <a:p>
            <a:pPr lvl="1"/>
            <a:r>
              <a:rPr lang="en-US" dirty="0" smtClean="0"/>
              <a:t>Batteries for further sale or distribution are prohibited</a:t>
            </a:r>
          </a:p>
          <a:p>
            <a:pPr lvl="1"/>
            <a:r>
              <a:rPr lang="en-US" dirty="0" smtClean="0"/>
              <a:t>With airline approval up to 2 larger lithium ion batteries (101-160 </a:t>
            </a:r>
            <a:r>
              <a:rPr lang="en-US" dirty="0" err="1" smtClean="0"/>
              <a:t>Wh</a:t>
            </a:r>
            <a:r>
              <a:rPr lang="en-US" dirty="0" smtClean="0"/>
              <a:t>) may be carried on board.</a:t>
            </a:r>
            <a:endParaRPr lang="en-US" dirty="0"/>
          </a:p>
        </p:txBody>
      </p:sp>
    </p:spTree>
    <p:extLst>
      <p:ext uri="{BB962C8B-B14F-4D97-AF65-F5344CB8AC3E}">
        <p14:creationId xmlns:p14="http://schemas.microsoft.com/office/powerpoint/2010/main" val="2807930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Technical Terms - Parameters and Units</a:t>
            </a:r>
          </a:p>
        </p:txBody>
      </p:sp>
      <p:graphicFrame>
        <p:nvGraphicFramePr>
          <p:cNvPr id="1139" name="Group 115"/>
          <p:cNvGraphicFramePr>
            <a:graphicFrameLocks noGrp="1"/>
          </p:cNvGraphicFramePr>
          <p:nvPr>
            <p:ph type="tbl" idx="1"/>
            <p:extLst>
              <p:ext uri="{D42A27DB-BD31-4B8C-83A1-F6EECF244321}">
                <p14:modId xmlns:p14="http://schemas.microsoft.com/office/powerpoint/2010/main" val="2563904226"/>
              </p:ext>
            </p:extLst>
          </p:nvPr>
        </p:nvGraphicFramePr>
        <p:xfrm>
          <a:off x="139825" y="1295397"/>
          <a:ext cx="8820653" cy="3003777"/>
        </p:xfrm>
        <a:graphic>
          <a:graphicData uri="http://schemas.openxmlformats.org/drawingml/2006/table">
            <a:tbl>
              <a:tblPr/>
              <a:tblGrid>
                <a:gridCol w="2494730"/>
                <a:gridCol w="2041818"/>
                <a:gridCol w="1789375"/>
                <a:gridCol w="2494730"/>
              </a:tblGrid>
              <a:tr h="333753">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1400" b="1" i="0" u="sng" strike="noStrike" cap="none" normalizeH="0" baseline="0">
                          <a:ln>
                            <a:noFill/>
                          </a:ln>
                          <a:solidFill>
                            <a:schemeClr val="tx1"/>
                          </a:solidFill>
                          <a:effectLst/>
                          <a:latin typeface="Arial" charset="0"/>
                        </a:rPr>
                        <a:t>Parameter</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1400" b="1" i="0" u="sng" strike="noStrike" cap="none" normalizeH="0" baseline="0">
                          <a:ln>
                            <a:noFill/>
                          </a:ln>
                          <a:solidFill>
                            <a:schemeClr val="tx1"/>
                          </a:solidFill>
                          <a:effectLst/>
                          <a:latin typeface="Arial" charset="0"/>
                        </a:rPr>
                        <a:t>Symbol</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1400" b="1" i="0" u="sng" strike="noStrike" cap="none" normalizeH="0" baseline="0">
                          <a:ln>
                            <a:noFill/>
                          </a:ln>
                          <a:solidFill>
                            <a:schemeClr val="tx1"/>
                          </a:solidFill>
                          <a:effectLst/>
                          <a:latin typeface="Arial" charset="0"/>
                        </a:rPr>
                        <a:t>Unit</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1400" b="1" i="0" u="sng" strike="noStrike" cap="none" normalizeH="0" baseline="0">
                          <a:ln>
                            <a:noFill/>
                          </a:ln>
                          <a:solidFill>
                            <a:schemeClr val="tx1"/>
                          </a:solidFill>
                          <a:effectLst/>
                          <a:latin typeface="Arial" charset="0"/>
                        </a:rPr>
                        <a:t>Symbol</a:t>
                      </a:r>
                    </a:p>
                  </a:txBody>
                  <a:tcPr anchor="ctr" horzOverflow="overflow">
                    <a:lnL>
                      <a:noFill/>
                    </a:lnL>
                    <a:lnR>
                      <a:noFill/>
                    </a:lnR>
                    <a:lnT>
                      <a:noFill/>
                    </a:lnT>
                    <a:lnB>
                      <a:noFill/>
                    </a:lnB>
                    <a:lnTlToBr>
                      <a:noFill/>
                    </a:lnTlToBr>
                    <a:lnBlToTr>
                      <a:noFill/>
                    </a:lnBlToTr>
                    <a:noFill/>
                  </a:tcPr>
                </a:tc>
              </a:tr>
              <a:tr h="333753">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1400" b="0" i="0" u="none" strike="noStrike" cap="none" normalizeH="0" baseline="0">
                          <a:ln>
                            <a:noFill/>
                          </a:ln>
                          <a:solidFill>
                            <a:schemeClr val="tx1"/>
                          </a:solidFill>
                          <a:effectLst/>
                          <a:latin typeface="Arial" charset="0"/>
                        </a:rPr>
                        <a:t>Voltage</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1400" b="0" i="0" u="none" strike="noStrike" cap="none" normalizeH="0" baseline="0">
                          <a:ln>
                            <a:noFill/>
                          </a:ln>
                          <a:solidFill>
                            <a:schemeClr val="tx1"/>
                          </a:solidFill>
                          <a:effectLst/>
                          <a:latin typeface="Arial" charset="0"/>
                        </a:rPr>
                        <a:t>V</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1400" b="0" i="0" u="none" strike="noStrike" cap="none" normalizeH="0" baseline="0">
                          <a:ln>
                            <a:noFill/>
                          </a:ln>
                          <a:solidFill>
                            <a:schemeClr val="tx1"/>
                          </a:solidFill>
                          <a:effectLst/>
                          <a:latin typeface="Arial" charset="0"/>
                        </a:rPr>
                        <a:t>Volt</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1400" b="0" i="0" u="none" strike="noStrike" cap="none" normalizeH="0" baseline="0">
                          <a:ln>
                            <a:noFill/>
                          </a:ln>
                          <a:solidFill>
                            <a:schemeClr val="tx1"/>
                          </a:solidFill>
                          <a:effectLst/>
                          <a:latin typeface="Arial" charset="0"/>
                        </a:rPr>
                        <a:t>V</a:t>
                      </a:r>
                    </a:p>
                  </a:txBody>
                  <a:tcPr anchor="ctr" horzOverflow="overflow">
                    <a:lnL>
                      <a:noFill/>
                    </a:lnL>
                    <a:lnR>
                      <a:noFill/>
                    </a:lnR>
                    <a:lnT>
                      <a:noFill/>
                    </a:lnT>
                    <a:lnB>
                      <a:noFill/>
                    </a:lnB>
                    <a:lnTlToBr>
                      <a:noFill/>
                    </a:lnTlToBr>
                    <a:lnBlToTr>
                      <a:noFill/>
                    </a:lnBlToTr>
                    <a:noFill/>
                  </a:tcPr>
                </a:tc>
              </a:tr>
              <a:tr h="333753">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1400" b="0" i="0" u="none" strike="noStrike" cap="none" normalizeH="0" baseline="0">
                          <a:ln>
                            <a:noFill/>
                          </a:ln>
                          <a:solidFill>
                            <a:schemeClr val="tx1"/>
                          </a:solidFill>
                          <a:effectLst/>
                          <a:latin typeface="Arial" charset="0"/>
                        </a:rPr>
                        <a:t>Current</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1400" b="0" i="0" u="none" strike="noStrike" cap="none" normalizeH="0" baseline="0">
                          <a:ln>
                            <a:noFill/>
                          </a:ln>
                          <a:solidFill>
                            <a:schemeClr val="tx1"/>
                          </a:solidFill>
                          <a:effectLst/>
                          <a:latin typeface="Arial" charset="0"/>
                        </a:rPr>
                        <a:t>I</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1400" b="0" i="0" u="none" strike="noStrike" cap="none" normalizeH="0" baseline="0">
                          <a:ln>
                            <a:noFill/>
                          </a:ln>
                          <a:solidFill>
                            <a:schemeClr val="tx1"/>
                          </a:solidFill>
                          <a:effectLst/>
                          <a:latin typeface="Arial" charset="0"/>
                        </a:rPr>
                        <a:t>Ampere</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1400" b="0" i="0" u="none" strike="noStrike" cap="none" normalizeH="0" baseline="0">
                          <a:ln>
                            <a:noFill/>
                          </a:ln>
                          <a:solidFill>
                            <a:schemeClr val="tx1"/>
                          </a:solidFill>
                          <a:effectLst/>
                          <a:latin typeface="Arial" charset="0"/>
                        </a:rPr>
                        <a:t>A</a:t>
                      </a:r>
                    </a:p>
                  </a:txBody>
                  <a:tcPr anchor="ctr" horzOverflow="overflow">
                    <a:lnL>
                      <a:noFill/>
                    </a:lnL>
                    <a:lnR>
                      <a:noFill/>
                    </a:lnR>
                    <a:lnT>
                      <a:noFill/>
                    </a:lnT>
                    <a:lnB>
                      <a:noFill/>
                    </a:lnB>
                    <a:lnTlToBr>
                      <a:noFill/>
                    </a:lnTlToBr>
                    <a:lnBlToTr>
                      <a:noFill/>
                    </a:lnBlToTr>
                    <a:noFill/>
                  </a:tcPr>
                </a:tc>
              </a:tr>
              <a:tr h="333753">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1400" b="0" i="0" u="none" strike="noStrike" cap="none" normalizeH="0" baseline="0">
                          <a:ln>
                            <a:noFill/>
                          </a:ln>
                          <a:solidFill>
                            <a:schemeClr val="tx1"/>
                          </a:solidFill>
                          <a:effectLst/>
                          <a:latin typeface="Arial" charset="0"/>
                        </a:rPr>
                        <a:t>Time</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1400" b="0" i="0" u="none" strike="noStrike" cap="none" normalizeH="0" baseline="0">
                          <a:ln>
                            <a:noFill/>
                          </a:ln>
                          <a:solidFill>
                            <a:schemeClr val="tx1"/>
                          </a:solidFill>
                          <a:effectLst/>
                          <a:latin typeface="Arial" charset="0"/>
                        </a:rPr>
                        <a:t>t</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1400" b="0" i="0" u="none" strike="noStrike" cap="none" normalizeH="0" baseline="0">
                          <a:ln>
                            <a:noFill/>
                          </a:ln>
                          <a:solidFill>
                            <a:schemeClr val="tx1"/>
                          </a:solidFill>
                          <a:effectLst/>
                          <a:latin typeface="Arial" charset="0"/>
                        </a:rPr>
                        <a:t>second</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1400" b="0" i="0" u="none" strike="noStrike" cap="none" normalizeH="0" baseline="0">
                          <a:ln>
                            <a:noFill/>
                          </a:ln>
                          <a:solidFill>
                            <a:schemeClr val="tx1"/>
                          </a:solidFill>
                          <a:effectLst/>
                          <a:latin typeface="Arial" charset="0"/>
                        </a:rPr>
                        <a:t>s</a:t>
                      </a:r>
                    </a:p>
                  </a:txBody>
                  <a:tcPr anchor="ctr" horzOverflow="overflow">
                    <a:lnL>
                      <a:noFill/>
                    </a:lnL>
                    <a:lnR>
                      <a:noFill/>
                    </a:lnR>
                    <a:lnT>
                      <a:noFill/>
                    </a:lnT>
                    <a:lnB>
                      <a:noFill/>
                    </a:lnB>
                    <a:lnTlToBr>
                      <a:noFill/>
                    </a:lnTlToBr>
                    <a:lnBlToTr>
                      <a:noFill/>
                    </a:lnBlToTr>
                    <a:noFill/>
                  </a:tcPr>
                </a:tc>
              </a:tr>
              <a:tr h="333753">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1400" b="0" i="0" u="none" strike="noStrike" cap="none" normalizeH="0" baseline="0">
                          <a:ln>
                            <a:noFill/>
                          </a:ln>
                          <a:solidFill>
                            <a:schemeClr val="tx1"/>
                          </a:solidFill>
                          <a:effectLst/>
                          <a:latin typeface="Arial" charset="0"/>
                        </a:rPr>
                        <a:t>Power</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1400" b="0" i="0" u="none" strike="noStrike" cap="none" normalizeH="0" baseline="0">
                          <a:ln>
                            <a:noFill/>
                          </a:ln>
                          <a:solidFill>
                            <a:schemeClr val="tx1"/>
                          </a:solidFill>
                          <a:effectLst/>
                          <a:latin typeface="Arial" charset="0"/>
                        </a:rPr>
                        <a:t>P</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1400" b="0" i="0" u="none" strike="noStrike" cap="none" normalizeH="0" baseline="0">
                          <a:ln>
                            <a:noFill/>
                          </a:ln>
                          <a:solidFill>
                            <a:schemeClr val="tx1"/>
                          </a:solidFill>
                          <a:effectLst/>
                          <a:latin typeface="Arial" charset="0"/>
                        </a:rPr>
                        <a:t>Watt</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1400" b="0" i="0" u="none" strike="noStrike" cap="none" normalizeH="0" baseline="0">
                          <a:ln>
                            <a:noFill/>
                          </a:ln>
                          <a:solidFill>
                            <a:schemeClr val="tx1"/>
                          </a:solidFill>
                          <a:effectLst/>
                          <a:latin typeface="Arial" charset="0"/>
                        </a:rPr>
                        <a:t>W</a:t>
                      </a:r>
                    </a:p>
                  </a:txBody>
                  <a:tcPr anchor="ctr" horzOverflow="overflow">
                    <a:lnL>
                      <a:noFill/>
                    </a:lnL>
                    <a:lnR>
                      <a:noFill/>
                    </a:lnR>
                    <a:lnT>
                      <a:noFill/>
                    </a:lnT>
                    <a:lnB>
                      <a:noFill/>
                    </a:lnB>
                    <a:lnTlToBr>
                      <a:noFill/>
                    </a:lnTlToBr>
                    <a:lnBlToTr>
                      <a:noFill/>
                    </a:lnBlToTr>
                    <a:noFill/>
                  </a:tcPr>
                </a:tc>
              </a:tr>
              <a:tr h="333753">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1400" b="0" i="0" u="none" strike="noStrike" cap="none" normalizeH="0" baseline="0">
                          <a:ln>
                            <a:noFill/>
                          </a:ln>
                          <a:solidFill>
                            <a:schemeClr val="tx1"/>
                          </a:solidFill>
                          <a:effectLst/>
                          <a:latin typeface="Arial" charset="0"/>
                        </a:rPr>
                        <a:t>Energy</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1400" b="0" i="0" u="none" strike="noStrike" cap="none" normalizeH="0" baseline="0">
                          <a:ln>
                            <a:noFill/>
                          </a:ln>
                          <a:solidFill>
                            <a:schemeClr val="tx1"/>
                          </a:solidFill>
                          <a:effectLst/>
                          <a:latin typeface="Arial" charset="0"/>
                        </a:rPr>
                        <a:t>E</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1400" b="0" i="0" u="none" strike="noStrike" cap="none" normalizeH="0" baseline="0" dirty="0">
                          <a:ln>
                            <a:noFill/>
                          </a:ln>
                          <a:solidFill>
                            <a:schemeClr val="tx1"/>
                          </a:solidFill>
                          <a:effectLst/>
                          <a:latin typeface="Arial" charset="0"/>
                        </a:rPr>
                        <a:t>Joule</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1400" b="0" i="0" u="none" strike="noStrike" cap="none" normalizeH="0" baseline="0">
                          <a:ln>
                            <a:noFill/>
                          </a:ln>
                          <a:solidFill>
                            <a:schemeClr val="tx1"/>
                          </a:solidFill>
                          <a:effectLst/>
                          <a:latin typeface="Arial" charset="0"/>
                        </a:rPr>
                        <a:t>J</a:t>
                      </a:r>
                    </a:p>
                  </a:txBody>
                  <a:tcPr anchor="ctr" horzOverflow="overflow">
                    <a:lnL>
                      <a:noFill/>
                    </a:lnL>
                    <a:lnR>
                      <a:noFill/>
                    </a:lnR>
                    <a:lnT>
                      <a:noFill/>
                    </a:lnT>
                    <a:lnB>
                      <a:noFill/>
                    </a:lnB>
                    <a:lnTlToBr>
                      <a:noFill/>
                    </a:lnTlToBr>
                    <a:lnBlToTr>
                      <a:noFill/>
                    </a:lnBlToTr>
                    <a:noFill/>
                  </a:tcPr>
                </a:tc>
              </a:tr>
              <a:tr h="333753">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1400" b="0" i="0" u="none" strike="noStrike" cap="none" normalizeH="0" baseline="0">
                          <a:ln>
                            <a:noFill/>
                          </a:ln>
                          <a:solidFill>
                            <a:schemeClr val="tx1"/>
                          </a:solidFill>
                          <a:effectLst/>
                          <a:latin typeface="Arial" charset="0"/>
                        </a:rPr>
                        <a:t>Charge</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1400" b="0" i="0" u="none" strike="noStrike" cap="none" normalizeH="0" baseline="0">
                          <a:ln>
                            <a:noFill/>
                          </a:ln>
                          <a:solidFill>
                            <a:schemeClr val="tx1"/>
                          </a:solidFill>
                          <a:effectLst/>
                          <a:latin typeface="Arial" charset="0"/>
                        </a:rPr>
                        <a:t>Q</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1400" b="0" i="0" u="none" strike="noStrike" cap="none" normalizeH="0" baseline="0">
                          <a:ln>
                            <a:noFill/>
                          </a:ln>
                          <a:solidFill>
                            <a:schemeClr val="tx1"/>
                          </a:solidFill>
                          <a:effectLst/>
                          <a:latin typeface="Arial" charset="0"/>
                        </a:rPr>
                        <a:t>Coulomb</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1400" b="0" i="0" u="none" strike="noStrike" cap="none" normalizeH="0" baseline="0">
                          <a:ln>
                            <a:noFill/>
                          </a:ln>
                          <a:solidFill>
                            <a:schemeClr val="tx1"/>
                          </a:solidFill>
                          <a:effectLst/>
                          <a:latin typeface="Arial" charset="0"/>
                        </a:rPr>
                        <a:t>C</a:t>
                      </a:r>
                    </a:p>
                  </a:txBody>
                  <a:tcPr anchor="ctr" horzOverflow="overflow">
                    <a:lnL>
                      <a:noFill/>
                    </a:lnL>
                    <a:lnR>
                      <a:noFill/>
                    </a:lnR>
                    <a:lnT>
                      <a:noFill/>
                    </a:lnT>
                    <a:lnB>
                      <a:noFill/>
                    </a:lnB>
                    <a:lnTlToBr>
                      <a:noFill/>
                    </a:lnTlToBr>
                    <a:lnBlToTr>
                      <a:noFill/>
                    </a:lnBlToTr>
                    <a:noFill/>
                  </a:tcPr>
                </a:tc>
              </a:tr>
              <a:tr h="333753">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1400" b="0" i="0" u="none" strike="noStrike" cap="none" normalizeH="0" baseline="0">
                          <a:ln>
                            <a:noFill/>
                          </a:ln>
                          <a:solidFill>
                            <a:schemeClr val="tx1"/>
                          </a:solidFill>
                          <a:effectLst/>
                          <a:latin typeface="Arial" charset="0"/>
                        </a:rPr>
                        <a:t>Length</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1400" b="0" i="0" u="none" strike="noStrike" cap="none" normalizeH="0" baseline="0">
                          <a:ln>
                            <a:noFill/>
                          </a:ln>
                          <a:solidFill>
                            <a:schemeClr val="tx1"/>
                          </a:solidFill>
                          <a:effectLst/>
                          <a:latin typeface="Arial" charset="0"/>
                        </a:rPr>
                        <a:t>l</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1400" b="0" i="0" u="none" strike="noStrike" cap="none" normalizeH="0" baseline="0">
                          <a:ln>
                            <a:noFill/>
                          </a:ln>
                          <a:solidFill>
                            <a:schemeClr val="tx1"/>
                          </a:solidFill>
                          <a:effectLst/>
                          <a:latin typeface="Arial" charset="0"/>
                        </a:rPr>
                        <a:t>meter</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1400" b="0" i="0" u="none" strike="noStrike" cap="none" normalizeH="0" baseline="0">
                          <a:ln>
                            <a:noFill/>
                          </a:ln>
                          <a:solidFill>
                            <a:schemeClr val="tx1"/>
                          </a:solidFill>
                          <a:effectLst/>
                          <a:latin typeface="Arial" charset="0"/>
                        </a:rPr>
                        <a:t>m</a:t>
                      </a:r>
                    </a:p>
                  </a:txBody>
                  <a:tcPr anchor="ctr" horzOverflow="overflow">
                    <a:lnL>
                      <a:noFill/>
                    </a:lnL>
                    <a:lnR>
                      <a:noFill/>
                    </a:lnR>
                    <a:lnT>
                      <a:noFill/>
                    </a:lnT>
                    <a:lnB>
                      <a:noFill/>
                    </a:lnB>
                    <a:lnTlToBr>
                      <a:noFill/>
                    </a:lnTlToBr>
                    <a:lnBlToTr>
                      <a:noFill/>
                    </a:lnBlToTr>
                    <a:noFill/>
                  </a:tcPr>
                </a:tc>
              </a:tr>
              <a:tr h="333753">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1400" b="0" i="0" u="none" strike="noStrike" cap="none" normalizeH="0" baseline="0">
                          <a:ln>
                            <a:noFill/>
                          </a:ln>
                          <a:solidFill>
                            <a:schemeClr val="tx1"/>
                          </a:solidFill>
                          <a:effectLst/>
                          <a:latin typeface="Arial" charset="0"/>
                        </a:rPr>
                        <a:t>Capacity</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endParaRPr kumimoji="0" lang="en-US" sz="1400" b="0" i="0" u="none" strike="noStrike" cap="none" normalizeH="0" baseline="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1400" b="0" i="0" u="none" strike="noStrike" cap="none" normalizeH="0" baseline="0">
                          <a:ln>
                            <a:noFill/>
                          </a:ln>
                          <a:solidFill>
                            <a:schemeClr val="tx1"/>
                          </a:solidFill>
                          <a:effectLst/>
                          <a:latin typeface="Arial" charset="0"/>
                        </a:rPr>
                        <a:t>Ampere-hour</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1400" b="0" i="0" u="none" strike="noStrike" cap="none" normalizeH="0" baseline="0" dirty="0">
                          <a:ln>
                            <a:noFill/>
                          </a:ln>
                          <a:solidFill>
                            <a:schemeClr val="tx1"/>
                          </a:solidFill>
                          <a:effectLst/>
                          <a:latin typeface="Arial" charset="0"/>
                        </a:rPr>
                        <a:t>A-</a:t>
                      </a:r>
                      <a:r>
                        <a:rPr kumimoji="0" lang="en-US" sz="1400" b="0" i="0" u="none" strike="noStrike" cap="none" normalizeH="0" baseline="0" dirty="0" err="1">
                          <a:ln>
                            <a:noFill/>
                          </a:ln>
                          <a:solidFill>
                            <a:schemeClr val="tx1"/>
                          </a:solidFill>
                          <a:effectLst/>
                          <a:latin typeface="Arial" charset="0"/>
                        </a:rPr>
                        <a:t>hr</a:t>
                      </a:r>
                      <a:endParaRPr kumimoji="0" lang="en-US" sz="1400" b="0" i="0" u="none" strike="noStrike" cap="none" normalizeH="0" baseline="0" dirty="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r>
            </a:tbl>
          </a:graphicData>
        </a:graphic>
      </p:graphicFrame>
      <p:graphicFrame>
        <p:nvGraphicFramePr>
          <p:cNvPr id="1137" name="Group 113"/>
          <p:cNvGraphicFramePr>
            <a:graphicFrameLocks noGrp="1"/>
          </p:cNvGraphicFramePr>
          <p:nvPr/>
        </p:nvGraphicFramePr>
        <p:xfrm>
          <a:off x="1066800" y="4572000"/>
          <a:ext cx="3581400" cy="1097280"/>
        </p:xfrm>
        <a:graphic>
          <a:graphicData uri="http://schemas.openxmlformats.org/drawingml/2006/table">
            <a:tbl>
              <a:tblPr/>
              <a:tblGrid>
                <a:gridCol w="1790700"/>
                <a:gridCol w="1790700"/>
              </a:tblGrid>
              <a:tr h="0">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1200" b="0" i="0" u="none" strike="noStrike" cap="none" normalizeH="0" baseline="0">
                          <a:ln>
                            <a:noFill/>
                          </a:ln>
                          <a:solidFill>
                            <a:schemeClr val="tx1"/>
                          </a:solidFill>
                          <a:effectLst/>
                          <a:latin typeface="Arial" charset="0"/>
                          <a:ea typeface="ＭＳ Ｐゴシック" charset="0"/>
                          <a:cs typeface="ＭＳ Ｐゴシック" charset="0"/>
                        </a:rPr>
                        <a:t>p = pico = x10</a:t>
                      </a:r>
                      <a:r>
                        <a:rPr kumimoji="0" lang="en-US" sz="1200" b="0" i="0" u="none" strike="noStrike" cap="none" normalizeH="0" baseline="30000">
                          <a:ln>
                            <a:noFill/>
                          </a:ln>
                          <a:solidFill>
                            <a:schemeClr val="tx1"/>
                          </a:solidFill>
                          <a:effectLst/>
                          <a:latin typeface="Arial" charset="0"/>
                          <a:ea typeface="ＭＳ Ｐゴシック" charset="0"/>
                          <a:cs typeface="ＭＳ Ｐゴシック" charset="0"/>
                        </a:rPr>
                        <a:t>-12</a:t>
                      </a:r>
                      <a:endParaRPr kumimoji="0" lang="en-US" sz="1200" b="0" i="0" u="none" strike="noStrike" cap="none" normalizeH="0" baseline="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1200" b="0" i="0" u="none" strike="noStrike" cap="none" normalizeH="0" baseline="0">
                          <a:ln>
                            <a:noFill/>
                          </a:ln>
                          <a:solidFill>
                            <a:schemeClr val="tx1"/>
                          </a:solidFill>
                          <a:effectLst/>
                          <a:latin typeface="Arial" charset="0"/>
                          <a:ea typeface="ＭＳ Ｐゴシック" charset="0"/>
                          <a:cs typeface="ＭＳ Ｐゴシック" charset="0"/>
                        </a:rPr>
                        <a:t>k = kilo = x10</a:t>
                      </a:r>
                      <a:r>
                        <a:rPr kumimoji="0" lang="en-US" sz="1200" b="0" i="0" u="none" strike="noStrike" cap="none" normalizeH="0" baseline="30000">
                          <a:ln>
                            <a:noFill/>
                          </a:ln>
                          <a:solidFill>
                            <a:schemeClr val="tx1"/>
                          </a:solidFill>
                          <a:effectLst/>
                          <a:latin typeface="Arial" charset="0"/>
                          <a:ea typeface="ＭＳ Ｐゴシック" charset="0"/>
                          <a:cs typeface="ＭＳ Ｐゴシック" charset="0"/>
                        </a:rPr>
                        <a:t>3</a:t>
                      </a:r>
                    </a:p>
                  </a:txBody>
                  <a:tcPr anchor="ctr" horzOverflow="overflow">
                    <a:lnL>
                      <a:noFill/>
                    </a:lnL>
                    <a:lnR>
                      <a:noFill/>
                    </a:lnR>
                    <a:lnT>
                      <a:noFill/>
                    </a:lnT>
                    <a:lnB>
                      <a:noFill/>
                    </a:lnB>
                    <a:lnTlToBr>
                      <a:noFill/>
                    </a:lnTlToBr>
                    <a:lnBlToTr>
                      <a:noFill/>
                    </a:lnBlToTr>
                    <a:noFill/>
                  </a:tcPr>
                </a:tc>
              </a:tr>
              <a:tr h="0">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1200" b="0" i="0" u="none" strike="noStrike" cap="none" normalizeH="0" baseline="0">
                          <a:ln>
                            <a:noFill/>
                          </a:ln>
                          <a:solidFill>
                            <a:schemeClr val="tx1"/>
                          </a:solidFill>
                          <a:effectLst/>
                          <a:latin typeface="Arial" charset="0"/>
                          <a:ea typeface="ＭＳ Ｐゴシック" charset="0"/>
                          <a:cs typeface="ＭＳ Ｐゴシック" charset="0"/>
                        </a:rPr>
                        <a:t>n = nano = x10</a:t>
                      </a:r>
                      <a:r>
                        <a:rPr kumimoji="0" lang="en-US" sz="1200" b="0" i="0" u="none" strike="noStrike" cap="none" normalizeH="0" baseline="30000">
                          <a:ln>
                            <a:noFill/>
                          </a:ln>
                          <a:solidFill>
                            <a:schemeClr val="tx1"/>
                          </a:solidFill>
                          <a:effectLst/>
                          <a:latin typeface="Arial" charset="0"/>
                          <a:ea typeface="ＭＳ Ｐゴシック" charset="0"/>
                          <a:cs typeface="ＭＳ Ｐゴシック" charset="0"/>
                        </a:rPr>
                        <a:t>-9</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1200" b="0" i="0" u="none" strike="noStrike" cap="none" normalizeH="0" baseline="0">
                          <a:ln>
                            <a:noFill/>
                          </a:ln>
                          <a:solidFill>
                            <a:schemeClr val="tx1"/>
                          </a:solidFill>
                          <a:effectLst/>
                          <a:latin typeface="Arial" charset="0"/>
                          <a:ea typeface="ＭＳ Ｐゴシック" charset="0"/>
                          <a:cs typeface="ＭＳ Ｐゴシック" charset="0"/>
                        </a:rPr>
                        <a:t>M = mega = x10</a:t>
                      </a:r>
                      <a:r>
                        <a:rPr kumimoji="0" lang="en-US" sz="1200" b="0" i="0" u="none" strike="noStrike" cap="none" normalizeH="0" baseline="30000">
                          <a:ln>
                            <a:noFill/>
                          </a:ln>
                          <a:solidFill>
                            <a:schemeClr val="tx1"/>
                          </a:solidFill>
                          <a:effectLst/>
                          <a:latin typeface="Arial" charset="0"/>
                          <a:ea typeface="ＭＳ Ｐゴシック" charset="0"/>
                          <a:cs typeface="ＭＳ Ｐゴシック" charset="0"/>
                        </a:rPr>
                        <a:t>6</a:t>
                      </a:r>
                    </a:p>
                  </a:txBody>
                  <a:tcPr anchor="ctr" horzOverflow="overflow">
                    <a:lnL>
                      <a:noFill/>
                    </a:lnL>
                    <a:lnR>
                      <a:noFill/>
                    </a:lnR>
                    <a:lnT>
                      <a:noFill/>
                    </a:lnT>
                    <a:lnB>
                      <a:noFill/>
                    </a:lnB>
                    <a:lnTlToBr>
                      <a:noFill/>
                    </a:lnTlToBr>
                    <a:lnBlToTr>
                      <a:noFill/>
                    </a:lnBlToTr>
                    <a:noFill/>
                  </a:tcPr>
                </a:tc>
              </a:tr>
              <a:tr h="0">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1200" b="0" i="0" u="none" strike="noStrike" cap="none" normalizeH="0" baseline="0">
                          <a:ln>
                            <a:noFill/>
                          </a:ln>
                          <a:solidFill>
                            <a:schemeClr val="tx1"/>
                          </a:solidFill>
                          <a:effectLst/>
                          <a:latin typeface="Arial" charset="0"/>
                          <a:ea typeface="ＭＳ Ｐゴシック" charset="0"/>
                          <a:cs typeface="ＭＳ Ｐゴシック" charset="0"/>
                          <a:sym typeface="Symbol" charset="0"/>
                        </a:rPr>
                        <a:t></a:t>
                      </a:r>
                      <a:r>
                        <a:rPr kumimoji="0" lang="en-US" sz="1200" b="0" i="0" u="none" strike="noStrike" cap="none" normalizeH="0" baseline="0">
                          <a:ln>
                            <a:noFill/>
                          </a:ln>
                          <a:solidFill>
                            <a:schemeClr val="tx1"/>
                          </a:solidFill>
                          <a:effectLst/>
                          <a:latin typeface="Arial" charset="0"/>
                          <a:ea typeface="ＭＳ Ｐゴシック" charset="0"/>
                          <a:cs typeface="ＭＳ Ｐゴシック" charset="0"/>
                        </a:rPr>
                        <a:t> = micro = x10</a:t>
                      </a:r>
                      <a:r>
                        <a:rPr kumimoji="0" lang="en-US" sz="1200" b="0" i="0" u="none" strike="noStrike" cap="none" normalizeH="0" baseline="30000">
                          <a:ln>
                            <a:noFill/>
                          </a:ln>
                          <a:solidFill>
                            <a:schemeClr val="tx1"/>
                          </a:solidFill>
                          <a:effectLst/>
                          <a:latin typeface="Arial" charset="0"/>
                          <a:ea typeface="ＭＳ Ｐゴシック" charset="0"/>
                          <a:cs typeface="ＭＳ Ｐゴシック" charset="0"/>
                        </a:rPr>
                        <a:t>-6</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1200" b="0" i="0" u="none" strike="noStrike" cap="none" normalizeH="0" baseline="0">
                          <a:ln>
                            <a:noFill/>
                          </a:ln>
                          <a:solidFill>
                            <a:schemeClr val="tx1"/>
                          </a:solidFill>
                          <a:effectLst/>
                          <a:latin typeface="Arial" charset="0"/>
                          <a:ea typeface="ＭＳ Ｐゴシック" charset="0"/>
                          <a:cs typeface="ＭＳ Ｐゴシック" charset="0"/>
                        </a:rPr>
                        <a:t>G = giga = x10</a:t>
                      </a:r>
                      <a:r>
                        <a:rPr kumimoji="0" lang="en-US" sz="1200" b="0" i="0" u="none" strike="noStrike" cap="none" normalizeH="0" baseline="30000">
                          <a:ln>
                            <a:noFill/>
                          </a:ln>
                          <a:solidFill>
                            <a:schemeClr val="tx1"/>
                          </a:solidFill>
                          <a:effectLst/>
                          <a:latin typeface="Arial" charset="0"/>
                          <a:ea typeface="ＭＳ Ｐゴシック" charset="0"/>
                          <a:cs typeface="ＭＳ Ｐゴシック" charset="0"/>
                        </a:rPr>
                        <a:t>9</a:t>
                      </a:r>
                    </a:p>
                  </a:txBody>
                  <a:tcPr anchor="ctr" horzOverflow="overflow">
                    <a:lnL>
                      <a:noFill/>
                    </a:lnL>
                    <a:lnR>
                      <a:noFill/>
                    </a:lnR>
                    <a:lnT>
                      <a:noFill/>
                    </a:lnT>
                    <a:lnB>
                      <a:noFill/>
                    </a:lnB>
                    <a:lnTlToBr>
                      <a:noFill/>
                    </a:lnTlToBr>
                    <a:lnBlToTr>
                      <a:noFill/>
                    </a:lnBlToTr>
                    <a:noFill/>
                  </a:tcPr>
                </a:tc>
              </a:tr>
              <a:tr h="0">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1200" b="0" i="0" u="none" strike="noStrike" cap="none" normalizeH="0" baseline="0">
                          <a:ln>
                            <a:noFill/>
                          </a:ln>
                          <a:solidFill>
                            <a:schemeClr val="tx1"/>
                          </a:solidFill>
                          <a:effectLst/>
                          <a:latin typeface="Arial" charset="0"/>
                          <a:ea typeface="ＭＳ Ｐゴシック" charset="0"/>
                          <a:cs typeface="ＭＳ Ｐゴシック" charset="0"/>
                        </a:rPr>
                        <a:t>m = milli = x10</a:t>
                      </a:r>
                      <a:r>
                        <a:rPr kumimoji="0" lang="en-US" sz="1200" b="0" i="0" u="none" strike="noStrike" cap="none" normalizeH="0" baseline="30000">
                          <a:ln>
                            <a:noFill/>
                          </a:ln>
                          <a:solidFill>
                            <a:schemeClr val="tx1"/>
                          </a:solidFill>
                          <a:effectLst/>
                          <a:latin typeface="Arial" charset="0"/>
                          <a:ea typeface="ＭＳ Ｐゴシック" charset="0"/>
                          <a:cs typeface="ＭＳ Ｐゴシック" charset="0"/>
                        </a:rPr>
                        <a:t>-3</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1200" b="0" i="0" u="none" strike="noStrike" cap="none" normalizeH="0" baseline="0">
                          <a:ln>
                            <a:noFill/>
                          </a:ln>
                          <a:solidFill>
                            <a:schemeClr val="tx1"/>
                          </a:solidFill>
                          <a:effectLst/>
                          <a:latin typeface="Arial" charset="0"/>
                          <a:ea typeface="ＭＳ Ｐゴシック" charset="0"/>
                          <a:cs typeface="ＭＳ Ｐゴシック" charset="0"/>
                        </a:rPr>
                        <a:t>T = tera = x10</a:t>
                      </a:r>
                      <a:r>
                        <a:rPr kumimoji="0" lang="en-US" sz="1200" b="0" i="0" u="none" strike="noStrike" cap="none" normalizeH="0" baseline="30000">
                          <a:ln>
                            <a:noFill/>
                          </a:ln>
                          <a:solidFill>
                            <a:schemeClr val="tx1"/>
                          </a:solidFill>
                          <a:effectLst/>
                          <a:latin typeface="Arial" charset="0"/>
                          <a:ea typeface="ＭＳ Ｐゴシック" charset="0"/>
                          <a:cs typeface="ＭＳ Ｐゴシック" charset="0"/>
                        </a:rPr>
                        <a:t>12</a:t>
                      </a:r>
                    </a:p>
                  </a:txBody>
                  <a:tcPr anchor="ctr" horzOverflow="overflow">
                    <a:lnL>
                      <a:noFill/>
                    </a:lnL>
                    <a:lnR>
                      <a:noFill/>
                    </a:lnR>
                    <a:lnT>
                      <a:noFill/>
                    </a:lnT>
                    <a:lnB>
                      <a:noFill/>
                    </a:lnB>
                    <a:lnTlToBr>
                      <a:noFill/>
                    </a:lnTlToBr>
                    <a:lnBlToTr>
                      <a:noFill/>
                    </a:lnBlToTr>
                    <a:noFill/>
                  </a:tcPr>
                </a:tc>
              </a:tr>
            </a:tbl>
          </a:graphicData>
        </a:graphic>
      </p:graphicFrame>
    </p:spTree>
    <p:extLst>
      <p:ext uri="{BB962C8B-B14F-4D97-AF65-F5344CB8AC3E}">
        <p14:creationId xmlns:p14="http://schemas.microsoft.com/office/powerpoint/2010/main" val="355720755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Regulations for Lithium Ion </a:t>
            </a:r>
            <a:br>
              <a:rPr lang="en-US" dirty="0" smtClean="0"/>
            </a:br>
            <a:r>
              <a:rPr lang="en-US" dirty="0" smtClean="0"/>
              <a:t>Batteries</a:t>
            </a:r>
            <a:endParaRPr lang="en-US" dirty="0"/>
          </a:p>
        </p:txBody>
      </p:sp>
      <p:sp>
        <p:nvSpPr>
          <p:cNvPr id="3" name="Content Placeholder 2"/>
          <p:cNvSpPr>
            <a:spLocks noGrp="1"/>
          </p:cNvSpPr>
          <p:nvPr>
            <p:ph idx="1"/>
          </p:nvPr>
        </p:nvSpPr>
        <p:spPr/>
        <p:txBody>
          <a:bodyPr/>
          <a:lstStyle/>
          <a:p>
            <a:pPr lvl="0"/>
            <a:r>
              <a:rPr lang="en-US" dirty="0" smtClean="0"/>
              <a:t>According to USA today more than 30 universities now ban hover boards on campus due to fire hazard, including:</a:t>
            </a:r>
          </a:p>
          <a:p>
            <a:pPr lvl="1"/>
            <a:r>
              <a:rPr lang="en-US" dirty="0" smtClean="0"/>
              <a:t>University of New Mexico</a:t>
            </a:r>
          </a:p>
          <a:p>
            <a:pPr lvl="1"/>
            <a:r>
              <a:rPr lang="en-US" dirty="0" smtClean="0"/>
              <a:t>Purdue University</a:t>
            </a:r>
          </a:p>
          <a:p>
            <a:pPr lvl="1"/>
            <a:r>
              <a:rPr lang="en-US" dirty="0" smtClean="0"/>
              <a:t>Vanderbilt University</a:t>
            </a:r>
          </a:p>
          <a:p>
            <a:pPr lvl="1"/>
            <a:r>
              <a:rPr lang="en-US" dirty="0" smtClean="0"/>
              <a:t>University of Massachusetts Amherst</a:t>
            </a:r>
          </a:p>
          <a:p>
            <a:pPr lvl="1"/>
            <a:endParaRPr lang="en-US" dirty="0"/>
          </a:p>
          <a:p>
            <a:endParaRPr lang="en-US" dirty="0"/>
          </a:p>
        </p:txBody>
      </p:sp>
    </p:spTree>
    <p:extLst>
      <p:ext uri="{BB962C8B-B14F-4D97-AF65-F5344CB8AC3E}">
        <p14:creationId xmlns:p14="http://schemas.microsoft.com/office/powerpoint/2010/main" val="12587411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Recommendations - Design</a:t>
            </a:r>
          </a:p>
        </p:txBody>
      </p:sp>
      <p:sp>
        <p:nvSpPr>
          <p:cNvPr id="157699" name="Rectangle 3"/>
          <p:cNvSpPr>
            <a:spLocks noGrp="1" noChangeArrowheads="1"/>
          </p:cNvSpPr>
          <p:nvPr>
            <p:ph type="body" idx="1"/>
          </p:nvPr>
        </p:nvSpPr>
        <p:spPr/>
        <p:txBody>
          <a:bodyPr/>
          <a:lstStyle/>
          <a:p>
            <a:pPr marL="381000" indent="-381000" eaLnBrk="1" hangingPunct="1">
              <a:buFontTx/>
              <a:buAutoNum type="arabicParenR"/>
            </a:pPr>
            <a:r>
              <a:rPr lang="en-US" sz="2000">
                <a:latin typeface="Arial" charset="0"/>
                <a:ea typeface="ＭＳ Ｐゴシック" charset="0"/>
                <a:cs typeface="ＭＳ Ｐゴシック" charset="0"/>
              </a:rPr>
              <a:t>Li-ion batteries (individual cells) and battery packs (multiple cells connected together) should be properly protected for</a:t>
            </a:r>
          </a:p>
          <a:p>
            <a:pPr marL="800100" lvl="1" indent="-342900" eaLnBrk="1" hangingPunct="1">
              <a:buFontTx/>
              <a:buAutoNum type="arabicParenR"/>
            </a:pPr>
            <a:r>
              <a:rPr lang="en-US" sz="2000">
                <a:latin typeface="Arial" charset="0"/>
                <a:ea typeface="ＭＳ Ｐゴシック" charset="0"/>
              </a:rPr>
              <a:t>under voltage</a:t>
            </a:r>
          </a:p>
          <a:p>
            <a:pPr marL="800100" lvl="1" indent="-342900" eaLnBrk="1" hangingPunct="1">
              <a:buFontTx/>
              <a:buAutoNum type="arabicParenR"/>
            </a:pPr>
            <a:r>
              <a:rPr lang="en-US" sz="2000">
                <a:latin typeface="Arial" charset="0"/>
                <a:ea typeface="ＭＳ Ｐゴシック" charset="0"/>
              </a:rPr>
              <a:t>over voltage</a:t>
            </a:r>
          </a:p>
          <a:p>
            <a:pPr marL="800100" lvl="1" indent="-342900" eaLnBrk="1" hangingPunct="1">
              <a:buFontTx/>
              <a:buAutoNum type="arabicParenR"/>
            </a:pPr>
            <a:r>
              <a:rPr lang="en-US" sz="2000">
                <a:latin typeface="Arial" charset="0"/>
                <a:ea typeface="ＭＳ Ｐゴシック" charset="0"/>
              </a:rPr>
              <a:t>excess charging rate</a:t>
            </a:r>
          </a:p>
          <a:p>
            <a:pPr marL="800100" lvl="1" indent="-342900" eaLnBrk="1" hangingPunct="1">
              <a:buFontTx/>
              <a:buAutoNum type="arabicParenR"/>
            </a:pPr>
            <a:r>
              <a:rPr lang="en-US" sz="2000">
                <a:latin typeface="Arial" charset="0"/>
                <a:ea typeface="ＭＳ Ｐゴシック" charset="0"/>
              </a:rPr>
              <a:t>excess discharging rate</a:t>
            </a:r>
          </a:p>
          <a:p>
            <a:pPr marL="800100" lvl="1" indent="-342900" eaLnBrk="1" hangingPunct="1">
              <a:buFontTx/>
              <a:buAutoNum type="arabicParenR"/>
            </a:pPr>
            <a:r>
              <a:rPr lang="en-US" sz="2000">
                <a:latin typeface="Arial" charset="0"/>
                <a:ea typeface="ＭＳ Ｐゴシック" charset="0"/>
              </a:rPr>
              <a:t>over temperature</a:t>
            </a:r>
          </a:p>
          <a:p>
            <a:pPr marL="800100" lvl="1" indent="-342900" eaLnBrk="1" hangingPunct="1">
              <a:buFontTx/>
              <a:buAutoNum type="arabicParenR"/>
            </a:pPr>
            <a:r>
              <a:rPr lang="en-US" sz="2000">
                <a:latin typeface="Arial" charset="0"/>
                <a:ea typeface="ＭＳ Ｐゴシック" charset="0"/>
              </a:rPr>
              <a:t>over pressure</a:t>
            </a:r>
          </a:p>
          <a:p>
            <a:pPr marL="381000" indent="-381000" eaLnBrk="1" hangingPunct="1">
              <a:buFontTx/>
              <a:buAutoNum type="arabicParenR"/>
            </a:pPr>
            <a:r>
              <a:rPr lang="en-US" sz="2000">
                <a:latin typeface="Arial" charset="0"/>
                <a:ea typeface="ＭＳ Ｐゴシック" charset="0"/>
                <a:cs typeface="ＭＳ Ｐゴシック" charset="0"/>
              </a:rPr>
              <a:t>Design, installation, protection, maintenance, and use of Li-ion batteries in equipment should be well-documented, and a rigorous design review should be conducted prior to release for use.</a:t>
            </a:r>
          </a:p>
        </p:txBody>
      </p:sp>
    </p:spTree>
    <p:extLst>
      <p:ext uri="{BB962C8B-B14F-4D97-AF65-F5344CB8AC3E}">
        <p14:creationId xmlns:p14="http://schemas.microsoft.com/office/powerpoint/2010/main" val="10235361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Recommended Actions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Understand general </a:t>
            </a:r>
            <a:r>
              <a:rPr lang="en-US" dirty="0"/>
              <a:t>l</a:t>
            </a:r>
            <a:r>
              <a:rPr lang="en-US" dirty="0" smtClean="0"/>
              <a:t>ithium </a:t>
            </a:r>
            <a:r>
              <a:rPr lang="en-US" dirty="0"/>
              <a:t>i</a:t>
            </a:r>
            <a:r>
              <a:rPr lang="en-US" dirty="0" smtClean="0"/>
              <a:t>on </a:t>
            </a:r>
            <a:r>
              <a:rPr lang="en-US" dirty="0"/>
              <a:t>b</a:t>
            </a:r>
            <a:r>
              <a:rPr lang="en-US" dirty="0" smtClean="0"/>
              <a:t>attery </a:t>
            </a:r>
            <a:r>
              <a:rPr lang="en-US" dirty="0"/>
              <a:t>s</a:t>
            </a:r>
            <a:r>
              <a:rPr lang="en-US" dirty="0" smtClean="0"/>
              <a:t>afety</a:t>
            </a:r>
          </a:p>
          <a:p>
            <a:pPr marL="514350" indent="-514350">
              <a:buFont typeface="+mj-lt"/>
              <a:buAutoNum type="arabicPeriod"/>
            </a:pPr>
            <a:r>
              <a:rPr lang="en-US" dirty="0" smtClean="0"/>
              <a:t>Know how to identify a counterfeit battery</a:t>
            </a:r>
          </a:p>
          <a:p>
            <a:pPr marL="514350" indent="-514350">
              <a:buFont typeface="+mj-lt"/>
              <a:buAutoNum type="arabicPeriod"/>
            </a:pPr>
            <a:r>
              <a:rPr lang="en-US" dirty="0" smtClean="0"/>
              <a:t>Know what to do in case of a lithium ion battery fire</a:t>
            </a:r>
          </a:p>
          <a:p>
            <a:pPr marL="514350" indent="-514350">
              <a:buFont typeface="+mj-lt"/>
              <a:buAutoNum type="arabicPeriod"/>
            </a:pPr>
            <a:r>
              <a:rPr lang="en-US" dirty="0" smtClean="0"/>
              <a:t>Understand lithium ion battery disposal at LANL</a:t>
            </a:r>
          </a:p>
          <a:p>
            <a:pPr marL="0" indent="0">
              <a:buNone/>
            </a:pPr>
            <a:endParaRPr lang="en-US" dirty="0"/>
          </a:p>
        </p:txBody>
      </p:sp>
    </p:spTree>
    <p:extLst>
      <p:ext uri="{BB962C8B-B14F-4D97-AF65-F5344CB8AC3E}">
        <p14:creationId xmlns:p14="http://schemas.microsoft.com/office/powerpoint/2010/main" val="37938864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Understand General Lithium Ion </a:t>
            </a:r>
            <a:br>
              <a:rPr lang="en-US" dirty="0" smtClean="0"/>
            </a:br>
            <a:r>
              <a:rPr lang="en-US" dirty="0" smtClean="0"/>
              <a:t>Battery Safety</a:t>
            </a:r>
            <a:endParaRPr lang="en-US" dirty="0"/>
          </a:p>
        </p:txBody>
      </p:sp>
      <p:sp>
        <p:nvSpPr>
          <p:cNvPr id="3" name="Content Placeholder 2"/>
          <p:cNvSpPr>
            <a:spLocks noGrp="1"/>
          </p:cNvSpPr>
          <p:nvPr>
            <p:ph idx="1"/>
          </p:nvPr>
        </p:nvSpPr>
        <p:spPr/>
        <p:txBody>
          <a:bodyPr/>
          <a:lstStyle/>
          <a:p>
            <a:r>
              <a:rPr lang="en-US" sz="2000" dirty="0" smtClean="0"/>
              <a:t>Store </a:t>
            </a:r>
            <a:r>
              <a:rPr lang="en-US" sz="2000" dirty="0"/>
              <a:t>batteries at room </a:t>
            </a:r>
            <a:r>
              <a:rPr lang="en-US" sz="2000" dirty="0" smtClean="0"/>
              <a:t>temperature</a:t>
            </a:r>
            <a:endParaRPr lang="en-US" sz="2000" dirty="0"/>
          </a:p>
          <a:p>
            <a:r>
              <a:rPr lang="en-US" sz="2000" dirty="0" smtClean="0"/>
              <a:t>Do </a:t>
            </a:r>
            <a:r>
              <a:rPr lang="en-US" sz="2000" dirty="0"/>
              <a:t>not expose </a:t>
            </a:r>
            <a:r>
              <a:rPr lang="en-US" sz="2000" dirty="0" smtClean="0"/>
              <a:t>batteries to high temperatures such as could be achieved in a parked car in the sun</a:t>
            </a:r>
            <a:endParaRPr lang="en-US" sz="2000" dirty="0"/>
          </a:p>
          <a:p>
            <a:r>
              <a:rPr lang="en-US" sz="2000" dirty="0" smtClean="0"/>
              <a:t>Use a charger designed for the battery or device</a:t>
            </a:r>
          </a:p>
          <a:p>
            <a:r>
              <a:rPr lang="en-US" sz="2000" dirty="0" smtClean="0"/>
              <a:t>When </a:t>
            </a:r>
            <a:r>
              <a:rPr lang="en-US" sz="2000" dirty="0"/>
              <a:t>feasible, do not leave a battery charging unattended </a:t>
            </a:r>
          </a:p>
          <a:p>
            <a:r>
              <a:rPr lang="en-US" sz="2000" dirty="0" smtClean="0"/>
              <a:t>Store </a:t>
            </a:r>
            <a:r>
              <a:rPr lang="en-US" sz="2000" dirty="0"/>
              <a:t>batteries separately from anything hazardous, such as explosives, combustibles, or any other highly flammable material</a:t>
            </a:r>
          </a:p>
          <a:p>
            <a:r>
              <a:rPr lang="en-US" sz="2000" dirty="0" smtClean="0"/>
              <a:t>Avoid over-charging, over discharging, or shorting </a:t>
            </a:r>
          </a:p>
          <a:p>
            <a:r>
              <a:rPr lang="en-US" sz="2000" dirty="0" smtClean="0"/>
              <a:t>Watch for signs of failure such as discoloration or swelling</a:t>
            </a:r>
            <a:endParaRPr lang="en-US" sz="2000" dirty="0"/>
          </a:p>
          <a:p>
            <a:r>
              <a:rPr lang="en-US" sz="2000" dirty="0" smtClean="0"/>
              <a:t>Dispose </a:t>
            </a:r>
            <a:r>
              <a:rPr lang="en-US" sz="2000" dirty="0"/>
              <a:t>of the battery before the expiration date or when the battery is no longer functioning properly</a:t>
            </a:r>
          </a:p>
        </p:txBody>
      </p:sp>
    </p:spTree>
    <p:extLst>
      <p:ext uri="{BB962C8B-B14F-4D97-AF65-F5344CB8AC3E}">
        <p14:creationId xmlns:p14="http://schemas.microsoft.com/office/powerpoint/2010/main" val="5251183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Know How </a:t>
            </a:r>
            <a:r>
              <a:rPr lang="en-US" dirty="0"/>
              <a:t>to </a:t>
            </a:r>
            <a:r>
              <a:rPr lang="en-US" dirty="0" smtClean="0"/>
              <a:t>Identify </a:t>
            </a:r>
            <a:r>
              <a:rPr lang="en-US" dirty="0"/>
              <a:t>a </a:t>
            </a:r>
            <a:r>
              <a:rPr lang="en-US" dirty="0" smtClean="0"/>
              <a:t>Counterfeit Battery</a:t>
            </a:r>
            <a:endParaRPr lang="en-US" dirty="0"/>
          </a:p>
        </p:txBody>
      </p:sp>
      <p:sp>
        <p:nvSpPr>
          <p:cNvPr id="3" name="Content Placeholder 2"/>
          <p:cNvSpPr>
            <a:spLocks noGrp="1"/>
          </p:cNvSpPr>
          <p:nvPr>
            <p:ph idx="1"/>
          </p:nvPr>
        </p:nvSpPr>
        <p:spPr/>
        <p:txBody>
          <a:bodyPr/>
          <a:lstStyle/>
          <a:p>
            <a:r>
              <a:rPr lang="en-US" sz="2000" dirty="0" smtClean="0"/>
              <a:t>Compare </a:t>
            </a:r>
            <a:r>
              <a:rPr lang="en-US" sz="2000" dirty="0"/>
              <a:t>your batteries with pictures on listed website</a:t>
            </a:r>
          </a:p>
          <a:p>
            <a:r>
              <a:rPr lang="en-US" sz="2000" dirty="0" smtClean="0"/>
              <a:t>Buy your batteries from a reputable source</a:t>
            </a:r>
          </a:p>
          <a:p>
            <a:r>
              <a:rPr lang="en-US" sz="2000" dirty="0" smtClean="0"/>
              <a:t>Measure </a:t>
            </a:r>
            <a:r>
              <a:rPr lang="en-US" sz="2000" dirty="0"/>
              <a:t>and weigh the batteries, compare to spec sheet</a:t>
            </a:r>
          </a:p>
          <a:p>
            <a:r>
              <a:rPr lang="en-US" sz="2000" dirty="0" smtClean="0"/>
              <a:t>Look </a:t>
            </a:r>
            <a:r>
              <a:rPr lang="en-US" sz="2000" dirty="0"/>
              <a:t>for unusual wear and tear like burns, rust, or excessive scratches</a:t>
            </a:r>
          </a:p>
        </p:txBody>
      </p:sp>
    </p:spTree>
    <p:extLst>
      <p:ext uri="{BB962C8B-B14F-4D97-AF65-F5344CB8AC3E}">
        <p14:creationId xmlns:p14="http://schemas.microsoft.com/office/powerpoint/2010/main" val="9276952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Know What To Do In Case </a:t>
            </a:r>
            <a:r>
              <a:rPr lang="en-US" dirty="0"/>
              <a:t>of a </a:t>
            </a:r>
            <a:r>
              <a:rPr lang="en-US" dirty="0" smtClean="0"/>
              <a:t/>
            </a:r>
            <a:br>
              <a:rPr lang="en-US" dirty="0" smtClean="0"/>
            </a:br>
            <a:r>
              <a:rPr lang="en-US" dirty="0" smtClean="0"/>
              <a:t>Lithium Ion Battery </a:t>
            </a:r>
            <a:r>
              <a:rPr lang="en-US" dirty="0"/>
              <a:t>F</a:t>
            </a:r>
            <a:r>
              <a:rPr lang="en-US" dirty="0" smtClean="0"/>
              <a:t>ire</a:t>
            </a:r>
            <a:endParaRPr lang="en-US" dirty="0"/>
          </a:p>
        </p:txBody>
      </p:sp>
      <p:sp>
        <p:nvSpPr>
          <p:cNvPr id="3" name="Content Placeholder 2"/>
          <p:cNvSpPr>
            <a:spLocks noGrp="1"/>
          </p:cNvSpPr>
          <p:nvPr>
            <p:ph idx="1"/>
          </p:nvPr>
        </p:nvSpPr>
        <p:spPr/>
        <p:txBody>
          <a:bodyPr/>
          <a:lstStyle/>
          <a:p>
            <a:r>
              <a:rPr lang="en-US" dirty="0"/>
              <a:t>For Lithium (primary, non- rechargeable) batteries: Use Class D extinguishing agent with copper powder. DO NOT use water </a:t>
            </a:r>
          </a:p>
          <a:p>
            <a:r>
              <a:rPr lang="en-US" dirty="0"/>
              <a:t>For Lithium-Ion (secondary, rechargeable) batteries: Use an ABC dry chemical fire </a:t>
            </a:r>
            <a:r>
              <a:rPr lang="en-US" dirty="0" smtClean="0"/>
              <a:t>extinguisher or water hose </a:t>
            </a:r>
            <a:endParaRPr lang="en-US" dirty="0"/>
          </a:p>
        </p:txBody>
      </p:sp>
    </p:spTree>
    <p:extLst>
      <p:ext uri="{BB962C8B-B14F-4D97-AF65-F5344CB8AC3E}">
        <p14:creationId xmlns:p14="http://schemas.microsoft.com/office/powerpoint/2010/main" val="18507885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Know What To Do In Case </a:t>
            </a:r>
            <a:r>
              <a:rPr lang="en-US" dirty="0"/>
              <a:t>of a </a:t>
            </a:r>
            <a:r>
              <a:rPr lang="en-US" dirty="0" smtClean="0"/>
              <a:t/>
            </a:r>
            <a:br>
              <a:rPr lang="en-US" dirty="0" smtClean="0"/>
            </a:br>
            <a:r>
              <a:rPr lang="en-US" dirty="0" smtClean="0"/>
              <a:t>Lithium Ion Battery </a:t>
            </a:r>
            <a:r>
              <a:rPr lang="en-US" dirty="0"/>
              <a:t>F</a:t>
            </a:r>
            <a:r>
              <a:rPr lang="en-US" dirty="0" smtClean="0"/>
              <a:t>ire</a:t>
            </a:r>
            <a:endParaRPr lang="en-US" dirty="0"/>
          </a:p>
        </p:txBody>
      </p:sp>
      <p:sp>
        <p:nvSpPr>
          <p:cNvPr id="3" name="Content Placeholder 2"/>
          <p:cNvSpPr>
            <a:spLocks noGrp="1"/>
          </p:cNvSpPr>
          <p:nvPr>
            <p:ph idx="1"/>
          </p:nvPr>
        </p:nvSpPr>
        <p:spPr/>
        <p:txBody>
          <a:bodyPr/>
          <a:lstStyle/>
          <a:p>
            <a:pPr marL="0" indent="0">
              <a:buNone/>
            </a:pPr>
            <a:r>
              <a:rPr lang="en-US" sz="2000" dirty="0"/>
              <a:t>In case of contact with electrolyte, gases, or combustion byproducts from a lithium battery or lithium ion battery release</a:t>
            </a:r>
            <a:r>
              <a:rPr lang="en-US" sz="2000" dirty="0" smtClean="0"/>
              <a:t>:</a:t>
            </a:r>
          </a:p>
          <a:p>
            <a:r>
              <a:rPr lang="en-US" sz="2000" dirty="0" smtClean="0"/>
              <a:t>Immediately </a:t>
            </a:r>
            <a:r>
              <a:rPr lang="en-US" sz="2000" dirty="0"/>
              <a:t>flush eyes with a direct stream of water for at least 15 minutes and seek immediate attention</a:t>
            </a:r>
          </a:p>
          <a:p>
            <a:r>
              <a:rPr lang="en-US" sz="2000" dirty="0" smtClean="0"/>
              <a:t>Flush </a:t>
            </a:r>
            <a:r>
              <a:rPr lang="en-US" sz="2000" dirty="0"/>
              <a:t>skin with cool water or shower for at least 15 minutes and seek medical attention if necessary</a:t>
            </a:r>
          </a:p>
          <a:p>
            <a:r>
              <a:rPr lang="en-US" sz="2000" dirty="0" smtClean="0"/>
              <a:t>Move </a:t>
            </a:r>
            <a:r>
              <a:rPr lang="en-US" sz="2000" dirty="0"/>
              <a:t>to fresh air and monitor breathing and circulation. Take appropriate first aid or CPR actions as necessary and seek immediate medical attention</a:t>
            </a:r>
          </a:p>
        </p:txBody>
      </p:sp>
    </p:spTree>
    <p:extLst>
      <p:ext uri="{BB962C8B-B14F-4D97-AF65-F5344CB8AC3E}">
        <p14:creationId xmlns:p14="http://schemas.microsoft.com/office/powerpoint/2010/main" val="19359988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Understand Lithium Ion Battery </a:t>
            </a:r>
            <a:br>
              <a:rPr lang="en-US" dirty="0" smtClean="0"/>
            </a:br>
            <a:r>
              <a:rPr lang="en-US" dirty="0" smtClean="0"/>
              <a:t>Disposal</a:t>
            </a:r>
            <a:endParaRPr lang="en-US" dirty="0"/>
          </a:p>
        </p:txBody>
      </p:sp>
      <p:sp>
        <p:nvSpPr>
          <p:cNvPr id="3" name="Content Placeholder 2"/>
          <p:cNvSpPr>
            <a:spLocks noGrp="1"/>
          </p:cNvSpPr>
          <p:nvPr>
            <p:ph idx="1"/>
          </p:nvPr>
        </p:nvSpPr>
        <p:spPr/>
        <p:txBody>
          <a:bodyPr/>
          <a:lstStyle/>
          <a:p>
            <a:pPr marL="0" indent="0">
              <a:buNone/>
            </a:pPr>
            <a:r>
              <a:rPr lang="en-US" sz="2000" dirty="0" smtClean="0"/>
              <a:t>If </a:t>
            </a:r>
            <a:r>
              <a:rPr lang="en-US" sz="2000" dirty="0"/>
              <a:t>you anticipated generating batteries for recycling, contact your Waste Management Coordinator</a:t>
            </a:r>
          </a:p>
          <a:p>
            <a:r>
              <a:rPr lang="en-US" sz="2000" dirty="0" smtClean="0"/>
              <a:t>Ensure </a:t>
            </a:r>
            <a:r>
              <a:rPr lang="en-US" sz="2000" dirty="0"/>
              <a:t>there is no radioactive or chemical contamination</a:t>
            </a:r>
          </a:p>
          <a:p>
            <a:r>
              <a:rPr lang="en-US" sz="2000" dirty="0" smtClean="0"/>
              <a:t>Remove </a:t>
            </a:r>
            <a:r>
              <a:rPr lang="en-US" sz="2000" dirty="0"/>
              <a:t>batteries from consumer products</a:t>
            </a:r>
          </a:p>
          <a:p>
            <a:r>
              <a:rPr lang="en-US" sz="2000" dirty="0" smtClean="0"/>
              <a:t>Batteries </a:t>
            </a:r>
            <a:r>
              <a:rPr lang="en-US" sz="2000" dirty="0"/>
              <a:t>and battery packs may be disassembled to individual batteries or cells, as long as the battery cell remains intact and closed</a:t>
            </a:r>
          </a:p>
          <a:p>
            <a:r>
              <a:rPr lang="en-US" sz="2000" dirty="0" smtClean="0"/>
              <a:t>Store </a:t>
            </a:r>
            <a:r>
              <a:rPr lang="en-US" sz="2000" dirty="0"/>
              <a:t>batteries that have become waste in a universal waste area </a:t>
            </a:r>
            <a:endParaRPr lang="en-US" sz="2000" dirty="0" smtClean="0"/>
          </a:p>
          <a:p>
            <a:r>
              <a:rPr lang="en-US" sz="2000" dirty="0" smtClean="0"/>
              <a:t>Label </a:t>
            </a:r>
            <a:r>
              <a:rPr lang="en-US" sz="2000" dirty="0"/>
              <a:t>the container with the words “Universal Waste Battery” and the date that the battery became waste </a:t>
            </a:r>
            <a:endParaRPr lang="en-US" sz="2000" dirty="0" smtClean="0"/>
          </a:p>
        </p:txBody>
      </p:sp>
    </p:spTree>
    <p:extLst>
      <p:ext uri="{BB962C8B-B14F-4D97-AF65-F5344CB8AC3E}">
        <p14:creationId xmlns:p14="http://schemas.microsoft.com/office/powerpoint/2010/main" val="13746985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r>
              <a:rPr lang="en-US" dirty="0" smtClean="0">
                <a:latin typeface="Arial" charset="0"/>
                <a:ea typeface="ＭＳ Ｐゴシック" charset="0"/>
                <a:cs typeface="ＭＳ Ｐゴシック" charset="0"/>
              </a:rPr>
              <a:t>Conclusions - Lithium </a:t>
            </a:r>
            <a:r>
              <a:rPr lang="en-US" dirty="0">
                <a:latin typeface="Arial" charset="0"/>
                <a:ea typeface="ＭＳ Ｐゴシック" charset="0"/>
                <a:cs typeface="ＭＳ Ｐゴシック" charset="0"/>
              </a:rPr>
              <a:t>Ion </a:t>
            </a:r>
            <a:r>
              <a:rPr lang="en-US" dirty="0" smtClean="0">
                <a:latin typeface="Arial" charset="0"/>
                <a:ea typeface="ＭＳ Ｐゴシック" charset="0"/>
                <a:cs typeface="ＭＳ Ｐゴシック" charset="0"/>
              </a:rPr>
              <a:t>Batteries</a:t>
            </a:r>
            <a:endParaRPr lang="en-US" dirty="0">
              <a:latin typeface="Arial" charset="0"/>
              <a:ea typeface="ＭＳ Ｐゴシック" charset="0"/>
              <a:cs typeface="ＭＳ Ｐゴシック" charset="0"/>
            </a:endParaRPr>
          </a:p>
        </p:txBody>
      </p:sp>
      <p:sp>
        <p:nvSpPr>
          <p:cNvPr id="124931" name="Rectangle 3"/>
          <p:cNvSpPr>
            <a:spLocks noGrp="1" noChangeArrowheads="1"/>
          </p:cNvSpPr>
          <p:nvPr>
            <p:ph type="body" idx="1"/>
          </p:nvPr>
        </p:nvSpPr>
        <p:spPr/>
        <p:txBody>
          <a:bodyPr/>
          <a:lstStyle/>
          <a:p>
            <a:pPr eaLnBrk="1" hangingPunct="1"/>
            <a:r>
              <a:rPr lang="en-US">
                <a:latin typeface="Arial" charset="0"/>
                <a:ea typeface="ＭＳ Ｐゴシック" charset="0"/>
                <a:cs typeface="ＭＳ Ｐゴシック" charset="0"/>
              </a:rPr>
              <a:t>Li-ion batteries are a safe technology if certain precautions in design and use are followed.</a:t>
            </a:r>
          </a:p>
          <a:p>
            <a:pPr eaLnBrk="1" hangingPunct="1"/>
            <a:r>
              <a:rPr lang="en-US">
                <a:latin typeface="Arial" charset="0"/>
                <a:ea typeface="ＭＳ Ｐゴシック" charset="0"/>
                <a:cs typeface="ＭＳ Ｐゴシック" charset="0"/>
              </a:rPr>
              <a:t>If such precautions are not taken, Li-ion batteries can fail dramatically causing equipment damage, fire and possible personal harm.</a:t>
            </a:r>
          </a:p>
        </p:txBody>
      </p:sp>
    </p:spTree>
    <p:extLst>
      <p:ext uri="{BB962C8B-B14F-4D97-AF65-F5344CB8AC3E}">
        <p14:creationId xmlns:p14="http://schemas.microsoft.com/office/powerpoint/2010/main" val="288365121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96526"/>
            <a:ext cx="9144000" cy="1068304"/>
          </a:xfrm>
        </p:spPr>
        <p:txBody>
          <a:bodyPr/>
          <a:lstStyle/>
          <a:p>
            <a:pPr algn="ctr"/>
            <a:r>
              <a:rPr lang="en-US" dirty="0" smtClean="0"/>
              <a:t>Q&amp;A</a:t>
            </a:r>
            <a:endParaRPr lang="en-US" dirty="0"/>
          </a:p>
        </p:txBody>
      </p:sp>
    </p:spTree>
    <p:extLst>
      <p:ext uri="{BB962C8B-B14F-4D97-AF65-F5344CB8AC3E}">
        <p14:creationId xmlns:p14="http://schemas.microsoft.com/office/powerpoint/2010/main" val="3724563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Definitions 1</a:t>
            </a:r>
          </a:p>
        </p:txBody>
      </p:sp>
      <p:sp>
        <p:nvSpPr>
          <p:cNvPr id="26627" name="Rectangle 3"/>
          <p:cNvSpPr>
            <a:spLocks noGrp="1" noChangeArrowheads="1"/>
          </p:cNvSpPr>
          <p:nvPr>
            <p:ph type="body" idx="1"/>
          </p:nvPr>
        </p:nvSpPr>
        <p:spPr>
          <a:xfrm>
            <a:off x="457200" y="1157465"/>
            <a:ext cx="8229600" cy="4525963"/>
          </a:xfrm>
        </p:spPr>
        <p:txBody>
          <a:bodyPr/>
          <a:lstStyle/>
          <a:p>
            <a:pPr eaLnBrk="1" hangingPunct="1">
              <a:lnSpc>
                <a:spcPct val="90000"/>
              </a:lnSpc>
            </a:pPr>
            <a:r>
              <a:rPr lang="en-US" sz="2000" b="1" dirty="0">
                <a:latin typeface="Arial" charset="0"/>
                <a:ea typeface="ＭＳ Ｐゴシック" charset="0"/>
                <a:cs typeface="ＭＳ Ｐゴシック" charset="0"/>
              </a:rPr>
              <a:t>Cell - </a:t>
            </a:r>
            <a:r>
              <a:rPr lang="en-US" sz="2000" dirty="0">
                <a:latin typeface="Arial" charset="0"/>
                <a:ea typeface="ＭＳ Ｐゴシック" charset="0"/>
                <a:cs typeface="ＭＳ Ｐゴシック" charset="0"/>
              </a:rPr>
              <a:t>a single self-contained electrochemical system capable of delivering electrical power and comprising an anode, a cathode, electrolyte, separator, and containing structures.</a:t>
            </a:r>
          </a:p>
          <a:p>
            <a:pPr eaLnBrk="1" hangingPunct="1">
              <a:lnSpc>
                <a:spcPct val="90000"/>
              </a:lnSpc>
            </a:pPr>
            <a:r>
              <a:rPr lang="en-US" sz="2000" b="1" dirty="0">
                <a:latin typeface="Arial" charset="0"/>
                <a:ea typeface="ＭＳ Ｐゴシック" charset="0"/>
                <a:cs typeface="ＭＳ Ｐゴシック" charset="0"/>
              </a:rPr>
              <a:t>Anode - </a:t>
            </a:r>
            <a:r>
              <a:rPr lang="en-US" sz="2000" dirty="0">
                <a:latin typeface="Arial" charset="0"/>
                <a:ea typeface="ＭＳ Ｐゴシック" charset="0"/>
                <a:cs typeface="ＭＳ Ｐゴシック" charset="0"/>
              </a:rPr>
              <a:t>the electrode in an electrochemical cell where oxidation takes place.  It is the negative electrode of a primary cell.</a:t>
            </a:r>
          </a:p>
          <a:p>
            <a:pPr eaLnBrk="1" hangingPunct="1">
              <a:lnSpc>
                <a:spcPct val="90000"/>
              </a:lnSpc>
            </a:pPr>
            <a:r>
              <a:rPr lang="en-US" sz="2000" b="1" dirty="0">
                <a:latin typeface="Arial" charset="0"/>
                <a:ea typeface="ＭＳ Ｐゴシック" charset="0"/>
                <a:cs typeface="ＭＳ Ｐゴシック" charset="0"/>
              </a:rPr>
              <a:t>Cathode - </a:t>
            </a:r>
            <a:r>
              <a:rPr lang="en-US" sz="2000" dirty="0">
                <a:latin typeface="Arial" charset="0"/>
                <a:ea typeface="ＭＳ Ｐゴシック" charset="0"/>
                <a:cs typeface="ＭＳ Ｐゴシック" charset="0"/>
              </a:rPr>
              <a:t>the electrode in an electrochemical cell where reduction takes place.  It is the positive electrode of a primary cell.</a:t>
            </a:r>
          </a:p>
          <a:p>
            <a:pPr eaLnBrk="1" hangingPunct="1">
              <a:lnSpc>
                <a:spcPct val="90000"/>
              </a:lnSpc>
            </a:pPr>
            <a:r>
              <a:rPr lang="en-US" sz="2000" b="1" dirty="0">
                <a:latin typeface="Arial" charset="0"/>
                <a:ea typeface="ＭＳ Ｐゴシック" charset="0"/>
                <a:cs typeface="ＭＳ Ｐゴシック" charset="0"/>
              </a:rPr>
              <a:t>Electrolyte - </a:t>
            </a:r>
            <a:r>
              <a:rPr lang="en-US" sz="2000" dirty="0">
                <a:latin typeface="Arial" charset="0"/>
                <a:ea typeface="ＭＳ Ｐゴシック" charset="0"/>
                <a:cs typeface="ＭＳ Ｐゴシック" charset="0"/>
              </a:rPr>
              <a:t>a conducting medium in which the flow of electric current takes place by migration of ions.</a:t>
            </a:r>
          </a:p>
          <a:p>
            <a:pPr eaLnBrk="1" hangingPunct="1">
              <a:lnSpc>
                <a:spcPct val="90000"/>
              </a:lnSpc>
            </a:pPr>
            <a:r>
              <a:rPr lang="en-US" sz="2000" b="1" dirty="0">
                <a:latin typeface="Arial" charset="0"/>
                <a:ea typeface="ＭＳ Ｐゴシック" charset="0"/>
                <a:cs typeface="ＭＳ Ｐゴシック" charset="0"/>
              </a:rPr>
              <a:t>Separator - </a:t>
            </a:r>
            <a:r>
              <a:rPr lang="en-US" sz="2000" dirty="0">
                <a:latin typeface="Arial" charset="0"/>
                <a:ea typeface="ＭＳ Ｐゴシック" charset="0"/>
                <a:cs typeface="ＭＳ Ｐゴシック" charset="0"/>
              </a:rPr>
              <a:t>porous, nonconductive material interposed between the electrodes of a cell to prevent internal short circuits.</a:t>
            </a:r>
          </a:p>
          <a:p>
            <a:pPr eaLnBrk="1" hangingPunct="1">
              <a:lnSpc>
                <a:spcPct val="90000"/>
              </a:lnSpc>
            </a:pPr>
            <a:r>
              <a:rPr lang="en-US" sz="2000" b="1" dirty="0">
                <a:latin typeface="Arial" charset="0"/>
                <a:ea typeface="ＭＳ Ｐゴシック" charset="0"/>
                <a:cs typeface="ＭＳ Ｐゴシック" charset="0"/>
              </a:rPr>
              <a:t>Battery - </a:t>
            </a:r>
            <a:r>
              <a:rPr lang="en-US" sz="2000" dirty="0">
                <a:latin typeface="Arial" charset="0"/>
                <a:ea typeface="ＭＳ Ｐゴシック" charset="0"/>
                <a:cs typeface="ＭＳ Ｐゴシック" charset="0"/>
              </a:rPr>
              <a:t>a single cell or several cells connected in series or parallel.</a:t>
            </a:r>
          </a:p>
          <a:p>
            <a:pPr eaLnBrk="1" hangingPunct="1">
              <a:lnSpc>
                <a:spcPct val="90000"/>
              </a:lnSpc>
            </a:pPr>
            <a:r>
              <a:rPr lang="en-US" sz="2000" b="1" dirty="0">
                <a:latin typeface="Arial" charset="0"/>
                <a:ea typeface="ＭＳ Ｐゴシック" charset="0"/>
                <a:cs typeface="ＭＳ Ｐゴシック" charset="0"/>
              </a:rPr>
              <a:t>Battery Bank - </a:t>
            </a:r>
            <a:r>
              <a:rPr lang="en-US" sz="2000" dirty="0">
                <a:latin typeface="Arial" charset="0"/>
                <a:ea typeface="ＭＳ Ｐゴシック" charset="0"/>
                <a:cs typeface="ＭＳ Ｐゴシック" charset="0"/>
              </a:rPr>
              <a:t>several batteries connected in series or parallel.</a:t>
            </a:r>
            <a:endParaRPr lang="en-US" sz="2000" b="1"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40254754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146477"/>
            <a:ext cx="8229600" cy="1143000"/>
          </a:xfrm>
        </p:spPr>
        <p:txBody>
          <a:bodyPr/>
          <a:lstStyle/>
          <a:p>
            <a:pPr eaLnBrk="1" hangingPunct="1"/>
            <a:r>
              <a:rPr lang="en-US" dirty="0">
                <a:latin typeface="Arial" charset="0"/>
                <a:ea typeface="ＭＳ Ｐゴシック" charset="0"/>
                <a:cs typeface="ＭＳ Ｐゴシック" charset="0"/>
              </a:rPr>
              <a:t>Definitions 2</a:t>
            </a:r>
          </a:p>
        </p:txBody>
      </p:sp>
      <p:sp>
        <p:nvSpPr>
          <p:cNvPr id="28675" name="Rectangle 3"/>
          <p:cNvSpPr>
            <a:spLocks noGrp="1" noChangeArrowheads="1"/>
          </p:cNvSpPr>
          <p:nvPr>
            <p:ph type="body" idx="1"/>
          </p:nvPr>
        </p:nvSpPr>
        <p:spPr>
          <a:xfrm>
            <a:off x="200855" y="1204067"/>
            <a:ext cx="8794579" cy="1359124"/>
          </a:xfrm>
        </p:spPr>
        <p:txBody>
          <a:bodyPr/>
          <a:lstStyle/>
          <a:p>
            <a:pPr eaLnBrk="1" hangingPunct="1"/>
            <a:r>
              <a:rPr lang="en-US" sz="2000" b="1" dirty="0">
                <a:latin typeface="Arial" charset="0"/>
                <a:ea typeface="ＭＳ Ｐゴシック" charset="0"/>
                <a:cs typeface="ＭＳ Ｐゴシック" charset="0"/>
              </a:rPr>
              <a:t>Primary battery - </a:t>
            </a:r>
            <a:r>
              <a:rPr lang="en-US" sz="2000" dirty="0">
                <a:latin typeface="Arial" charset="0"/>
                <a:ea typeface="ＭＳ Ｐゴシック" charset="0"/>
                <a:cs typeface="ＭＳ Ｐゴシック" charset="0"/>
              </a:rPr>
              <a:t>a non rechargeable battery</a:t>
            </a:r>
          </a:p>
          <a:p>
            <a:pPr eaLnBrk="1" hangingPunct="1"/>
            <a:r>
              <a:rPr lang="en-US" sz="2000" b="1" dirty="0">
                <a:latin typeface="Arial" charset="0"/>
                <a:ea typeface="ＭＳ Ｐゴシック" charset="0"/>
                <a:cs typeface="ＭＳ Ｐゴシック" charset="0"/>
              </a:rPr>
              <a:t>Secondary battery - </a:t>
            </a:r>
            <a:r>
              <a:rPr lang="en-US" sz="2000" dirty="0">
                <a:latin typeface="Arial" charset="0"/>
                <a:ea typeface="ＭＳ Ｐゴシック" charset="0"/>
                <a:cs typeface="ＭＳ Ｐゴシック" charset="0"/>
              </a:rPr>
              <a:t>a rechargeable </a:t>
            </a:r>
            <a:r>
              <a:rPr lang="en-US" sz="2000" dirty="0" smtClean="0">
                <a:latin typeface="Arial" charset="0"/>
                <a:ea typeface="ＭＳ Ｐゴシック" charset="0"/>
                <a:cs typeface="ＭＳ Ｐゴシック" charset="0"/>
              </a:rPr>
              <a:t>battery</a:t>
            </a:r>
          </a:p>
          <a:p>
            <a:r>
              <a:rPr lang="en-US" sz="2000" b="1" dirty="0">
                <a:latin typeface="Arial" charset="0"/>
                <a:ea typeface="ＭＳ Ｐゴシック" charset="0"/>
                <a:cs typeface="ＭＳ Ｐゴシック" charset="0"/>
              </a:rPr>
              <a:t>Capacity - </a:t>
            </a:r>
            <a:r>
              <a:rPr lang="en-US" sz="2000" dirty="0">
                <a:latin typeface="Arial" charset="0"/>
                <a:ea typeface="ＭＳ Ｐゴシック" charset="0"/>
                <a:cs typeface="ＭＳ Ｐゴシック" charset="0"/>
              </a:rPr>
              <a:t>the total number of ampere-hours that can be withdrawn from a fully charged cell or battery under specified conditions of discharge.</a:t>
            </a:r>
          </a:p>
          <a:p>
            <a:r>
              <a:rPr lang="en-US" sz="2000" b="1" dirty="0">
                <a:latin typeface="Arial" charset="0"/>
                <a:ea typeface="ＭＳ Ｐゴシック" charset="0"/>
                <a:cs typeface="ＭＳ Ｐゴシック" charset="0"/>
              </a:rPr>
              <a:t>Overcharge - </a:t>
            </a:r>
            <a:r>
              <a:rPr lang="en-US" sz="2000" dirty="0">
                <a:latin typeface="Arial" charset="0"/>
                <a:ea typeface="ＭＳ Ｐゴシック" charset="0"/>
                <a:cs typeface="ＭＳ Ｐゴシック" charset="0"/>
              </a:rPr>
              <a:t>electrical charge or process in which more charge is supplied to a battery than is required to convert the electrodes to the fully charged state.</a:t>
            </a:r>
          </a:p>
          <a:p>
            <a:r>
              <a:rPr lang="en-US" sz="2000" b="1" dirty="0">
                <a:latin typeface="Arial" charset="0"/>
                <a:ea typeface="ＭＳ Ｐゴシック" charset="0"/>
                <a:cs typeface="ＭＳ Ｐゴシック" charset="0"/>
              </a:rPr>
              <a:t>Overvoltage - </a:t>
            </a:r>
            <a:r>
              <a:rPr lang="en-US" sz="2000" dirty="0">
                <a:latin typeface="Arial" charset="0"/>
                <a:ea typeface="ＭＳ Ｐゴシック" charset="0"/>
                <a:cs typeface="ＭＳ Ｐゴシック" charset="0"/>
              </a:rPr>
              <a:t>difference between the operating voltage of a cell on charge or discharge and the open-circuit voltage of the cell, both at the same state of charge.</a:t>
            </a:r>
          </a:p>
          <a:p>
            <a:r>
              <a:rPr lang="en-US" sz="2000" b="1" dirty="0">
                <a:latin typeface="Arial" charset="0"/>
                <a:ea typeface="ＭＳ Ｐゴシック" charset="0"/>
                <a:cs typeface="ＭＳ Ｐゴシック" charset="0"/>
              </a:rPr>
              <a:t>Polarization - </a:t>
            </a:r>
            <a:r>
              <a:rPr lang="en-US" sz="2000" dirty="0">
                <a:latin typeface="Arial" charset="0"/>
                <a:ea typeface="ＭＳ Ｐゴシック" charset="0"/>
                <a:cs typeface="ＭＳ Ｐゴシック" charset="0"/>
              </a:rPr>
              <a:t>departure of the voltage of an electrode or of a battery from its equilibrium value.</a:t>
            </a:r>
          </a:p>
          <a:p>
            <a:r>
              <a:rPr lang="en-US" sz="2000" b="1" dirty="0">
                <a:latin typeface="Arial" charset="0"/>
                <a:ea typeface="ＭＳ Ｐゴシック" charset="0"/>
                <a:cs typeface="ＭＳ Ｐゴシック" charset="0"/>
              </a:rPr>
              <a:t>Reversal - </a:t>
            </a:r>
            <a:r>
              <a:rPr lang="en-US" sz="2000" dirty="0">
                <a:latin typeface="Arial" charset="0"/>
                <a:ea typeface="ＭＳ Ｐゴシック" charset="0"/>
                <a:cs typeface="ＭＳ Ｐゴシック" charset="0"/>
              </a:rPr>
              <a:t>process in which discharge current is forced through a cell after its capacity has been exhausted.</a:t>
            </a:r>
            <a:endParaRPr lang="en-US" sz="2000" b="1" dirty="0">
              <a:latin typeface="Arial" charset="0"/>
              <a:ea typeface="ＭＳ Ｐゴシック" charset="0"/>
              <a:cs typeface="ＭＳ Ｐゴシック" charset="0"/>
            </a:endParaRPr>
          </a:p>
          <a:p>
            <a:pPr eaLnBrk="1" hangingPunct="1"/>
            <a:endParaRPr lang="en-US" sz="20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90228091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Definition 5</a:t>
            </a:r>
          </a:p>
        </p:txBody>
      </p:sp>
      <p:sp>
        <p:nvSpPr>
          <p:cNvPr id="34819" name="Rectangle 3"/>
          <p:cNvSpPr>
            <a:spLocks noGrp="1" noChangeArrowheads="1"/>
          </p:cNvSpPr>
          <p:nvPr>
            <p:ph type="body" idx="1"/>
          </p:nvPr>
        </p:nvSpPr>
        <p:spPr/>
        <p:txBody>
          <a:bodyPr/>
          <a:lstStyle/>
          <a:p>
            <a:pPr eaLnBrk="1" hangingPunct="1"/>
            <a:r>
              <a:rPr lang="en-US" b="1">
                <a:latin typeface="Arial" charset="0"/>
                <a:ea typeface="ＭＳ Ｐゴシック" charset="0"/>
                <a:cs typeface="ＭＳ Ｐゴシック" charset="0"/>
              </a:rPr>
              <a:t>Battery Explosion</a:t>
            </a:r>
            <a:r>
              <a:rPr lang="en-US">
                <a:latin typeface="Arial" charset="0"/>
                <a:ea typeface="ＭＳ Ｐゴシック" charset="0"/>
                <a:cs typeface="ＭＳ Ｐゴシック" charset="0"/>
              </a:rPr>
              <a:t> - an energetic event resulting in a battery coming apart in two or more pieces</a:t>
            </a:r>
          </a:p>
          <a:p>
            <a:pPr eaLnBrk="1" hangingPunct="1"/>
            <a:endParaRPr lang="en-US">
              <a:latin typeface="Arial" charset="0"/>
              <a:ea typeface="ＭＳ Ｐゴシック" charset="0"/>
              <a:cs typeface="ＭＳ Ｐゴシック" charset="0"/>
            </a:endParaRPr>
          </a:p>
          <a:p>
            <a:pPr eaLnBrk="1" hangingPunct="1"/>
            <a:r>
              <a:rPr lang="en-US" b="1">
                <a:latin typeface="Arial" charset="0"/>
                <a:ea typeface="ＭＳ Ｐゴシック" charset="0"/>
                <a:cs typeface="ＭＳ Ｐゴシック" charset="0"/>
              </a:rPr>
              <a:t>Venting</a:t>
            </a:r>
            <a:r>
              <a:rPr lang="en-US">
                <a:latin typeface="Arial" charset="0"/>
                <a:ea typeface="ＭＳ Ｐゴシック" charset="0"/>
                <a:cs typeface="ＭＳ Ｐゴシック" charset="0"/>
              </a:rPr>
              <a:t> - a release of pressure, sometimes with flame, but battery stays together</a:t>
            </a:r>
          </a:p>
        </p:txBody>
      </p:sp>
    </p:spTree>
    <p:extLst>
      <p:ext uri="{BB962C8B-B14F-4D97-AF65-F5344CB8AC3E}">
        <p14:creationId xmlns:p14="http://schemas.microsoft.com/office/powerpoint/2010/main" val="197017550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Li-Ion battery construction</a:t>
            </a:r>
          </a:p>
        </p:txBody>
      </p:sp>
      <p:pic>
        <p:nvPicPr>
          <p:cNvPr id="51203" name="Picture 3" descr="AGM cross s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524000"/>
            <a:ext cx="4978400" cy="474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969297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Laptop Lithium-Ion Batteries</a:t>
            </a:r>
          </a:p>
        </p:txBody>
      </p:sp>
      <p:pic>
        <p:nvPicPr>
          <p:cNvPr id="53251" name="Picture 3" descr="battery17inch_1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057400"/>
            <a:ext cx="21336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4" descr="yhst-70515121304670_1985_1555710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4038600"/>
            <a:ext cx="22860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5" descr="yhst-70515121304670_1987_19348656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15240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561750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nicole430p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70t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nicole430pm.thmx</Template>
  <TotalTime>136</TotalTime>
  <Words>2780</Words>
  <Application>Microsoft Macintosh PowerPoint</Application>
  <PresentationFormat>On-screen Show (4:3)</PresentationFormat>
  <Paragraphs>319</Paragraphs>
  <Slides>49</Slides>
  <Notes>23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1" baseType="lpstr">
      <vt:lpstr>nicole430pm</vt:lpstr>
      <vt:lpstr>Document</vt:lpstr>
      <vt:lpstr>Lithium Ion Battery Safety</vt:lpstr>
      <vt:lpstr>Intended Audience</vt:lpstr>
      <vt:lpstr>Battery Applications</vt:lpstr>
      <vt:lpstr>Technical Terms - Parameters and Units</vt:lpstr>
      <vt:lpstr>Definitions 1</vt:lpstr>
      <vt:lpstr>Definitions 2</vt:lpstr>
      <vt:lpstr>Definition 5</vt:lpstr>
      <vt:lpstr>Li-Ion battery construction</vt:lpstr>
      <vt:lpstr>Laptop Lithium-Ion Batteries</vt:lpstr>
      <vt:lpstr>Lithium-Ion and Lithium-Polymer Batteries</vt:lpstr>
      <vt:lpstr>Types of Lithium Ion Batteries</vt:lpstr>
      <vt:lpstr>Danger - Thermal runaway</vt:lpstr>
      <vt:lpstr>Example of Li-ion Battery damage to laptops</vt:lpstr>
      <vt:lpstr>Prevalence in everyday life</vt:lpstr>
      <vt:lpstr>Lithium-ion technology</vt:lpstr>
      <vt:lpstr>Characteristics of the Lithium-ion cell</vt:lpstr>
      <vt:lpstr>Lithium-ion cycle</vt:lpstr>
      <vt:lpstr>Energy Density Comparison Chart</vt:lpstr>
      <vt:lpstr>Lithium Batteries vs.  Lithium Ion Batteries</vt:lpstr>
      <vt:lpstr>Li-ion Safety</vt:lpstr>
      <vt:lpstr>Protection of Li-ion batteries</vt:lpstr>
      <vt:lpstr>Incidents at LANL</vt:lpstr>
      <vt:lpstr>Lithium Ion Battery Accident on  LANL R&amp;D equipment</vt:lpstr>
      <vt:lpstr>(1) Inside of Test Equipment prior to Event</vt:lpstr>
      <vt:lpstr>(2) Showing cover plate blown open</vt:lpstr>
      <vt:lpstr>(3) View inside, showing charred remains</vt:lpstr>
      <vt:lpstr>(4) Inside, showing one remaining battery in clip</vt:lpstr>
      <vt:lpstr>(2) Lithium Ion Phosphate battery explosion on January 21, 2010</vt:lpstr>
      <vt:lpstr>Electronic Cigarette Incident</vt:lpstr>
      <vt:lpstr>Summary of Facts from Lithium-Ion Battery failure January 6, 2016</vt:lpstr>
      <vt:lpstr>Analysis of Incident</vt:lpstr>
      <vt:lpstr>Vented Lithium Ion battery</vt:lpstr>
      <vt:lpstr>Closeup of battery</vt:lpstr>
      <vt:lpstr>Conclusions</vt:lpstr>
      <vt:lpstr>Lithium Ion Batteries Nationwide</vt:lpstr>
      <vt:lpstr>Recent Actions</vt:lpstr>
      <vt:lpstr>Regulations for Lithium Ion  Batteries</vt:lpstr>
      <vt:lpstr>Regulations for Lithium Ion  Batteries</vt:lpstr>
      <vt:lpstr>Regulations for Lithium Ion  Batteries</vt:lpstr>
      <vt:lpstr>Regulations for Lithium Ion  Batteries</vt:lpstr>
      <vt:lpstr>Recommendations - Design</vt:lpstr>
      <vt:lpstr>Recommended Actions</vt:lpstr>
      <vt:lpstr>1. Understand General Lithium Ion  Battery Safety</vt:lpstr>
      <vt:lpstr>2. Know How to Identify a Counterfeit Battery</vt:lpstr>
      <vt:lpstr>3. Know What To Do In Case of a  Lithium Ion Battery Fire</vt:lpstr>
      <vt:lpstr>3. Know What To Do In Case of a  Lithium Ion Battery Fire</vt:lpstr>
      <vt:lpstr>4. Understand Lithium Ion Battery  Disposal</vt:lpstr>
      <vt:lpstr>Conclusions - Lithium Ion Batteries</vt:lpstr>
      <vt:lpstr>Q&amp;A</vt:lpstr>
    </vt:vector>
  </TitlesOfParts>
  <Company>LANL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Lithium Ion Battery Safety</dc:title>
  <dc:creator>First name Last name</dc:creator>
  <cp:lastModifiedBy>First name Last name</cp:lastModifiedBy>
  <cp:revision>26</cp:revision>
  <dcterms:created xsi:type="dcterms:W3CDTF">2016-06-28T16:03:17Z</dcterms:created>
  <dcterms:modified xsi:type="dcterms:W3CDTF">2016-07-19T12:27:02Z</dcterms:modified>
</cp:coreProperties>
</file>